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sldIdLst>
    <p:sldId id="256" r:id="rId2"/>
    <p:sldId id="311" r:id="rId3"/>
    <p:sldId id="312" r:id="rId4"/>
    <p:sldId id="285" r:id="rId5"/>
    <p:sldId id="286" r:id="rId6"/>
    <p:sldId id="287" r:id="rId7"/>
    <p:sldId id="288" r:id="rId8"/>
    <p:sldId id="289" r:id="rId9"/>
    <p:sldId id="290" r:id="rId10"/>
    <p:sldId id="291" r:id="rId11"/>
    <p:sldId id="292" r:id="rId12"/>
    <p:sldId id="293" r:id="rId13"/>
    <p:sldId id="294" r:id="rId14"/>
    <p:sldId id="295" r:id="rId15"/>
    <p:sldId id="298" r:id="rId16"/>
    <p:sldId id="296" r:id="rId17"/>
    <p:sldId id="297" r:id="rId18"/>
    <p:sldId id="313"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261" r:id="rId32"/>
    <p:sldId id="314" r:id="rId33"/>
    <p:sldId id="315" r:id="rId34"/>
  </p:sldIdLst>
  <p:sldSz cx="9144000" cy="6858000" type="screen4x3"/>
  <p:notesSz cx="6858000" cy="9144000"/>
  <p:defaultTextStyle>
    <a:defPPr>
      <a:defRPr lang="en-AU"/>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10000"/>
    <a:srgbClr val="4C4C4C"/>
    <a:srgbClr val="C8252C"/>
    <a:srgbClr val="818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0574" autoAdjust="0"/>
  </p:normalViewPr>
  <p:slideViewPr>
    <p:cSldViewPr>
      <p:cViewPr varScale="1">
        <p:scale>
          <a:sx n="30" d="100"/>
          <a:sy n="30" d="100"/>
        </p:scale>
        <p:origin x="-2840" y="-104"/>
      </p:cViewPr>
      <p:guideLst>
        <p:guide orient="horz" pos="2160"/>
        <p:guide pos="2880"/>
      </p:guideLst>
    </p:cSldViewPr>
  </p:slideViewPr>
  <p:notesTextViewPr>
    <p:cViewPr>
      <p:scale>
        <a:sx n="1" d="1"/>
        <a:sy n="1" d="1"/>
      </p:scale>
      <p:origin x="0" y="0"/>
    </p:cViewPr>
  </p:notesTextViewPr>
  <p:notesViewPr>
    <p:cSldViewPr>
      <p:cViewPr>
        <p:scale>
          <a:sx n="80" d="100"/>
          <a:sy n="80" d="100"/>
        </p:scale>
        <p:origin x="-231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fld id="{2BAC6A94-6326-46A5-9CAB-9DD3F529CAF4}" type="slidenum">
              <a:rPr lang="en-AU" altLang="en-US"/>
              <a:pPr>
                <a:defRPr/>
              </a:pPr>
              <a:t>‹#›</a:t>
            </a:fld>
            <a:endParaRPr lang="en-AU" altLang="en-US"/>
          </a:p>
        </p:txBody>
      </p:sp>
    </p:spTree>
    <p:extLst>
      <p:ext uri="{BB962C8B-B14F-4D97-AF65-F5344CB8AC3E}">
        <p14:creationId xmlns:p14="http://schemas.microsoft.com/office/powerpoint/2010/main" val="512942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55EE208D-5587-41CE-894B-BC7347C5F475}" type="slidenum">
              <a:rPr lang="en-AU" altLang="en-US" smtClean="0">
                <a:latin typeface="Arial" charset="0"/>
              </a:rPr>
              <a:pPr/>
              <a:t>1</a:t>
            </a:fld>
            <a:endParaRPr lang="en-AU" altLang="en-US" smtClean="0">
              <a:latin typeface="Arial" charset="0"/>
            </a:endParaRPr>
          </a:p>
        </p:txBody>
      </p:sp>
      <p:sp>
        <p:nvSpPr>
          <p:cNvPr id="16386" name="Rectangle 2"/>
          <p:cNvSpPr>
            <a:spLocks noGrp="1" noRot="1" noChangeAspect="1" noChangeArrowheads="1" noTextEdit="1"/>
          </p:cNvSpPr>
          <p:nvPr>
            <p:ph type="sldImg"/>
          </p:nvPr>
        </p:nvSpPr>
        <p:spPr>
          <a:xfrm>
            <a:off x="1042988" y="755650"/>
            <a:ext cx="4572000" cy="3429000"/>
          </a:xfrm>
          <a:ln/>
        </p:spPr>
      </p:sp>
      <p:sp>
        <p:nvSpPr>
          <p:cNvPr id="16387" name="Rectangle 3"/>
          <p:cNvSpPr>
            <a:spLocks noGrp="1" noChangeArrowheads="1"/>
          </p:cNvSpPr>
          <p:nvPr>
            <p:ph type="body" idx="1"/>
          </p:nvPr>
        </p:nvSpPr>
        <p:spPr>
          <a:noFill/>
        </p:spPr>
        <p:txBody>
          <a:bodyPr/>
          <a:lstStyle/>
          <a:p>
            <a:pPr eaLnBrk="1" hangingPunct="1"/>
            <a:endParaRPr lang="en-US" altLang="en-US" smtClean="0">
              <a:ea typeface="ＭＳ Ｐゴシック" pitchFamily="34" charset="-128"/>
            </a:endParaRPr>
          </a:p>
        </p:txBody>
      </p:sp>
      <p:sp>
        <p:nvSpPr>
          <p:cNvPr id="16388" name="TextBox 1"/>
          <p:cNvSpPr txBox="1">
            <a:spLocks noChangeArrowheads="1"/>
          </p:cNvSpPr>
          <p:nvPr/>
        </p:nvSpPr>
        <p:spPr bwMode="auto">
          <a:xfrm>
            <a:off x="2565400" y="2339975"/>
            <a:ext cx="3017838" cy="1076325"/>
          </a:xfrm>
          <a:prstGeom prst="rect">
            <a:avLst/>
          </a:prstGeom>
          <a:noFill/>
          <a:ln w="9525">
            <a:noFill/>
            <a:miter lim="800000"/>
            <a:headEnd/>
            <a:tailEnd/>
          </a:ln>
        </p:spPr>
        <p:txBody>
          <a:bodyPr>
            <a:spAutoFit/>
          </a:bodyPr>
          <a:lstStyle/>
          <a:p>
            <a:r>
              <a:rPr lang="en-AU" sz="1600" i="1">
                <a:solidFill>
                  <a:schemeClr val="bg1"/>
                </a:solidFill>
              </a:rPr>
              <a:t>Language and Literacy Levels across the Australian Curriculum: EALD students</a:t>
            </a:r>
          </a:p>
          <a:p>
            <a:r>
              <a:rPr lang="en-AU" sz="1600">
                <a:solidFill>
                  <a:schemeClr val="bg1"/>
                </a:solidFill>
              </a:rPr>
              <a:t>Leaders Professional Learning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59395" name="Slide Number Placeholder 3"/>
          <p:cNvSpPr>
            <a:spLocks noGrp="1"/>
          </p:cNvSpPr>
          <p:nvPr>
            <p:ph type="sldNum" sz="quarter" idx="5"/>
          </p:nvPr>
        </p:nvSpPr>
        <p:spPr>
          <a:noFill/>
          <a:ln>
            <a:miter lim="800000"/>
            <a:headEnd/>
            <a:tailEnd/>
          </a:ln>
        </p:spPr>
        <p:txBody>
          <a:bodyPr/>
          <a:lstStyle/>
          <a:p>
            <a:fld id="{8DDD0286-6B4A-485D-890A-D3228F458B2B}" type="slidenum">
              <a:rPr lang="en-AU" altLang="en-US" smtClean="0">
                <a:latin typeface="Arial" charset="0"/>
              </a:rPr>
              <a:pPr/>
              <a:t>31</a:t>
            </a:fld>
            <a:endParaRPr lang="en-AU"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44596D43-48B5-1D46-8520-D88220776A13}" type="slidenum">
              <a:rPr lang="en-US"/>
              <a:pPr eaLnBrk="1" hangingPunct="1"/>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p:spPr>
        <p:txBody>
          <a:bodyPr/>
          <a:lstStyle/>
          <a:p>
            <a:endParaRPr lang="en-AU" altLang="en-US" smtClean="0">
              <a:ea typeface="ＭＳ Ｐゴシック" pitchFamily="34" charset="-128"/>
            </a:endParaRPr>
          </a:p>
          <a:p>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p:spPr>
        <p:txBody>
          <a:bodyPr/>
          <a:lstStyle/>
          <a:p>
            <a:endParaRPr lang="en-US" altLang="en-US" smtClean="0">
              <a:ea typeface="ＭＳ Ｐゴシック" pitchFamily="34" charset="-128"/>
            </a:endParaRPr>
          </a:p>
        </p:txBody>
      </p:sp>
      <p:sp>
        <p:nvSpPr>
          <p:cNvPr id="317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a:fld id="{D733DBA9-059A-412A-8C08-87E8B9ADAC25}" type="slidenum">
              <a:rPr lang="en-AU" altLang="en-US" sz="1200"/>
              <a:pPr algn="r"/>
              <a:t>13</a:t>
            </a:fld>
            <a:endParaRPr lang="en-AU"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p:spPr>
        <p:txBody>
          <a:bodyPr/>
          <a:lstStyle/>
          <a:p>
            <a:endParaRPr lang="en-US" altLang="en-US" smtClean="0">
              <a:ea typeface="ＭＳ Ｐゴシック" pitchFamily="34" charset="-128"/>
            </a:endParaRPr>
          </a:p>
        </p:txBody>
      </p:sp>
      <p:sp>
        <p:nvSpPr>
          <p:cNvPr id="3379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a:fld id="{AC8C09E0-A6C0-4EC1-A336-75E38DB87BBD}" type="slidenum">
              <a:rPr lang="en-AU" altLang="en-US" sz="1200"/>
              <a:pPr algn="r"/>
              <a:t>14</a:t>
            </a:fld>
            <a:endParaRPr lang="en-AU"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186B2831-56D8-4FBD-A00E-5BBD12447C03}" type="slidenum">
              <a:rPr lang="en-AU" altLang="en-US" smtClean="0"/>
              <a:pPr>
                <a:defRPr/>
              </a:pPr>
              <a:t>21</a:t>
            </a:fld>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FE07EFA7-8B51-49FB-BA43-D9C99B539348}" type="slidenum">
              <a:rPr lang="en-AU" altLang="en-US" smtClean="0"/>
              <a:pPr>
                <a:defRPr/>
              </a:pPr>
              <a:t>23</a:t>
            </a:fld>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7" descr="numeracy_literacy_PPT_COVER.jpg"/>
          <p:cNvPicPr>
            <a:picLocks noChangeAspect="1"/>
          </p:cNvPicPr>
          <p:nvPr/>
        </p:nvPicPr>
        <p:blipFill>
          <a:blip r:embed="rId2"/>
          <a:srcRect/>
          <a:stretch>
            <a:fillRect/>
          </a:stretch>
        </p:blipFill>
        <p:spPr bwMode="auto">
          <a:xfrm>
            <a:off x="0" y="0"/>
            <a:ext cx="9161463" cy="68722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ast slide">
    <p:bg>
      <p:bgRef idx="1001">
        <a:schemeClr val="bg1"/>
      </p:bgRef>
    </p:bg>
    <p:spTree>
      <p:nvGrpSpPr>
        <p:cNvPr id="1" name=""/>
        <p:cNvGrpSpPr/>
        <p:nvPr/>
      </p:nvGrpSpPr>
      <p:grpSpPr>
        <a:xfrm>
          <a:off x="0" y="0"/>
          <a:ext cx="0" cy="0"/>
          <a:chOff x="0" y="0"/>
          <a:chExt cx="0" cy="0"/>
        </a:xfrm>
      </p:grpSpPr>
      <p:pic>
        <p:nvPicPr>
          <p:cNvPr id="2" name="Picture 7" descr="numeracy_literacy_PPT_BACK.jpg"/>
          <p:cNvPicPr>
            <a:picLocks noChangeAspect="1"/>
          </p:cNvPicPr>
          <p:nvPr/>
        </p:nvPicPr>
        <p:blipFill>
          <a:blip r:embed="rId2"/>
          <a:srcRect/>
          <a:stretch>
            <a:fillRect/>
          </a:stretch>
        </p:blipFill>
        <p:spPr bwMode="auto">
          <a:xfrm>
            <a:off x="0" y="0"/>
            <a:ext cx="9172575" cy="68786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7088" y="274638"/>
            <a:ext cx="7859712"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827088" y="1600200"/>
            <a:ext cx="7859712" cy="4525963"/>
          </a:xfrm>
        </p:spPr>
        <p:txBody>
          <a:bodyPr/>
          <a:lstStyle/>
          <a:p>
            <a:pPr lvl="0"/>
            <a:endParaRPr lang="en-AU" noProof="0"/>
          </a:p>
        </p:txBody>
      </p:sp>
      <p:sp>
        <p:nvSpPr>
          <p:cNvPr id="4" name="Rectangle 5"/>
          <p:cNvSpPr>
            <a:spLocks noGrp="1" noChangeArrowheads="1"/>
          </p:cNvSpPr>
          <p:nvPr>
            <p:ph type="ftr" sz="quarter" idx="10"/>
          </p:nvPr>
        </p:nvSpPr>
        <p:spPr>
          <a:xfrm>
            <a:off x="827088" y="6237288"/>
            <a:ext cx="5329237" cy="476250"/>
          </a:xfrm>
          <a:prstGeom prst="rect">
            <a:avLst/>
          </a:prstGeom>
        </p:spPr>
        <p:txBody>
          <a:bodyPr/>
          <a:lstStyle>
            <a:lvl1pPr>
              <a:defRPr>
                <a:latin typeface="Arial" pitchFamily="34" charset="0"/>
                <a:ea typeface="ＭＳ Ｐゴシック" pitchFamily="34" charset="-128"/>
                <a:cs typeface="+mn-cs"/>
              </a:defRPr>
            </a:lvl1pPr>
          </a:lstStyle>
          <a:p>
            <a:pPr>
              <a:defRPr/>
            </a:pPr>
            <a:r>
              <a:rPr lang="en-AU"/>
              <a:t>Literacy Secretariat</a:t>
            </a:r>
            <a:r>
              <a:rPr lang="en-AU" sz="1200">
                <a:solidFill>
                  <a:srgbClr val="0070A3"/>
                </a:solidFill>
              </a:rPr>
              <a:t/>
            </a:r>
            <a:br>
              <a:rPr lang="en-AU" sz="1200">
                <a:solidFill>
                  <a:srgbClr val="0070A3"/>
                </a:solidFill>
              </a:rPr>
            </a:br>
            <a:r>
              <a:rPr lang="en-AU" sz="1400" i="1">
                <a:solidFill>
                  <a:srgbClr val="008B95"/>
                </a:solidFill>
              </a:rPr>
              <a:t>Literacy is everyone’s business</a:t>
            </a:r>
          </a:p>
        </p:txBody>
      </p:sp>
      <p:sp>
        <p:nvSpPr>
          <p:cNvPr id="5" name="Rectangle 6"/>
          <p:cNvSpPr>
            <a:spLocks noGrp="1" noChangeArrowheads="1"/>
          </p:cNvSpPr>
          <p:nvPr>
            <p:ph type="sldNum" sz="quarter" idx="11"/>
          </p:nvPr>
        </p:nvSpPr>
        <p:spPr>
          <a:xfrm>
            <a:off x="6553200" y="6245225"/>
            <a:ext cx="2133600" cy="476250"/>
          </a:xfrm>
          <a:prstGeom prst="rect">
            <a:avLst/>
          </a:prstGeom>
        </p:spPr>
        <p:txBody>
          <a:bodyPr/>
          <a:lstStyle>
            <a:lvl1pPr>
              <a:defRPr>
                <a:latin typeface="Arial" pitchFamily="34" charset="0"/>
                <a:ea typeface="ＭＳ Ｐゴシック" pitchFamily="34" charset="-128"/>
                <a:cs typeface="+mn-cs"/>
              </a:defRPr>
            </a:lvl1pPr>
          </a:lstStyle>
          <a:p>
            <a:pPr>
              <a:defRPr/>
            </a:pPr>
            <a:fld id="{E8CB5133-82FB-4B7E-8FA4-655539DEA1B8}"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0404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836712"/>
            <a:ext cx="7772400" cy="1362075"/>
          </a:xfrm>
        </p:spPr>
        <p:txBody>
          <a:bodyPr/>
          <a:lstStyle>
            <a:lvl1pPr algn="l">
              <a:defRPr sz="4000" b="1" cap="all">
                <a:solidFill>
                  <a:srgbClr val="404040"/>
                </a:solidFill>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7" descr="numeracy_literacy_PPT_BASE-2.jpg"/>
          <p:cNvPicPr>
            <a:picLocks noChangeAspect="1"/>
          </p:cNvPicPr>
          <p:nvPr/>
        </p:nvPicPr>
        <p:blipFill>
          <a:blip r:embed="rId2"/>
          <a:srcRect/>
          <a:stretch>
            <a:fillRect/>
          </a:stretch>
        </p:blipFill>
        <p:spPr bwMode="auto">
          <a:xfrm>
            <a:off x="-11113" y="15875"/>
            <a:ext cx="9183688" cy="6888163"/>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404040"/>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700808"/>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700808"/>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404040"/>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884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884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20713"/>
            <a:ext cx="76200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AU" altLang="en-US" smtClean="0"/>
          </a:p>
        </p:txBody>
      </p:sp>
      <p:sp>
        <p:nvSpPr>
          <p:cNvPr id="1027" name="Rectangle 3"/>
          <p:cNvSpPr>
            <a:spLocks noGrp="1" noChangeArrowheads="1"/>
          </p:cNvSpPr>
          <p:nvPr>
            <p:ph type="body" idx="1"/>
          </p:nvPr>
        </p:nvSpPr>
        <p:spPr bwMode="auto">
          <a:xfrm>
            <a:off x="685800" y="1535113"/>
            <a:ext cx="7620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1047" name="Text Box 23"/>
          <p:cNvSpPr txBox="1">
            <a:spLocks noChangeArrowheads="1"/>
          </p:cNvSpPr>
          <p:nvPr/>
        </p:nvSpPr>
        <p:spPr bwMode="auto">
          <a:xfrm>
            <a:off x="381000" y="6524625"/>
            <a:ext cx="4572000" cy="320675"/>
          </a:xfrm>
          <a:prstGeom prst="rect">
            <a:avLst/>
          </a:prstGeom>
          <a:noFill/>
          <a:ln w="9525">
            <a:noFill/>
            <a:miter lim="800000"/>
            <a:headEnd/>
            <a:tailEnd/>
          </a:ln>
          <a:effectLst/>
        </p:spPr>
        <p:txBody>
          <a:bodyPr lIns="0" rIns="0">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0" hangingPunct="0">
              <a:lnSpc>
                <a:spcPts val="1800"/>
              </a:lnSpc>
              <a:defRPr/>
            </a:pPr>
            <a:r>
              <a:rPr lang="en-US" sz="1200" dirty="0" smtClean="0">
                <a:solidFill>
                  <a:schemeClr val="bg1"/>
                </a:solidFill>
              </a:rPr>
              <a:t>Faculty of Edit this on the Slide Master</a:t>
            </a:r>
          </a:p>
        </p:txBody>
      </p:sp>
      <p:sp>
        <p:nvSpPr>
          <p:cNvPr id="7" name="Text Box 23"/>
          <p:cNvSpPr txBox="1">
            <a:spLocks noChangeArrowheads="1"/>
          </p:cNvSpPr>
          <p:nvPr/>
        </p:nvSpPr>
        <p:spPr bwMode="auto">
          <a:xfrm>
            <a:off x="4716463" y="6524625"/>
            <a:ext cx="4156075" cy="320675"/>
          </a:xfrm>
          <a:prstGeom prst="rect">
            <a:avLst/>
          </a:prstGeom>
          <a:noFill/>
          <a:ln w="9525">
            <a:noFill/>
            <a:miter lim="800000"/>
            <a:headEnd/>
            <a:tailEnd/>
          </a:ln>
          <a:effectLst/>
        </p:spPr>
        <p:txBody>
          <a:bodyPr lIns="0" rIns="0">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0" hangingPunct="0">
              <a:lnSpc>
                <a:spcPts val="1800"/>
              </a:lnSpc>
              <a:defRPr/>
            </a:pPr>
            <a:r>
              <a:rPr lang="en-US" sz="1200" dirty="0" smtClean="0">
                <a:solidFill>
                  <a:schemeClr val="bg1"/>
                </a:solidFill>
              </a:rPr>
              <a:t>The University of Adelaide</a:t>
            </a:r>
          </a:p>
        </p:txBody>
      </p:sp>
      <p:pic>
        <p:nvPicPr>
          <p:cNvPr id="1030" name="Picture 1" descr="numeracy_literacy_PPT_BASE-1.jpg"/>
          <p:cNvPicPr>
            <a:picLocks noChangeAspect="1"/>
          </p:cNvPicPr>
          <p:nvPr/>
        </p:nvPicPr>
        <p:blipFill>
          <a:blip r:embed="rId14"/>
          <a:srcRect/>
          <a:stretch>
            <a:fillRect/>
          </a:stretch>
        </p:blipFill>
        <p:spPr bwMode="auto">
          <a:xfrm>
            <a:off x="-9525" y="6350"/>
            <a:ext cx="9167813" cy="68754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62" r:id="rId4"/>
    <p:sldLayoutId id="2147483658" r:id="rId5"/>
    <p:sldLayoutId id="2147483657" r:id="rId6"/>
    <p:sldLayoutId id="2147483656" r:id="rId7"/>
    <p:sldLayoutId id="2147483655" r:id="rId8"/>
    <p:sldLayoutId id="2147483654" r:id="rId9"/>
    <p:sldLayoutId id="2147483653" r:id="rId10"/>
    <p:sldLayoutId id="2147483663" r:id="rId11"/>
    <p:sldLayoutId id="2147483664"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C8252C"/>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2800" b="1">
          <a:solidFill>
            <a:srgbClr val="C8252C"/>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2800" b="1">
          <a:solidFill>
            <a:srgbClr val="C8252C"/>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2800" b="1">
          <a:solidFill>
            <a:srgbClr val="C8252C"/>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lr>
          <a:schemeClr val="bg1"/>
        </a:buClr>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Font typeface="Times" pitchFamily="18" charset="0"/>
        <a:buChar char="•"/>
        <a:defRPr sz="2800">
          <a:solidFill>
            <a:schemeClr val="bg1"/>
          </a:solidFill>
          <a:latin typeface="+mn-lt"/>
          <a:ea typeface="+mn-ea"/>
          <a:cs typeface="ＭＳ Ｐゴシック"/>
        </a:defRPr>
      </a:lvl2pPr>
      <a:lvl3pPr marL="1143000" indent="-228600" algn="l" rtl="0" eaLnBrk="0" fontAlgn="base" hangingPunct="0">
        <a:spcBef>
          <a:spcPct val="20000"/>
        </a:spcBef>
        <a:spcAft>
          <a:spcPct val="0"/>
        </a:spcAft>
        <a:buClr>
          <a:schemeClr val="bg1"/>
        </a:buClr>
        <a:buChar char="•"/>
        <a:defRPr sz="1600">
          <a:solidFill>
            <a:schemeClr val="bg1"/>
          </a:solidFill>
          <a:latin typeface="+mn-lt"/>
          <a:ea typeface="+mn-ea"/>
          <a:cs typeface="ＭＳ Ｐゴシック"/>
        </a:defRPr>
      </a:lvl3pPr>
      <a:lvl4pPr marL="1600200" indent="-228600" algn="l" rtl="0" eaLnBrk="0" fontAlgn="base" hangingPunct="0">
        <a:spcBef>
          <a:spcPct val="20000"/>
        </a:spcBef>
        <a:spcAft>
          <a:spcPct val="0"/>
        </a:spcAft>
        <a:buClr>
          <a:schemeClr val="bg1"/>
        </a:buClr>
        <a:buFont typeface="Times" pitchFamily="18" charset="0"/>
        <a:buChar char="•"/>
        <a:defRPr sz="1400">
          <a:solidFill>
            <a:schemeClr val="bg1"/>
          </a:solidFill>
          <a:latin typeface="+mn-lt"/>
          <a:ea typeface="+mn-ea"/>
          <a:cs typeface="ＭＳ Ｐゴシック"/>
        </a:defRPr>
      </a:lvl4pPr>
      <a:lvl5pPr marL="2057400" indent="-228600" algn="l" rtl="0" eaLnBrk="0" fontAlgn="base" hangingPunct="0">
        <a:spcBef>
          <a:spcPct val="20000"/>
        </a:spcBef>
        <a:spcAft>
          <a:spcPct val="0"/>
        </a:spcAft>
        <a:buClr>
          <a:schemeClr val="bg1"/>
        </a:buClr>
        <a:buFont typeface="Times" pitchFamily="18" charset="0"/>
        <a:buChar char="•"/>
        <a:defRPr sz="1200">
          <a:solidFill>
            <a:schemeClr val="bg1"/>
          </a:solidFill>
          <a:latin typeface="+mn-lt"/>
          <a:ea typeface="+mn-ea"/>
          <a:cs typeface="ＭＳ Ｐゴシック"/>
        </a:defRPr>
      </a:lvl5pPr>
      <a:lvl6pPr marL="2514600" indent="-228600" algn="l" rtl="0" eaLnBrk="1" fontAlgn="base" hangingPunct="1">
        <a:spcBef>
          <a:spcPct val="20000"/>
        </a:spcBef>
        <a:spcAft>
          <a:spcPct val="0"/>
        </a:spcAft>
        <a:buFont typeface="Times" charset="0"/>
        <a:buChar char="•"/>
        <a:defRPr sz="1200">
          <a:solidFill>
            <a:srgbClr val="4C4C4C"/>
          </a:solidFill>
          <a:latin typeface="+mn-lt"/>
          <a:ea typeface="+mn-ea"/>
        </a:defRPr>
      </a:lvl6pPr>
      <a:lvl7pPr marL="2971800" indent="-228600" algn="l" rtl="0" eaLnBrk="1" fontAlgn="base" hangingPunct="1">
        <a:spcBef>
          <a:spcPct val="20000"/>
        </a:spcBef>
        <a:spcAft>
          <a:spcPct val="0"/>
        </a:spcAft>
        <a:buFont typeface="Times" charset="0"/>
        <a:buChar char="•"/>
        <a:defRPr sz="1200">
          <a:solidFill>
            <a:srgbClr val="4C4C4C"/>
          </a:solidFill>
          <a:latin typeface="+mn-lt"/>
          <a:ea typeface="+mn-ea"/>
        </a:defRPr>
      </a:lvl7pPr>
      <a:lvl8pPr marL="3429000" indent="-228600" algn="l" rtl="0" eaLnBrk="1" fontAlgn="base" hangingPunct="1">
        <a:spcBef>
          <a:spcPct val="20000"/>
        </a:spcBef>
        <a:spcAft>
          <a:spcPct val="0"/>
        </a:spcAft>
        <a:buFont typeface="Times" charset="0"/>
        <a:buChar char="•"/>
        <a:defRPr sz="1200">
          <a:solidFill>
            <a:srgbClr val="4C4C4C"/>
          </a:solidFill>
          <a:latin typeface="+mn-lt"/>
          <a:ea typeface="+mn-ea"/>
        </a:defRPr>
      </a:lvl8pPr>
      <a:lvl9pPr marL="3886200" indent="-228600" algn="l" rtl="0" eaLnBrk="1" fontAlgn="base" hangingPunct="1">
        <a:spcBef>
          <a:spcPct val="20000"/>
        </a:spcBef>
        <a:spcAft>
          <a:spcPct val="0"/>
        </a:spcAft>
        <a:buFont typeface="Times" charset="0"/>
        <a:buChar char="•"/>
        <a:defRPr sz="1200">
          <a:solidFill>
            <a:srgbClr val="4C4C4C"/>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6"/>
          <p:cNvSpPr>
            <a:spLocks noChangeArrowheads="1"/>
          </p:cNvSpPr>
          <p:nvPr/>
        </p:nvSpPr>
        <p:spPr bwMode="auto">
          <a:xfrm>
            <a:off x="5076825" y="2909888"/>
            <a:ext cx="3924300" cy="2822575"/>
          </a:xfrm>
          <a:prstGeom prst="rect">
            <a:avLst/>
          </a:prstGeom>
          <a:noFill/>
          <a:ln w="9525">
            <a:noFill/>
            <a:miter lim="800000"/>
            <a:headEnd/>
            <a:tailEnd/>
          </a:ln>
        </p:spPr>
        <p:txBody>
          <a:bodyPr/>
          <a:lstStyle/>
          <a:p>
            <a:pPr algn="ctr">
              <a:lnSpc>
                <a:spcPts val="2600"/>
              </a:lnSpc>
            </a:pPr>
            <a:endParaRPr lang="en-AU" altLang="en-US" sz="2800">
              <a:solidFill>
                <a:schemeClr val="bg1"/>
              </a:solidFill>
            </a:endParaRPr>
          </a:p>
        </p:txBody>
      </p:sp>
      <p:sp>
        <p:nvSpPr>
          <p:cNvPr id="15362" name="Rectangle 7"/>
          <p:cNvSpPr>
            <a:spLocks noChangeArrowheads="1"/>
          </p:cNvSpPr>
          <p:nvPr/>
        </p:nvSpPr>
        <p:spPr bwMode="auto">
          <a:xfrm>
            <a:off x="1647825" y="6115050"/>
            <a:ext cx="184150" cy="457200"/>
          </a:xfrm>
          <a:prstGeom prst="rect">
            <a:avLst/>
          </a:prstGeom>
          <a:noFill/>
          <a:ln w="9525">
            <a:noFill/>
            <a:miter lim="800000"/>
            <a:headEnd/>
            <a:tailEnd/>
          </a:ln>
        </p:spPr>
        <p:txBody>
          <a:bodyPr wrap="none">
            <a:spAutoFit/>
          </a:bodyPr>
          <a:lstStyle/>
          <a:p>
            <a:pPr eaLnBrk="0" hangingPunct="0"/>
            <a:endParaRPr lang="en-US" altLang="en-US"/>
          </a:p>
        </p:txBody>
      </p:sp>
      <p:sp>
        <p:nvSpPr>
          <p:cNvPr id="15363" name="TextBox 1"/>
          <p:cNvSpPr txBox="1">
            <a:spLocks noChangeArrowheads="1"/>
          </p:cNvSpPr>
          <p:nvPr/>
        </p:nvSpPr>
        <p:spPr bwMode="auto">
          <a:xfrm>
            <a:off x="5292725" y="2909888"/>
            <a:ext cx="3600450" cy="2060575"/>
          </a:xfrm>
          <a:prstGeom prst="rect">
            <a:avLst/>
          </a:prstGeom>
          <a:noFill/>
          <a:ln w="9525">
            <a:noFill/>
            <a:miter lim="800000"/>
            <a:headEnd/>
            <a:tailEnd/>
          </a:ln>
        </p:spPr>
        <p:txBody>
          <a:bodyPr>
            <a:spAutoFit/>
          </a:bodyPr>
          <a:lstStyle/>
          <a:p>
            <a:r>
              <a:rPr lang="en-AU" sz="3200">
                <a:solidFill>
                  <a:schemeClr val="bg1"/>
                </a:solidFill>
              </a:rPr>
              <a:t>Language and Literacy Levels</a:t>
            </a:r>
          </a:p>
          <a:p>
            <a:r>
              <a:rPr lang="en-AU" sz="3200">
                <a:solidFill>
                  <a:schemeClr val="bg1"/>
                </a:solidFill>
              </a:rPr>
              <a:t>Module 1.2 C:</a:t>
            </a:r>
          </a:p>
          <a:p>
            <a:r>
              <a:rPr lang="en-AU" sz="3200">
                <a:solidFill>
                  <a:schemeClr val="bg1"/>
                </a:solidFill>
              </a:rPr>
              <a:t>Nominalisation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algn="ctr" eaLnBrk="1" hangingPunct="1"/>
            <a:r>
              <a:rPr lang="en-AU" altLang="en-US" sz="4000" smtClean="0">
                <a:solidFill>
                  <a:srgbClr val="0000FF"/>
                </a:solidFill>
              </a:rPr>
              <a:t>Nominalisation</a:t>
            </a:r>
          </a:p>
        </p:txBody>
      </p:sp>
      <p:sp>
        <p:nvSpPr>
          <p:cNvPr id="27650" name="Rectangle 3"/>
          <p:cNvSpPr>
            <a:spLocks noGrp="1" noChangeArrowheads="1"/>
          </p:cNvSpPr>
          <p:nvPr>
            <p:ph type="body" idx="1"/>
          </p:nvPr>
        </p:nvSpPr>
        <p:spPr>
          <a:xfrm>
            <a:off x="827088" y="1600200"/>
            <a:ext cx="7859712" cy="5257800"/>
          </a:xfrm>
        </p:spPr>
        <p:txBody>
          <a:bodyPr/>
          <a:lstStyle/>
          <a:p>
            <a:pPr eaLnBrk="1" hangingPunct="1"/>
            <a:r>
              <a:rPr lang="en-AU" altLang="en-US" sz="3600" smtClean="0">
                <a:solidFill>
                  <a:schemeClr val="tx1"/>
                </a:solidFill>
              </a:rPr>
              <a:t>Let’s now consider two of these nouns: </a:t>
            </a:r>
            <a:r>
              <a:rPr lang="en-AU" altLang="en-US" sz="3600" b="1" smtClean="0">
                <a:solidFill>
                  <a:schemeClr val="tx1"/>
                </a:solidFill>
              </a:rPr>
              <a:t>clown</a:t>
            </a:r>
            <a:r>
              <a:rPr lang="en-AU" altLang="en-US" sz="3600" smtClean="0">
                <a:solidFill>
                  <a:schemeClr val="tx1"/>
                </a:solidFill>
              </a:rPr>
              <a:t> and </a:t>
            </a:r>
            <a:r>
              <a:rPr lang="en-AU" altLang="en-US" sz="3600" b="1" smtClean="0">
                <a:solidFill>
                  <a:schemeClr val="tx1"/>
                </a:solidFill>
              </a:rPr>
              <a:t>circus</a:t>
            </a:r>
            <a:r>
              <a:rPr lang="en-AU" altLang="en-US" sz="3600" smtClean="0">
                <a:solidFill>
                  <a:schemeClr val="tx1"/>
                </a:solidFill>
              </a:rPr>
              <a:t>.</a:t>
            </a:r>
          </a:p>
          <a:p>
            <a:pPr eaLnBrk="1" hangingPunct="1"/>
            <a:r>
              <a:rPr lang="en-AU" altLang="en-US" sz="3600" smtClean="0">
                <a:solidFill>
                  <a:schemeClr val="tx1"/>
                </a:solidFill>
              </a:rPr>
              <a:t>You can detect these nouns with your five senses.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4213" y="333375"/>
            <a:ext cx="7620000" cy="685800"/>
          </a:xfrm>
        </p:spPr>
        <p:txBody>
          <a:bodyPr/>
          <a:lstStyle/>
          <a:p>
            <a:pPr algn="ctr" eaLnBrk="1" hangingPunct="1"/>
            <a:r>
              <a:rPr lang="en-AU" altLang="en-US" sz="4000" smtClean="0">
                <a:solidFill>
                  <a:srgbClr val="0000FF"/>
                </a:solidFill>
              </a:rPr>
              <a:t>Nominalisation</a:t>
            </a:r>
          </a:p>
        </p:txBody>
      </p:sp>
      <p:sp>
        <p:nvSpPr>
          <p:cNvPr id="28674" name="Rectangle 3"/>
          <p:cNvSpPr>
            <a:spLocks noGrp="1" noChangeArrowheads="1"/>
          </p:cNvSpPr>
          <p:nvPr>
            <p:ph type="body" idx="1"/>
          </p:nvPr>
        </p:nvSpPr>
        <p:spPr>
          <a:xfrm>
            <a:off x="684213" y="1125538"/>
            <a:ext cx="7620000" cy="5183187"/>
          </a:xfrm>
        </p:spPr>
        <p:txBody>
          <a:bodyPr/>
          <a:lstStyle/>
          <a:p>
            <a:pPr eaLnBrk="1" hangingPunct="1"/>
            <a:r>
              <a:rPr lang="en-AU" altLang="en-US" sz="2700" smtClean="0">
                <a:solidFill>
                  <a:schemeClr val="tx1"/>
                </a:solidFill>
              </a:rPr>
              <a:t>Reflect for a moment about whether detecting “things” with all your five senses can truly be said about nouns like </a:t>
            </a:r>
            <a:r>
              <a:rPr lang="en-AU" altLang="en-US" sz="2700" smtClean="0">
                <a:solidFill>
                  <a:srgbClr val="0000FF"/>
                </a:solidFill>
              </a:rPr>
              <a:t>amusement</a:t>
            </a:r>
            <a:r>
              <a:rPr lang="en-AU" altLang="en-US" sz="2700" smtClean="0">
                <a:solidFill>
                  <a:schemeClr val="tx1"/>
                </a:solidFill>
              </a:rPr>
              <a:t> and </a:t>
            </a:r>
            <a:r>
              <a:rPr lang="en-AU" altLang="en-US" sz="2700" smtClean="0">
                <a:solidFill>
                  <a:srgbClr val="0000FF"/>
                </a:solidFill>
              </a:rPr>
              <a:t>arrival</a:t>
            </a:r>
            <a:r>
              <a:rPr lang="en-AU" altLang="en-US" sz="2700" smtClean="0">
                <a:solidFill>
                  <a:schemeClr val="tx1"/>
                </a:solidFill>
              </a:rPr>
              <a:t>. You’ll probably agree that </a:t>
            </a:r>
            <a:r>
              <a:rPr lang="en-AU" altLang="en-US" sz="2700" smtClean="0">
                <a:solidFill>
                  <a:srgbClr val="0000FF"/>
                </a:solidFill>
              </a:rPr>
              <a:t>amusement</a:t>
            </a:r>
            <a:r>
              <a:rPr lang="en-AU" altLang="en-US" sz="2700" smtClean="0">
                <a:solidFill>
                  <a:schemeClr val="tx1"/>
                </a:solidFill>
              </a:rPr>
              <a:t> and </a:t>
            </a:r>
            <a:r>
              <a:rPr lang="en-AU" altLang="en-US" sz="2700" smtClean="0">
                <a:solidFill>
                  <a:srgbClr val="0000FF"/>
                </a:solidFill>
              </a:rPr>
              <a:t>arriva</a:t>
            </a:r>
            <a:r>
              <a:rPr lang="en-AU" altLang="en-US" sz="2700" smtClean="0">
                <a:solidFill>
                  <a:schemeClr val="tx1"/>
                </a:solidFill>
              </a:rPr>
              <a:t>l are a different sort of noun compared to clown and circus. The first two are names of concepts, ideas or phenomenon so there is more to nominalisation than simply changing a non-noun to a noun.</a:t>
            </a:r>
          </a:p>
          <a:p>
            <a:pPr eaLnBrk="1" hangingPunct="1"/>
            <a:r>
              <a:rPr lang="en-AU" altLang="en-US" sz="2700" smtClean="0">
                <a:solidFill>
                  <a:schemeClr val="tx1"/>
                </a:solidFill>
              </a:rPr>
              <a:t>Now let’s look at some nominalisations in school.</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827088" y="260350"/>
            <a:ext cx="7859712" cy="1143000"/>
          </a:xfrm>
        </p:spPr>
        <p:txBody>
          <a:bodyPr/>
          <a:lstStyle/>
          <a:p>
            <a:pPr algn="ctr" eaLnBrk="1" hangingPunct="1"/>
            <a:r>
              <a:rPr lang="en-AU" altLang="en-US" smtClean="0">
                <a:solidFill>
                  <a:srgbClr val="0000FF"/>
                </a:solidFill>
              </a:rPr>
              <a:t>Nominalisation in Schooling</a:t>
            </a:r>
          </a:p>
        </p:txBody>
      </p:sp>
      <p:sp>
        <p:nvSpPr>
          <p:cNvPr id="29698" name="Rectangle 3"/>
          <p:cNvSpPr>
            <a:spLocks noGrp="1" noChangeArrowheads="1"/>
          </p:cNvSpPr>
          <p:nvPr>
            <p:ph type="body" idx="4294967295"/>
          </p:nvPr>
        </p:nvSpPr>
        <p:spPr>
          <a:xfrm>
            <a:off x="395288" y="908050"/>
            <a:ext cx="8569325" cy="5327650"/>
          </a:xfrm>
        </p:spPr>
        <p:txBody>
          <a:bodyPr/>
          <a:lstStyle/>
          <a:p>
            <a:pPr eaLnBrk="1" hangingPunct="1">
              <a:lnSpc>
                <a:spcPct val="80000"/>
              </a:lnSpc>
              <a:spcBef>
                <a:spcPct val="60000"/>
              </a:spcBef>
              <a:buFontTx/>
              <a:buNone/>
            </a:pPr>
            <a:r>
              <a:rPr lang="en-AU" altLang="en-US" sz="3000" smtClean="0">
                <a:solidFill>
                  <a:schemeClr val="tx1"/>
                </a:solidFill>
              </a:rPr>
              <a:t>	Nominalisations are only included in the Levels because students are expected to understand them in written and multimodal texts, including  teacher talk, from a young age. Students are expected to start using them with ever increasing complexity from about year 3.</a:t>
            </a:r>
          </a:p>
          <a:p>
            <a:pPr eaLnBrk="1" hangingPunct="1">
              <a:lnSpc>
                <a:spcPct val="80000"/>
              </a:lnSpc>
              <a:spcBef>
                <a:spcPct val="40000"/>
              </a:spcBef>
              <a:buFontTx/>
              <a:buNone/>
            </a:pPr>
            <a:r>
              <a:rPr lang="en-AU" altLang="en-US" sz="3000" smtClean="0">
                <a:solidFill>
                  <a:schemeClr val="tx1"/>
                </a:solidFill>
              </a:rPr>
              <a:t>   - Across curriculum (e.g. </a:t>
            </a:r>
            <a:r>
              <a:rPr lang="en-AU" altLang="en-US" sz="3000" smtClean="0">
                <a:solidFill>
                  <a:srgbClr val="0000FF"/>
                </a:solidFill>
              </a:rPr>
              <a:t>attention, assessment, co-operation, intelligence, behaviour</a:t>
            </a:r>
            <a:r>
              <a:rPr lang="en-AU" altLang="en-US" sz="3000" smtClean="0">
                <a:solidFill>
                  <a:schemeClr val="tx1"/>
                </a:solidFill>
              </a:rPr>
              <a:t>)</a:t>
            </a:r>
          </a:p>
          <a:p>
            <a:pPr eaLnBrk="1" hangingPunct="1">
              <a:lnSpc>
                <a:spcPct val="80000"/>
              </a:lnSpc>
              <a:spcBef>
                <a:spcPct val="40000"/>
              </a:spcBef>
              <a:buFontTx/>
              <a:buNone/>
            </a:pPr>
            <a:r>
              <a:rPr lang="en-AU" altLang="en-US" sz="3000" smtClean="0">
                <a:solidFill>
                  <a:schemeClr val="tx1"/>
                </a:solidFill>
              </a:rPr>
              <a:t>   - Mathematics (e.g. </a:t>
            </a:r>
            <a:r>
              <a:rPr lang="en-AU" altLang="en-US" sz="3000" smtClean="0">
                <a:solidFill>
                  <a:srgbClr val="0000FF"/>
                </a:solidFill>
              </a:rPr>
              <a:t>width, division</a:t>
            </a:r>
            <a:r>
              <a:rPr lang="en-AU" altLang="en-US" sz="3000" smtClean="0">
                <a:solidFill>
                  <a:schemeClr val="tx1"/>
                </a:solidFill>
              </a:rPr>
              <a:t>)</a:t>
            </a:r>
          </a:p>
          <a:p>
            <a:pPr eaLnBrk="1" hangingPunct="1">
              <a:lnSpc>
                <a:spcPct val="80000"/>
              </a:lnSpc>
              <a:spcBef>
                <a:spcPct val="40000"/>
              </a:spcBef>
              <a:buFontTx/>
              <a:buNone/>
            </a:pPr>
            <a:r>
              <a:rPr lang="en-AU" altLang="en-US" sz="3000" smtClean="0">
                <a:solidFill>
                  <a:schemeClr val="tx1"/>
                </a:solidFill>
              </a:rPr>
              <a:t>   - Science (e.g. </a:t>
            </a:r>
            <a:r>
              <a:rPr lang="en-AU" altLang="en-US" sz="3000" smtClean="0">
                <a:solidFill>
                  <a:srgbClr val="0000FF"/>
                </a:solidFill>
              </a:rPr>
              <a:t>sight, reproduction</a:t>
            </a:r>
            <a:r>
              <a:rPr lang="en-AU" altLang="en-US" sz="3000" smtClean="0">
                <a:solidFill>
                  <a:schemeClr val="tx1"/>
                </a:solidFill>
              </a:rPr>
              <a:t>)</a:t>
            </a:r>
          </a:p>
          <a:p>
            <a:pPr eaLnBrk="1" hangingPunct="1">
              <a:lnSpc>
                <a:spcPct val="80000"/>
              </a:lnSpc>
              <a:spcBef>
                <a:spcPct val="40000"/>
              </a:spcBef>
              <a:buFontTx/>
              <a:buNone/>
            </a:pPr>
            <a:r>
              <a:rPr lang="en-AU" altLang="en-US" sz="3000" smtClean="0">
                <a:solidFill>
                  <a:schemeClr val="tx1"/>
                </a:solidFill>
              </a:rPr>
              <a:t>   - Society &amp; Environment (e.g. </a:t>
            </a:r>
            <a:r>
              <a:rPr lang="en-AU" altLang="en-US" sz="3000" smtClean="0">
                <a:solidFill>
                  <a:srgbClr val="0000FF"/>
                </a:solidFill>
              </a:rPr>
              <a:t>relief, invasion</a:t>
            </a:r>
            <a:r>
              <a:rPr lang="en-AU" altLang="en-US" sz="3000" smtClean="0">
                <a:solidFill>
                  <a:schemeClr val="tx1"/>
                </a:solidFill>
              </a:rPr>
              <a:t>)</a:t>
            </a:r>
            <a:endParaRPr lang="en-AU" altLang="en-US" sz="280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algn="ctr" eaLnBrk="1" hangingPunct="1"/>
            <a:r>
              <a:rPr lang="en-AU" altLang="en-US" sz="4000" smtClean="0">
                <a:solidFill>
                  <a:srgbClr val="0000FF"/>
                </a:solidFill>
              </a:rPr>
              <a:t>Nominalisation in Science</a:t>
            </a:r>
          </a:p>
        </p:txBody>
      </p:sp>
      <p:sp>
        <p:nvSpPr>
          <p:cNvPr id="13315" name="Content Placeholder 2"/>
          <p:cNvSpPr>
            <a:spLocks noGrp="1"/>
          </p:cNvSpPr>
          <p:nvPr>
            <p:ph idx="4294967295"/>
          </p:nvPr>
        </p:nvSpPr>
        <p:spPr>
          <a:xfrm>
            <a:off x="827088" y="1412875"/>
            <a:ext cx="7859712" cy="4895850"/>
          </a:xfrm>
        </p:spPr>
        <p:txBody>
          <a:bodyPr/>
          <a:lstStyle/>
          <a:p>
            <a:pPr eaLnBrk="1" hangingPunct="1"/>
            <a:r>
              <a:rPr lang="en-AU" altLang="en-US" sz="3600" smtClean="0">
                <a:solidFill>
                  <a:schemeClr val="tx1"/>
                </a:solidFill>
              </a:rPr>
              <a:t>“Steam is coming off the hot water.” </a:t>
            </a:r>
            <a:r>
              <a:rPr lang="en-AU" altLang="en-US" sz="1600" smtClean="0">
                <a:solidFill>
                  <a:schemeClr val="tx1"/>
                </a:solidFill>
              </a:rPr>
              <a:t>The first sentence might be typical language of a child in year 2 observing some water being heated.</a:t>
            </a:r>
          </a:p>
          <a:p>
            <a:pPr eaLnBrk="1" hangingPunct="1"/>
            <a:r>
              <a:rPr lang="en-AU" altLang="en-US" sz="3600" smtClean="0">
                <a:solidFill>
                  <a:schemeClr val="tx1"/>
                </a:solidFill>
              </a:rPr>
              <a:t>The water is evaporating. </a:t>
            </a:r>
            <a:r>
              <a:rPr lang="en-AU" altLang="en-US" sz="1600" smtClean="0">
                <a:solidFill>
                  <a:schemeClr val="tx1"/>
                </a:solidFill>
              </a:rPr>
              <a:t>The second sentence might be the language produced by a child in year 4 who has begun using the topic words “evaporating” instead everyday words to explain the same phenomenon.</a:t>
            </a:r>
          </a:p>
          <a:p>
            <a:pPr eaLnBrk="1" hangingPunct="1"/>
            <a:r>
              <a:rPr lang="en-AU" altLang="en-US" sz="3600" smtClean="0">
                <a:solidFill>
                  <a:srgbClr val="0000FF"/>
                </a:solidFill>
              </a:rPr>
              <a:t>Evaporation</a:t>
            </a:r>
            <a:r>
              <a:rPr lang="en-AU" altLang="en-US" sz="3600" smtClean="0">
                <a:solidFill>
                  <a:schemeClr val="tx1"/>
                </a:solidFill>
              </a:rPr>
              <a:t> is occurring. </a:t>
            </a:r>
            <a:r>
              <a:rPr lang="en-AU" altLang="en-US" sz="1600" smtClean="0">
                <a:solidFill>
                  <a:schemeClr val="tx1"/>
                </a:solidFill>
              </a:rPr>
              <a:t>The third sentence is what a child at year 7/8 would be expected to write. It includes the nominalisation “evaporation” which has come form the verb “evaporating”.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algn="ctr" eaLnBrk="1" hangingPunct="1"/>
            <a:r>
              <a:rPr lang="en-AU" altLang="en-US" sz="4000" smtClean="0">
                <a:solidFill>
                  <a:srgbClr val="0000FF"/>
                </a:solidFill>
              </a:rPr>
              <a:t>Nominalisation in History</a:t>
            </a:r>
          </a:p>
        </p:txBody>
      </p:sp>
      <p:sp>
        <p:nvSpPr>
          <p:cNvPr id="13315" name="Content Placeholder 2"/>
          <p:cNvSpPr>
            <a:spLocks noGrp="1"/>
          </p:cNvSpPr>
          <p:nvPr>
            <p:ph idx="4294967295"/>
          </p:nvPr>
        </p:nvSpPr>
        <p:spPr>
          <a:xfrm>
            <a:off x="684213" y="1268413"/>
            <a:ext cx="8208962" cy="5329237"/>
          </a:xfrm>
        </p:spPr>
        <p:txBody>
          <a:bodyPr/>
          <a:lstStyle/>
          <a:p>
            <a:pPr eaLnBrk="1" hangingPunct="1"/>
            <a:r>
              <a:rPr lang="en-AU" altLang="en-US" sz="3500" smtClean="0">
                <a:solidFill>
                  <a:schemeClr val="tx1"/>
                </a:solidFill>
              </a:rPr>
              <a:t>“People coming here set up towns along the coast.” </a:t>
            </a:r>
            <a:r>
              <a:rPr lang="en-AU" altLang="en-US" sz="1600" smtClean="0">
                <a:solidFill>
                  <a:schemeClr val="tx1"/>
                </a:solidFill>
              </a:rPr>
              <a:t>This is very spoken-like language.</a:t>
            </a:r>
          </a:p>
          <a:p>
            <a:pPr eaLnBrk="1" hangingPunct="1"/>
            <a:r>
              <a:rPr lang="en-AU" altLang="en-US" sz="3500" smtClean="0">
                <a:solidFill>
                  <a:schemeClr val="tx1"/>
                </a:solidFill>
              </a:rPr>
              <a:t>The coast was settled by people migrating to Australia. </a:t>
            </a:r>
            <a:r>
              <a:rPr lang="en-AU" altLang="en-US" sz="1600" smtClean="0">
                <a:solidFill>
                  <a:schemeClr val="tx1"/>
                </a:solidFill>
              </a:rPr>
              <a:t>This sentence uses topic words like “coast”, “settled” and “migrating”.</a:t>
            </a:r>
          </a:p>
          <a:p>
            <a:pPr eaLnBrk="1" hangingPunct="1"/>
            <a:r>
              <a:rPr lang="en-AU" altLang="en-US" sz="3500" smtClean="0">
                <a:solidFill>
                  <a:srgbClr val="0000FF"/>
                </a:solidFill>
              </a:rPr>
              <a:t>Migration</a:t>
            </a:r>
            <a:r>
              <a:rPr lang="en-AU" altLang="en-US" sz="3500" smtClean="0">
                <a:solidFill>
                  <a:schemeClr val="tx1"/>
                </a:solidFill>
              </a:rPr>
              <a:t> to Australia resulted in coastal </a:t>
            </a:r>
            <a:r>
              <a:rPr lang="en-AU" altLang="en-US" sz="3500" smtClean="0">
                <a:solidFill>
                  <a:srgbClr val="0000FF"/>
                </a:solidFill>
              </a:rPr>
              <a:t>settlement</a:t>
            </a:r>
            <a:r>
              <a:rPr lang="en-AU" altLang="en-US" sz="3500" smtClean="0">
                <a:solidFill>
                  <a:schemeClr val="tx1"/>
                </a:solidFill>
              </a:rPr>
              <a:t>. </a:t>
            </a:r>
            <a:r>
              <a:rPr lang="en-AU" altLang="en-US" sz="1600" smtClean="0">
                <a:solidFill>
                  <a:schemeClr val="tx1"/>
                </a:solidFill>
              </a:rPr>
              <a:t>The verb “migrating” has been changed into the nominalisation “migration” and the verb “settled” changed into “settlement”. This help the text more written-like.</a:t>
            </a:r>
          </a:p>
          <a:p>
            <a:pPr eaLnBrk="1" hangingPunct="1">
              <a:buFontTx/>
              <a:buNone/>
            </a:pPr>
            <a:endParaRPr lang="en-AU" altLang="en-US" sz="2700" smtClean="0">
              <a:solidFill>
                <a:schemeClr val="tx1"/>
              </a:solidFill>
            </a:endParaRPr>
          </a:p>
          <a:p>
            <a:pPr lvl="1" eaLnBrk="1" hangingPunct="1">
              <a:spcBef>
                <a:spcPct val="0"/>
              </a:spcBef>
            </a:pPr>
            <a:endParaRPr lang="en-AU" altLang="en-US" sz="1800" smtClean="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827088" y="260350"/>
            <a:ext cx="7859712" cy="1143000"/>
          </a:xfrm>
        </p:spPr>
        <p:txBody>
          <a:bodyPr/>
          <a:lstStyle/>
          <a:p>
            <a:pPr algn="ctr" eaLnBrk="1" hangingPunct="1"/>
            <a:r>
              <a:rPr lang="en-AU" altLang="en-US" sz="4000" smtClean="0">
                <a:solidFill>
                  <a:srgbClr val="0000FF"/>
                </a:solidFill>
              </a:rPr>
              <a:t>Nominalisation in the Levels</a:t>
            </a:r>
          </a:p>
        </p:txBody>
      </p:sp>
      <p:sp>
        <p:nvSpPr>
          <p:cNvPr id="34818" name="Rectangle 3"/>
          <p:cNvSpPr>
            <a:spLocks noGrp="1" noChangeArrowheads="1"/>
          </p:cNvSpPr>
          <p:nvPr>
            <p:ph type="body" idx="1"/>
          </p:nvPr>
        </p:nvSpPr>
        <p:spPr>
          <a:xfrm>
            <a:off x="684213" y="1600200"/>
            <a:ext cx="8135937" cy="4997450"/>
          </a:xfrm>
        </p:spPr>
        <p:txBody>
          <a:bodyPr/>
          <a:lstStyle/>
          <a:p>
            <a:pPr marL="609600" indent="-609600" eaLnBrk="1" hangingPunct="1"/>
            <a:r>
              <a:rPr lang="en-AU" altLang="en-US" smtClean="0">
                <a:solidFill>
                  <a:schemeClr val="tx1"/>
                </a:solidFill>
              </a:rPr>
              <a:t>Locate ‘Nominalisation’ in the left hand column in Levels 7-14.</a:t>
            </a:r>
          </a:p>
          <a:p>
            <a:pPr marL="609600" indent="-609600" eaLnBrk="1" hangingPunct="1"/>
            <a:r>
              <a:rPr lang="en-AU" altLang="en-US" smtClean="0">
                <a:solidFill>
                  <a:schemeClr val="tx1"/>
                </a:solidFill>
              </a:rPr>
              <a:t>Read the examples across the Levels to see how they progress.</a:t>
            </a:r>
          </a:p>
          <a:p>
            <a:pPr marL="609600" indent="-609600" eaLnBrk="1" hangingPunct="1"/>
            <a:r>
              <a:rPr lang="en-AU" altLang="en-US" smtClean="0">
                <a:solidFill>
                  <a:schemeClr val="tx1"/>
                </a:solidFill>
              </a:rPr>
              <a:t>At higher levels of schooling children are expected to reflect on their own and others’ viewpoints and ideas and may use nominalisations formed from thinking verbs (eg to consider&gt;</a:t>
            </a:r>
            <a:r>
              <a:rPr lang="en-AU" altLang="en-US" smtClean="0">
                <a:solidFill>
                  <a:srgbClr val="0000FF"/>
                </a:solidFill>
              </a:rPr>
              <a:t>consideration</a:t>
            </a:r>
            <a:r>
              <a:rPr lang="en-AU" altLang="en-US" smtClean="0">
                <a:solidFill>
                  <a:schemeClr val="tx1"/>
                </a:solidFill>
              </a:rPr>
              <a:t>, to reflect&gt;</a:t>
            </a:r>
            <a:r>
              <a:rPr lang="en-AU" altLang="en-US" smtClean="0">
                <a:solidFill>
                  <a:srgbClr val="0000FF"/>
                </a:solidFill>
              </a:rPr>
              <a:t>reflection</a:t>
            </a:r>
            <a:r>
              <a:rPr lang="en-AU" altLang="en-US" smtClean="0">
                <a:solidFill>
                  <a:schemeClr val="tx1"/>
                </a:solidFill>
              </a:rPr>
              <a:t>, to recall&gt;</a:t>
            </a:r>
            <a:r>
              <a:rPr lang="en-AU" altLang="en-US" smtClean="0">
                <a:solidFill>
                  <a:srgbClr val="0000FF"/>
                </a:solidFill>
              </a:rPr>
              <a:t>recollection</a:t>
            </a:r>
            <a:r>
              <a:rPr lang="en-AU" altLang="en-US" smtClean="0">
                <a:solidFill>
                  <a:schemeClr val="tx1"/>
                </a:solidFill>
              </a:rPr>
              <a:t>).</a:t>
            </a:r>
            <a:endParaRPr lang="en-AU" altLang="en-US" smtClean="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algn="ctr" eaLnBrk="1" hangingPunct="1"/>
            <a:r>
              <a:rPr lang="en-AU" altLang="en-US" sz="4000" smtClean="0">
                <a:solidFill>
                  <a:srgbClr val="0000FF"/>
                </a:solidFill>
              </a:rPr>
              <a:t>Fancy a challenge?</a:t>
            </a:r>
          </a:p>
        </p:txBody>
      </p:sp>
      <p:sp>
        <p:nvSpPr>
          <p:cNvPr id="36866" name="Rectangle 3"/>
          <p:cNvSpPr>
            <a:spLocks noGrp="1" noChangeArrowheads="1"/>
          </p:cNvSpPr>
          <p:nvPr>
            <p:ph type="body" idx="1"/>
          </p:nvPr>
        </p:nvSpPr>
        <p:spPr/>
        <p:txBody>
          <a:bodyPr/>
          <a:lstStyle/>
          <a:p>
            <a:pPr eaLnBrk="1" hangingPunct="1"/>
            <a:r>
              <a:rPr lang="en-AU" altLang="en-US" smtClean="0">
                <a:solidFill>
                  <a:schemeClr val="tx1"/>
                </a:solidFill>
              </a:rPr>
              <a:t>In the first sentence below “settlement” is a nominalisation but not in the second. Why?</a:t>
            </a:r>
          </a:p>
          <a:p>
            <a:pPr eaLnBrk="1" hangingPunct="1"/>
            <a:r>
              <a:rPr lang="en-AU" altLang="en-US" sz="3500" smtClean="0">
                <a:solidFill>
                  <a:srgbClr val="0000FF"/>
                </a:solidFill>
              </a:rPr>
              <a:t>Migration</a:t>
            </a:r>
            <a:r>
              <a:rPr lang="en-AU" altLang="en-US" sz="3500" smtClean="0">
                <a:solidFill>
                  <a:schemeClr val="tx1"/>
                </a:solidFill>
              </a:rPr>
              <a:t> to Australia resulted in coastal </a:t>
            </a:r>
            <a:r>
              <a:rPr lang="en-AU" altLang="en-US" sz="3500" smtClean="0">
                <a:solidFill>
                  <a:srgbClr val="0000FF"/>
                </a:solidFill>
              </a:rPr>
              <a:t>settlement</a:t>
            </a:r>
            <a:r>
              <a:rPr lang="en-AU" altLang="en-US" sz="3500" smtClean="0">
                <a:solidFill>
                  <a:schemeClr val="tx1"/>
                </a:solidFill>
              </a:rPr>
              <a:t>.</a:t>
            </a:r>
          </a:p>
          <a:p>
            <a:pPr eaLnBrk="1" hangingPunct="1"/>
            <a:r>
              <a:rPr lang="en-AU" altLang="en-US" sz="3500" smtClean="0">
                <a:solidFill>
                  <a:schemeClr val="tx1"/>
                </a:solidFill>
              </a:rPr>
              <a:t>Adelaide is a coastal settlement.</a:t>
            </a:r>
            <a:r>
              <a:rPr lang="en-AU" altLang="en-US" sz="3500" smtClean="0"/>
              <a: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algn="ctr" eaLnBrk="1" hangingPunct="1"/>
            <a:r>
              <a:rPr lang="en-AU" altLang="en-US" sz="4000" smtClean="0">
                <a:solidFill>
                  <a:srgbClr val="0000FF"/>
                </a:solidFill>
              </a:rPr>
              <a:t>Fancy a challenge?</a:t>
            </a:r>
          </a:p>
        </p:txBody>
      </p:sp>
      <p:sp>
        <p:nvSpPr>
          <p:cNvPr id="37890" name="Rectangle 3"/>
          <p:cNvSpPr>
            <a:spLocks noGrp="1" noChangeArrowheads="1"/>
          </p:cNvSpPr>
          <p:nvPr>
            <p:ph type="body" idx="1"/>
          </p:nvPr>
        </p:nvSpPr>
        <p:spPr/>
        <p:txBody>
          <a:bodyPr/>
          <a:lstStyle/>
          <a:p>
            <a:pPr eaLnBrk="1" hangingPunct="1"/>
            <a:r>
              <a:rPr lang="en-AU" altLang="en-US" sz="3200" smtClean="0">
                <a:solidFill>
                  <a:schemeClr val="tx1"/>
                </a:solidFill>
              </a:rPr>
              <a:t>In the second sentence it is not the name of a process but the name of a concrete thing. It could be replaced by other nouns like “city” or “site”.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algn="ctr" eaLnBrk="1" hangingPunct="1"/>
            <a:r>
              <a:rPr lang="en-AU" sz="4000" smtClean="0">
                <a:solidFill>
                  <a:srgbClr val="0000FF"/>
                </a:solidFill>
              </a:rPr>
              <a:t>Checkpoint</a:t>
            </a:r>
          </a:p>
        </p:txBody>
      </p:sp>
      <p:sp>
        <p:nvSpPr>
          <p:cNvPr id="38914" name="Content Placeholder 2"/>
          <p:cNvSpPr>
            <a:spLocks noGrp="1"/>
          </p:cNvSpPr>
          <p:nvPr>
            <p:ph idx="1"/>
          </p:nvPr>
        </p:nvSpPr>
        <p:spPr/>
        <p:txBody>
          <a:bodyPr/>
          <a:lstStyle/>
          <a:p>
            <a:pPr eaLnBrk="1" hangingPunct="1">
              <a:buClr>
                <a:srgbClr val="FFFFFF"/>
              </a:buClr>
            </a:pPr>
            <a:r>
              <a:rPr lang="en-AU" altLang="en-US" sz="2700" smtClean="0">
                <a:solidFill>
                  <a:srgbClr val="000000"/>
                </a:solidFill>
              </a:rPr>
              <a:t>Nominalisations name concepts, ideas or phenomenon so there is more to nominalisation than simply changing a non-noun to a noun.</a:t>
            </a:r>
          </a:p>
          <a:p>
            <a:pPr eaLnBrk="1" hangingPunct="1">
              <a:buClr>
                <a:srgbClr val="FFFFFF"/>
              </a:buClr>
            </a:pPr>
            <a:r>
              <a:rPr lang="en-AU" altLang="en-US" sz="2700" smtClean="0">
                <a:solidFill>
                  <a:srgbClr val="000000"/>
                </a:solidFill>
              </a:rPr>
              <a:t>Students are required to comprehend simple nominalisations in R-2 and begin composing them from year 3 across different learning areas.</a:t>
            </a:r>
          </a:p>
          <a:p>
            <a:pPr eaLnBrk="1" hangingPunct="1">
              <a:buClr>
                <a:srgbClr val="FFFFFF"/>
              </a:buClr>
            </a:pPr>
            <a:r>
              <a:rPr lang="en-AU" altLang="en-US" sz="2700" smtClean="0">
                <a:solidFill>
                  <a:srgbClr val="000000"/>
                </a:solidFill>
              </a:rPr>
              <a:t>The use of nominalisations make texts, even spoken ones, more written-like.</a:t>
            </a:r>
          </a:p>
          <a:p>
            <a:pPr eaLnBrk="1" hangingPunct="1">
              <a:buClr>
                <a:srgbClr val="FFFFFF"/>
              </a:buClr>
            </a:pPr>
            <a:endParaRPr lang="en-AU" altLang="en-US" sz="2700" smtClean="0">
              <a:solidFill>
                <a:srgbClr val="000000"/>
              </a:solidFill>
            </a:endParaRPr>
          </a:p>
          <a:p>
            <a:pPr eaLnBrk="1" hangingPunct="1"/>
            <a:endParaRPr lang="en-A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4213" y="333375"/>
            <a:ext cx="7620000" cy="685800"/>
          </a:xfrm>
        </p:spPr>
        <p:txBody>
          <a:bodyPr/>
          <a:lstStyle/>
          <a:p>
            <a:pPr algn="ctr" eaLnBrk="1" hangingPunct="1"/>
            <a:r>
              <a:rPr lang="en-AU" altLang="en-US" smtClean="0">
                <a:solidFill>
                  <a:srgbClr val="0000FF"/>
                </a:solidFill>
              </a:rPr>
              <a:t>Advantages of Nominalisation</a:t>
            </a:r>
          </a:p>
        </p:txBody>
      </p:sp>
      <p:sp>
        <p:nvSpPr>
          <p:cNvPr id="39938" name="Rectangle 3"/>
          <p:cNvSpPr>
            <a:spLocks noGrp="1" noChangeArrowheads="1"/>
          </p:cNvSpPr>
          <p:nvPr>
            <p:ph type="body" idx="1"/>
          </p:nvPr>
        </p:nvSpPr>
        <p:spPr>
          <a:xfrm>
            <a:off x="827088" y="908050"/>
            <a:ext cx="7859712" cy="5329238"/>
          </a:xfrm>
        </p:spPr>
        <p:txBody>
          <a:bodyPr/>
          <a:lstStyle/>
          <a:p>
            <a:pPr eaLnBrk="1" hangingPunct="1">
              <a:lnSpc>
                <a:spcPct val="90000"/>
              </a:lnSpc>
            </a:pPr>
            <a:r>
              <a:rPr lang="en-AU" altLang="en-US" sz="2800" smtClean="0">
                <a:solidFill>
                  <a:schemeClr val="tx1"/>
                </a:solidFill>
              </a:rPr>
              <a:t>Once a verb or other type of word is changed into a nominalisation all sorts of grammatical possibilities open up.</a:t>
            </a:r>
          </a:p>
          <a:p>
            <a:pPr eaLnBrk="1" hangingPunct="1">
              <a:lnSpc>
                <a:spcPct val="90000"/>
              </a:lnSpc>
            </a:pPr>
            <a:r>
              <a:rPr lang="en-AU" altLang="en-US" sz="2800" smtClean="0">
                <a:solidFill>
                  <a:schemeClr val="tx1"/>
                </a:solidFill>
              </a:rPr>
              <a:t>It becomes less cumbersome to discuss or reflect upon the nominalisation.</a:t>
            </a:r>
          </a:p>
          <a:p>
            <a:pPr eaLnBrk="1" hangingPunct="1">
              <a:lnSpc>
                <a:spcPct val="90000"/>
              </a:lnSpc>
            </a:pPr>
            <a:r>
              <a:rPr lang="en-AU" altLang="en-US" sz="2800" smtClean="0">
                <a:solidFill>
                  <a:schemeClr val="tx1"/>
                </a:solidFill>
              </a:rPr>
              <a:t>Compare “It was unfair when the settlers colonised.” with “The unfair </a:t>
            </a:r>
            <a:r>
              <a:rPr lang="en-AU" altLang="en-US" sz="2800" smtClean="0">
                <a:solidFill>
                  <a:srgbClr val="0000FF"/>
                </a:solidFill>
              </a:rPr>
              <a:t>colonisation</a:t>
            </a:r>
            <a:r>
              <a:rPr lang="en-AU" altLang="en-US" sz="2800" smtClean="0">
                <a:solidFill>
                  <a:schemeClr val="tx1"/>
                </a:solidFill>
              </a:rPr>
              <a:t> …”</a:t>
            </a:r>
          </a:p>
          <a:p>
            <a:pPr eaLnBrk="1" hangingPunct="1">
              <a:lnSpc>
                <a:spcPct val="90000"/>
              </a:lnSpc>
            </a:pPr>
            <a:r>
              <a:rPr lang="en-AU" altLang="en-US" sz="2800" smtClean="0">
                <a:solidFill>
                  <a:schemeClr val="tx1"/>
                </a:solidFill>
              </a:rPr>
              <a:t>Nominalisations as well as concrete nouns can start doing things.</a:t>
            </a:r>
          </a:p>
          <a:p>
            <a:pPr eaLnBrk="1" hangingPunct="1">
              <a:lnSpc>
                <a:spcPct val="90000"/>
              </a:lnSpc>
            </a:pPr>
            <a:r>
              <a:rPr lang="en-AU" altLang="en-US" sz="2800" smtClean="0">
                <a:solidFill>
                  <a:schemeClr val="tx1"/>
                </a:solidFill>
              </a:rPr>
              <a:t>Compare “The researchers discovered the cause and then developed a cure” with “The </a:t>
            </a:r>
            <a:r>
              <a:rPr lang="en-AU" altLang="en-US" sz="2800" smtClean="0">
                <a:solidFill>
                  <a:srgbClr val="0000FF"/>
                </a:solidFill>
              </a:rPr>
              <a:t>discovery</a:t>
            </a:r>
            <a:r>
              <a:rPr lang="en-AU" altLang="en-US" sz="2800" smtClean="0">
                <a:solidFill>
                  <a:schemeClr val="tx1"/>
                </a:solidFill>
              </a:rPr>
              <a:t> lead to a cure.”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eaLnBrk="1" hangingPunct="1"/>
            <a:r>
              <a:rPr lang="en-AU" sz="4000" smtClean="0">
                <a:solidFill>
                  <a:srgbClr val="0000FF"/>
                </a:solidFill>
              </a:rPr>
              <a:t>Instructions</a:t>
            </a:r>
          </a:p>
        </p:txBody>
      </p:sp>
      <p:sp>
        <p:nvSpPr>
          <p:cNvPr id="17410" name="Content Placeholder 2"/>
          <p:cNvSpPr>
            <a:spLocks noGrp="1"/>
          </p:cNvSpPr>
          <p:nvPr>
            <p:ph idx="1"/>
          </p:nvPr>
        </p:nvSpPr>
        <p:spPr>
          <a:xfrm>
            <a:off x="684213" y="1268413"/>
            <a:ext cx="7620000" cy="4752975"/>
          </a:xfrm>
        </p:spPr>
        <p:txBody>
          <a:bodyPr/>
          <a:lstStyle/>
          <a:p>
            <a:pPr algn="ctr" eaLnBrk="1" hangingPunct="1"/>
            <a:r>
              <a:rPr lang="en-AU" sz="2800" smtClean="0">
                <a:solidFill>
                  <a:schemeClr val="tx1"/>
                </a:solidFill>
              </a:rPr>
              <a:t>If after reading the glossary, indicators and examples about this language item in the Levels you still need to learn more, it is anticipated that you will work through this PowerPoint at your own pace and without the need to be supported by a trainer. However, depending upon your school's implementation plan, you may be able to email or post any questions to your trainer or discuss them with your Professional Learning Community or similar group.</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p:txBody>
          <a:bodyPr/>
          <a:lstStyle/>
          <a:p>
            <a:pPr algn="ctr" eaLnBrk="1" hangingPunct="1"/>
            <a:r>
              <a:rPr lang="en-AU" altLang="en-US" sz="4000" smtClean="0">
                <a:solidFill>
                  <a:srgbClr val="0000FF"/>
                </a:solidFill>
              </a:rPr>
              <a:t>Purposes of Nominalisation</a:t>
            </a:r>
          </a:p>
        </p:txBody>
      </p:sp>
      <p:sp>
        <p:nvSpPr>
          <p:cNvPr id="128003" name="Rectangle 3"/>
          <p:cNvSpPr>
            <a:spLocks noGrp="1" noChangeArrowheads="1"/>
          </p:cNvSpPr>
          <p:nvPr>
            <p:ph type="body" idx="4294967295"/>
          </p:nvPr>
        </p:nvSpPr>
        <p:spPr>
          <a:xfrm>
            <a:off x="685800" y="1535113"/>
            <a:ext cx="7620000" cy="4270375"/>
          </a:xfrm>
        </p:spPr>
        <p:txBody>
          <a:bodyPr/>
          <a:lstStyle/>
          <a:p>
            <a:pPr eaLnBrk="1" hangingPunct="1">
              <a:lnSpc>
                <a:spcPct val="90000"/>
              </a:lnSpc>
              <a:spcBef>
                <a:spcPct val="60000"/>
              </a:spcBef>
            </a:pPr>
            <a:r>
              <a:rPr lang="en-AU" altLang="en-US" sz="3200" smtClean="0">
                <a:solidFill>
                  <a:schemeClr val="tx1"/>
                </a:solidFill>
              </a:rPr>
              <a:t>You saw this slide early in the PowerPoint. Hopefully the purposes are even clearer now.</a:t>
            </a:r>
          </a:p>
          <a:p>
            <a:pPr eaLnBrk="1" hangingPunct="1">
              <a:lnSpc>
                <a:spcPct val="90000"/>
              </a:lnSpc>
              <a:spcBef>
                <a:spcPct val="60000"/>
              </a:spcBef>
            </a:pPr>
            <a:r>
              <a:rPr lang="en-AU" altLang="en-US" smtClean="0">
                <a:solidFill>
                  <a:schemeClr val="tx1"/>
                </a:solidFill>
              </a:rPr>
              <a:t>Nominalisation helps achieve a higher degree of abstraction and technicality.</a:t>
            </a:r>
          </a:p>
          <a:p>
            <a:pPr eaLnBrk="1" hangingPunct="1">
              <a:lnSpc>
                <a:spcPct val="90000"/>
              </a:lnSpc>
              <a:spcBef>
                <a:spcPct val="60000"/>
              </a:spcBef>
            </a:pPr>
            <a:r>
              <a:rPr lang="en-AU" altLang="en-US" smtClean="0">
                <a:solidFill>
                  <a:schemeClr val="tx1"/>
                </a:solidFill>
              </a:rPr>
              <a:t>Nominalisation is significant in constructing a distant and abstract world that can be reflected on.</a:t>
            </a:r>
          </a:p>
          <a:p>
            <a:pPr eaLnBrk="1" hangingPunct="1">
              <a:lnSpc>
                <a:spcPct val="90000"/>
              </a:lnSpc>
              <a:spcBef>
                <a:spcPct val="60000"/>
              </a:spcBef>
            </a:pPr>
            <a:r>
              <a:rPr lang="en-AU" altLang="en-US" smtClean="0">
                <a:solidFill>
                  <a:schemeClr val="tx1"/>
                </a:solidFill>
              </a:rPr>
              <a:t>Nominalisation is one of the language choices that enables movement towards highly written-like texts.</a:t>
            </a:r>
          </a:p>
          <a:p>
            <a:pPr eaLnBrk="1" hangingPunct="1">
              <a:lnSpc>
                <a:spcPct val="90000"/>
              </a:lnSpc>
            </a:pPr>
            <a:endParaRPr lang="en-AU" altLang="en-US" smtClean="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80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pPr algn="ctr" eaLnBrk="1" hangingPunct="1"/>
            <a:r>
              <a:rPr lang="en-US" altLang="en-US" sz="4000" smtClean="0">
                <a:solidFill>
                  <a:srgbClr val="0000FF"/>
                </a:solidFill>
              </a:rPr>
              <a:t>Optional Extension Activities</a:t>
            </a:r>
          </a:p>
        </p:txBody>
      </p:sp>
      <p:sp>
        <p:nvSpPr>
          <p:cNvPr id="41986" name="Rectangle 3"/>
          <p:cNvSpPr>
            <a:spLocks noGrp="1" noChangeArrowheads="1"/>
          </p:cNvSpPr>
          <p:nvPr>
            <p:ph type="body" idx="4294967295"/>
          </p:nvPr>
        </p:nvSpPr>
        <p:spPr/>
        <p:txBody>
          <a:bodyPr/>
          <a:lstStyle/>
          <a:p>
            <a:pPr algn="ctr" eaLnBrk="1" hangingPunct="1">
              <a:lnSpc>
                <a:spcPct val="90000"/>
              </a:lnSpc>
              <a:buFontTx/>
              <a:buNone/>
            </a:pPr>
            <a:r>
              <a:rPr lang="en-AU" altLang="en-US" sz="3200" smtClean="0">
                <a:solidFill>
                  <a:schemeClr val="tx1"/>
                </a:solidFill>
              </a:rPr>
              <a:t> </a:t>
            </a:r>
          </a:p>
          <a:p>
            <a:pPr eaLnBrk="1" hangingPunct="1">
              <a:lnSpc>
                <a:spcPct val="90000"/>
              </a:lnSpc>
              <a:buFontTx/>
              <a:buNone/>
            </a:pPr>
            <a:r>
              <a:rPr lang="en-AU" altLang="en-US" sz="3200" smtClean="0">
                <a:solidFill>
                  <a:schemeClr val="tx1"/>
                </a:solidFill>
              </a:rPr>
              <a:t>   The remaining slides extend this module by providing opportunities to change isolated words and words within sentences into nominalisations.</a:t>
            </a:r>
          </a:p>
          <a:p>
            <a:pPr algn="ctr" eaLnBrk="1" hangingPunct="1">
              <a:lnSpc>
                <a:spcPct val="90000"/>
              </a:lnSpc>
              <a:buFontTx/>
              <a:buNone/>
            </a:pPr>
            <a:endParaRPr lang="en-AU" altLang="en-US" sz="440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827088" y="260350"/>
            <a:ext cx="7859712" cy="1143000"/>
          </a:xfrm>
        </p:spPr>
        <p:txBody>
          <a:bodyPr/>
          <a:lstStyle/>
          <a:p>
            <a:pPr algn="ctr" eaLnBrk="1" hangingPunct="1"/>
            <a:r>
              <a:rPr lang="en-AU" altLang="en-US" smtClean="0">
                <a:solidFill>
                  <a:srgbClr val="0000FF"/>
                </a:solidFill>
              </a:rPr>
              <a:t>Creating Nominalisations</a:t>
            </a:r>
          </a:p>
        </p:txBody>
      </p:sp>
      <p:sp>
        <p:nvSpPr>
          <p:cNvPr id="44034" name="Rectangle 3"/>
          <p:cNvSpPr>
            <a:spLocks noGrp="1" noChangeArrowheads="1"/>
          </p:cNvSpPr>
          <p:nvPr>
            <p:ph type="body" idx="1"/>
          </p:nvPr>
        </p:nvSpPr>
        <p:spPr>
          <a:xfrm>
            <a:off x="611188" y="765175"/>
            <a:ext cx="8281987" cy="5472113"/>
          </a:xfrm>
        </p:spPr>
        <p:txBody>
          <a:bodyPr/>
          <a:lstStyle/>
          <a:p>
            <a:pPr eaLnBrk="1" hangingPunct="1">
              <a:spcBef>
                <a:spcPct val="80000"/>
              </a:spcBef>
            </a:pPr>
            <a:r>
              <a:rPr lang="en-AU" altLang="en-US" sz="2800" smtClean="0">
                <a:solidFill>
                  <a:schemeClr val="tx1"/>
                </a:solidFill>
              </a:rPr>
              <a:t>Nominalisations are most often formed from verbs (e.g. discover &gt;</a:t>
            </a:r>
            <a:r>
              <a:rPr lang="en-AU" altLang="en-US" sz="2800" smtClean="0">
                <a:solidFill>
                  <a:srgbClr val="0000FF"/>
                </a:solidFill>
              </a:rPr>
              <a:t> discovery</a:t>
            </a:r>
            <a:r>
              <a:rPr lang="en-AU" altLang="en-US" sz="2800" smtClean="0">
                <a:solidFill>
                  <a:schemeClr val="tx1"/>
                </a:solidFill>
              </a:rPr>
              <a:t>, achieve &gt; </a:t>
            </a:r>
            <a:r>
              <a:rPr lang="en-AU" altLang="en-US" sz="2800" smtClean="0">
                <a:solidFill>
                  <a:srgbClr val="0000FF"/>
                </a:solidFill>
              </a:rPr>
              <a:t>achievement</a:t>
            </a:r>
            <a:r>
              <a:rPr lang="en-AU" altLang="en-US" sz="2800" smtClean="0">
                <a:solidFill>
                  <a:schemeClr val="tx1"/>
                </a:solidFill>
              </a:rPr>
              <a:t>, present &gt; </a:t>
            </a:r>
            <a:r>
              <a:rPr lang="en-AU" altLang="en-US" sz="2800" smtClean="0">
                <a:solidFill>
                  <a:srgbClr val="0000FF"/>
                </a:solidFill>
              </a:rPr>
              <a:t>presentation</a:t>
            </a:r>
            <a:r>
              <a:rPr lang="en-AU" altLang="en-US" sz="2800" smtClean="0">
                <a:solidFill>
                  <a:schemeClr val="tx1"/>
                </a:solidFill>
              </a:rPr>
              <a:t>, permit &gt; </a:t>
            </a:r>
            <a:r>
              <a:rPr lang="en-AU" altLang="en-US" sz="2800" smtClean="0">
                <a:solidFill>
                  <a:srgbClr val="0000FF"/>
                </a:solidFill>
              </a:rPr>
              <a:t>permission</a:t>
            </a:r>
            <a:r>
              <a:rPr lang="en-AU" altLang="en-US" sz="2800" smtClean="0">
                <a:solidFill>
                  <a:schemeClr val="tx1"/>
                </a:solidFill>
              </a:rPr>
              <a:t>)</a:t>
            </a:r>
          </a:p>
          <a:p>
            <a:pPr eaLnBrk="1" hangingPunct="1">
              <a:spcBef>
                <a:spcPct val="80000"/>
              </a:spcBef>
            </a:pPr>
            <a:r>
              <a:rPr lang="en-AU" altLang="en-US" sz="2800" smtClean="0">
                <a:solidFill>
                  <a:schemeClr val="tx1"/>
                </a:solidFill>
              </a:rPr>
              <a:t>but they can also be formed from adjectives/ describers (e.g. brave &gt; </a:t>
            </a:r>
            <a:r>
              <a:rPr lang="en-AU" altLang="en-US" sz="2800" smtClean="0">
                <a:solidFill>
                  <a:srgbClr val="0000FF"/>
                </a:solidFill>
              </a:rPr>
              <a:t>bravery</a:t>
            </a:r>
            <a:r>
              <a:rPr lang="en-AU" altLang="en-US" sz="2800" smtClean="0">
                <a:solidFill>
                  <a:schemeClr val="tx1"/>
                </a:solidFill>
              </a:rPr>
              <a:t>, wide &gt; </a:t>
            </a:r>
            <a:r>
              <a:rPr lang="en-AU" altLang="en-US" sz="2800" smtClean="0">
                <a:solidFill>
                  <a:srgbClr val="0000FF"/>
                </a:solidFill>
              </a:rPr>
              <a:t>width</a:t>
            </a:r>
            <a:r>
              <a:rPr lang="en-AU" altLang="en-US" sz="2800" smtClean="0">
                <a:solidFill>
                  <a:schemeClr val="tx1"/>
                </a:solidFill>
              </a:rPr>
              <a:t>, tense &gt; </a:t>
            </a:r>
            <a:r>
              <a:rPr lang="en-AU" altLang="en-US" sz="2800" smtClean="0">
                <a:solidFill>
                  <a:srgbClr val="0000FF"/>
                </a:solidFill>
              </a:rPr>
              <a:t>tension</a:t>
            </a:r>
            <a:r>
              <a:rPr lang="en-AU" altLang="en-US" sz="2800" smtClean="0">
                <a:solidFill>
                  <a:schemeClr val="tx1"/>
                </a:solidFill>
              </a:rPr>
              <a:t>) </a:t>
            </a:r>
          </a:p>
          <a:p>
            <a:pPr eaLnBrk="1" hangingPunct="1">
              <a:spcBef>
                <a:spcPct val="80000"/>
              </a:spcBef>
            </a:pPr>
            <a:r>
              <a:rPr lang="en-AU" altLang="en-US" sz="2800" smtClean="0">
                <a:solidFill>
                  <a:schemeClr val="tx1"/>
                </a:solidFill>
              </a:rPr>
              <a:t>and from conjunctions (e.g. because &gt; </a:t>
            </a:r>
            <a:r>
              <a:rPr lang="en-AU" altLang="en-US" sz="2800" smtClean="0">
                <a:solidFill>
                  <a:srgbClr val="0000FF"/>
                </a:solidFill>
              </a:rPr>
              <a:t>cause</a:t>
            </a:r>
            <a:r>
              <a:rPr lang="en-AU" altLang="en-US" sz="2800" smtClean="0">
                <a:solidFill>
                  <a:schemeClr val="tx1"/>
                </a:solidFill>
              </a:rPr>
              <a:t>, whereas &gt; </a:t>
            </a:r>
            <a:r>
              <a:rPr lang="en-AU" altLang="en-US" sz="2800" smtClean="0">
                <a:solidFill>
                  <a:srgbClr val="0000FF"/>
                </a:solidFill>
              </a:rPr>
              <a:t>difference</a:t>
            </a:r>
            <a:r>
              <a:rPr lang="en-AU" altLang="en-US" sz="2800" smtClean="0">
                <a:solidFill>
                  <a:schemeClr val="tx1"/>
                </a:solidFill>
              </a:rPr>
              <a:t>, if &gt; </a:t>
            </a:r>
            <a:r>
              <a:rPr lang="en-AU" altLang="en-US" sz="2800" smtClean="0">
                <a:solidFill>
                  <a:srgbClr val="0000FF"/>
                </a:solidFill>
              </a:rPr>
              <a:t>possibility</a:t>
            </a:r>
            <a:r>
              <a:rPr lang="en-AU" altLang="en-US" sz="2800" smtClean="0">
                <a:solidFill>
                  <a:schemeClr val="tx1"/>
                </a:solidFill>
              </a:rPr>
              <a:t>)</a:t>
            </a:r>
          </a:p>
          <a:p>
            <a:pPr eaLnBrk="1" hangingPunct="1">
              <a:spcBef>
                <a:spcPct val="80000"/>
              </a:spcBef>
            </a:pPr>
            <a:r>
              <a:rPr lang="en-AU" altLang="en-US" sz="2800" smtClean="0">
                <a:solidFill>
                  <a:schemeClr val="tx1"/>
                </a:solidFill>
              </a:rPr>
              <a:t>and from prepositions (e.g. during &gt; </a:t>
            </a:r>
            <a:r>
              <a:rPr lang="en-AU" altLang="en-US" sz="2800" smtClean="0">
                <a:solidFill>
                  <a:srgbClr val="0000FF"/>
                </a:solidFill>
              </a:rPr>
              <a:t>duration</a:t>
            </a:r>
            <a:r>
              <a:rPr lang="en-AU" altLang="en-US" sz="2800" smtClean="0">
                <a:solidFill>
                  <a:schemeClr val="tx1"/>
                </a:solidFill>
              </a:rPr>
              <a:t>). </a:t>
            </a:r>
          </a:p>
          <a:p>
            <a:pPr eaLnBrk="1" hangingPunct="1"/>
            <a:endParaRPr lang="en-AU" altLang="en-US" sz="280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algn="ctr" eaLnBrk="1" hangingPunct="1"/>
            <a:r>
              <a:rPr lang="en-AU" altLang="en-US" sz="4000" smtClean="0">
                <a:solidFill>
                  <a:srgbClr val="0000FF"/>
                </a:solidFill>
              </a:rPr>
              <a:t>Creating Nominalisations</a:t>
            </a:r>
          </a:p>
        </p:txBody>
      </p:sp>
      <p:sp>
        <p:nvSpPr>
          <p:cNvPr id="45058" name="Rectangle 3"/>
          <p:cNvSpPr>
            <a:spLocks noGrp="1" noChangeArrowheads="1"/>
          </p:cNvSpPr>
          <p:nvPr>
            <p:ph type="body" idx="1"/>
          </p:nvPr>
        </p:nvSpPr>
        <p:spPr/>
        <p:txBody>
          <a:bodyPr/>
          <a:lstStyle/>
          <a:p>
            <a:pPr eaLnBrk="1" hangingPunct="1"/>
            <a:r>
              <a:rPr lang="en-AU" altLang="en-US" sz="3200" smtClean="0">
                <a:solidFill>
                  <a:schemeClr val="tx1"/>
                </a:solidFill>
              </a:rPr>
              <a:t>The next few slides allow you to change words that are either verbs or adjectives/describers into nominalisations from a couple of learning areas. </a:t>
            </a:r>
            <a:r>
              <a:rPr lang="en-AU" altLang="en-US" sz="3200" smtClean="0"/>
              <a:t>areas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827088" y="260350"/>
            <a:ext cx="7859712" cy="1143000"/>
          </a:xfrm>
        </p:spPr>
        <p:txBody>
          <a:bodyPr/>
          <a:lstStyle/>
          <a:p>
            <a:pPr algn="ctr" eaLnBrk="1" hangingPunct="1"/>
            <a:r>
              <a:rPr lang="en-AU" altLang="en-US" sz="3600" smtClean="0">
                <a:solidFill>
                  <a:srgbClr val="0000FF"/>
                </a:solidFill>
              </a:rPr>
              <a:t>Complete the table of some common nominalisations in Maths</a:t>
            </a:r>
          </a:p>
        </p:txBody>
      </p:sp>
      <p:graphicFrame>
        <p:nvGraphicFramePr>
          <p:cNvPr id="9250" name="Group 34"/>
          <p:cNvGraphicFramePr>
            <a:graphicFrameLocks noGrp="1"/>
          </p:cNvGraphicFramePr>
          <p:nvPr>
            <p:ph idx="1"/>
          </p:nvPr>
        </p:nvGraphicFramePr>
        <p:xfrm>
          <a:off x="2339975" y="1557338"/>
          <a:ext cx="5051425" cy="4525963"/>
        </p:xfrm>
        <a:graphic>
          <a:graphicData uri="http://schemas.openxmlformats.org/drawingml/2006/table">
            <a:tbl>
              <a:tblPr/>
              <a:tblGrid>
                <a:gridCol w="2305050"/>
                <a:gridCol w="2746375"/>
              </a:tblGrid>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dirty="0" smtClean="0">
                          <a:ln>
                            <a:noFill/>
                          </a:ln>
                          <a:solidFill>
                            <a:schemeClr val="tx1"/>
                          </a:solidFill>
                          <a:effectLst/>
                          <a:latin typeface="Arial" charset="0"/>
                        </a:rPr>
                        <a:t>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smtClean="0">
                          <a:ln>
                            <a:noFill/>
                          </a:ln>
                          <a:solidFill>
                            <a:schemeClr val="tx1"/>
                          </a:solidFill>
                          <a:effectLst/>
                          <a:latin typeface="Arial" charset="0"/>
                        </a:rPr>
                        <a:t>Nominalisation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deep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addition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distance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multiply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0000FF"/>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dirty="0" smtClean="0">
                          <a:ln>
                            <a:noFill/>
                          </a:ln>
                          <a:solidFill>
                            <a:srgbClr val="0000FF"/>
                          </a:solidFill>
                          <a:effectLst/>
                          <a:latin typeface="Arial" charset="0"/>
                        </a:rPr>
                        <a:t>estimation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algn="ctr" eaLnBrk="1" hangingPunct="1"/>
            <a:r>
              <a:rPr lang="en-AU" altLang="en-US" sz="4000" smtClean="0">
                <a:solidFill>
                  <a:srgbClr val="0000FF"/>
                </a:solidFill>
              </a:rPr>
              <a:t>Some common nominalisations in Maths</a:t>
            </a:r>
          </a:p>
        </p:txBody>
      </p:sp>
      <p:graphicFrame>
        <p:nvGraphicFramePr>
          <p:cNvPr id="10274" name="Group 34"/>
          <p:cNvGraphicFramePr>
            <a:graphicFrameLocks noGrp="1"/>
          </p:cNvGraphicFramePr>
          <p:nvPr>
            <p:ph idx="1"/>
          </p:nvPr>
        </p:nvGraphicFramePr>
        <p:xfrm>
          <a:off x="2484438" y="1557338"/>
          <a:ext cx="5051425" cy="4525963"/>
        </p:xfrm>
        <a:graphic>
          <a:graphicData uri="http://schemas.openxmlformats.org/drawingml/2006/table">
            <a:tbl>
              <a:tblPr/>
              <a:tblGrid>
                <a:gridCol w="2305050"/>
                <a:gridCol w="2746375"/>
              </a:tblGrid>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dirty="0" smtClean="0">
                          <a:ln>
                            <a:noFill/>
                          </a:ln>
                          <a:solidFill>
                            <a:schemeClr val="tx1"/>
                          </a:solidFill>
                          <a:effectLst/>
                          <a:latin typeface="Arial" charset="0"/>
                        </a:rPr>
                        <a:t>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smtClean="0">
                          <a:ln>
                            <a:noFill/>
                          </a:ln>
                          <a:solidFill>
                            <a:schemeClr val="tx1"/>
                          </a:solidFill>
                          <a:effectLst/>
                          <a:latin typeface="Arial" charset="0"/>
                        </a:rPr>
                        <a:t>Nominalisation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deep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depth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add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addition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distant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distance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multiply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multiplication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estimate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dirty="0" smtClean="0">
                          <a:ln>
                            <a:noFill/>
                          </a:ln>
                          <a:solidFill>
                            <a:srgbClr val="0000FF"/>
                          </a:solidFill>
                          <a:effectLst/>
                          <a:latin typeface="Arial" charset="0"/>
                        </a:rPr>
                        <a:t>estimation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11188" y="274638"/>
            <a:ext cx="8532812" cy="1143000"/>
          </a:xfrm>
        </p:spPr>
        <p:txBody>
          <a:bodyPr/>
          <a:lstStyle/>
          <a:p>
            <a:pPr algn="ctr" eaLnBrk="1" hangingPunct="1"/>
            <a:r>
              <a:rPr lang="en-AU" altLang="en-US" sz="3600" smtClean="0">
                <a:solidFill>
                  <a:srgbClr val="0000FF"/>
                </a:solidFill>
              </a:rPr>
              <a:t>Complete the table of some common nominalisations in the Arts</a:t>
            </a:r>
          </a:p>
        </p:txBody>
      </p:sp>
      <p:graphicFrame>
        <p:nvGraphicFramePr>
          <p:cNvPr id="12322" name="Group 34"/>
          <p:cNvGraphicFramePr>
            <a:graphicFrameLocks noGrp="1"/>
          </p:cNvGraphicFramePr>
          <p:nvPr>
            <p:ph idx="1"/>
          </p:nvPr>
        </p:nvGraphicFramePr>
        <p:xfrm>
          <a:off x="2411413" y="1628775"/>
          <a:ext cx="5051425" cy="4525963"/>
        </p:xfrm>
        <a:graphic>
          <a:graphicData uri="http://schemas.openxmlformats.org/drawingml/2006/table">
            <a:tbl>
              <a:tblPr/>
              <a:tblGrid>
                <a:gridCol w="2305050"/>
                <a:gridCol w="2746375"/>
              </a:tblGrid>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dirty="0" smtClean="0">
                          <a:ln>
                            <a:noFill/>
                          </a:ln>
                          <a:solidFill>
                            <a:schemeClr val="tx1"/>
                          </a:solidFill>
                          <a:effectLst/>
                          <a:latin typeface="Arial" charset="0"/>
                        </a:rPr>
                        <a:t>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dirty="0" smtClean="0">
                          <a:ln>
                            <a:noFill/>
                          </a:ln>
                          <a:solidFill>
                            <a:schemeClr val="tx1"/>
                          </a:solidFill>
                          <a:effectLst/>
                          <a:latin typeface="Arial" charset="0"/>
                        </a:rPr>
                        <a:t>Nominalisation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perform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originality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exhibition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surrealism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algn="ctr" eaLnBrk="1" hangingPunct="1"/>
            <a:r>
              <a:rPr lang="en-AU" altLang="en-US" sz="4000" smtClean="0">
                <a:solidFill>
                  <a:srgbClr val="0000FF"/>
                </a:solidFill>
              </a:rPr>
              <a:t>Some common nominalisations in the Arts</a:t>
            </a:r>
          </a:p>
        </p:txBody>
      </p:sp>
      <p:graphicFrame>
        <p:nvGraphicFramePr>
          <p:cNvPr id="13346" name="Group 34"/>
          <p:cNvGraphicFramePr>
            <a:graphicFrameLocks noGrp="1"/>
          </p:cNvGraphicFramePr>
          <p:nvPr>
            <p:ph idx="1"/>
          </p:nvPr>
        </p:nvGraphicFramePr>
        <p:xfrm>
          <a:off x="2411413" y="1557338"/>
          <a:ext cx="5051425" cy="4525965"/>
        </p:xfrm>
        <a:graphic>
          <a:graphicData uri="http://schemas.openxmlformats.org/drawingml/2006/table">
            <a:tbl>
              <a:tblPr/>
              <a:tblGrid>
                <a:gridCol w="2305050"/>
                <a:gridCol w="2746375"/>
              </a:tblGrid>
              <a:tr h="7318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dirty="0" smtClean="0">
                          <a:ln>
                            <a:noFill/>
                          </a:ln>
                          <a:solidFill>
                            <a:schemeClr val="tx1"/>
                          </a:solidFill>
                          <a:effectLst/>
                          <a:latin typeface="Arial" charset="0"/>
                        </a:rPr>
                        <a:t>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altLang="en-US" sz="2800" b="1" i="0" u="none" strike="noStrike" cap="none" normalizeH="0" baseline="0" smtClean="0">
                          <a:ln>
                            <a:noFill/>
                          </a:ln>
                          <a:solidFill>
                            <a:schemeClr val="tx1"/>
                          </a:solidFill>
                          <a:effectLst/>
                          <a:latin typeface="Arial" charset="0"/>
                        </a:rPr>
                        <a:t>Nominalisation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perform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performance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move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movement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original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originality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238">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exhibit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rgbClr val="0000FF"/>
                          </a:solidFill>
                          <a:effectLst/>
                          <a:latin typeface="Arial" charset="0"/>
                        </a:rPr>
                        <a:t>exhibition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smtClean="0">
                          <a:ln>
                            <a:noFill/>
                          </a:ln>
                          <a:solidFill>
                            <a:schemeClr val="tx1"/>
                          </a:solidFill>
                          <a:effectLst/>
                          <a:latin typeface="Arial" charset="0"/>
                        </a:rPr>
                        <a:t>surreal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en-US" sz="2800" b="0" i="0" u="none" strike="noStrike" cap="none" normalizeH="0" baseline="0" dirty="0" smtClean="0">
                          <a:ln>
                            <a:noFill/>
                          </a:ln>
                          <a:solidFill>
                            <a:srgbClr val="0000FF"/>
                          </a:solidFill>
                          <a:effectLst/>
                          <a:latin typeface="Arial" charset="0"/>
                        </a:rPr>
                        <a:t>surrealism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algn="ctr" eaLnBrk="1" hangingPunct="1"/>
            <a:r>
              <a:rPr lang="en-AU" altLang="en-US" smtClean="0">
                <a:solidFill>
                  <a:srgbClr val="0000FF"/>
                </a:solidFill>
              </a:rPr>
              <a:t>Understanding Nominalisation</a:t>
            </a:r>
          </a:p>
        </p:txBody>
      </p:sp>
      <p:graphicFrame>
        <p:nvGraphicFramePr>
          <p:cNvPr id="135212" name="Group 44"/>
          <p:cNvGraphicFramePr>
            <a:graphicFrameLocks noGrp="1"/>
          </p:cNvGraphicFramePr>
          <p:nvPr>
            <p:ph idx="1"/>
          </p:nvPr>
        </p:nvGraphicFramePr>
        <p:xfrm>
          <a:off x="827088" y="981075"/>
          <a:ext cx="7859712" cy="4924424"/>
        </p:xfrm>
        <a:graphic>
          <a:graphicData uri="http://schemas.openxmlformats.org/drawingml/2006/table">
            <a:tbl>
              <a:tblPr/>
              <a:tblGrid>
                <a:gridCol w="3240087"/>
                <a:gridCol w="4619625"/>
              </a:tblGrid>
              <a:tr h="5181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800" b="1" i="0" u="none" strike="noStrike" cap="none" normalizeH="0" baseline="0" dirty="0" smtClean="0">
                          <a:ln>
                            <a:noFill/>
                          </a:ln>
                          <a:solidFill>
                            <a:schemeClr val="tx1"/>
                          </a:solidFill>
                          <a:effectLst/>
                          <a:latin typeface="Arial" charset="0"/>
                        </a:rPr>
                        <a:t>Original Version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800" b="1" i="0" u="none" strike="noStrike" cap="none" normalizeH="0" baseline="0" smtClean="0">
                          <a:ln>
                            <a:noFill/>
                          </a:ln>
                          <a:solidFill>
                            <a:schemeClr val="tx1"/>
                          </a:solidFill>
                          <a:effectLst/>
                          <a:latin typeface="Arial" charset="0"/>
                        </a:rPr>
                        <a:t>Nominalised Versions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dirty="0" smtClean="0">
                          <a:ln>
                            <a:noFill/>
                          </a:ln>
                          <a:solidFill>
                            <a:schemeClr val="tx1"/>
                          </a:solidFill>
                          <a:effectLst/>
                          <a:latin typeface="Arial" charset="0"/>
                        </a:rPr>
                        <a:t>They were </a:t>
                      </a:r>
                      <a:r>
                        <a:rPr kumimoji="0" lang="en-AU" sz="2800" b="0" i="0" u="sng" strike="noStrike" cap="none" normalizeH="0" baseline="0" dirty="0" smtClean="0">
                          <a:ln>
                            <a:noFill/>
                          </a:ln>
                          <a:solidFill>
                            <a:schemeClr val="tx1"/>
                          </a:solidFill>
                          <a:effectLst/>
                          <a:latin typeface="Arial" charset="0"/>
                        </a:rPr>
                        <a:t>impressed</a:t>
                      </a:r>
                      <a:r>
                        <a:rPr kumimoji="0" lang="en-AU" sz="2800" b="0" i="0" u="none" strike="noStrike" cap="none" normalizeH="0" baseline="0" dirty="0" smtClean="0">
                          <a:ln>
                            <a:noFill/>
                          </a:ln>
                          <a:solidFill>
                            <a:schemeClr val="tx1"/>
                          </a:solidFill>
                          <a:effectLst/>
                          <a:latin typeface="Arial" charset="0"/>
                        </a:rPr>
                        <a:t> by how </a:t>
                      </a:r>
                      <a:r>
                        <a:rPr kumimoji="0" lang="en-AU" sz="2800" b="0" i="0" u="sng" strike="noStrike" cap="none" normalizeH="0" baseline="0" dirty="0" smtClean="0">
                          <a:ln>
                            <a:noFill/>
                          </a:ln>
                          <a:solidFill>
                            <a:schemeClr val="tx1"/>
                          </a:solidFill>
                          <a:effectLst/>
                          <a:latin typeface="Arial" charset="0"/>
                        </a:rPr>
                        <a:t>brave</a:t>
                      </a:r>
                      <a:r>
                        <a:rPr kumimoji="0" lang="en-AU" sz="2800" b="0" i="0" u="none" strike="noStrike" cap="none" normalizeH="0" baseline="0" dirty="0" smtClean="0">
                          <a:ln>
                            <a:noFill/>
                          </a:ln>
                          <a:solidFill>
                            <a:schemeClr val="tx1"/>
                          </a:solidFill>
                          <a:effectLst/>
                          <a:latin typeface="Arial" charset="0"/>
                        </a:rPr>
                        <a:t> she was.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smtClean="0">
                          <a:ln>
                            <a:noFill/>
                          </a:ln>
                          <a:solidFill>
                            <a:schemeClr val="tx1"/>
                          </a:solidFill>
                          <a:effectLst/>
                          <a:latin typeface="Arial" charset="0"/>
                        </a:rPr>
                        <a:t>She made an </a:t>
                      </a:r>
                      <a:r>
                        <a:rPr kumimoji="0" lang="en-AU" sz="2800" b="1" i="0" u="sng" strike="noStrike" cap="none" normalizeH="0" baseline="0" smtClean="0">
                          <a:ln>
                            <a:noFill/>
                          </a:ln>
                          <a:solidFill>
                            <a:srgbClr val="0000FF"/>
                          </a:solidFill>
                          <a:effectLst/>
                          <a:latin typeface="Arial" charset="0"/>
                        </a:rPr>
                        <a:t>impression</a:t>
                      </a:r>
                      <a:r>
                        <a:rPr kumimoji="0" lang="en-AU" sz="2800" b="0" i="0" u="none" strike="noStrike" cap="none" normalizeH="0" baseline="0" smtClean="0">
                          <a:ln>
                            <a:noFill/>
                          </a:ln>
                          <a:solidFill>
                            <a:schemeClr val="tx1"/>
                          </a:solidFill>
                          <a:effectLst/>
                          <a:latin typeface="Arial" charset="0"/>
                        </a:rPr>
                        <a:t> because she was brave.</a:t>
                      </a:r>
                      <a:endParaRPr kumimoji="0" lang="en-AU" sz="16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2375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1" u="none" strike="noStrike" cap="none" normalizeH="0" baseline="0" smtClean="0">
                        <a:ln>
                          <a:noFill/>
                        </a:ln>
                        <a:solidFill>
                          <a:srgbClr val="FF3300"/>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smtClean="0">
                          <a:ln>
                            <a:noFill/>
                          </a:ln>
                          <a:solidFill>
                            <a:schemeClr val="tx1"/>
                          </a:solidFill>
                          <a:effectLst/>
                          <a:latin typeface="Arial" charset="0"/>
                        </a:rPr>
                        <a:t>They were impressed by her </a:t>
                      </a:r>
                      <a:r>
                        <a:rPr kumimoji="0" lang="en-AU" sz="2800" b="1" i="0" u="sng" strike="noStrike" cap="none" normalizeH="0" baseline="0" smtClean="0">
                          <a:ln>
                            <a:noFill/>
                          </a:ln>
                          <a:solidFill>
                            <a:srgbClr val="0000FF"/>
                          </a:solidFill>
                          <a:effectLst/>
                          <a:latin typeface="Arial" charset="0"/>
                        </a:rPr>
                        <a:t>bravery</a:t>
                      </a:r>
                      <a:r>
                        <a:rPr kumimoji="0" lang="en-AU" sz="2800" b="0" i="0" u="none" strike="noStrike" cap="none" normalizeH="0" baseline="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0" i="0" u="none" strike="noStrike" cap="none" normalizeH="0" baseline="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17970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dirty="0" smtClean="0">
                          <a:ln>
                            <a:noFill/>
                          </a:ln>
                          <a:solidFill>
                            <a:schemeClr val="tx1"/>
                          </a:solidFill>
                          <a:effectLst/>
                          <a:latin typeface="Arial" charset="0"/>
                        </a:rPr>
                        <a:t>She made an </a:t>
                      </a:r>
                      <a:r>
                        <a:rPr kumimoji="0" lang="en-AU" sz="2800" b="1" i="0" u="sng" strike="noStrike" cap="none" normalizeH="0" baseline="0" dirty="0" smtClean="0">
                          <a:ln>
                            <a:noFill/>
                          </a:ln>
                          <a:solidFill>
                            <a:srgbClr val="0000FF"/>
                          </a:solidFill>
                          <a:effectLst/>
                          <a:latin typeface="Arial" charset="0"/>
                        </a:rPr>
                        <a:t>impression</a:t>
                      </a:r>
                      <a:r>
                        <a:rPr kumimoji="0" lang="en-AU" sz="2800" b="0" i="0" u="none" strike="noStrike" cap="none" normalizeH="0" baseline="0" dirty="0" smtClean="0">
                          <a:ln>
                            <a:noFill/>
                          </a:ln>
                          <a:solidFill>
                            <a:schemeClr val="tx1"/>
                          </a:solidFill>
                          <a:effectLst/>
                          <a:latin typeface="Arial" charset="0"/>
                        </a:rPr>
                        <a:t> with her </a:t>
                      </a:r>
                      <a:r>
                        <a:rPr kumimoji="0" lang="en-AU" sz="2800" b="1" i="0" u="sng" strike="noStrike" cap="none" normalizeH="0" baseline="0" dirty="0" smtClean="0">
                          <a:ln>
                            <a:noFill/>
                          </a:ln>
                          <a:solidFill>
                            <a:srgbClr val="0000FF"/>
                          </a:solidFill>
                          <a:effectLst/>
                          <a:latin typeface="Arial" charset="0"/>
                        </a:rPr>
                        <a:t>bravery</a:t>
                      </a:r>
                      <a:r>
                        <a:rPr kumimoji="0" lang="en-AU" sz="28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323850" y="274638"/>
            <a:ext cx="8820150" cy="1143000"/>
          </a:xfrm>
        </p:spPr>
        <p:txBody>
          <a:bodyPr/>
          <a:lstStyle/>
          <a:p>
            <a:pPr algn="ctr" eaLnBrk="1" hangingPunct="1"/>
            <a:r>
              <a:rPr lang="en-AU" altLang="en-US" smtClean="0">
                <a:solidFill>
                  <a:srgbClr val="0000FF"/>
                </a:solidFill>
              </a:rPr>
              <a:t>Write a version of the sentence using  nominalisations made from the underlined words</a:t>
            </a:r>
          </a:p>
        </p:txBody>
      </p:sp>
      <p:graphicFrame>
        <p:nvGraphicFramePr>
          <p:cNvPr id="138260" name="Group 20"/>
          <p:cNvGraphicFramePr>
            <a:graphicFrameLocks noGrp="1"/>
          </p:cNvGraphicFramePr>
          <p:nvPr>
            <p:ph idx="1"/>
          </p:nvPr>
        </p:nvGraphicFramePr>
        <p:xfrm>
          <a:off x="827088" y="1341438"/>
          <a:ext cx="7344816" cy="4719811"/>
        </p:xfrm>
        <a:graphic>
          <a:graphicData uri="http://schemas.openxmlformats.org/drawingml/2006/table">
            <a:tbl>
              <a:tblPr/>
              <a:tblGrid>
                <a:gridCol w="3432823"/>
                <a:gridCol w="3911993"/>
              </a:tblGrid>
              <a:tr h="6111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800" b="1" i="0" u="none" strike="noStrike" cap="none" normalizeH="0" baseline="0" dirty="0" smtClean="0">
                          <a:ln>
                            <a:noFill/>
                          </a:ln>
                          <a:solidFill>
                            <a:schemeClr val="tx1"/>
                          </a:solidFill>
                          <a:effectLst/>
                          <a:latin typeface="Arial" charset="0"/>
                        </a:rPr>
                        <a:t>Original Version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800" b="1" i="0" u="none" strike="noStrike" cap="none" normalizeH="0" baseline="0" dirty="0" smtClean="0">
                          <a:ln>
                            <a:noFill/>
                          </a:ln>
                          <a:solidFill>
                            <a:schemeClr val="tx1"/>
                          </a:solidFill>
                          <a:effectLst/>
                          <a:latin typeface="Arial" charset="0"/>
                        </a:rPr>
                        <a:t>Nominalised Versions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26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smtClean="0">
                          <a:ln>
                            <a:noFill/>
                          </a:ln>
                          <a:solidFill>
                            <a:schemeClr val="tx1"/>
                          </a:solidFill>
                          <a:effectLst/>
                          <a:latin typeface="Arial" charset="0"/>
                        </a:rPr>
                        <a:t>Jill </a:t>
                      </a:r>
                      <a:r>
                        <a:rPr kumimoji="0" lang="en-AU" sz="2800" b="0" i="0" u="sng" strike="noStrike" cap="none" normalizeH="0" baseline="0" smtClean="0">
                          <a:ln>
                            <a:noFill/>
                          </a:ln>
                          <a:solidFill>
                            <a:schemeClr val="tx1"/>
                          </a:solidFill>
                          <a:effectLst/>
                          <a:latin typeface="Arial" charset="0"/>
                        </a:rPr>
                        <a:t>placed</a:t>
                      </a:r>
                      <a:r>
                        <a:rPr kumimoji="0" lang="en-AU" sz="2800" b="0" i="0" u="none" strike="noStrike" cap="none" normalizeH="0" baseline="0" smtClean="0">
                          <a:ln>
                            <a:noFill/>
                          </a:ln>
                          <a:solidFill>
                            <a:schemeClr val="tx1"/>
                          </a:solidFill>
                          <a:effectLst/>
                          <a:latin typeface="Arial" charset="0"/>
                        </a:rPr>
                        <a:t> the flowers perfectly on the table.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smtClean="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26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800" b="0" i="0" u="none" strike="noStrike" cap="none" normalizeH="0" baseline="0" dirty="0" smtClean="0">
                          <a:ln>
                            <a:noFill/>
                          </a:ln>
                          <a:solidFill>
                            <a:schemeClr val="tx1"/>
                          </a:solidFill>
                          <a:effectLst/>
                          <a:latin typeface="Arial" charset="0"/>
                        </a:rPr>
                        <a:t>The coach </a:t>
                      </a:r>
                      <a:r>
                        <a:rPr kumimoji="0" lang="en-AU" sz="2800" b="0" i="0" u="sng" strike="noStrike" cap="none" normalizeH="0" baseline="0" dirty="0" smtClean="0">
                          <a:ln>
                            <a:noFill/>
                          </a:ln>
                          <a:solidFill>
                            <a:schemeClr val="tx1"/>
                          </a:solidFill>
                          <a:effectLst/>
                          <a:latin typeface="Arial" charset="0"/>
                        </a:rPr>
                        <a:t>was amazed</a:t>
                      </a:r>
                      <a:r>
                        <a:rPr kumimoji="0" lang="en-AU" sz="2800" b="0" i="0" u="none" strike="noStrike" cap="none" normalizeH="0" baseline="0" dirty="0" smtClean="0">
                          <a:ln>
                            <a:noFill/>
                          </a:ln>
                          <a:solidFill>
                            <a:schemeClr val="tx1"/>
                          </a:solidFill>
                          <a:effectLst/>
                          <a:latin typeface="Arial" charset="0"/>
                        </a:rPr>
                        <a:t> by Nina’s </a:t>
                      </a:r>
                      <a:r>
                        <a:rPr kumimoji="0" lang="en-AU" sz="2800" b="0" i="0" u="sng" strike="noStrike" cap="none" normalizeH="0" baseline="0" dirty="0" smtClean="0">
                          <a:ln>
                            <a:noFill/>
                          </a:ln>
                          <a:solidFill>
                            <a:schemeClr val="tx1"/>
                          </a:solidFill>
                          <a:effectLst/>
                          <a:latin typeface="Arial" charset="0"/>
                        </a:rPr>
                        <a:t>brilliant</a:t>
                      </a:r>
                      <a:r>
                        <a:rPr kumimoji="0" lang="en-AU" sz="2800" b="0" i="0" u="none" strike="noStrike" cap="none" normalizeH="0" baseline="0" dirty="0" smtClean="0">
                          <a:ln>
                            <a:noFill/>
                          </a:ln>
                          <a:solidFill>
                            <a:schemeClr val="tx1"/>
                          </a:solidFill>
                          <a:effectLst/>
                          <a:latin typeface="Arial" charset="0"/>
                        </a:rPr>
                        <a:t> effort.</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800" b="0" i="0" u="none" strike="noStrike" cap="none" normalizeH="0" baseline="0" dirty="0" smtClean="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eaLnBrk="1" hangingPunct="1"/>
            <a:r>
              <a:rPr lang="en-AU" smtClean="0">
                <a:solidFill>
                  <a:srgbClr val="0000FF"/>
                </a:solidFill>
              </a:rPr>
              <a:t>Nominalisation</a:t>
            </a:r>
          </a:p>
        </p:txBody>
      </p:sp>
      <p:sp>
        <p:nvSpPr>
          <p:cNvPr id="18434" name="Content Placeholder 2"/>
          <p:cNvSpPr>
            <a:spLocks noGrp="1"/>
          </p:cNvSpPr>
          <p:nvPr>
            <p:ph idx="1"/>
          </p:nvPr>
        </p:nvSpPr>
        <p:spPr/>
        <p:txBody>
          <a:bodyPr/>
          <a:lstStyle/>
          <a:p>
            <a:pPr eaLnBrk="1" hangingPunct="1"/>
            <a:r>
              <a:rPr lang="en-AU" smtClean="0">
                <a:solidFill>
                  <a:srgbClr val="211E1E"/>
                </a:solidFill>
                <a:ea typeface="Times New Roman" pitchFamily="18" charset="0"/>
                <a:cs typeface="Garamond IT Cby BT"/>
              </a:rPr>
              <a:t>Nominalisation are formed by changing words that are not things (nouns) into a certain type of thing (noun). For example:</a:t>
            </a:r>
            <a:endParaRPr lang="en-AU" smtClean="0">
              <a:latin typeface="Cambria" pitchFamily="18" charset="0"/>
              <a:ea typeface="Times New Roman" pitchFamily="18" charset="0"/>
              <a:cs typeface="Garamond IT Cby BT"/>
            </a:endParaRPr>
          </a:p>
          <a:p>
            <a:pPr eaLnBrk="1" hangingPunct="1">
              <a:buFont typeface="Symbol" pitchFamily="18" charset="2"/>
              <a:buChar char=""/>
            </a:pPr>
            <a:r>
              <a:rPr lang="en-AU" smtClean="0">
                <a:solidFill>
                  <a:schemeClr val="tx1"/>
                </a:solidFill>
                <a:ea typeface="Times New Roman" pitchFamily="18" charset="0"/>
                <a:cs typeface="Garamond IT Cby BT"/>
              </a:rPr>
              <a:t>from verbs: </a:t>
            </a:r>
            <a:r>
              <a:rPr lang="en-AU" i="1" smtClean="0">
                <a:solidFill>
                  <a:srgbClr val="0000FF"/>
                </a:solidFill>
                <a:ea typeface="Times New Roman" pitchFamily="18" charset="0"/>
                <a:cs typeface="Garamond IT Cby BT"/>
              </a:rPr>
              <a:t>reaction</a:t>
            </a:r>
            <a:r>
              <a:rPr lang="en-AU" i="1" smtClean="0">
                <a:solidFill>
                  <a:schemeClr val="tx1"/>
                </a:solidFill>
                <a:ea typeface="Times New Roman" pitchFamily="18" charset="0"/>
                <a:cs typeface="Garamond IT Cby BT"/>
              </a:rPr>
              <a:t> </a:t>
            </a:r>
            <a:r>
              <a:rPr lang="en-AU" smtClean="0">
                <a:solidFill>
                  <a:schemeClr val="tx1"/>
                </a:solidFill>
                <a:ea typeface="Times New Roman" pitchFamily="18" charset="0"/>
                <a:cs typeface="Garamond IT Cby BT"/>
              </a:rPr>
              <a:t>from </a:t>
            </a:r>
            <a:r>
              <a:rPr lang="en-AU" i="1" smtClean="0">
                <a:solidFill>
                  <a:schemeClr val="tx1"/>
                </a:solidFill>
                <a:ea typeface="Times New Roman" pitchFamily="18" charset="0"/>
                <a:cs typeface="Garamond IT Cby BT"/>
              </a:rPr>
              <a:t>react </a:t>
            </a:r>
            <a:r>
              <a:rPr lang="en-AU" smtClean="0">
                <a:solidFill>
                  <a:schemeClr val="tx1"/>
                </a:solidFill>
                <a:ea typeface="Times New Roman" pitchFamily="18" charset="0"/>
                <a:cs typeface="Garamond IT Cby BT"/>
              </a:rPr>
              <a:t>or </a:t>
            </a:r>
            <a:r>
              <a:rPr lang="en-AU" i="1" smtClean="0">
                <a:solidFill>
                  <a:srgbClr val="0000FF"/>
                </a:solidFill>
                <a:ea typeface="Times New Roman" pitchFamily="18" charset="0"/>
                <a:cs typeface="Garamond IT Cby BT"/>
              </a:rPr>
              <a:t>departure</a:t>
            </a:r>
            <a:r>
              <a:rPr lang="en-AU" i="1" smtClean="0">
                <a:solidFill>
                  <a:schemeClr val="tx1"/>
                </a:solidFill>
                <a:ea typeface="Times New Roman" pitchFamily="18" charset="0"/>
                <a:cs typeface="Garamond IT Cby BT"/>
              </a:rPr>
              <a:t> </a:t>
            </a:r>
            <a:r>
              <a:rPr lang="en-AU" smtClean="0">
                <a:solidFill>
                  <a:schemeClr val="tx1"/>
                </a:solidFill>
                <a:ea typeface="Times New Roman" pitchFamily="18" charset="0"/>
                <a:cs typeface="Garamond IT Cby BT"/>
              </a:rPr>
              <a:t>from </a:t>
            </a:r>
            <a:r>
              <a:rPr lang="en-AU" i="1" smtClean="0">
                <a:solidFill>
                  <a:schemeClr val="tx1"/>
                </a:solidFill>
                <a:ea typeface="Times New Roman" pitchFamily="18" charset="0"/>
                <a:cs typeface="Garamond IT Cby BT"/>
              </a:rPr>
              <a:t>depart</a:t>
            </a:r>
            <a:endParaRPr lang="en-AU" smtClean="0">
              <a:solidFill>
                <a:schemeClr val="tx1"/>
              </a:solidFill>
              <a:latin typeface="Cambria" pitchFamily="18" charset="0"/>
              <a:ea typeface="Times New Roman" pitchFamily="18" charset="0"/>
              <a:cs typeface="Garamond IT Cby BT"/>
            </a:endParaRPr>
          </a:p>
          <a:p>
            <a:pPr eaLnBrk="1" hangingPunct="1">
              <a:buFont typeface="Symbol" pitchFamily="18" charset="2"/>
              <a:buChar char=""/>
            </a:pPr>
            <a:r>
              <a:rPr lang="en-AU" smtClean="0">
                <a:solidFill>
                  <a:schemeClr val="tx1"/>
                </a:solidFill>
                <a:ea typeface="Times New Roman" pitchFamily="18" charset="0"/>
                <a:cs typeface="Garamond IT Cby BT"/>
              </a:rPr>
              <a:t>adjectives: </a:t>
            </a:r>
            <a:r>
              <a:rPr lang="en-AU" i="1" smtClean="0">
                <a:solidFill>
                  <a:srgbClr val="0000FF"/>
                </a:solidFill>
                <a:ea typeface="Times New Roman" pitchFamily="18" charset="0"/>
                <a:cs typeface="Garamond IT Cby BT"/>
              </a:rPr>
              <a:t>length</a:t>
            </a:r>
            <a:r>
              <a:rPr lang="en-AU" smtClean="0">
                <a:solidFill>
                  <a:schemeClr val="tx1"/>
                </a:solidFill>
                <a:ea typeface="Times New Roman" pitchFamily="18" charset="0"/>
                <a:cs typeface="Garamond IT Cby BT"/>
              </a:rPr>
              <a:t> from </a:t>
            </a:r>
            <a:r>
              <a:rPr lang="en-AU" i="1" smtClean="0">
                <a:solidFill>
                  <a:schemeClr val="tx1"/>
                </a:solidFill>
                <a:ea typeface="Times New Roman" pitchFamily="18" charset="0"/>
                <a:cs typeface="Garamond IT Cby BT"/>
              </a:rPr>
              <a:t>long</a:t>
            </a:r>
            <a:r>
              <a:rPr lang="en-AU" smtClean="0">
                <a:solidFill>
                  <a:schemeClr val="tx1"/>
                </a:solidFill>
                <a:ea typeface="Times New Roman" pitchFamily="18" charset="0"/>
                <a:cs typeface="Garamond IT Cby BT"/>
              </a:rPr>
              <a:t>; </a:t>
            </a:r>
            <a:r>
              <a:rPr lang="en-AU" i="1" smtClean="0">
                <a:solidFill>
                  <a:srgbClr val="0000FF"/>
                </a:solidFill>
                <a:ea typeface="Times New Roman" pitchFamily="18" charset="0"/>
                <a:cs typeface="Garamond IT Cby BT"/>
              </a:rPr>
              <a:t>eagerness</a:t>
            </a:r>
            <a:r>
              <a:rPr lang="en-AU" smtClean="0">
                <a:solidFill>
                  <a:schemeClr val="tx1"/>
                </a:solidFill>
                <a:ea typeface="Times New Roman" pitchFamily="18" charset="0"/>
                <a:cs typeface="Garamond IT Cby BT"/>
              </a:rPr>
              <a:t> from </a:t>
            </a:r>
            <a:r>
              <a:rPr lang="en-AU" i="1" smtClean="0">
                <a:solidFill>
                  <a:schemeClr val="tx1"/>
                </a:solidFill>
                <a:ea typeface="Times New Roman" pitchFamily="18" charset="0"/>
                <a:cs typeface="Garamond IT Cby BT"/>
              </a:rPr>
              <a:t>eager</a:t>
            </a:r>
            <a:endParaRPr lang="en-AU" smtClean="0">
              <a:solidFill>
                <a:schemeClr val="tx1"/>
              </a:solidFill>
              <a:latin typeface="Cambria" pitchFamily="18" charset="0"/>
              <a:ea typeface="Times New Roman" pitchFamily="18" charset="0"/>
              <a:cs typeface="Garamond IT Cby BT"/>
            </a:endParaRPr>
          </a:p>
          <a:p>
            <a:pPr eaLnBrk="1" hangingPunct="1">
              <a:buFont typeface="Symbol" pitchFamily="18" charset="2"/>
              <a:buChar char=""/>
            </a:pPr>
            <a:r>
              <a:rPr lang="en-AU" smtClean="0">
                <a:solidFill>
                  <a:schemeClr val="tx1"/>
                </a:solidFill>
                <a:ea typeface="Times New Roman" pitchFamily="18" charset="0"/>
                <a:cs typeface="Garamond IT Cby BT"/>
              </a:rPr>
              <a:t>conjunctions: </a:t>
            </a:r>
            <a:r>
              <a:rPr lang="en-AU" i="1" smtClean="0">
                <a:solidFill>
                  <a:srgbClr val="0000FF"/>
                </a:solidFill>
                <a:ea typeface="Times New Roman" pitchFamily="18" charset="0"/>
                <a:cs typeface="Garamond IT Cby BT"/>
              </a:rPr>
              <a:t>cause</a:t>
            </a:r>
            <a:r>
              <a:rPr lang="en-AU" smtClean="0">
                <a:solidFill>
                  <a:schemeClr val="tx1"/>
                </a:solidFill>
                <a:ea typeface="Times New Roman" pitchFamily="18" charset="0"/>
                <a:cs typeface="Garamond IT Cby BT"/>
              </a:rPr>
              <a:t> or </a:t>
            </a:r>
            <a:r>
              <a:rPr lang="en-AU" i="1" smtClean="0">
                <a:solidFill>
                  <a:srgbClr val="0000FF"/>
                </a:solidFill>
                <a:ea typeface="Times New Roman" pitchFamily="18" charset="0"/>
                <a:cs typeface="Garamond IT Cby BT"/>
              </a:rPr>
              <a:t>reason</a:t>
            </a:r>
            <a:r>
              <a:rPr lang="en-AU" smtClean="0">
                <a:solidFill>
                  <a:schemeClr val="tx1"/>
                </a:solidFill>
                <a:ea typeface="Times New Roman" pitchFamily="18" charset="0"/>
                <a:cs typeface="Garamond IT Cby BT"/>
              </a:rPr>
              <a:t> from </a:t>
            </a:r>
            <a:r>
              <a:rPr lang="en-AU" i="1" smtClean="0">
                <a:solidFill>
                  <a:schemeClr val="tx1"/>
                </a:solidFill>
                <a:ea typeface="Times New Roman" pitchFamily="18" charset="0"/>
                <a:cs typeface="Garamond IT Cby BT"/>
              </a:rPr>
              <a:t>because</a:t>
            </a:r>
            <a:r>
              <a:rPr lang="en-AU" smtClean="0">
                <a:solidFill>
                  <a:schemeClr val="tx1"/>
                </a:solidFill>
                <a:ea typeface="Times New Roman" pitchFamily="18" charset="0"/>
                <a:cs typeface="Garamond IT Cby BT"/>
              </a:rPr>
              <a:t>; </a:t>
            </a:r>
            <a:r>
              <a:rPr lang="en-AU" i="1" smtClean="0">
                <a:solidFill>
                  <a:srgbClr val="0000FF"/>
                </a:solidFill>
                <a:ea typeface="Times New Roman" pitchFamily="18" charset="0"/>
                <a:cs typeface="Garamond IT Cby BT"/>
              </a:rPr>
              <a:t>in</a:t>
            </a:r>
            <a:r>
              <a:rPr lang="en-AU" smtClean="0">
                <a:solidFill>
                  <a:schemeClr val="tx1"/>
                </a:solidFill>
                <a:ea typeface="Times New Roman" pitchFamily="18" charset="0"/>
                <a:cs typeface="Garamond IT Cby BT"/>
              </a:rPr>
              <a:t> </a:t>
            </a:r>
            <a:r>
              <a:rPr lang="en-AU" i="1" smtClean="0">
                <a:solidFill>
                  <a:srgbClr val="0000FF"/>
                </a:solidFill>
                <a:ea typeface="Times New Roman" pitchFamily="18" charset="0"/>
                <a:cs typeface="Garamond IT Cby BT"/>
              </a:rPr>
              <a:t>addition</a:t>
            </a:r>
            <a:r>
              <a:rPr lang="en-AU" smtClean="0">
                <a:solidFill>
                  <a:schemeClr val="tx1"/>
                </a:solidFill>
                <a:ea typeface="Times New Roman" pitchFamily="18" charset="0"/>
                <a:cs typeface="Garamond IT Cby BT"/>
              </a:rPr>
              <a:t> from </a:t>
            </a:r>
            <a:r>
              <a:rPr lang="en-AU" i="1" smtClean="0">
                <a:solidFill>
                  <a:schemeClr val="tx1"/>
                </a:solidFill>
                <a:ea typeface="Times New Roman" pitchFamily="18" charset="0"/>
                <a:cs typeface="Garamond IT Cby BT"/>
              </a:rPr>
              <a:t>and</a:t>
            </a:r>
            <a:endParaRPr lang="en-AU" smtClean="0">
              <a:solidFill>
                <a:schemeClr val="tx1"/>
              </a:solidFill>
              <a:latin typeface="Cambria" pitchFamily="18" charset="0"/>
              <a:ea typeface="Times New Roman" pitchFamily="18" charset="0"/>
              <a:cs typeface="Garamond IT Cby BT"/>
            </a:endParaRPr>
          </a:p>
          <a:p>
            <a:pPr eaLnBrk="1" hangingPunct="1"/>
            <a:endParaRPr lang="en-AU" smtClean="0">
              <a:ea typeface="Times New Roman" pitchFamily="18" charset="0"/>
              <a:cs typeface="Garamond IT Cby BT"/>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4213" y="115888"/>
            <a:ext cx="7859712" cy="1143000"/>
          </a:xfrm>
        </p:spPr>
        <p:txBody>
          <a:bodyPr/>
          <a:lstStyle/>
          <a:p>
            <a:pPr algn="ctr" eaLnBrk="1" hangingPunct="1"/>
            <a:r>
              <a:rPr lang="en-AU" altLang="en-US" smtClean="0">
                <a:solidFill>
                  <a:srgbClr val="0000FF"/>
                </a:solidFill>
              </a:rPr>
              <a:t>Some possible versions</a:t>
            </a:r>
          </a:p>
        </p:txBody>
      </p:sp>
      <p:graphicFrame>
        <p:nvGraphicFramePr>
          <p:cNvPr id="139286" name="Group 22"/>
          <p:cNvGraphicFramePr>
            <a:graphicFrameLocks noGrp="1"/>
          </p:cNvGraphicFramePr>
          <p:nvPr>
            <p:ph idx="1"/>
          </p:nvPr>
        </p:nvGraphicFramePr>
        <p:xfrm>
          <a:off x="827088" y="692150"/>
          <a:ext cx="7776864" cy="5411983"/>
        </p:xfrm>
        <a:graphic>
          <a:graphicData uri="http://schemas.openxmlformats.org/drawingml/2006/table">
            <a:tbl>
              <a:tblPr/>
              <a:tblGrid>
                <a:gridCol w="3234544"/>
                <a:gridCol w="4542320"/>
              </a:tblGrid>
              <a:tr h="493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400" b="1" i="0" u="none" strike="noStrike" cap="none" normalizeH="0" baseline="0" dirty="0" smtClean="0">
                          <a:ln>
                            <a:noFill/>
                          </a:ln>
                          <a:solidFill>
                            <a:schemeClr val="tx1"/>
                          </a:solidFill>
                          <a:effectLst/>
                          <a:latin typeface="Arial" charset="0"/>
                        </a:rPr>
                        <a:t>Original Version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400" b="1" i="0" u="none" strike="noStrike" cap="none" normalizeH="0" baseline="0" smtClean="0">
                          <a:ln>
                            <a:noFill/>
                          </a:ln>
                          <a:solidFill>
                            <a:schemeClr val="tx1"/>
                          </a:solidFill>
                          <a:effectLst/>
                          <a:latin typeface="Arial" charset="0"/>
                        </a:rPr>
                        <a:t>Nominalised Versions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5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dirty="0" smtClean="0">
                          <a:ln>
                            <a:noFill/>
                          </a:ln>
                          <a:solidFill>
                            <a:schemeClr val="tx1"/>
                          </a:solidFill>
                          <a:effectLst/>
                          <a:latin typeface="Arial" charset="0"/>
                        </a:rPr>
                        <a:t>Jill </a:t>
                      </a:r>
                      <a:r>
                        <a:rPr kumimoji="0" lang="en-AU" sz="2400" b="0" i="0" u="sng" strike="noStrike" cap="none" normalizeH="0" baseline="0" dirty="0" smtClean="0">
                          <a:ln>
                            <a:noFill/>
                          </a:ln>
                          <a:solidFill>
                            <a:schemeClr val="tx1"/>
                          </a:solidFill>
                          <a:effectLst/>
                          <a:latin typeface="Arial" charset="0"/>
                        </a:rPr>
                        <a:t>placed</a:t>
                      </a:r>
                      <a:r>
                        <a:rPr kumimoji="0" lang="en-AU" sz="2400" b="0" i="0" u="none" strike="noStrike" cap="none" normalizeH="0" baseline="0" dirty="0" smtClean="0">
                          <a:ln>
                            <a:noFill/>
                          </a:ln>
                          <a:solidFill>
                            <a:schemeClr val="tx1"/>
                          </a:solidFill>
                          <a:effectLst/>
                          <a:latin typeface="Arial" charset="0"/>
                        </a:rPr>
                        <a:t> the flowers perfectly on the table.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smtClean="0">
                          <a:ln>
                            <a:noFill/>
                          </a:ln>
                          <a:solidFill>
                            <a:schemeClr val="tx1"/>
                          </a:solidFill>
                          <a:effectLst/>
                          <a:latin typeface="Arial" charset="0"/>
                        </a:rPr>
                        <a:t>Her </a:t>
                      </a:r>
                      <a:r>
                        <a:rPr kumimoji="0" lang="en-AU" sz="2400" b="1" i="0" u="sng" strike="noStrike" cap="none" normalizeH="0" baseline="0" smtClean="0">
                          <a:ln>
                            <a:noFill/>
                          </a:ln>
                          <a:solidFill>
                            <a:srgbClr val="0000FF"/>
                          </a:solidFill>
                          <a:effectLst/>
                          <a:latin typeface="Arial" charset="0"/>
                        </a:rPr>
                        <a:t>placement</a:t>
                      </a:r>
                      <a:r>
                        <a:rPr kumimoji="0" lang="en-AU" sz="2400" b="0" i="0" u="none" strike="noStrike" cap="none" normalizeH="0" baseline="0" smtClean="0">
                          <a:ln>
                            <a:noFill/>
                          </a:ln>
                          <a:solidFill>
                            <a:schemeClr val="tx1"/>
                          </a:solidFill>
                          <a:effectLst/>
                          <a:latin typeface="Arial" charset="0"/>
                        </a:rPr>
                        <a:t> of the flowers on the table was perfect.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smtClean="0">
                          <a:ln>
                            <a:noFill/>
                          </a:ln>
                          <a:solidFill>
                            <a:schemeClr val="tx1"/>
                          </a:solidFill>
                          <a:effectLst/>
                          <a:latin typeface="Arial" charset="0"/>
                        </a:rPr>
                        <a:t>Jill’s perfect </a:t>
                      </a:r>
                      <a:r>
                        <a:rPr kumimoji="0" lang="en-AU" sz="2400" b="1" i="0" u="sng" strike="noStrike" cap="none" normalizeH="0" baseline="0" smtClean="0">
                          <a:ln>
                            <a:noFill/>
                          </a:ln>
                          <a:solidFill>
                            <a:srgbClr val="0000FF"/>
                          </a:solidFill>
                          <a:effectLst/>
                          <a:latin typeface="Arial" charset="0"/>
                        </a:rPr>
                        <a:t>placement</a:t>
                      </a:r>
                      <a:r>
                        <a:rPr kumimoji="0" lang="en-AU" sz="2400" b="0" i="0" u="none" strike="noStrike" cap="none" normalizeH="0" baseline="0" smtClean="0">
                          <a:ln>
                            <a:noFill/>
                          </a:ln>
                          <a:solidFill>
                            <a:schemeClr val="tx1"/>
                          </a:solidFill>
                          <a:effectLst/>
                          <a:latin typeface="Arial" charset="0"/>
                        </a:rPr>
                        <a:t> of the flowers on the table delighted everyone.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196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smtClean="0">
                          <a:ln>
                            <a:noFill/>
                          </a:ln>
                          <a:solidFill>
                            <a:schemeClr val="tx1"/>
                          </a:solidFill>
                          <a:effectLst/>
                          <a:latin typeface="Arial" charset="0"/>
                        </a:rPr>
                        <a:t>The coach </a:t>
                      </a:r>
                      <a:r>
                        <a:rPr kumimoji="0" lang="en-AU" sz="2400" b="0" i="0" u="sng" strike="noStrike" cap="none" normalizeH="0" baseline="0" smtClean="0">
                          <a:ln>
                            <a:noFill/>
                          </a:ln>
                          <a:solidFill>
                            <a:schemeClr val="tx1"/>
                          </a:solidFill>
                          <a:effectLst/>
                          <a:latin typeface="Arial" charset="0"/>
                        </a:rPr>
                        <a:t>was amazed</a:t>
                      </a:r>
                      <a:r>
                        <a:rPr kumimoji="0" lang="en-AU" sz="2400" b="0" i="0" u="none" strike="noStrike" cap="none" normalizeH="0" baseline="0" smtClean="0">
                          <a:ln>
                            <a:noFill/>
                          </a:ln>
                          <a:solidFill>
                            <a:schemeClr val="tx1"/>
                          </a:solidFill>
                          <a:effectLst/>
                          <a:latin typeface="Arial" charset="0"/>
                        </a:rPr>
                        <a:t> by Nina’s </a:t>
                      </a:r>
                      <a:r>
                        <a:rPr kumimoji="0" lang="en-AU" sz="2400" b="0" i="0" u="sng" strike="noStrike" cap="none" normalizeH="0" baseline="0" smtClean="0">
                          <a:ln>
                            <a:noFill/>
                          </a:ln>
                          <a:solidFill>
                            <a:schemeClr val="tx1"/>
                          </a:solidFill>
                          <a:effectLst/>
                          <a:latin typeface="Arial" charset="0"/>
                        </a:rPr>
                        <a:t>brilliant</a:t>
                      </a:r>
                      <a:r>
                        <a:rPr kumimoji="0" lang="en-AU" sz="2400" b="0" i="0" u="none" strike="noStrike" cap="none" normalizeH="0" baseline="0" smtClean="0">
                          <a:ln>
                            <a:noFill/>
                          </a:ln>
                          <a:solidFill>
                            <a:schemeClr val="tx1"/>
                          </a:solidFill>
                          <a:effectLst/>
                          <a:latin typeface="Arial" charset="0"/>
                        </a:rPr>
                        <a:t> effort.</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dirty="0" smtClean="0">
                          <a:ln>
                            <a:noFill/>
                          </a:ln>
                          <a:solidFill>
                            <a:schemeClr val="tx1"/>
                          </a:solidFill>
                          <a:effectLst/>
                          <a:latin typeface="Arial" charset="0"/>
                        </a:rPr>
                        <a:t>Nina’s </a:t>
                      </a:r>
                      <a:r>
                        <a:rPr kumimoji="0" lang="en-AU" sz="2400" b="1" i="0" u="sng" strike="noStrike" cap="none" normalizeH="0" baseline="0" dirty="0" smtClean="0">
                          <a:ln>
                            <a:noFill/>
                          </a:ln>
                          <a:solidFill>
                            <a:srgbClr val="0000FF"/>
                          </a:solidFill>
                          <a:effectLst/>
                          <a:latin typeface="Arial" charset="0"/>
                        </a:rPr>
                        <a:t>brilliance</a:t>
                      </a:r>
                      <a:r>
                        <a:rPr kumimoji="0" lang="en-AU" sz="2400" b="0" i="0" u="none" strike="noStrike" cap="none" normalizeH="0" baseline="0" dirty="0" smtClean="0">
                          <a:ln>
                            <a:noFill/>
                          </a:ln>
                          <a:solidFill>
                            <a:schemeClr val="tx1"/>
                          </a:solidFill>
                          <a:effectLst/>
                          <a:latin typeface="Arial" charset="0"/>
                        </a:rPr>
                        <a:t> amazed the coach.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2400" b="0" i="0" u="none" strike="noStrike" cap="none" normalizeH="0" baseline="0" dirty="0" smtClean="0">
                          <a:ln>
                            <a:noFill/>
                          </a:ln>
                          <a:solidFill>
                            <a:schemeClr val="tx1"/>
                          </a:solidFill>
                          <a:effectLst/>
                          <a:latin typeface="Arial" charset="0"/>
                        </a:rPr>
                        <a:t>The coach’s </a:t>
                      </a:r>
                      <a:r>
                        <a:rPr kumimoji="0" lang="en-AU" sz="2400" b="1" i="0" u="sng" strike="noStrike" cap="none" normalizeH="0" baseline="0" dirty="0" smtClean="0">
                          <a:ln>
                            <a:noFill/>
                          </a:ln>
                          <a:solidFill>
                            <a:srgbClr val="0000FF"/>
                          </a:solidFill>
                          <a:effectLst/>
                          <a:latin typeface="Arial" charset="0"/>
                        </a:rPr>
                        <a:t>amazement</a:t>
                      </a:r>
                      <a:r>
                        <a:rPr kumimoji="0" lang="en-AU" sz="2400" b="0" i="0" u="none" strike="noStrike" cap="none" normalizeH="0" baseline="0" dirty="0" smtClean="0">
                          <a:ln>
                            <a:noFill/>
                          </a:ln>
                          <a:solidFill>
                            <a:schemeClr val="tx1"/>
                          </a:solidFill>
                          <a:effectLst/>
                          <a:latin typeface="Arial" charset="0"/>
                        </a:rPr>
                        <a:t> was due to Nina’s </a:t>
                      </a:r>
                      <a:r>
                        <a:rPr kumimoji="0" lang="en-AU" sz="2400" b="1" i="0" u="sng" strike="noStrike" cap="none" normalizeH="0" baseline="0" dirty="0" smtClean="0">
                          <a:ln>
                            <a:noFill/>
                          </a:ln>
                          <a:solidFill>
                            <a:srgbClr val="0000FF"/>
                          </a:solidFill>
                          <a:effectLst/>
                          <a:latin typeface="Arial" charset="0"/>
                        </a:rPr>
                        <a:t>brilliance</a:t>
                      </a:r>
                      <a:r>
                        <a:rPr kumimoji="0" lang="en-AU" sz="24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AU" sz="1600" b="0" i="0" u="none" strike="noStrike" cap="none" normalizeH="0" baseline="0" dirty="0" smtClean="0">
                          <a:ln>
                            <a:noFill/>
                          </a:ln>
                          <a:solidFill>
                            <a:srgbClr val="FF3300"/>
                          </a:solidFill>
                          <a:effectLst/>
                          <a:latin typeface="Arial" charset="0"/>
                        </a:rPr>
                        <a:t>NB It may not be appropriate to nominalise every possibility</a:t>
                      </a:r>
                      <a:endParaRPr kumimoji="0" lang="en-US" sz="16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Arial"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792162"/>
          </a:xfrm>
          <a:solidFill>
            <a:srgbClr val="CCC1DA">
              <a:alpha val="43921"/>
            </a:srgbClr>
          </a:solidFill>
          <a:ln>
            <a:solidFill>
              <a:srgbClr val="FB25E2"/>
            </a:solidFill>
            <a:miter lim="800000"/>
            <a:headEnd/>
            <a:tailEnd/>
          </a:ln>
          <a:effectLst>
            <a:outerShdw blurRad="50800" dist="38100" dir="2700000" algn="tl" rotWithShape="0">
              <a:srgbClr val="000000">
                <a:alpha val="39999"/>
              </a:srgbClr>
            </a:outerShdw>
          </a:effectLst>
        </p:spPr>
        <p:txBody>
          <a:bodyPr/>
          <a:lstStyle/>
          <a:p>
            <a:pPr eaLnBrk="1" fontAlgn="auto" hangingPunct="1">
              <a:spcAft>
                <a:spcPts val="0"/>
              </a:spcAft>
              <a:defRPr/>
            </a:pPr>
            <a:r>
              <a:rPr lang="en-AU" b="1" dirty="0" smtClean="0">
                <a:solidFill>
                  <a:srgbClr val="7030A0"/>
                </a:solidFill>
                <a:ea typeface="+mj-ea"/>
              </a:rPr>
              <a:t>Write less... Say more!</a:t>
            </a:r>
            <a:endParaRPr lang="en-US" b="1" dirty="0">
              <a:solidFill>
                <a:srgbClr val="7030A0"/>
              </a:solidFill>
              <a:ea typeface="+mj-ea"/>
            </a:endParaRPr>
          </a:p>
        </p:txBody>
      </p:sp>
      <p:sp>
        <p:nvSpPr>
          <p:cNvPr id="3" name="Content Placeholder 2"/>
          <p:cNvSpPr>
            <a:spLocks noGrp="1"/>
          </p:cNvSpPr>
          <p:nvPr>
            <p:ph idx="1"/>
          </p:nvPr>
        </p:nvSpPr>
        <p:spPr>
          <a:xfrm>
            <a:off x="467544" y="980728"/>
            <a:ext cx="8229600" cy="5328592"/>
          </a:xfrm>
          <a:noFill/>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normAutofit/>
          </a:bodyPr>
          <a:lstStyle>
            <a:lvl1pPr marL="342900" indent="-342900"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lnSpc>
                <a:spcPct val="90000"/>
              </a:lnSpc>
              <a:buFont typeface="Arial" charset="0"/>
              <a:buNone/>
            </a:pPr>
            <a:r>
              <a:rPr lang="en-US" sz="2700" b="1" i="1">
                <a:solidFill>
                  <a:srgbClr val="632523"/>
                </a:solidFill>
              </a:rPr>
              <a:t>Nominalisation</a:t>
            </a:r>
          </a:p>
          <a:p>
            <a:pPr eaLnBrk="1" hangingPunct="1">
              <a:lnSpc>
                <a:spcPct val="90000"/>
              </a:lnSpc>
              <a:buFont typeface="Arial" charset="0"/>
              <a:buNone/>
            </a:pPr>
            <a:r>
              <a:rPr lang="en-US" sz="2200" b="1"/>
              <a:t>Nominalisation changes verbs and other words into nouns. </a:t>
            </a:r>
            <a:r>
              <a:rPr lang="en-US" sz="2200"/>
              <a:t>It makes a</a:t>
            </a:r>
          </a:p>
          <a:p>
            <a:pPr eaLnBrk="1" hangingPunct="1">
              <a:lnSpc>
                <a:spcPct val="90000"/>
              </a:lnSpc>
              <a:buFont typeface="Arial" charset="0"/>
              <a:buNone/>
            </a:pPr>
            <a:r>
              <a:rPr lang="en-US" sz="2200"/>
              <a:t>text more compact and more specific. </a:t>
            </a:r>
          </a:p>
          <a:p>
            <a:pPr eaLnBrk="1" hangingPunct="1">
              <a:lnSpc>
                <a:spcPct val="90000"/>
              </a:lnSpc>
              <a:buFont typeface="Arial" charset="0"/>
              <a:buNone/>
            </a:pPr>
            <a:r>
              <a:rPr lang="en-US" sz="2200"/>
              <a:t>e.g., instead of saying… </a:t>
            </a:r>
          </a:p>
          <a:p>
            <a:pPr eaLnBrk="1" hangingPunct="1">
              <a:lnSpc>
                <a:spcPct val="90000"/>
              </a:lnSpc>
              <a:buFont typeface="Arial" charset="0"/>
              <a:buNone/>
            </a:pPr>
            <a:r>
              <a:rPr lang="en-US" sz="2700"/>
              <a:t>"</a:t>
            </a:r>
            <a:r>
              <a:rPr lang="en-US" sz="2200" i="1">
                <a:solidFill>
                  <a:srgbClr val="FF0000"/>
                </a:solidFill>
              </a:rPr>
              <a:t>When your body </a:t>
            </a:r>
            <a:r>
              <a:rPr lang="en-US" sz="2200" i="1">
                <a:solidFill>
                  <a:srgbClr val="0070C0"/>
                </a:solidFill>
              </a:rPr>
              <a:t>reaches </a:t>
            </a:r>
            <a:r>
              <a:rPr lang="en-US" sz="2200" i="1">
                <a:solidFill>
                  <a:srgbClr val="009900"/>
                </a:solidFill>
              </a:rPr>
              <a:t>an abnormally low temperature</a:t>
            </a:r>
            <a:r>
              <a:rPr lang="en-US" sz="2200" i="1">
                <a:solidFill>
                  <a:srgbClr val="0070C0"/>
                </a:solidFill>
              </a:rPr>
              <a:t>, you will need to be taken to hospital</a:t>
            </a:r>
            <a:r>
              <a:rPr lang="en-US" sz="2700" i="1"/>
              <a:t>", </a:t>
            </a:r>
          </a:p>
          <a:p>
            <a:pPr eaLnBrk="1" hangingPunct="1">
              <a:lnSpc>
                <a:spcPct val="90000"/>
              </a:lnSpc>
              <a:buFont typeface="Arial" charset="0"/>
              <a:buNone/>
            </a:pPr>
            <a:r>
              <a:rPr lang="en-US" sz="2700"/>
              <a:t>use </a:t>
            </a:r>
            <a:r>
              <a:rPr lang="en-US" sz="2700">
                <a:solidFill>
                  <a:srgbClr val="632523"/>
                </a:solidFill>
              </a:rPr>
              <a:t>nominalisation: </a:t>
            </a:r>
          </a:p>
          <a:p>
            <a:pPr eaLnBrk="1" hangingPunct="1">
              <a:lnSpc>
                <a:spcPct val="90000"/>
              </a:lnSpc>
              <a:buFont typeface="Arial" charset="0"/>
              <a:buNone/>
            </a:pPr>
            <a:r>
              <a:rPr lang="en-US" sz="2700" b="1" u="sng">
                <a:solidFill>
                  <a:srgbClr val="632523"/>
                </a:solidFill>
              </a:rPr>
              <a:t>Hypothermia</a:t>
            </a:r>
            <a:r>
              <a:rPr lang="en-US" sz="2700" b="1">
                <a:solidFill>
                  <a:srgbClr val="632523"/>
                </a:solidFill>
              </a:rPr>
              <a:t> requires </a:t>
            </a:r>
            <a:r>
              <a:rPr lang="en-US" sz="2700" b="1" u="sng">
                <a:solidFill>
                  <a:srgbClr val="632523"/>
                </a:solidFill>
              </a:rPr>
              <a:t>hospitalisation</a:t>
            </a:r>
            <a:r>
              <a:rPr lang="en-US" sz="2700" b="1">
                <a:solidFill>
                  <a:srgbClr val="632523"/>
                </a:solidFill>
              </a:rPr>
              <a:t>.</a:t>
            </a:r>
          </a:p>
          <a:p>
            <a:pPr eaLnBrk="1" hangingPunct="1">
              <a:lnSpc>
                <a:spcPct val="90000"/>
              </a:lnSpc>
              <a:buFont typeface="Arial" charset="0"/>
              <a:buNone/>
            </a:pPr>
            <a:endParaRPr lang="en-US" sz="2700"/>
          </a:p>
          <a:p>
            <a:pPr eaLnBrk="1" hangingPunct="1">
              <a:lnSpc>
                <a:spcPct val="90000"/>
              </a:lnSpc>
              <a:buFont typeface="Arial" charset="0"/>
              <a:buNone/>
            </a:pPr>
            <a:r>
              <a:rPr lang="en-US" sz="2700"/>
              <a:t>Instead of saying:	"</a:t>
            </a:r>
            <a:r>
              <a:rPr lang="en-US" sz="2200" i="1">
                <a:solidFill>
                  <a:srgbClr val="0070C0"/>
                </a:solidFill>
              </a:rPr>
              <a:t>How farmers protected their livestock from 			  the storm was the topic of the article</a:t>
            </a:r>
            <a:r>
              <a:rPr lang="en-US" sz="2200" i="1"/>
              <a:t>"</a:t>
            </a:r>
            <a:r>
              <a:rPr lang="en-US" sz="2200"/>
              <a:t>, </a:t>
            </a:r>
          </a:p>
          <a:p>
            <a:pPr eaLnBrk="1" hangingPunct="1">
              <a:lnSpc>
                <a:spcPct val="90000"/>
              </a:lnSpc>
              <a:buFont typeface="Arial" charset="0"/>
              <a:buNone/>
            </a:pPr>
            <a:r>
              <a:rPr lang="en-US" sz="2700"/>
              <a:t>use nominalisation: </a:t>
            </a:r>
            <a:r>
              <a:rPr lang="en-US" sz="2700" b="1" u="sng">
                <a:solidFill>
                  <a:srgbClr val="632523"/>
                </a:solidFill>
              </a:rPr>
              <a:t>"Livestock protection</a:t>
            </a:r>
            <a:r>
              <a:rPr lang="en-US" sz="2700" b="1">
                <a:solidFill>
                  <a:srgbClr val="632523"/>
                </a:solidFill>
              </a:rPr>
              <a:t> was the 				 topic of the article.</a:t>
            </a:r>
            <a:r>
              <a:rPr lang="ja-JP" altLang="en-US" sz="2700" b="1">
                <a:solidFill>
                  <a:srgbClr val="632523"/>
                </a:solidFill>
              </a:rPr>
              <a:t>“</a:t>
            </a:r>
            <a:endParaRPr lang="en-US" sz="2700" b="1">
              <a:solidFill>
                <a:srgbClr val="632523"/>
              </a:solidFill>
            </a:endParaRPr>
          </a:p>
          <a:p>
            <a:pPr eaLnBrk="1" hangingPunct="1">
              <a:lnSpc>
                <a:spcPct val="90000"/>
              </a:lnSpc>
              <a:buFont typeface="Arial" charset="0"/>
              <a:buNone/>
            </a:pPr>
            <a:endParaRPr lang="en-US" sz="2700"/>
          </a:p>
          <a:p>
            <a:pPr eaLnBrk="1" hangingPunct="1">
              <a:lnSpc>
                <a:spcPct val="90000"/>
              </a:lnSpc>
              <a:buFont typeface="Arial" charset="0"/>
              <a:buNone/>
            </a:pPr>
            <a:endParaRPr lang="en-US" sz="2700" b="1" i="1"/>
          </a:p>
        </p:txBody>
      </p:sp>
      <p:sp>
        <p:nvSpPr>
          <p:cNvPr id="8" name="Right Arrow 7"/>
          <p:cNvSpPr/>
          <p:nvPr/>
        </p:nvSpPr>
        <p:spPr>
          <a:xfrm rot="18284681">
            <a:off x="5034756" y="4729957"/>
            <a:ext cx="1901825" cy="268288"/>
          </a:xfrm>
          <a:prstGeom prst="rightArrow">
            <a:avLst/>
          </a:prstGeom>
          <a:solidFill>
            <a:srgbClr val="6EF729">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ight Arrow 3"/>
          <p:cNvSpPr/>
          <p:nvPr/>
        </p:nvSpPr>
        <p:spPr>
          <a:xfrm rot="2897189">
            <a:off x="3719513" y="3641725"/>
            <a:ext cx="623887" cy="119063"/>
          </a:xfrm>
          <a:prstGeom prst="rightArrow">
            <a:avLst/>
          </a:prstGeom>
          <a:solidFill>
            <a:srgbClr val="6EF72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Arrow 5"/>
          <p:cNvSpPr/>
          <p:nvPr/>
        </p:nvSpPr>
        <p:spPr>
          <a:xfrm rot="20842109">
            <a:off x="4797425" y="3603625"/>
            <a:ext cx="965200" cy="192088"/>
          </a:xfrm>
          <a:prstGeom prst="rightArrow">
            <a:avLst/>
          </a:prstGeom>
          <a:solidFill>
            <a:srgbClr val="6EF72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p:nvSpPr>
        <p:spPr>
          <a:xfrm rot="712335">
            <a:off x="5790270" y="3264421"/>
            <a:ext cx="2696188" cy="923330"/>
          </a:xfrm>
          <a:prstGeom prst="rect">
            <a:avLst/>
          </a:prstGeom>
          <a:solidFill>
            <a:schemeClr val="accent4">
              <a:lumMod val="40000"/>
              <a:lumOff val="60000"/>
            </a:schemeClr>
          </a:solidFill>
          <a:ln>
            <a:solidFill>
              <a:schemeClr val="accent1">
                <a:shade val="50000"/>
              </a:schemeClr>
            </a:solidFill>
          </a:ln>
          <a:effectLst>
            <a:outerShdw blurRad="50800" dist="38100" algn="l" rotWithShape="0">
              <a:prstClr val="black">
                <a:alpha val="40000"/>
              </a:prstClr>
            </a:outerShdw>
          </a:effectLst>
          <a:scene3d>
            <a:camera prst="orthographicFront"/>
            <a:lightRig rig="freezing" dir="t">
              <a:rot lat="0" lon="0" rev="1200000"/>
            </a:lightRig>
          </a:scene3d>
          <a:sp3d extrusionH="76200" contourW="50800" prstMaterial="flat">
            <a:bevelT w="139700" h="101600" prst="cross"/>
            <a:bevelB prst="slope"/>
            <a:extrusionClr>
              <a:srgbClr val="92D050"/>
            </a:extrusionClr>
            <a:contourClr>
              <a:srgbClr val="92D050"/>
            </a:contourClr>
          </a:sp3d>
        </p:spPr>
        <p:txBody>
          <a:bodyPr>
            <a:spAutoFit/>
          </a:bodyPr>
          <a:lstStyle/>
          <a:p>
            <a:pPr fontAlgn="auto">
              <a:spcBef>
                <a:spcPts val="0"/>
              </a:spcBef>
              <a:spcAft>
                <a:spcPts val="0"/>
              </a:spcAft>
              <a:defRPr/>
            </a:pPr>
            <a:r>
              <a:rPr lang="en-US" dirty="0" err="1">
                <a:latin typeface="+mn-lt"/>
                <a:ea typeface="+mn-ea"/>
                <a:cs typeface="+mn-cs"/>
              </a:rPr>
              <a:t>Nominalisation</a:t>
            </a:r>
            <a:r>
              <a:rPr lang="en-US" dirty="0">
                <a:latin typeface="+mn-lt"/>
                <a:ea typeface="+mn-ea"/>
                <a:cs typeface="+mn-cs"/>
              </a:rPr>
              <a:t> requires adding a suffix to the verb, to change verb to noun.</a:t>
            </a:r>
          </a:p>
        </p:txBody>
      </p:sp>
    </p:spTree>
    <p:extLst>
      <p:ext uri="{BB962C8B-B14F-4D97-AF65-F5344CB8AC3E}">
        <p14:creationId xmlns:p14="http://schemas.microsoft.com/office/powerpoint/2010/main" val="368018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to="" calcmode="lin" valueType="num">
                                      <p:cBhvr>
                                        <p:cTn id="2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icture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57563"/>
            <a:ext cx="6113463"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txBox="1">
            <a:spLocks noGrp="1"/>
          </p:cNvSpPr>
          <p:nvPr>
            <p:ph type="title"/>
          </p:nvPr>
        </p:nvSpPr>
        <p:spPr>
          <a:xfrm>
            <a:off x="395536" y="260648"/>
            <a:ext cx="8229600" cy="830997"/>
          </a:xfrm>
          <a:solidFill>
            <a:schemeClr val="accent4">
              <a:lumMod val="40000"/>
              <a:lumOff val="60000"/>
            </a:schemeClr>
          </a:solidFill>
          <a:ln>
            <a:solidFill>
              <a:schemeClr val="accent1">
                <a:shade val="50000"/>
              </a:schemeClr>
            </a:solidFill>
          </a:ln>
          <a:scene3d>
            <a:camera prst="orthographicFront"/>
            <a:lightRig rig="freezing" dir="t">
              <a:rot lat="0" lon="0" rev="1200000"/>
            </a:lightRig>
          </a:scene3d>
          <a:sp3d extrusionH="76200" contourW="50800" prstMaterial="flat">
            <a:bevelT w="139700" h="101600"/>
            <a:bevelB w="165100" prst="coolSlant"/>
            <a:extrusionClr>
              <a:srgbClr val="FB25E2"/>
            </a:extrusionClr>
            <a:contourClr>
              <a:srgbClr val="FB25E2"/>
            </a:contourClr>
          </a:sp3d>
        </p:spPr>
        <p:txBody>
          <a:bodyPr rtlCol="0">
            <a:spAutoFit/>
          </a:bodyPr>
          <a:lstStyle/>
          <a:p>
            <a:pPr eaLnBrk="1" fontAlgn="auto" hangingPunct="1">
              <a:spcAft>
                <a:spcPts val="0"/>
              </a:spcAft>
              <a:defRPr/>
            </a:pPr>
            <a:r>
              <a:rPr lang="en-US" sz="2400" dirty="0" err="1" smtClean="0">
                <a:ea typeface="+mj-ea"/>
              </a:rPr>
              <a:t>Nominalisation</a:t>
            </a:r>
            <a:r>
              <a:rPr lang="en-US" sz="2400" dirty="0" smtClean="0">
                <a:ea typeface="+mj-ea"/>
              </a:rPr>
              <a:t> requires </a:t>
            </a:r>
            <a:r>
              <a:rPr lang="en-US" sz="2400" dirty="0">
                <a:ea typeface="+mj-ea"/>
              </a:rPr>
              <a:t>adding a suffix </a:t>
            </a:r>
            <a:r>
              <a:rPr lang="en-US" sz="2400" dirty="0" smtClean="0">
                <a:ea typeface="+mj-ea"/>
              </a:rPr>
              <a:t>to </a:t>
            </a:r>
            <a:r>
              <a:rPr lang="en-US" sz="2400" dirty="0">
                <a:ea typeface="+mj-ea"/>
              </a:rPr>
              <a:t>the </a:t>
            </a:r>
            <a:r>
              <a:rPr lang="en-US" sz="2400" dirty="0" smtClean="0">
                <a:ea typeface="+mj-ea"/>
              </a:rPr>
              <a:t>verb, to change verb to noun.</a:t>
            </a:r>
            <a:endParaRPr lang="en-US" sz="2400" dirty="0">
              <a:ea typeface="+mj-ea"/>
            </a:endParaRPr>
          </a:p>
        </p:txBody>
      </p:sp>
      <p:sp>
        <p:nvSpPr>
          <p:cNvPr id="3" name="Content Placeholder 2"/>
          <p:cNvSpPr>
            <a:spLocks noGrp="1"/>
          </p:cNvSpPr>
          <p:nvPr>
            <p:ph idx="1"/>
          </p:nvPr>
        </p:nvSpPr>
        <p:spPr/>
        <p:txBody>
          <a:bodyPr>
            <a:normAutofit lnSpcReduction="10000"/>
          </a:bodyPr>
          <a:lstStyle/>
          <a:p>
            <a:pPr eaLnBrk="1" hangingPunct="1">
              <a:lnSpc>
                <a:spcPct val="80000"/>
              </a:lnSpc>
              <a:buFont typeface="Arial" charset="0"/>
              <a:buNone/>
            </a:pP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r>
              <a:rPr lang="en-US" sz="2000">
                <a:latin typeface="Calibri" charset="0"/>
              </a:rPr>
              <a:t/>
            </a:r>
            <a:br>
              <a:rPr lang="en-US" sz="2000">
                <a:latin typeface="Calibri" charset="0"/>
              </a:rPr>
            </a:br>
            <a:endParaRPr lang="en-US" sz="2000">
              <a:latin typeface="Calibri" charset="0"/>
            </a:endParaRPr>
          </a:p>
        </p:txBody>
      </p:sp>
      <p:graphicFrame>
        <p:nvGraphicFramePr>
          <p:cNvPr id="4" name="Table 3"/>
          <p:cNvGraphicFramePr>
            <a:graphicFrameLocks noGrp="1"/>
          </p:cNvGraphicFramePr>
          <p:nvPr/>
        </p:nvGraphicFramePr>
        <p:xfrm>
          <a:off x="4787900" y="1268413"/>
          <a:ext cx="3887789" cy="2667009"/>
        </p:xfrm>
        <a:graphic>
          <a:graphicData uri="http://schemas.openxmlformats.org/drawingml/2006/table">
            <a:tbl>
              <a:tblPr firstRow="1" bandRow="1">
                <a:tableStyleId>{5C22544A-7EE6-4342-B048-85BDC9FD1C3A}</a:tableStyleId>
              </a:tblPr>
              <a:tblGrid>
                <a:gridCol w="1151937"/>
                <a:gridCol w="1015028"/>
                <a:gridCol w="1720824"/>
              </a:tblGrid>
              <a:tr h="381021">
                <a:tc>
                  <a:txBody>
                    <a:bodyPr/>
                    <a:lstStyle/>
                    <a:p>
                      <a:r>
                        <a:rPr lang="en-US" sz="1800" b="1" dirty="0" smtClean="0">
                          <a:solidFill>
                            <a:srgbClr val="00B050"/>
                          </a:solidFill>
                        </a:rPr>
                        <a:t>Verb</a:t>
                      </a:r>
                      <a:r>
                        <a:rPr lang="en-US" sz="1800" dirty="0" smtClean="0">
                          <a:solidFill>
                            <a:srgbClr val="00B050"/>
                          </a:solidFill>
                        </a:rPr>
                        <a:t> </a:t>
                      </a:r>
                      <a:endParaRPr lang="en-US" sz="1800" dirty="0">
                        <a:solidFill>
                          <a:srgbClr val="00B050"/>
                        </a:solidFill>
                      </a:endParaRPr>
                    </a:p>
                  </a:txBody>
                  <a:tcPr marL="91425" marR="91425" marT="45714" marB="45714">
                    <a:solidFill>
                      <a:srgbClr val="6EF729">
                        <a:alpha val="44000"/>
                      </a:srgbClr>
                    </a:solidFill>
                  </a:tcPr>
                </a:tc>
                <a:tc>
                  <a:txBody>
                    <a:bodyPr/>
                    <a:lstStyle/>
                    <a:p>
                      <a:r>
                        <a:rPr lang="en-US" sz="1800" b="1" dirty="0" smtClean="0">
                          <a:solidFill>
                            <a:srgbClr val="FB25E2"/>
                          </a:solidFill>
                        </a:rPr>
                        <a:t>suffix</a:t>
                      </a:r>
                      <a:r>
                        <a:rPr lang="en-US" sz="1800" dirty="0" smtClean="0">
                          <a:solidFill>
                            <a:srgbClr val="FB25E2"/>
                          </a:solidFill>
                        </a:rPr>
                        <a:t> </a:t>
                      </a:r>
                      <a:endParaRPr lang="en-US" sz="1800" dirty="0">
                        <a:solidFill>
                          <a:srgbClr val="FB25E2"/>
                        </a:solidFill>
                      </a:endParaRPr>
                    </a:p>
                  </a:txBody>
                  <a:tcPr marL="91425" marR="91425" marT="45714" marB="45714">
                    <a:solidFill>
                      <a:srgbClr val="6EF729">
                        <a:alpha val="44000"/>
                      </a:srgbClr>
                    </a:solidFill>
                  </a:tcPr>
                </a:tc>
                <a:tc>
                  <a:txBody>
                    <a:bodyPr/>
                    <a:lstStyle/>
                    <a:p>
                      <a:r>
                        <a:rPr lang="en-US" sz="1800" b="1" dirty="0" smtClean="0">
                          <a:solidFill>
                            <a:srgbClr val="7030A0"/>
                          </a:solidFill>
                        </a:rPr>
                        <a:t>Noun</a:t>
                      </a:r>
                      <a:endParaRPr lang="en-US" sz="1800" dirty="0">
                        <a:solidFill>
                          <a:srgbClr val="7030A0"/>
                        </a:solidFill>
                      </a:endParaRPr>
                    </a:p>
                  </a:txBody>
                  <a:tcPr marL="91425" marR="91425" marT="45714" marB="45714">
                    <a:solidFill>
                      <a:srgbClr val="6EF729">
                        <a:alpha val="44000"/>
                      </a:srgbClr>
                    </a:solidFill>
                  </a:tcPr>
                </a:tc>
              </a:tr>
              <a:tr h="2066904">
                <a:tc>
                  <a:txBody>
                    <a:bodyPr/>
                    <a:lstStyle/>
                    <a:p>
                      <a:r>
                        <a:rPr lang="en-US" sz="1800" dirty="0" smtClean="0"/>
                        <a:t>Explore</a:t>
                      </a:r>
                    </a:p>
                    <a:p>
                      <a:r>
                        <a:rPr lang="en-US" sz="1800" dirty="0" smtClean="0"/>
                        <a:t>Supervise</a:t>
                      </a:r>
                    </a:p>
                    <a:p>
                      <a:r>
                        <a:rPr lang="en-US" sz="1800" dirty="0" smtClean="0"/>
                        <a:t>Farm</a:t>
                      </a:r>
                    </a:p>
                    <a:p>
                      <a:r>
                        <a:rPr lang="en-US" sz="1800" dirty="0" smtClean="0"/>
                        <a:t>Star</a:t>
                      </a:r>
                    </a:p>
                    <a:p>
                      <a:r>
                        <a:rPr lang="en-US" sz="1800" dirty="0" smtClean="0"/>
                        <a:t>Refuse</a:t>
                      </a:r>
                    </a:p>
                    <a:p>
                      <a:r>
                        <a:rPr lang="en-AU" sz="1800" dirty="0" smtClean="0"/>
                        <a:t>Break</a:t>
                      </a:r>
                    </a:p>
                    <a:p>
                      <a:r>
                        <a:rPr lang="en-AU" sz="1800" dirty="0" smtClean="0"/>
                        <a:t>Amaze </a:t>
                      </a:r>
                      <a:endParaRPr lang="en-US" sz="1800" dirty="0"/>
                    </a:p>
                  </a:txBody>
                  <a:tcPr marL="91425" marR="91425" marT="45714" marB="45714">
                    <a:solidFill>
                      <a:srgbClr val="6EF729">
                        <a:alpha val="44000"/>
                      </a:srgbClr>
                    </a:solidFill>
                  </a:tcPr>
                </a:tc>
                <a:tc>
                  <a:txBody>
                    <a:bodyPr/>
                    <a:lstStyle/>
                    <a:p>
                      <a:r>
                        <a:rPr lang="en-US" sz="1800" dirty="0" smtClean="0"/>
                        <a:t>-(a)</a:t>
                      </a:r>
                      <a:r>
                        <a:rPr lang="en-US" sz="1800" dirty="0" err="1" smtClean="0"/>
                        <a:t>tion</a:t>
                      </a:r>
                      <a:endParaRPr lang="en-US" sz="1800" dirty="0" smtClean="0"/>
                    </a:p>
                    <a:p>
                      <a:r>
                        <a:rPr lang="en-US" sz="1800" dirty="0" smtClean="0"/>
                        <a:t>-ion</a:t>
                      </a:r>
                    </a:p>
                    <a:p>
                      <a:r>
                        <a:rPr lang="en-US" sz="1800" dirty="0" smtClean="0"/>
                        <a:t>-</a:t>
                      </a:r>
                      <a:r>
                        <a:rPr lang="en-US" sz="1800" dirty="0" err="1" smtClean="0"/>
                        <a:t>ing</a:t>
                      </a:r>
                      <a:endParaRPr lang="en-US" sz="1800" dirty="0" smtClean="0"/>
                    </a:p>
                    <a:p>
                      <a:r>
                        <a:rPr lang="en-US" sz="1800" dirty="0" smtClean="0"/>
                        <a:t>-</a:t>
                      </a:r>
                      <a:r>
                        <a:rPr lang="en-US" sz="1800" dirty="0" err="1" smtClean="0"/>
                        <a:t>dom</a:t>
                      </a:r>
                      <a:endParaRPr lang="en-US" sz="1800" dirty="0" smtClean="0"/>
                    </a:p>
                    <a:p>
                      <a:r>
                        <a:rPr lang="en-US" sz="1800" dirty="0" smtClean="0"/>
                        <a:t>-al</a:t>
                      </a:r>
                    </a:p>
                    <a:p>
                      <a:r>
                        <a:rPr lang="en-AU" sz="1800" dirty="0" smtClean="0"/>
                        <a:t>-age</a:t>
                      </a:r>
                    </a:p>
                    <a:p>
                      <a:r>
                        <a:rPr lang="en-AU" sz="1800" dirty="0" smtClean="0"/>
                        <a:t>-</a:t>
                      </a:r>
                      <a:r>
                        <a:rPr lang="en-AU" sz="1800" dirty="0" err="1" smtClean="0"/>
                        <a:t>ment</a:t>
                      </a:r>
                      <a:endParaRPr lang="en-US" sz="1800" dirty="0"/>
                    </a:p>
                  </a:txBody>
                  <a:tcPr marL="91425" marR="91425" marT="45714" marB="45714">
                    <a:solidFill>
                      <a:srgbClr val="6EF729">
                        <a:alpha val="44000"/>
                      </a:srgbClr>
                    </a:solidFill>
                  </a:tcPr>
                </a:tc>
                <a:tc>
                  <a:txBody>
                    <a:bodyPr/>
                    <a:lstStyle/>
                    <a:p>
                      <a:r>
                        <a:rPr lang="en-US" sz="1800" dirty="0" smtClean="0"/>
                        <a:t>exploration</a:t>
                      </a:r>
                    </a:p>
                    <a:p>
                      <a:r>
                        <a:rPr lang="en-AU" sz="1800" dirty="0" smtClean="0"/>
                        <a:t>supervision</a:t>
                      </a:r>
                    </a:p>
                    <a:p>
                      <a:r>
                        <a:rPr lang="en-US" sz="1800" dirty="0" smtClean="0"/>
                        <a:t>farming</a:t>
                      </a:r>
                    </a:p>
                    <a:p>
                      <a:r>
                        <a:rPr lang="en-US" sz="1800" dirty="0" smtClean="0"/>
                        <a:t>stardom</a:t>
                      </a:r>
                    </a:p>
                    <a:p>
                      <a:r>
                        <a:rPr lang="en-US" sz="1800" dirty="0" smtClean="0"/>
                        <a:t>refusal</a:t>
                      </a:r>
                    </a:p>
                    <a:p>
                      <a:r>
                        <a:rPr lang="en-AU" sz="1800" dirty="0" smtClean="0"/>
                        <a:t>breakage</a:t>
                      </a:r>
                    </a:p>
                    <a:p>
                      <a:r>
                        <a:rPr lang="en-US" sz="1800" dirty="0" smtClean="0"/>
                        <a:t>amazement</a:t>
                      </a:r>
                      <a:endParaRPr lang="en-US" sz="1800" dirty="0"/>
                    </a:p>
                  </a:txBody>
                  <a:tcPr marL="91425" marR="91425" marT="45714" marB="45714">
                    <a:solidFill>
                      <a:srgbClr val="6EF729">
                        <a:alpha val="44000"/>
                      </a:srgbClr>
                    </a:solidFill>
                  </a:tcPr>
                </a:tc>
              </a:tr>
            </a:tbl>
          </a:graphicData>
        </a:graphic>
      </p:graphicFrame>
    </p:spTree>
    <p:extLst>
      <p:ext uri="{BB962C8B-B14F-4D97-AF65-F5344CB8AC3E}">
        <p14:creationId xmlns:p14="http://schemas.microsoft.com/office/powerpoint/2010/main" val="4239427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algn="ctr" eaLnBrk="1" hangingPunct="1"/>
            <a:r>
              <a:rPr lang="en-AU" altLang="en-US" sz="3200" smtClean="0">
                <a:solidFill>
                  <a:srgbClr val="0000FF"/>
                </a:solidFill>
              </a:rPr>
              <a:t>Purposes of Nominalisation</a:t>
            </a:r>
          </a:p>
        </p:txBody>
      </p:sp>
      <p:sp>
        <p:nvSpPr>
          <p:cNvPr id="128003" name="Rectangle 3"/>
          <p:cNvSpPr>
            <a:spLocks noGrp="1" noChangeArrowheads="1"/>
          </p:cNvSpPr>
          <p:nvPr>
            <p:ph type="body" idx="4294967295"/>
          </p:nvPr>
        </p:nvSpPr>
        <p:spPr/>
        <p:txBody>
          <a:bodyPr/>
          <a:lstStyle/>
          <a:p>
            <a:pPr eaLnBrk="1" hangingPunct="1">
              <a:lnSpc>
                <a:spcPct val="90000"/>
              </a:lnSpc>
              <a:spcBef>
                <a:spcPct val="60000"/>
              </a:spcBef>
            </a:pPr>
            <a:r>
              <a:rPr lang="en-AU" altLang="en-US" sz="2800" smtClean="0">
                <a:solidFill>
                  <a:schemeClr val="tx1"/>
                </a:solidFill>
              </a:rPr>
              <a:t>Nominalisation helps achieve a higher degree of abstraction and technicality.</a:t>
            </a:r>
          </a:p>
          <a:p>
            <a:pPr eaLnBrk="1" hangingPunct="1">
              <a:lnSpc>
                <a:spcPct val="90000"/>
              </a:lnSpc>
              <a:spcBef>
                <a:spcPct val="60000"/>
              </a:spcBef>
            </a:pPr>
            <a:r>
              <a:rPr lang="en-AU" altLang="en-US" sz="2800" smtClean="0">
                <a:solidFill>
                  <a:schemeClr val="tx1"/>
                </a:solidFill>
              </a:rPr>
              <a:t>Nominalisation is significant in constructing a distant and abstract world that can be reflected on.</a:t>
            </a:r>
          </a:p>
          <a:p>
            <a:pPr eaLnBrk="1" hangingPunct="1">
              <a:lnSpc>
                <a:spcPct val="90000"/>
              </a:lnSpc>
              <a:spcBef>
                <a:spcPct val="60000"/>
              </a:spcBef>
            </a:pPr>
            <a:r>
              <a:rPr lang="en-AU" altLang="en-US" sz="2800" smtClean="0">
                <a:solidFill>
                  <a:schemeClr val="tx1"/>
                </a:solidFill>
              </a:rPr>
              <a:t>Nominalisation is one of the language choices that enables movement towards highly written-like texts.</a:t>
            </a:r>
          </a:p>
          <a:p>
            <a:pPr eaLnBrk="1" hangingPunct="1">
              <a:lnSpc>
                <a:spcPct val="90000"/>
              </a:lnSpc>
            </a:pPr>
            <a:endParaRPr lang="en-AU" alt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algn="ctr" eaLnBrk="1" hangingPunct="1"/>
            <a:r>
              <a:rPr lang="en-AU" altLang="en-US" sz="3200" smtClean="0">
                <a:solidFill>
                  <a:srgbClr val="0000FF"/>
                </a:solidFill>
              </a:rPr>
              <a:t>What is the “thing”?</a:t>
            </a:r>
          </a:p>
        </p:txBody>
      </p:sp>
      <p:sp>
        <p:nvSpPr>
          <p:cNvPr id="20482" name="Rectangle 3"/>
          <p:cNvSpPr>
            <a:spLocks noGrp="1" noChangeArrowheads="1"/>
          </p:cNvSpPr>
          <p:nvPr>
            <p:ph type="body" idx="1"/>
          </p:nvPr>
        </p:nvSpPr>
        <p:spPr>
          <a:xfrm>
            <a:off x="684213" y="1268413"/>
            <a:ext cx="7620000" cy="3962400"/>
          </a:xfrm>
        </p:spPr>
        <p:txBody>
          <a:bodyPr/>
          <a:lstStyle/>
          <a:p>
            <a:pPr eaLnBrk="1" hangingPunct="1"/>
            <a:r>
              <a:rPr lang="en-AU" altLang="en-US" sz="4000" smtClean="0">
                <a:solidFill>
                  <a:schemeClr val="tx1"/>
                </a:solidFill>
              </a:rPr>
              <a:t>The clown amused us for a while.</a:t>
            </a:r>
          </a:p>
          <a:p>
            <a:pPr eaLnBrk="1" hangingPunct="1">
              <a:buFontTx/>
              <a:buNone/>
            </a:pPr>
            <a:r>
              <a:rPr lang="en-AU" altLang="en-US" sz="3200" smtClean="0">
                <a:solidFill>
                  <a:schemeClr val="tx1"/>
                </a:solidFill>
              </a:rPr>
              <a:t>What “thing” is this sentence about?</a:t>
            </a:r>
          </a:p>
          <a:p>
            <a:pPr eaLnBrk="1" hangingPunct="1"/>
            <a:endParaRPr lang="en-AU" altLang="en-US" sz="3100" smtClean="0">
              <a:solidFill>
                <a:schemeClr val="tx1"/>
              </a:solidFill>
            </a:endParaRPr>
          </a:p>
          <a:p>
            <a:pPr eaLnBrk="1" hangingPunct="1"/>
            <a:r>
              <a:rPr lang="en-AU" altLang="en-US" sz="4000" smtClean="0">
                <a:solidFill>
                  <a:schemeClr val="tx1"/>
                </a:solidFill>
              </a:rPr>
              <a:t>The amusement provided by the clown faded.	</a:t>
            </a:r>
          </a:p>
          <a:p>
            <a:pPr eaLnBrk="1" hangingPunct="1">
              <a:buFontTx/>
              <a:buNone/>
            </a:pPr>
            <a:r>
              <a:rPr lang="en-AU" altLang="en-US" sz="3200" smtClean="0">
                <a:solidFill>
                  <a:schemeClr val="tx1"/>
                </a:solidFill>
              </a:rPr>
              <a:t>What “thing” is this sentence about? Is it the clown or the amusement?</a:t>
            </a:r>
          </a:p>
          <a:p>
            <a:pPr eaLnBrk="1" hangingPunct="1">
              <a:buFontTx/>
              <a:buNone/>
            </a:pPr>
            <a:endParaRPr lang="en-AU" altLang="en-US" sz="2800" smtClean="0"/>
          </a:p>
          <a:p>
            <a:pPr eaLnBrk="1" hangingPunct="1"/>
            <a:endParaRPr lang="en-AU" altLang="en-US"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lgn="ctr" eaLnBrk="1" hangingPunct="1"/>
            <a:r>
              <a:rPr lang="en-AU" altLang="en-US" sz="3200" smtClean="0">
                <a:solidFill>
                  <a:srgbClr val="0000FF"/>
                </a:solidFill>
              </a:rPr>
              <a:t>What is the “thing”?</a:t>
            </a:r>
          </a:p>
        </p:txBody>
      </p:sp>
      <p:sp>
        <p:nvSpPr>
          <p:cNvPr id="21506" name="Rectangle 3"/>
          <p:cNvSpPr>
            <a:spLocks noGrp="1" noChangeArrowheads="1"/>
          </p:cNvSpPr>
          <p:nvPr>
            <p:ph type="body" idx="1"/>
          </p:nvPr>
        </p:nvSpPr>
        <p:spPr>
          <a:xfrm>
            <a:off x="685800" y="1535113"/>
            <a:ext cx="7620000" cy="4557712"/>
          </a:xfrm>
        </p:spPr>
        <p:txBody>
          <a:bodyPr/>
          <a:lstStyle/>
          <a:p>
            <a:pPr eaLnBrk="1" hangingPunct="1">
              <a:lnSpc>
                <a:spcPct val="90000"/>
              </a:lnSpc>
            </a:pPr>
            <a:r>
              <a:rPr lang="en-AU" altLang="en-US" sz="4000" smtClean="0">
                <a:solidFill>
                  <a:schemeClr val="tx1"/>
                </a:solidFill>
              </a:rPr>
              <a:t>The clown amused us for a while.</a:t>
            </a:r>
          </a:p>
          <a:p>
            <a:pPr eaLnBrk="1" hangingPunct="1">
              <a:lnSpc>
                <a:spcPct val="90000"/>
              </a:lnSpc>
              <a:buFontTx/>
              <a:buNone/>
            </a:pPr>
            <a:r>
              <a:rPr lang="en-AU" altLang="en-US" sz="3200" b="1" smtClean="0">
                <a:solidFill>
                  <a:schemeClr val="tx1"/>
                </a:solidFill>
              </a:rPr>
              <a:t>Clown</a:t>
            </a:r>
            <a:r>
              <a:rPr lang="en-AU" altLang="en-US" sz="3200" smtClean="0">
                <a:solidFill>
                  <a:schemeClr val="tx1"/>
                </a:solidFill>
              </a:rPr>
              <a:t> is the “thing”.</a:t>
            </a:r>
          </a:p>
          <a:p>
            <a:pPr eaLnBrk="1" hangingPunct="1">
              <a:lnSpc>
                <a:spcPct val="90000"/>
              </a:lnSpc>
            </a:pPr>
            <a:endParaRPr lang="en-AU" altLang="en-US" sz="3900" smtClean="0">
              <a:solidFill>
                <a:schemeClr val="tx1"/>
              </a:solidFill>
            </a:endParaRPr>
          </a:p>
          <a:p>
            <a:pPr eaLnBrk="1" hangingPunct="1">
              <a:lnSpc>
                <a:spcPct val="90000"/>
              </a:lnSpc>
            </a:pPr>
            <a:r>
              <a:rPr lang="en-AU" altLang="en-US" sz="4000" smtClean="0">
                <a:solidFill>
                  <a:schemeClr val="tx1"/>
                </a:solidFill>
              </a:rPr>
              <a:t>The amusement provided by the clown faded.</a:t>
            </a:r>
            <a:r>
              <a:rPr lang="en-AU" altLang="en-US" sz="3900" smtClean="0">
                <a:solidFill>
                  <a:schemeClr val="tx1"/>
                </a:solidFill>
              </a:rPr>
              <a:t>	</a:t>
            </a:r>
          </a:p>
          <a:p>
            <a:pPr eaLnBrk="1" hangingPunct="1">
              <a:lnSpc>
                <a:spcPct val="90000"/>
              </a:lnSpc>
              <a:buFontTx/>
              <a:buNone/>
            </a:pPr>
            <a:r>
              <a:rPr lang="en-AU" altLang="en-US" sz="3200" b="1" smtClean="0">
                <a:solidFill>
                  <a:schemeClr val="tx1"/>
                </a:solidFill>
              </a:rPr>
              <a:t>Amusement</a:t>
            </a:r>
            <a:r>
              <a:rPr lang="en-AU" altLang="en-US" sz="3200" smtClean="0">
                <a:solidFill>
                  <a:schemeClr val="tx1"/>
                </a:solidFill>
              </a:rPr>
              <a:t> is the “thing”.</a:t>
            </a:r>
          </a:p>
          <a:p>
            <a:pPr eaLnBrk="1" hangingPunct="1">
              <a:lnSpc>
                <a:spcPct val="90000"/>
              </a:lnSpc>
              <a:buFontTx/>
              <a:buNone/>
            </a:pPr>
            <a:endParaRPr lang="en-AU" altLang="en-US" sz="3600" smtClean="0"/>
          </a:p>
          <a:p>
            <a:pPr eaLnBrk="1" hangingPunct="1">
              <a:lnSpc>
                <a:spcPct val="90000"/>
              </a:lnSpc>
            </a:pPr>
            <a:endParaRPr lang="en-AU" altLang="en-US" sz="400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lgn="ctr" eaLnBrk="1" hangingPunct="1"/>
            <a:r>
              <a:rPr lang="en-AU" altLang="en-US" sz="4000" smtClean="0">
                <a:solidFill>
                  <a:srgbClr val="0000FF"/>
                </a:solidFill>
              </a:rPr>
              <a:t>Nominalisation</a:t>
            </a:r>
          </a:p>
        </p:txBody>
      </p:sp>
      <p:sp>
        <p:nvSpPr>
          <p:cNvPr id="50179" name="Rectangle 3"/>
          <p:cNvSpPr>
            <a:spLocks noGrp="1" noChangeArrowheads="1"/>
          </p:cNvSpPr>
          <p:nvPr>
            <p:ph type="body" idx="1"/>
          </p:nvPr>
        </p:nvSpPr>
        <p:spPr>
          <a:xfrm>
            <a:off x="971550" y="1341438"/>
            <a:ext cx="7859713" cy="4924425"/>
          </a:xfrm>
        </p:spPr>
        <p:txBody>
          <a:bodyPr/>
          <a:lstStyle/>
          <a:p>
            <a:pPr eaLnBrk="1" hangingPunct="1"/>
            <a:endParaRPr lang="en-AU" altLang="en-US" sz="3500" smtClean="0">
              <a:solidFill>
                <a:schemeClr val="tx1"/>
              </a:solidFill>
            </a:endParaRPr>
          </a:p>
          <a:p>
            <a:pPr eaLnBrk="1" hangingPunct="1"/>
            <a:r>
              <a:rPr lang="en-AU" altLang="en-US" sz="3500" smtClean="0">
                <a:solidFill>
                  <a:schemeClr val="tx1"/>
                </a:solidFill>
              </a:rPr>
              <a:t>The circus arrived in town with much noise.</a:t>
            </a:r>
          </a:p>
          <a:p>
            <a:pPr algn="ctr" eaLnBrk="1" hangingPunct="1">
              <a:buFontTx/>
              <a:buNone/>
            </a:pPr>
            <a:r>
              <a:rPr lang="en-AU" altLang="en-US" sz="2800" smtClean="0">
                <a:solidFill>
                  <a:schemeClr val="tx1"/>
                </a:solidFill>
              </a:rPr>
              <a:t>What “thing” is this sentence about?</a:t>
            </a:r>
          </a:p>
          <a:p>
            <a:pPr eaLnBrk="1" hangingPunct="1">
              <a:buFontTx/>
              <a:buNone/>
            </a:pPr>
            <a:endParaRPr lang="en-AU" altLang="en-US" smtClean="0">
              <a:solidFill>
                <a:schemeClr val="tx1"/>
              </a:solidFill>
            </a:endParaRPr>
          </a:p>
          <a:p>
            <a:pPr eaLnBrk="1" hangingPunct="1"/>
            <a:r>
              <a:rPr lang="en-AU" altLang="en-US" sz="3500" smtClean="0">
                <a:solidFill>
                  <a:schemeClr val="tx1"/>
                </a:solidFill>
              </a:rPr>
              <a:t>The arrival of the circus was noisy. </a:t>
            </a:r>
          </a:p>
          <a:p>
            <a:pPr algn="ctr" eaLnBrk="1" hangingPunct="1">
              <a:buFontTx/>
              <a:buNone/>
            </a:pPr>
            <a:r>
              <a:rPr lang="en-AU" altLang="en-US" sz="2800" smtClean="0">
                <a:solidFill>
                  <a:schemeClr val="tx1"/>
                </a:solidFill>
              </a:rPr>
              <a:t>What “thing” is this sentence </a:t>
            </a:r>
            <a:r>
              <a:rPr lang="en-AU" altLang="en-US" sz="2800" smtClean="0"/>
              <a:t>about?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lstStyle/>
          <a:p>
            <a:pPr algn="ctr" eaLnBrk="1" hangingPunct="1"/>
            <a:r>
              <a:rPr lang="en-AU" altLang="en-US" sz="4000" smtClean="0">
                <a:solidFill>
                  <a:srgbClr val="0000FF"/>
                </a:solidFill>
              </a:rPr>
              <a:t>Nominalisation</a:t>
            </a:r>
          </a:p>
        </p:txBody>
      </p:sp>
      <p:sp>
        <p:nvSpPr>
          <p:cNvPr id="50179" name="Rectangle 3"/>
          <p:cNvSpPr>
            <a:spLocks noGrp="1" noChangeArrowheads="1"/>
          </p:cNvSpPr>
          <p:nvPr>
            <p:ph type="body" idx="4294967295"/>
          </p:nvPr>
        </p:nvSpPr>
        <p:spPr>
          <a:xfrm>
            <a:off x="971550" y="1341438"/>
            <a:ext cx="7859713" cy="4924425"/>
          </a:xfrm>
        </p:spPr>
        <p:txBody>
          <a:bodyPr/>
          <a:lstStyle/>
          <a:p>
            <a:pPr eaLnBrk="1" hangingPunct="1"/>
            <a:r>
              <a:rPr lang="en-AU" altLang="en-US" sz="4000" smtClean="0">
                <a:solidFill>
                  <a:schemeClr val="tx1"/>
                </a:solidFill>
              </a:rPr>
              <a:t>The circus arrived in town with much noise. </a:t>
            </a:r>
          </a:p>
          <a:p>
            <a:pPr algn="ctr" eaLnBrk="1" hangingPunct="1">
              <a:buFontTx/>
              <a:buNone/>
            </a:pPr>
            <a:r>
              <a:rPr lang="en-AU" altLang="en-US" sz="3200" b="1" smtClean="0">
                <a:solidFill>
                  <a:schemeClr val="tx1"/>
                </a:solidFill>
              </a:rPr>
              <a:t>Circus</a:t>
            </a:r>
            <a:r>
              <a:rPr lang="en-AU" altLang="en-US" sz="3200" smtClean="0">
                <a:solidFill>
                  <a:schemeClr val="tx1"/>
                </a:solidFill>
              </a:rPr>
              <a:t> is the “thing”.</a:t>
            </a:r>
          </a:p>
          <a:p>
            <a:pPr eaLnBrk="1" hangingPunct="1">
              <a:buFontTx/>
              <a:buNone/>
            </a:pPr>
            <a:endParaRPr lang="en-AU" altLang="en-US" smtClean="0">
              <a:solidFill>
                <a:schemeClr val="tx1"/>
              </a:solidFill>
            </a:endParaRPr>
          </a:p>
          <a:p>
            <a:pPr eaLnBrk="1" hangingPunct="1"/>
            <a:r>
              <a:rPr lang="en-AU" altLang="en-US" sz="4000" smtClean="0">
                <a:solidFill>
                  <a:schemeClr val="tx1"/>
                </a:solidFill>
              </a:rPr>
              <a:t>The arrival of the circus was noisy. </a:t>
            </a:r>
          </a:p>
          <a:p>
            <a:pPr algn="ctr" eaLnBrk="1" hangingPunct="1">
              <a:buFontTx/>
              <a:buNone/>
            </a:pPr>
            <a:r>
              <a:rPr lang="en-AU" altLang="en-US" sz="3200" b="1" smtClean="0">
                <a:solidFill>
                  <a:schemeClr val="tx1"/>
                </a:solidFill>
              </a:rPr>
              <a:t>Arrival</a:t>
            </a:r>
            <a:r>
              <a:rPr lang="en-AU" altLang="en-US" sz="3200" smtClean="0">
                <a:solidFill>
                  <a:schemeClr val="tx1"/>
                </a:solidFill>
              </a:rPr>
              <a:t> is the “thing”.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algn="ctr" eaLnBrk="1" hangingPunct="1"/>
            <a:r>
              <a:rPr lang="en-AU" altLang="en-US" sz="4000" smtClean="0">
                <a:solidFill>
                  <a:srgbClr val="0000FF"/>
                </a:solidFill>
              </a:rPr>
              <a:t>Checkpoint</a:t>
            </a:r>
          </a:p>
        </p:txBody>
      </p:sp>
      <p:sp>
        <p:nvSpPr>
          <p:cNvPr id="26626" name="Rectangle 3"/>
          <p:cNvSpPr>
            <a:spLocks noGrp="1" noChangeArrowheads="1"/>
          </p:cNvSpPr>
          <p:nvPr>
            <p:ph type="body" idx="1"/>
          </p:nvPr>
        </p:nvSpPr>
        <p:spPr>
          <a:xfrm>
            <a:off x="827088" y="1628775"/>
            <a:ext cx="7859712" cy="4525963"/>
          </a:xfrm>
        </p:spPr>
        <p:txBody>
          <a:bodyPr/>
          <a:lstStyle/>
          <a:p>
            <a:pPr eaLnBrk="1" hangingPunct="1"/>
            <a:r>
              <a:rPr lang="en-AU" altLang="en-US" sz="4000" smtClean="0">
                <a:solidFill>
                  <a:schemeClr val="tx1"/>
                </a:solidFill>
              </a:rPr>
              <a:t>If </a:t>
            </a:r>
            <a:r>
              <a:rPr lang="en-AU" altLang="en-US" sz="4000" b="1" smtClean="0">
                <a:solidFill>
                  <a:schemeClr val="tx1"/>
                </a:solidFill>
              </a:rPr>
              <a:t>clown, amusement,</a:t>
            </a:r>
            <a:r>
              <a:rPr lang="en-AU" altLang="en-US" sz="4000" smtClean="0">
                <a:solidFill>
                  <a:schemeClr val="tx1"/>
                </a:solidFill>
              </a:rPr>
              <a:t> </a:t>
            </a:r>
            <a:r>
              <a:rPr lang="en-AU" altLang="en-US" sz="4000" b="1" smtClean="0">
                <a:solidFill>
                  <a:schemeClr val="tx1"/>
                </a:solidFill>
              </a:rPr>
              <a:t>circus</a:t>
            </a:r>
            <a:r>
              <a:rPr lang="en-AU" altLang="en-US" sz="4000" smtClean="0">
                <a:solidFill>
                  <a:schemeClr val="tx1"/>
                </a:solidFill>
              </a:rPr>
              <a:t> and </a:t>
            </a:r>
            <a:r>
              <a:rPr lang="en-AU" altLang="en-US" sz="4000" b="1" smtClean="0">
                <a:solidFill>
                  <a:schemeClr val="tx1"/>
                </a:solidFill>
              </a:rPr>
              <a:t>arrival</a:t>
            </a:r>
            <a:r>
              <a:rPr lang="en-AU" altLang="en-US" sz="4000" smtClean="0">
                <a:solidFill>
                  <a:schemeClr val="tx1"/>
                </a:solidFill>
              </a:rPr>
              <a:t> are all “things”, we can call them nouns (names of things).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UMERACY+LITERACY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NUMERACY+LITERACY_Template</Template>
  <TotalTime>398</TotalTime>
  <Words>1537</Words>
  <Application>Microsoft Macintosh PowerPoint</Application>
  <PresentationFormat>On-screen Show (4:3)</PresentationFormat>
  <Paragraphs>211</Paragraphs>
  <Slides>33</Slides>
  <Notes>14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NUMERACY+LITERACY_Template</vt:lpstr>
      <vt:lpstr>PowerPoint Presentation</vt:lpstr>
      <vt:lpstr>Instructions</vt:lpstr>
      <vt:lpstr>Nominalisation</vt:lpstr>
      <vt:lpstr>Purposes of Nominalisation</vt:lpstr>
      <vt:lpstr>What is the “thing”?</vt:lpstr>
      <vt:lpstr>What is the “thing”?</vt:lpstr>
      <vt:lpstr>Nominalisation</vt:lpstr>
      <vt:lpstr>Nominalisation</vt:lpstr>
      <vt:lpstr>Checkpoint</vt:lpstr>
      <vt:lpstr>Nominalisation</vt:lpstr>
      <vt:lpstr>Nominalisation</vt:lpstr>
      <vt:lpstr>Nominalisation in Schooling</vt:lpstr>
      <vt:lpstr>Nominalisation in Science</vt:lpstr>
      <vt:lpstr>Nominalisation in History</vt:lpstr>
      <vt:lpstr>Nominalisation in the Levels</vt:lpstr>
      <vt:lpstr>Fancy a challenge?</vt:lpstr>
      <vt:lpstr>Fancy a challenge?</vt:lpstr>
      <vt:lpstr>Checkpoint</vt:lpstr>
      <vt:lpstr>Advantages of Nominalisation</vt:lpstr>
      <vt:lpstr>Purposes of Nominalisation</vt:lpstr>
      <vt:lpstr>Optional Extension Activities</vt:lpstr>
      <vt:lpstr>Creating Nominalisations</vt:lpstr>
      <vt:lpstr>Creating Nominalisations</vt:lpstr>
      <vt:lpstr>Complete the table of some common nominalisations in Maths</vt:lpstr>
      <vt:lpstr>Some common nominalisations in Maths</vt:lpstr>
      <vt:lpstr>Complete the table of some common nominalisations in the Arts</vt:lpstr>
      <vt:lpstr>Some common nominalisations in the Arts</vt:lpstr>
      <vt:lpstr>Understanding Nominalisation</vt:lpstr>
      <vt:lpstr>Write a version of the sentence using  nominalisations made from the underlined words</vt:lpstr>
      <vt:lpstr>Some possible versions</vt:lpstr>
      <vt:lpstr>PowerPoint Presentation</vt:lpstr>
      <vt:lpstr>Write less... Say more!</vt:lpstr>
      <vt:lpstr>Nominalisation requires adding a suffix to the verb, to change verb to noun.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dc:creator>
  <cp:lastModifiedBy>Emma Hayward</cp:lastModifiedBy>
  <cp:revision>79</cp:revision>
  <dcterms:created xsi:type="dcterms:W3CDTF">2014-02-03T02:24:29Z</dcterms:created>
  <dcterms:modified xsi:type="dcterms:W3CDTF">2015-01-04T17:29:37Z</dcterms:modified>
</cp:coreProperties>
</file>