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62C-4C18-9FC7-8BE879149782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62C-4C18-9FC7-8BE879149782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362C-4C18-9FC7-8BE879149782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362C-4C18-9FC7-8BE879149782}"/>
              </c:ext>
            </c:extLst>
          </c:dPt>
          <c:val>
            <c:numRef>
              <c:f>Sheet1!$A$1:$A$5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62C-4C18-9FC7-8BE8791497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4447-4139-BA1D-084B86C1B889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447-4139-BA1D-084B86C1B889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4447-4139-BA1D-084B86C1B889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4447-4139-BA1D-084B86C1B889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4447-4139-BA1D-084B86C1B889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4447-4139-BA1D-084B86C1B889}"/>
              </c:ext>
            </c:extLst>
          </c:dPt>
          <c:dPt>
            <c:idx val="6"/>
            <c:bubble3D val="0"/>
            <c:spPr>
              <a:solidFill>
                <a:sysClr val="window" lastClr="FFFFFF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4447-4139-BA1D-084B86C1B889}"/>
              </c:ext>
            </c:extLst>
          </c:dPt>
          <c:dPt>
            <c:idx val="7"/>
            <c:bubble3D val="0"/>
            <c:spPr>
              <a:solidFill>
                <a:sysClr val="window" lastClr="FFFFFF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4447-4139-BA1D-084B86C1B889}"/>
              </c:ext>
            </c:extLst>
          </c:dPt>
          <c:dPt>
            <c:idx val="8"/>
            <c:bubble3D val="0"/>
            <c:spPr>
              <a:solidFill>
                <a:sysClr val="window" lastClr="FFFFFF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4447-4139-BA1D-084B86C1B889}"/>
              </c:ext>
            </c:extLst>
          </c:dPt>
          <c:dPt>
            <c:idx val="9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4447-4139-BA1D-084B86C1B889}"/>
              </c:ext>
            </c:extLst>
          </c:dPt>
          <c:dPt>
            <c:idx val="10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4447-4139-BA1D-084B86C1B889}"/>
              </c:ext>
            </c:extLst>
          </c:dPt>
          <c:dPt>
            <c:idx val="11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7-4447-4139-BA1D-084B86C1B889}"/>
              </c:ext>
            </c:extLst>
          </c:dPt>
          <c:val>
            <c:numRef>
              <c:f>Sheet1!$A$1:$A$12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4447-4139-BA1D-084B86C1B8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 w="1905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E9A-45C3-B590-F27499103257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E9A-45C3-B590-F27499103257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DE9A-45C3-B590-F27499103257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DE9A-45C3-B590-F27499103257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DE9A-45C3-B590-F27499103257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DE9A-45C3-B590-F27499103257}"/>
              </c:ext>
            </c:extLst>
          </c:dPt>
          <c:dPt>
            <c:idx val="6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DE9A-45C3-B590-F27499103257}"/>
              </c:ext>
            </c:extLst>
          </c:dPt>
          <c:dPt>
            <c:idx val="7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DE9A-45C3-B590-F27499103257}"/>
              </c:ext>
            </c:extLst>
          </c:dPt>
          <c:dPt>
            <c:idx val="8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DE9A-45C3-B590-F27499103257}"/>
              </c:ext>
            </c:extLst>
          </c:dPt>
          <c:dPt>
            <c:idx val="9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DE9A-45C3-B590-F27499103257}"/>
              </c:ext>
            </c:extLst>
          </c:dPt>
          <c:dPt>
            <c:idx val="10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DE9A-45C3-B590-F27499103257}"/>
              </c:ext>
            </c:extLst>
          </c:dPt>
          <c:dPt>
            <c:idx val="11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7-DE9A-45C3-B590-F27499103257}"/>
              </c:ext>
            </c:extLst>
          </c:dPt>
          <c:dPt>
            <c:idx val="12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9-DE9A-45C3-B590-F27499103257}"/>
              </c:ext>
            </c:extLst>
          </c:dPt>
          <c:dPt>
            <c:idx val="13"/>
            <c:bubble3D val="0"/>
            <c:spPr>
              <a:solidFill>
                <a:sysClr val="window" lastClr="FFFFFF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B-DE9A-45C3-B590-F27499103257}"/>
              </c:ext>
            </c:extLst>
          </c:dPt>
          <c:dPt>
            <c:idx val="14"/>
            <c:bubble3D val="0"/>
            <c:spPr>
              <a:solidFill>
                <a:sysClr val="window" lastClr="FFFFFF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D-DE9A-45C3-B590-F27499103257}"/>
              </c:ext>
            </c:extLst>
          </c:dPt>
          <c:dPt>
            <c:idx val="15"/>
            <c:bubble3D val="0"/>
            <c:spPr>
              <a:solidFill>
                <a:sysClr val="window" lastClr="FFFFFF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F-DE9A-45C3-B590-F27499103257}"/>
              </c:ext>
            </c:extLst>
          </c:dPt>
          <c:dPt>
            <c:idx val="16"/>
            <c:bubble3D val="0"/>
            <c:spPr>
              <a:solidFill>
                <a:sysClr val="window" lastClr="FFFFFF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1-DE9A-45C3-B590-F27499103257}"/>
              </c:ext>
            </c:extLst>
          </c:dPt>
          <c:dPt>
            <c:idx val="17"/>
            <c:bubble3D val="0"/>
            <c:spPr>
              <a:solidFill>
                <a:sysClr val="window" lastClr="FFFFFF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3-DE9A-45C3-B590-F27499103257}"/>
              </c:ext>
            </c:extLst>
          </c:dPt>
          <c:dPt>
            <c:idx val="18"/>
            <c:bubble3D val="0"/>
            <c:spPr>
              <a:solidFill>
                <a:sysClr val="window" lastClr="FFFFFF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5-DE9A-45C3-B590-F27499103257}"/>
              </c:ext>
            </c:extLst>
          </c:dPt>
          <c:dPt>
            <c:idx val="19"/>
            <c:bubble3D val="0"/>
            <c:spPr>
              <a:solidFill>
                <a:sysClr val="window" lastClr="FFFFFF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7-DE9A-45C3-B590-F27499103257}"/>
              </c:ext>
            </c:extLst>
          </c:dPt>
          <c:dPt>
            <c:idx val="20"/>
            <c:bubble3D val="0"/>
            <c:spPr>
              <a:solidFill>
                <a:sysClr val="window" lastClr="FFFFFF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9-DE9A-45C3-B590-F27499103257}"/>
              </c:ext>
            </c:extLst>
          </c:dPt>
          <c:dPt>
            <c:idx val="21"/>
            <c:bubble3D val="0"/>
            <c:spPr>
              <a:solidFill>
                <a:sysClr val="window" lastClr="FFFFFF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B-DE9A-45C3-B590-F27499103257}"/>
              </c:ext>
            </c:extLst>
          </c:dPt>
          <c:dPt>
            <c:idx val="22"/>
            <c:bubble3D val="0"/>
            <c:spPr>
              <a:solidFill>
                <a:sysClr val="window" lastClr="FFFFFF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D-DE9A-45C3-B590-F27499103257}"/>
              </c:ext>
            </c:extLst>
          </c:dPt>
          <c:dPt>
            <c:idx val="23"/>
            <c:bubble3D val="0"/>
            <c:spPr>
              <a:solidFill>
                <a:sysClr val="window" lastClr="FFFFFF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F-DE9A-45C3-B590-F27499103257}"/>
              </c:ext>
            </c:extLst>
          </c:dPt>
          <c:dPt>
            <c:idx val="24"/>
            <c:bubble3D val="0"/>
            <c:spPr>
              <a:solidFill>
                <a:sysClr val="window" lastClr="FFFFFF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31-DE9A-45C3-B590-F27499103257}"/>
              </c:ext>
            </c:extLst>
          </c:dPt>
          <c:dPt>
            <c:idx val="25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33-DE9A-45C3-B590-F27499103257}"/>
              </c:ext>
            </c:extLst>
          </c:dPt>
          <c:dPt>
            <c:idx val="26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35-DE9A-45C3-B590-F27499103257}"/>
              </c:ext>
            </c:extLst>
          </c:dPt>
          <c:dPt>
            <c:idx val="27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37-DE9A-45C3-B590-F27499103257}"/>
              </c:ext>
            </c:extLst>
          </c:dPt>
          <c:dPt>
            <c:idx val="28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39-DE9A-45C3-B590-F27499103257}"/>
              </c:ext>
            </c:extLst>
          </c:dPt>
          <c:dPt>
            <c:idx val="29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3B-DE9A-45C3-B590-F27499103257}"/>
              </c:ext>
            </c:extLst>
          </c:dPt>
          <c:val>
            <c:numRef>
              <c:f>Sheet1!$A$1:$A$30</c:f>
              <c:numCache>
                <c:formatCode>General</c:formatCode>
                <c:ptCount val="3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C-DE9A-45C3-B590-F274991032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 w="1905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CF94-456A-86D5-2D5179DBA358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CF94-456A-86D5-2D5179DBA358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CF94-456A-86D5-2D5179DBA358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CF94-456A-86D5-2D5179DBA358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CF94-456A-86D5-2D5179DBA358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CF94-456A-86D5-2D5179DBA358}"/>
              </c:ext>
            </c:extLst>
          </c:dPt>
          <c:dPt>
            <c:idx val="6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CF94-456A-86D5-2D5179DBA358}"/>
              </c:ext>
            </c:extLst>
          </c:dPt>
          <c:dPt>
            <c:idx val="7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CF94-456A-86D5-2D5179DBA358}"/>
              </c:ext>
            </c:extLst>
          </c:dPt>
          <c:dPt>
            <c:idx val="8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CF94-456A-86D5-2D5179DBA358}"/>
              </c:ext>
            </c:extLst>
          </c:dPt>
          <c:dPt>
            <c:idx val="9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CF94-456A-86D5-2D5179DBA358}"/>
              </c:ext>
            </c:extLst>
          </c:dPt>
          <c:dPt>
            <c:idx val="10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CF94-456A-86D5-2D5179DBA358}"/>
              </c:ext>
            </c:extLst>
          </c:dPt>
          <c:dPt>
            <c:idx val="11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7-CF94-456A-86D5-2D5179DBA358}"/>
              </c:ext>
            </c:extLst>
          </c:dPt>
          <c:dPt>
            <c:idx val="12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9-CF94-456A-86D5-2D5179DBA358}"/>
              </c:ext>
            </c:extLst>
          </c:dPt>
          <c:dPt>
            <c:idx val="13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B-CF94-456A-86D5-2D5179DBA358}"/>
              </c:ext>
            </c:extLst>
          </c:dPt>
          <c:dPt>
            <c:idx val="14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D-CF94-456A-86D5-2D5179DBA358}"/>
              </c:ext>
            </c:extLst>
          </c:dPt>
          <c:dPt>
            <c:idx val="15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F-CF94-456A-86D5-2D5179DBA358}"/>
              </c:ext>
            </c:extLst>
          </c:dPt>
          <c:dPt>
            <c:idx val="16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1-CF94-456A-86D5-2D5179DBA358}"/>
              </c:ext>
            </c:extLst>
          </c:dPt>
          <c:dPt>
            <c:idx val="17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3-CF94-456A-86D5-2D5179DBA358}"/>
              </c:ext>
            </c:extLst>
          </c:dPt>
          <c:dPt>
            <c:idx val="18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5-CF94-456A-86D5-2D5179DBA358}"/>
              </c:ext>
            </c:extLst>
          </c:dPt>
          <c:dPt>
            <c:idx val="19"/>
            <c:bubble3D val="0"/>
            <c:spPr>
              <a:solidFill>
                <a:sysClr val="window" lastClr="FFFFFF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7-CF94-456A-86D5-2D5179DBA358}"/>
              </c:ext>
            </c:extLst>
          </c:dPt>
          <c:dPt>
            <c:idx val="20"/>
            <c:bubble3D val="0"/>
            <c:spPr>
              <a:solidFill>
                <a:sysClr val="window" lastClr="FFFFFF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9-CF94-456A-86D5-2D5179DBA358}"/>
              </c:ext>
            </c:extLst>
          </c:dPt>
          <c:dPt>
            <c:idx val="21"/>
            <c:bubble3D val="0"/>
            <c:spPr>
              <a:solidFill>
                <a:sysClr val="window" lastClr="FFFFFF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B-CF94-456A-86D5-2D5179DBA358}"/>
              </c:ext>
            </c:extLst>
          </c:dPt>
          <c:dPt>
            <c:idx val="22"/>
            <c:bubble3D val="0"/>
            <c:spPr>
              <a:solidFill>
                <a:sysClr val="window" lastClr="FFFFFF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D-CF94-456A-86D5-2D5179DBA358}"/>
              </c:ext>
            </c:extLst>
          </c:dPt>
          <c:dPt>
            <c:idx val="23"/>
            <c:bubble3D val="0"/>
            <c:spPr>
              <a:solidFill>
                <a:sysClr val="window" lastClr="FFFFFF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2F-CF94-456A-86D5-2D5179DBA358}"/>
              </c:ext>
            </c:extLst>
          </c:dPt>
          <c:dPt>
            <c:idx val="24"/>
            <c:bubble3D val="0"/>
            <c:spPr>
              <a:solidFill>
                <a:sysClr val="window" lastClr="FFFFFF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31-CF94-456A-86D5-2D5179DBA358}"/>
              </c:ext>
            </c:extLst>
          </c:dPt>
          <c:dPt>
            <c:idx val="25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33-CF94-456A-86D5-2D5179DBA358}"/>
              </c:ext>
            </c:extLst>
          </c:dPt>
          <c:dPt>
            <c:idx val="26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35-CF94-456A-86D5-2D5179DBA358}"/>
              </c:ext>
            </c:extLst>
          </c:dPt>
          <c:dPt>
            <c:idx val="27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37-CF94-456A-86D5-2D5179DBA358}"/>
              </c:ext>
            </c:extLst>
          </c:dPt>
          <c:dPt>
            <c:idx val="28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39-CF94-456A-86D5-2D5179DBA358}"/>
              </c:ext>
            </c:extLst>
          </c:dPt>
          <c:dPt>
            <c:idx val="29"/>
            <c:bubble3D val="0"/>
            <c:spPr>
              <a:solidFill>
                <a:srgbClr val="7030A0"/>
              </a:solidFill>
              <a:ln w="1905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3B-CF94-456A-86D5-2D5179DBA358}"/>
              </c:ext>
            </c:extLst>
          </c:dPt>
          <c:val>
            <c:numRef>
              <c:f>Sheet1!$A$1:$A$30</c:f>
              <c:numCache>
                <c:formatCode>General</c:formatCode>
                <c:ptCount val="3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C-CF94-456A-86D5-2D5179DBA3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CD6-4E6F-8BC9-CE83358C0AA4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CD6-4E6F-8BC9-CE83358C0AA4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0CD6-4E6F-8BC9-CE83358C0AA4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0CD6-4E6F-8BC9-CE83358C0AA4}"/>
              </c:ext>
            </c:extLst>
          </c:dPt>
          <c:val>
            <c:numRef>
              <c:f>Sheet1!$A$1:$A$5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CD6-4E6F-8BC9-CE83358C0A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1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8FA-4FDA-8F29-495874B7FC68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68FA-4FDA-8F29-495874B7FC68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68FA-4FDA-8F29-495874B7FC68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68FA-4FDA-8F29-495874B7FC68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68FA-4FDA-8F29-495874B7FC68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68FA-4FDA-8F29-495874B7FC68}"/>
              </c:ext>
            </c:extLst>
          </c:dPt>
          <c:dPt>
            <c:idx val="6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68FA-4FDA-8F29-495874B7FC68}"/>
              </c:ext>
            </c:extLst>
          </c:dPt>
          <c:dPt>
            <c:idx val="7"/>
            <c:bubble3D val="0"/>
            <c:spPr>
              <a:solidFill>
                <a:schemeClr val="bg1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68FA-4FDA-8F29-495874B7FC68}"/>
              </c:ext>
            </c:extLst>
          </c:dPt>
          <c:val>
            <c:numRef>
              <c:f>Sheet1!$C$1:$C$8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8FA-4FDA-8F29-495874B7FC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70A7-49CE-A67E-094FFD38722C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0A7-49CE-A67E-094FFD38722C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70A7-49CE-A67E-094FFD38722C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70A7-49CE-A67E-094FFD38722C}"/>
              </c:ext>
            </c:extLst>
          </c:dPt>
          <c:val>
            <c:numRef>
              <c:f>Sheet1!$A$1:$A$5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0A7-49CE-A67E-094FFD3872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1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41CD-408D-95D7-B15D481429DE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1CD-408D-95D7-B15D481429DE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41CD-408D-95D7-B15D481429DE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41CD-408D-95D7-B15D481429DE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41CD-408D-95D7-B15D481429DE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41CD-408D-95D7-B15D481429DE}"/>
              </c:ext>
            </c:extLst>
          </c:dPt>
          <c:dPt>
            <c:idx val="6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41CD-408D-95D7-B15D481429DE}"/>
              </c:ext>
            </c:extLst>
          </c:dPt>
          <c:dPt>
            <c:idx val="7"/>
            <c:bubble3D val="0"/>
            <c:spPr>
              <a:solidFill>
                <a:schemeClr val="bg1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41CD-408D-95D7-B15D481429DE}"/>
              </c:ext>
            </c:extLst>
          </c:dPt>
          <c:val>
            <c:numRef>
              <c:f>Sheet1!$C$1:$C$8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1CD-408D-95D7-B15D481429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2F71-4B00-897F-06479CFC9B3F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F71-4B00-897F-06479CFC9B3F}"/>
              </c:ext>
            </c:extLst>
          </c:dPt>
          <c:dPt>
            <c:idx val="2"/>
            <c:bubble3D val="0"/>
            <c:spPr>
              <a:solidFill>
                <a:sysClr val="window" lastClr="FFFFFF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2F71-4B00-897F-06479CFC9B3F}"/>
              </c:ext>
            </c:extLst>
          </c:dPt>
          <c:dPt>
            <c:idx val="3"/>
            <c:bubble3D val="0"/>
            <c:spPr>
              <a:solidFill>
                <a:sysClr val="window" lastClr="FFFFFF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2F71-4B00-897F-06479CFC9B3F}"/>
              </c:ext>
            </c:extLst>
          </c:dPt>
          <c:dPt>
            <c:idx val="4"/>
            <c:bubble3D val="0"/>
            <c:spPr>
              <a:solidFill>
                <a:sysClr val="window" lastClr="FFFFFF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2F71-4B00-897F-06479CFC9B3F}"/>
              </c:ext>
            </c:extLst>
          </c:dPt>
          <c:dPt>
            <c:idx val="5"/>
            <c:bubble3D val="0"/>
            <c:spPr>
              <a:solidFill>
                <a:sysClr val="window" lastClr="FFFFFF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2F71-4B00-897F-06479CFC9B3F}"/>
              </c:ext>
            </c:extLst>
          </c:dPt>
          <c:dPt>
            <c:idx val="6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2F71-4B00-897F-06479CFC9B3F}"/>
              </c:ext>
            </c:extLst>
          </c:dPt>
          <c:dPt>
            <c:idx val="7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2F71-4B00-897F-06479CFC9B3F}"/>
              </c:ext>
            </c:extLst>
          </c:dPt>
          <c:val>
            <c:numRef>
              <c:f>Sheet1!$A$1:$A$8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F71-4B00-897F-06479CFC9B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4369-461F-891B-69408440B030}"/>
              </c:ext>
            </c:extLst>
          </c:dPt>
          <c:dPt>
            <c:idx val="1"/>
            <c:bubble3D val="0"/>
            <c:spPr>
              <a:solidFill>
                <a:sysClr val="window" lastClr="FFFFFF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369-461F-891B-69408440B030}"/>
              </c:ext>
            </c:extLst>
          </c:dPt>
          <c:dPt>
            <c:idx val="2"/>
            <c:bubble3D val="0"/>
            <c:spPr>
              <a:solidFill>
                <a:sysClr val="window" lastClr="FFFFFF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4369-461F-891B-69408440B030}"/>
              </c:ext>
            </c:extLst>
          </c:dPt>
          <c:dPt>
            <c:idx val="3"/>
            <c:bubble3D val="0"/>
            <c:spPr>
              <a:solidFill>
                <a:sysClr val="window" lastClr="FFFFFF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4369-461F-891B-69408440B030}"/>
              </c:ext>
            </c:extLst>
          </c:dPt>
          <c:dPt>
            <c:idx val="4"/>
            <c:bubble3D val="0"/>
            <c:spPr>
              <a:solidFill>
                <a:sysClr val="window" lastClr="FFFFFF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4369-461F-891B-69408440B030}"/>
              </c:ext>
            </c:extLst>
          </c:dPt>
          <c:dPt>
            <c:idx val="5"/>
            <c:bubble3D val="0"/>
            <c:spPr>
              <a:solidFill>
                <a:sysClr val="window" lastClr="FFFFFF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4369-461F-891B-69408440B030}"/>
              </c:ext>
            </c:extLst>
          </c:dPt>
          <c:dPt>
            <c:idx val="6"/>
            <c:bubble3D val="0"/>
            <c:spPr>
              <a:solidFill>
                <a:sysClr val="window" lastClr="FFFFFF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4369-461F-891B-69408440B030}"/>
              </c:ext>
            </c:extLst>
          </c:dPt>
          <c:dPt>
            <c:idx val="7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4369-461F-891B-69408440B030}"/>
              </c:ext>
            </c:extLst>
          </c:dPt>
          <c:dPt>
            <c:idx val="8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4369-461F-891B-69408440B030}"/>
              </c:ext>
            </c:extLst>
          </c:dPt>
          <c:val>
            <c:numRef>
              <c:f>Sheet1!$A$1:$A$9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369-461F-891B-69408440B0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ysClr val="window" lastClr="FFFFFF"/>
            </a:solidFill>
            <a:ln w="28575">
              <a:solidFill>
                <a:schemeClr val="tx1"/>
              </a:solidFill>
            </a:ln>
          </c:spPr>
          <c:dPt>
            <c:idx val="8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7D5-468B-B5B3-5F5457B1795D}"/>
              </c:ext>
            </c:extLst>
          </c:dPt>
          <c:val>
            <c:numRef>
              <c:f>Sheet1!$A$1:$A$9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D5-468B-B5B3-5F5457B179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 w="285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C7AE-40A7-817B-AA47045DB1FE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C7AE-40A7-817B-AA47045DB1FE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C7AE-40A7-817B-AA47045DB1FE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C7AE-40A7-817B-AA47045DB1FE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C7AE-40A7-817B-AA47045DB1FE}"/>
              </c:ext>
            </c:extLst>
          </c:dPt>
          <c:dPt>
            <c:idx val="5"/>
            <c:bubble3D val="0"/>
            <c:spPr>
              <a:solidFill>
                <a:sysClr val="window" lastClr="FFFFFF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C7AE-40A7-817B-AA47045DB1FE}"/>
              </c:ext>
            </c:extLst>
          </c:dPt>
          <c:dPt>
            <c:idx val="6"/>
            <c:bubble3D val="0"/>
            <c:spPr>
              <a:solidFill>
                <a:sysClr val="window" lastClr="FFFFFF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C7AE-40A7-817B-AA47045DB1FE}"/>
              </c:ext>
            </c:extLst>
          </c:dPt>
          <c:dPt>
            <c:idx val="7"/>
            <c:bubble3D val="0"/>
            <c:spPr>
              <a:solidFill>
                <a:sysClr val="window" lastClr="FFFFFF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C7AE-40A7-817B-AA47045DB1FE}"/>
              </c:ext>
            </c:extLst>
          </c:dPt>
          <c:dPt>
            <c:idx val="8"/>
            <c:bubble3D val="0"/>
            <c:spPr>
              <a:solidFill>
                <a:sysClr val="window" lastClr="FFFFFF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C7AE-40A7-817B-AA47045DB1FE}"/>
              </c:ext>
            </c:extLst>
          </c:dPt>
          <c:dPt>
            <c:idx val="9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C7AE-40A7-817B-AA47045DB1FE}"/>
              </c:ext>
            </c:extLst>
          </c:dPt>
          <c:dPt>
            <c:idx val="10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C7AE-40A7-817B-AA47045DB1FE}"/>
              </c:ext>
            </c:extLst>
          </c:dPt>
          <c:dPt>
            <c:idx val="11"/>
            <c:bubble3D val="0"/>
            <c:spPr>
              <a:solidFill>
                <a:srgbClr val="7030A0"/>
              </a:solid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7-C7AE-40A7-817B-AA47045DB1FE}"/>
              </c:ext>
            </c:extLst>
          </c:dPt>
          <c:val>
            <c:numRef>
              <c:f>Sheet1!$A$1:$A$12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C7AE-40A7-817B-AA47045DB1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B863-3A45-4D92-92E0-A8B457AF63E1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05B-E480-4312-91B6-1F60CEA79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80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B863-3A45-4D92-92E0-A8B457AF63E1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05B-E480-4312-91B6-1F60CEA79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46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B863-3A45-4D92-92E0-A8B457AF63E1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05B-E480-4312-91B6-1F60CEA79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396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B863-3A45-4D92-92E0-A8B457AF63E1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05B-E480-4312-91B6-1F60CEA79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17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B863-3A45-4D92-92E0-A8B457AF63E1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05B-E480-4312-91B6-1F60CEA79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8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B863-3A45-4D92-92E0-A8B457AF63E1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05B-E480-4312-91B6-1F60CEA79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1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B863-3A45-4D92-92E0-A8B457AF63E1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05B-E480-4312-91B6-1F60CEA79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73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B863-3A45-4D92-92E0-A8B457AF63E1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05B-E480-4312-91B6-1F60CEA79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261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B863-3A45-4D92-92E0-A8B457AF63E1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05B-E480-4312-91B6-1F60CEA79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52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B863-3A45-4D92-92E0-A8B457AF63E1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05B-E480-4312-91B6-1F60CEA79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8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B863-3A45-4D92-92E0-A8B457AF63E1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2E05B-E480-4312-91B6-1F60CEA79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14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FB863-3A45-4D92-92E0-A8B457AF63E1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2E05B-E480-4312-91B6-1F60CEA79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68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chart" Target="../charts/chart10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9.xml"/><Relationship Id="rId5" Type="http://schemas.openxmlformats.org/officeDocument/2006/relationships/slide" Target="slide15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8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image" Target="../media/image27.png"/><Relationship Id="rId7" Type="http://schemas.openxmlformats.org/officeDocument/2006/relationships/chart" Target="../charts/chart12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slide" Target="slide20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slide" Target="slide10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Comparing Fractions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11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526" y="-18256"/>
            <a:ext cx="8229600" cy="1143000"/>
          </a:xfrm>
        </p:spPr>
        <p:txBody>
          <a:bodyPr/>
          <a:lstStyle/>
          <a:p>
            <a:r>
              <a:rPr lang="en-GB" dirty="0" smtClean="0"/>
              <a:t>Which is bigger?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71600" y="1124744"/>
                <a:ext cx="1584176" cy="2173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124744"/>
                <a:ext cx="1584176" cy="21738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28184" y="1124743"/>
                <a:ext cx="1584176" cy="2173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124743"/>
                <a:ext cx="1584176" cy="21738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00112" y="1124744"/>
            <a:ext cx="966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or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Explosion 1 6"/>
          <p:cNvSpPr/>
          <p:nvPr/>
        </p:nvSpPr>
        <p:spPr>
          <a:xfrm>
            <a:off x="971600" y="672051"/>
            <a:ext cx="4464496" cy="35283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 compare the fractions we need the denominator (number of parts) to be the same </a:t>
            </a:r>
            <a:endParaRPr lang="en-GB" dirty="0"/>
          </a:p>
        </p:txBody>
      </p:sp>
      <p:sp>
        <p:nvSpPr>
          <p:cNvPr id="8" name="Explosion 1 7"/>
          <p:cNvSpPr/>
          <p:nvPr/>
        </p:nvSpPr>
        <p:spPr>
          <a:xfrm>
            <a:off x="4764069" y="527262"/>
            <a:ext cx="4464496" cy="35283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 find out what denominator to use we need to write out the multiples of 3 and 4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4233033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Multiples of 3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178" y="5445223"/>
            <a:ext cx="3676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Multiples of 4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61960" y="4075420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en-GB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14360" y="4075420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3" name="Oval 12"/>
          <p:cNvSpPr/>
          <p:nvPr/>
        </p:nvSpPr>
        <p:spPr>
          <a:xfrm>
            <a:off x="5940152" y="4075420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14" name="Oval 13"/>
          <p:cNvSpPr/>
          <p:nvPr/>
        </p:nvSpPr>
        <p:spPr>
          <a:xfrm>
            <a:off x="6996317" y="4075420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itchFamily="66" charset="0"/>
              </a:rPr>
              <a:t>12</a:t>
            </a:r>
            <a:endParaRPr lang="en-GB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8028384" y="4075420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itchFamily="66" charset="0"/>
              </a:rPr>
              <a:t>15</a:t>
            </a:r>
            <a:endParaRPr lang="en-GB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761960" y="5163189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7" name="Oval 16"/>
          <p:cNvSpPr/>
          <p:nvPr/>
        </p:nvSpPr>
        <p:spPr>
          <a:xfrm>
            <a:off x="4814360" y="5129998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itchFamily="66" charset="0"/>
              </a:rPr>
              <a:t>8</a:t>
            </a:r>
            <a:endParaRPr lang="en-GB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940152" y="5129196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itchFamily="66" charset="0"/>
              </a:rPr>
              <a:t>12</a:t>
            </a:r>
            <a:endParaRPr lang="en-GB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996317" y="5168842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itchFamily="66" charset="0"/>
              </a:rPr>
              <a:t>16</a:t>
            </a:r>
            <a:endParaRPr lang="en-GB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8028384" y="5163189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</a:rPr>
              <a:t>20</a:t>
            </a:r>
            <a:endParaRPr lang="en-GB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Explosion 1 20"/>
          <p:cNvSpPr/>
          <p:nvPr/>
        </p:nvSpPr>
        <p:spPr>
          <a:xfrm>
            <a:off x="799459" y="704641"/>
            <a:ext cx="4464496" cy="35283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Find the smallest number that is the same! This gives us our lowest common denominator!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713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-72008" y="2331918"/>
                <a:ext cx="1584176" cy="2173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008" y="2331918"/>
                <a:ext cx="1584176" cy="21738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92080" y="2331916"/>
                <a:ext cx="3312368" cy="216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7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331916"/>
                <a:ext cx="3312368" cy="21666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224136" y="2347445"/>
                <a:ext cx="1584176" cy="216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7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136" y="2347445"/>
                <a:ext cx="1584176" cy="2166619"/>
              </a:xfrm>
              <a:prstGeom prst="rect">
                <a:avLst/>
              </a:prstGeom>
              <a:blipFill rotWithShape="1">
                <a:blip r:embed="rId4"/>
                <a:stretch>
                  <a:fillRect r="-28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2351112" y="2452428"/>
            <a:ext cx="9144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urved Up Arrow 23"/>
          <p:cNvSpPr/>
          <p:nvPr/>
        </p:nvSpPr>
        <p:spPr>
          <a:xfrm>
            <a:off x="504056" y="4521310"/>
            <a:ext cx="2160240" cy="824894"/>
          </a:xfrm>
          <a:prstGeom prst="curved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Curved Down Arrow 24"/>
          <p:cNvSpPr/>
          <p:nvPr/>
        </p:nvSpPr>
        <p:spPr>
          <a:xfrm>
            <a:off x="612068" y="1610131"/>
            <a:ext cx="1944216" cy="669490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84176" y="5651803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Multiply the denominator by </a:t>
            </a:r>
            <a:r>
              <a:rPr lang="en-GB" dirty="0">
                <a:latin typeface="Comic Sans MS" pitchFamily="66" charset="0"/>
              </a:rPr>
              <a:t>4</a:t>
            </a:r>
            <a:r>
              <a:rPr lang="en-GB" dirty="0" smtClean="0">
                <a:latin typeface="Comic Sans MS" pitchFamily="66" charset="0"/>
              </a:rPr>
              <a:t> to change it to 12 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2452554" y="5130180"/>
            <a:ext cx="450866" cy="521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95736" y="291474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If the denominator is multiplied by 4 then the numerator is also multiplied by 4 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452555" y="1497111"/>
            <a:ext cx="112715" cy="447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380312" y="2392572"/>
            <a:ext cx="9144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urved Up Arrow 17"/>
          <p:cNvSpPr/>
          <p:nvPr/>
        </p:nvSpPr>
        <p:spPr>
          <a:xfrm>
            <a:off x="5808430" y="4521310"/>
            <a:ext cx="2160240" cy="824894"/>
          </a:xfrm>
          <a:prstGeom prst="curved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8104" y="587162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Multiply the denominator by 3 to change it to 12 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6376482" y="5350001"/>
            <a:ext cx="450866" cy="521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Curved Down Arrow 26"/>
          <p:cNvSpPr/>
          <p:nvPr/>
        </p:nvSpPr>
        <p:spPr>
          <a:xfrm>
            <a:off x="5807506" y="1845340"/>
            <a:ext cx="1944216" cy="669490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52942" y="288535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If the denominator is multiplied by </a:t>
            </a:r>
            <a:r>
              <a:rPr lang="en-GB" dirty="0">
                <a:latin typeface="Comic Sans MS" pitchFamily="66" charset="0"/>
              </a:rPr>
              <a:t>3</a:t>
            </a:r>
            <a:r>
              <a:rPr lang="en-GB" dirty="0" smtClean="0">
                <a:latin typeface="Comic Sans MS" pitchFamily="66" charset="0"/>
              </a:rPr>
              <a:t> then the numerator is also multiplied by </a:t>
            </a:r>
            <a:r>
              <a:rPr lang="en-GB" dirty="0">
                <a:latin typeface="Comic Sans MS" pitchFamily="66" charset="0"/>
              </a:rPr>
              <a:t>3</a:t>
            </a:r>
            <a:r>
              <a:rPr lang="en-GB" dirty="0" smtClean="0">
                <a:latin typeface="Comic Sans MS" pitchFamily="66" charset="0"/>
              </a:rPr>
              <a:t> 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7612080" y="1497111"/>
            <a:ext cx="139642" cy="739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Explosion 1 6"/>
          <p:cNvSpPr/>
          <p:nvPr/>
        </p:nvSpPr>
        <p:spPr>
          <a:xfrm>
            <a:off x="2362852" y="1720993"/>
            <a:ext cx="4464496" cy="35283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Both fractions need a denominator of 12!</a:t>
            </a:r>
            <a:endParaRPr lang="en-GB" dirty="0"/>
          </a:p>
        </p:txBody>
      </p:sp>
      <p:sp>
        <p:nvSpPr>
          <p:cNvPr id="33" name="Explosion 1 32"/>
          <p:cNvSpPr/>
          <p:nvPr/>
        </p:nvSpPr>
        <p:spPr>
          <a:xfrm>
            <a:off x="4824028" y="1601788"/>
            <a:ext cx="4464496" cy="35283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We need to change this fraction to an equivalent! </a:t>
            </a:r>
            <a:endParaRPr lang="en-GB" dirty="0"/>
          </a:p>
        </p:txBody>
      </p:sp>
      <p:sp>
        <p:nvSpPr>
          <p:cNvPr id="8" name="Explosion 1 7"/>
          <p:cNvSpPr/>
          <p:nvPr/>
        </p:nvSpPr>
        <p:spPr>
          <a:xfrm>
            <a:off x="-396552" y="1601788"/>
            <a:ext cx="4464496" cy="35283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We need to change this fraction to an equivalent!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63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/>
      <p:bldP spid="29" grpId="0"/>
      <p:bldP spid="17" grpId="0" animBg="1"/>
      <p:bldP spid="18" grpId="0" animBg="1"/>
      <p:bldP spid="19" grpId="0"/>
      <p:bldP spid="27" grpId="0" animBg="1"/>
      <p:bldP spid="31" grpId="0"/>
      <p:bldP spid="7" grpId="0" animBg="1"/>
      <p:bldP spid="7" grpId="1" animBg="1"/>
      <p:bldP spid="33" grpId="0" animBg="1"/>
      <p:bldP spid="33" grpId="1" animBg="1"/>
      <p:bldP spid="8" grpId="0" animBg="1"/>
      <p:bldP spid="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660232" y="1422825"/>
                <a:ext cx="1584176" cy="2173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1422825"/>
                <a:ext cx="1584176" cy="21738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43608" y="1415579"/>
                <a:ext cx="1584176" cy="2173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415579"/>
                <a:ext cx="1584176" cy="21738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46526" y="-18256"/>
            <a:ext cx="8229600" cy="1143000"/>
          </a:xfrm>
        </p:spPr>
        <p:txBody>
          <a:bodyPr/>
          <a:lstStyle/>
          <a:p>
            <a:r>
              <a:rPr lang="en-GB" dirty="0" smtClean="0"/>
              <a:t>Which is bigger? 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100112" y="1671514"/>
            <a:ext cx="966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or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Bevel 1">
            <a:hlinkClick r:id="rId4" action="ppaction://hlinksldjump"/>
          </p:cNvPr>
          <p:cNvSpPr/>
          <p:nvPr/>
        </p:nvSpPr>
        <p:spPr>
          <a:xfrm>
            <a:off x="863588" y="4581128"/>
            <a:ext cx="3528392" cy="1728192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Show Diagrams </a:t>
            </a:r>
            <a:endParaRPr lang="en-GB" sz="3600" dirty="0"/>
          </a:p>
        </p:txBody>
      </p:sp>
      <p:sp>
        <p:nvSpPr>
          <p:cNvPr id="18" name="Bevel 17">
            <a:hlinkClick r:id="rId5" action="ppaction://hlinksldjump"/>
          </p:cNvPr>
          <p:cNvSpPr/>
          <p:nvPr/>
        </p:nvSpPr>
        <p:spPr>
          <a:xfrm>
            <a:off x="4716016" y="4581128"/>
            <a:ext cx="3528392" cy="1728192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Show Answer 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5895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1 4"/>
          <p:cNvSpPr/>
          <p:nvPr/>
        </p:nvSpPr>
        <p:spPr>
          <a:xfrm>
            <a:off x="971600" y="332656"/>
            <a:ext cx="6984776" cy="52565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59832" y="2324972"/>
                <a:ext cx="2808312" cy="1271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GB" sz="5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dirty="0" smtClean="0"/>
                  <a:t> </a:t>
                </a:r>
                <a:r>
                  <a:rPr lang="en-GB" sz="4000" dirty="0" smtClean="0">
                    <a:solidFill>
                      <a:schemeClr val="bg1"/>
                    </a:solidFill>
                  </a:rPr>
                  <a:t>is bigger</a:t>
                </a:r>
                <a:endParaRPr lang="en-GB" sz="4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2324972"/>
                <a:ext cx="2808312" cy="1271951"/>
              </a:xfrm>
              <a:prstGeom prst="rect">
                <a:avLst/>
              </a:prstGeom>
              <a:blipFill rotWithShape="1">
                <a:blip r:embed="rId2"/>
                <a:stretch>
                  <a:fillRect b="-23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Bevel 7">
            <a:hlinkClick r:id="rId3" action="ppaction://hlinksldjump"/>
          </p:cNvPr>
          <p:cNvSpPr/>
          <p:nvPr/>
        </p:nvSpPr>
        <p:spPr>
          <a:xfrm>
            <a:off x="5508104" y="4941168"/>
            <a:ext cx="3528392" cy="1728192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Next question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0322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660232" y="1422825"/>
                <a:ext cx="1584176" cy="2173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1422825"/>
                <a:ext cx="1584176" cy="21738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43608" y="1415579"/>
                <a:ext cx="1584176" cy="2173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415579"/>
                <a:ext cx="1584176" cy="21738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46526" y="-18256"/>
            <a:ext cx="8229600" cy="1143000"/>
          </a:xfrm>
        </p:spPr>
        <p:txBody>
          <a:bodyPr/>
          <a:lstStyle/>
          <a:p>
            <a:r>
              <a:rPr lang="en-GB" dirty="0" smtClean="0"/>
              <a:t>Which is bigger? 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100112" y="1671514"/>
            <a:ext cx="966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or</a:t>
            </a:r>
            <a:r>
              <a:rPr lang="en-GB" dirty="0" smtClean="0"/>
              <a:t>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Explosion 1 9"/>
              <p:cNvSpPr/>
              <p:nvPr/>
            </p:nvSpPr>
            <p:spPr>
              <a:xfrm>
                <a:off x="2195736" y="1423073"/>
                <a:ext cx="4464496" cy="3528392"/>
              </a:xfrm>
              <a:prstGeom prst="irregularSeal1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GB" sz="40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dirty="0" smtClean="0"/>
                  <a:t> </a:t>
                </a:r>
                <a:r>
                  <a:rPr lang="en-GB" sz="3600" dirty="0" smtClean="0"/>
                  <a:t>is  bigger </a:t>
                </a:r>
                <a:endParaRPr lang="en-GB" sz="3600" dirty="0"/>
              </a:p>
            </p:txBody>
          </p:sp>
        </mc:Choice>
        <mc:Fallback xmlns="">
          <p:sp>
            <p:nvSpPr>
              <p:cNvPr id="10" name="Explosion 1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423073"/>
                <a:ext cx="4464496" cy="3528392"/>
              </a:xfrm>
              <a:prstGeom prst="irregularSeal1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Bevel 10">
            <a:hlinkClick r:id="rId5" action="ppaction://hlinksldjump"/>
          </p:cNvPr>
          <p:cNvSpPr/>
          <p:nvPr/>
        </p:nvSpPr>
        <p:spPr>
          <a:xfrm>
            <a:off x="2819190" y="5085184"/>
            <a:ext cx="3528392" cy="1728192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Next question</a:t>
            </a:r>
            <a:endParaRPr lang="en-GB" sz="3600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3111828"/>
              </p:ext>
            </p:extLst>
          </p:nvPr>
        </p:nvGraphicFramePr>
        <p:xfrm>
          <a:off x="-9735" y="4043394"/>
          <a:ext cx="2828925" cy="274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4841943"/>
              </p:ext>
            </p:extLst>
          </p:nvPr>
        </p:nvGraphicFramePr>
        <p:xfrm>
          <a:off x="6315075" y="4065413"/>
          <a:ext cx="2828925" cy="274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71328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526" y="-18256"/>
            <a:ext cx="8229600" cy="1143000"/>
          </a:xfrm>
        </p:spPr>
        <p:txBody>
          <a:bodyPr/>
          <a:lstStyle/>
          <a:p>
            <a:r>
              <a:rPr lang="en-GB" dirty="0" smtClean="0"/>
              <a:t>Which is bigger?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71600" y="1124744"/>
                <a:ext cx="1584176" cy="2173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124744"/>
                <a:ext cx="1584176" cy="21738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28184" y="1124743"/>
                <a:ext cx="1584176" cy="216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124743"/>
                <a:ext cx="1584176" cy="21666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00112" y="1124744"/>
            <a:ext cx="966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or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Explosion 1 6"/>
          <p:cNvSpPr/>
          <p:nvPr/>
        </p:nvSpPr>
        <p:spPr>
          <a:xfrm>
            <a:off x="2350444" y="704641"/>
            <a:ext cx="4464496" cy="35283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 compare the fractions we need the denominator (number of parts) to be the same </a:t>
            </a:r>
            <a:endParaRPr lang="en-GB" dirty="0"/>
          </a:p>
        </p:txBody>
      </p:sp>
      <p:sp>
        <p:nvSpPr>
          <p:cNvPr id="8" name="Explosion 1 7"/>
          <p:cNvSpPr/>
          <p:nvPr/>
        </p:nvSpPr>
        <p:spPr>
          <a:xfrm>
            <a:off x="2375756" y="704641"/>
            <a:ext cx="4464496" cy="35283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 find out what denominator to use we need to write out the multiples of 15 and 10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4233033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Multiples of 15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178" y="5445223"/>
            <a:ext cx="3676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Multiples of 10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61960" y="4075420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itchFamily="66" charset="0"/>
              </a:rPr>
              <a:t>15</a:t>
            </a:r>
            <a:endParaRPr lang="en-GB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14360" y="4075420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</a:rPr>
              <a:t>30</a:t>
            </a:r>
            <a:endParaRPr lang="en-GB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940152" y="4075420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</a:rPr>
              <a:t>45</a:t>
            </a:r>
            <a:endParaRPr lang="en-GB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996317" y="4075420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</a:rPr>
              <a:t>60</a:t>
            </a:r>
            <a:endParaRPr lang="en-GB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8028384" y="4075420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</a:rPr>
              <a:t>75</a:t>
            </a:r>
            <a:endParaRPr lang="en-GB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761960" y="5163189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itchFamily="66" charset="0"/>
              </a:rPr>
              <a:t>10</a:t>
            </a:r>
            <a:endParaRPr lang="en-GB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814360" y="5129998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</a:rPr>
              <a:t>20</a:t>
            </a:r>
            <a:endParaRPr lang="en-GB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940152" y="5129196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</a:rPr>
              <a:t>30</a:t>
            </a:r>
            <a:endParaRPr lang="en-GB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996317" y="5168842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</a:rPr>
              <a:t>40</a:t>
            </a:r>
            <a:endParaRPr lang="en-GB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8028384" y="5163189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</a:rPr>
              <a:t>50</a:t>
            </a:r>
            <a:endParaRPr lang="en-GB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Explosion 1 20"/>
          <p:cNvSpPr/>
          <p:nvPr/>
        </p:nvSpPr>
        <p:spPr>
          <a:xfrm>
            <a:off x="4814360" y="332656"/>
            <a:ext cx="4464496" cy="35283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Find the smallest number that is the same! This gives us our lowest common denominator!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53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-72008" y="2331918"/>
                <a:ext cx="1584176" cy="2173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008" y="2331918"/>
                <a:ext cx="1584176" cy="21738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92080" y="2331916"/>
                <a:ext cx="3672408" cy="2173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en-GB" sz="7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24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331916"/>
                <a:ext cx="3672408" cy="21738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224136" y="2347445"/>
                <a:ext cx="1584176" cy="2173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7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18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136" y="2347445"/>
                <a:ext cx="1584176" cy="2173865"/>
              </a:xfrm>
              <a:prstGeom prst="rect">
                <a:avLst/>
              </a:prstGeom>
              <a:blipFill rotWithShape="1">
                <a:blip r:embed="rId4"/>
                <a:stretch>
                  <a:fillRect r="-28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2351112" y="2392572"/>
            <a:ext cx="9144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urved Up Arrow 23"/>
          <p:cNvSpPr/>
          <p:nvPr/>
        </p:nvSpPr>
        <p:spPr>
          <a:xfrm>
            <a:off x="504056" y="4521310"/>
            <a:ext cx="2160240" cy="824894"/>
          </a:xfrm>
          <a:prstGeom prst="curved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Curved Down Arrow 24"/>
          <p:cNvSpPr/>
          <p:nvPr/>
        </p:nvSpPr>
        <p:spPr>
          <a:xfrm>
            <a:off x="612068" y="1610131"/>
            <a:ext cx="1944216" cy="669490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84176" y="5651803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Multiply the denominator by 2 to change it to 30 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2452554" y="5130180"/>
            <a:ext cx="450866" cy="521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95736" y="291474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If the denominator is multiplied by </a:t>
            </a:r>
            <a:r>
              <a:rPr lang="en-GB" dirty="0">
                <a:latin typeface="Comic Sans MS" pitchFamily="66" charset="0"/>
              </a:rPr>
              <a:t>2</a:t>
            </a:r>
            <a:r>
              <a:rPr lang="en-GB" dirty="0" smtClean="0">
                <a:latin typeface="Comic Sans MS" pitchFamily="66" charset="0"/>
              </a:rPr>
              <a:t> then the numerator is also multiplied by </a:t>
            </a:r>
            <a:r>
              <a:rPr lang="en-GB" dirty="0">
                <a:latin typeface="Comic Sans MS" pitchFamily="66" charset="0"/>
              </a:rPr>
              <a:t>2</a:t>
            </a:r>
            <a:r>
              <a:rPr lang="en-GB" dirty="0" smtClean="0">
                <a:latin typeface="Comic Sans MS" pitchFamily="66" charset="0"/>
              </a:rPr>
              <a:t> 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452555" y="1497111"/>
            <a:ext cx="112715" cy="447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751722" y="2393646"/>
            <a:ext cx="996742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urved Up Arrow 17"/>
          <p:cNvSpPr/>
          <p:nvPr/>
        </p:nvSpPr>
        <p:spPr>
          <a:xfrm>
            <a:off x="5808430" y="4521310"/>
            <a:ext cx="2160240" cy="824894"/>
          </a:xfrm>
          <a:prstGeom prst="curved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8104" y="587162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Multiply the denominator by 3 to change it to 30 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6376482" y="5350001"/>
            <a:ext cx="450866" cy="521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Curved Down Arrow 26"/>
          <p:cNvSpPr/>
          <p:nvPr/>
        </p:nvSpPr>
        <p:spPr>
          <a:xfrm>
            <a:off x="5807506" y="1845340"/>
            <a:ext cx="1944216" cy="669490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52942" y="288535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If the denominator is multiplied by </a:t>
            </a:r>
            <a:r>
              <a:rPr lang="en-GB" dirty="0">
                <a:latin typeface="Comic Sans MS" pitchFamily="66" charset="0"/>
              </a:rPr>
              <a:t>3</a:t>
            </a:r>
            <a:r>
              <a:rPr lang="en-GB" dirty="0" smtClean="0">
                <a:latin typeface="Comic Sans MS" pitchFamily="66" charset="0"/>
              </a:rPr>
              <a:t> then the numerator is also multiplied by </a:t>
            </a:r>
            <a:r>
              <a:rPr lang="en-GB" dirty="0">
                <a:latin typeface="Comic Sans MS" pitchFamily="66" charset="0"/>
              </a:rPr>
              <a:t>3</a:t>
            </a:r>
            <a:r>
              <a:rPr lang="en-GB" dirty="0" smtClean="0">
                <a:latin typeface="Comic Sans MS" pitchFamily="66" charset="0"/>
              </a:rPr>
              <a:t> 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7612080" y="1497111"/>
            <a:ext cx="139642" cy="739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Explosion 1 6"/>
          <p:cNvSpPr/>
          <p:nvPr/>
        </p:nvSpPr>
        <p:spPr>
          <a:xfrm>
            <a:off x="2537209" y="1405365"/>
            <a:ext cx="4464496" cy="35283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Both fractions need a denominator of 30!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709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/>
      <p:bldP spid="29" grpId="0"/>
      <p:bldP spid="17" grpId="0" animBg="1"/>
      <p:bldP spid="18" grpId="0" animBg="1"/>
      <p:bldP spid="19" grpId="0"/>
      <p:bldP spid="27" grpId="0" animBg="1"/>
      <p:bldP spid="31" grpId="0"/>
      <p:bldP spid="7" grpId="0" animBg="1"/>
      <p:bldP spid="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660232" y="1422825"/>
                <a:ext cx="1584176" cy="2173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24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1422825"/>
                <a:ext cx="1584176" cy="21738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43608" y="1415579"/>
                <a:ext cx="1584176" cy="2173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18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415579"/>
                <a:ext cx="1584176" cy="21738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46526" y="-18256"/>
            <a:ext cx="8229600" cy="1143000"/>
          </a:xfrm>
        </p:spPr>
        <p:txBody>
          <a:bodyPr/>
          <a:lstStyle/>
          <a:p>
            <a:r>
              <a:rPr lang="en-GB" dirty="0" smtClean="0"/>
              <a:t>Which is bigger? 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100112" y="1671514"/>
            <a:ext cx="966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or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Bevel 1">
            <a:hlinkClick r:id="rId4" action="ppaction://hlinksldjump"/>
          </p:cNvPr>
          <p:cNvSpPr/>
          <p:nvPr/>
        </p:nvSpPr>
        <p:spPr>
          <a:xfrm>
            <a:off x="863588" y="4581128"/>
            <a:ext cx="3528392" cy="1728192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Show Diagrams </a:t>
            </a:r>
            <a:endParaRPr lang="en-GB" sz="3600" dirty="0"/>
          </a:p>
        </p:txBody>
      </p:sp>
      <p:sp>
        <p:nvSpPr>
          <p:cNvPr id="18" name="Bevel 17">
            <a:hlinkClick r:id="rId5" action="ppaction://hlinksldjump"/>
          </p:cNvPr>
          <p:cNvSpPr/>
          <p:nvPr/>
        </p:nvSpPr>
        <p:spPr>
          <a:xfrm>
            <a:off x="4716016" y="4581128"/>
            <a:ext cx="3528392" cy="1728192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Show Answer 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98299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1 4"/>
          <p:cNvSpPr/>
          <p:nvPr/>
        </p:nvSpPr>
        <p:spPr>
          <a:xfrm>
            <a:off x="971600" y="332656"/>
            <a:ext cx="6984776" cy="52565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59832" y="2324972"/>
                <a:ext cx="2808312" cy="126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en-GB" sz="5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30</m:t>
                        </m:r>
                      </m:den>
                    </m:f>
                  </m:oMath>
                </a14:m>
                <a:r>
                  <a:rPr lang="en-GB" dirty="0" smtClean="0"/>
                  <a:t> </a:t>
                </a:r>
                <a:r>
                  <a:rPr lang="en-GB" sz="4000" dirty="0" smtClean="0">
                    <a:solidFill>
                      <a:schemeClr val="bg1"/>
                    </a:solidFill>
                  </a:rPr>
                  <a:t>is bigger</a:t>
                </a:r>
                <a:endParaRPr lang="en-GB" sz="4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2324972"/>
                <a:ext cx="2808312" cy="1267463"/>
              </a:xfrm>
              <a:prstGeom prst="rect">
                <a:avLst/>
              </a:prstGeom>
              <a:blipFill rotWithShape="1">
                <a:blip r:embed="rId2"/>
                <a:stretch>
                  <a:fillRect b="-28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Bevel 7">
            <a:hlinkClick r:id="rId3" action="ppaction://hlinksldjump"/>
          </p:cNvPr>
          <p:cNvSpPr/>
          <p:nvPr/>
        </p:nvSpPr>
        <p:spPr>
          <a:xfrm>
            <a:off x="5508104" y="4941168"/>
            <a:ext cx="3528392" cy="1728192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Next question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4016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660232" y="1422825"/>
                <a:ext cx="1584176" cy="216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24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1422825"/>
                <a:ext cx="1584176" cy="216661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43608" y="1415579"/>
                <a:ext cx="1584176" cy="2173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18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415579"/>
                <a:ext cx="1584176" cy="21738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46526" y="-18256"/>
            <a:ext cx="8229600" cy="1143000"/>
          </a:xfrm>
        </p:spPr>
        <p:txBody>
          <a:bodyPr/>
          <a:lstStyle/>
          <a:p>
            <a:r>
              <a:rPr lang="en-GB" dirty="0" smtClean="0"/>
              <a:t>Which is bigger? 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100112" y="1671514"/>
            <a:ext cx="966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or</a:t>
            </a:r>
            <a:r>
              <a:rPr lang="en-GB" dirty="0" smtClean="0"/>
              <a:t>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Explosion 1 9"/>
              <p:cNvSpPr/>
              <p:nvPr/>
            </p:nvSpPr>
            <p:spPr>
              <a:xfrm>
                <a:off x="2351138" y="1052736"/>
                <a:ext cx="4464496" cy="3528392"/>
              </a:xfrm>
              <a:prstGeom prst="irregularSeal1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en-GB" sz="4000" b="0" i="1" smtClean="0">
                            <a:latin typeface="Cambria Math"/>
                          </a:rPr>
                          <m:t>30</m:t>
                        </m:r>
                      </m:den>
                    </m:f>
                  </m:oMath>
                </a14:m>
                <a:r>
                  <a:rPr lang="en-GB" dirty="0" smtClean="0"/>
                  <a:t> </a:t>
                </a:r>
                <a:r>
                  <a:rPr lang="en-GB" sz="3600" dirty="0" smtClean="0"/>
                  <a:t>is  bigger </a:t>
                </a:r>
                <a:endParaRPr lang="en-GB" sz="3600" dirty="0"/>
              </a:p>
            </p:txBody>
          </p:sp>
        </mc:Choice>
        <mc:Fallback xmlns="">
          <p:sp>
            <p:nvSpPr>
              <p:cNvPr id="10" name="Explosion 1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138" y="1052736"/>
                <a:ext cx="4464496" cy="3528392"/>
              </a:xfrm>
              <a:prstGeom prst="irregularSeal1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Bevel 10">
            <a:hlinkClick r:id="rId5" action="ppaction://hlinksldjump"/>
          </p:cNvPr>
          <p:cNvSpPr/>
          <p:nvPr/>
        </p:nvSpPr>
        <p:spPr>
          <a:xfrm>
            <a:off x="2819190" y="5085184"/>
            <a:ext cx="3528392" cy="1728192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Next question</a:t>
            </a:r>
            <a:endParaRPr lang="en-GB" sz="3600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581580"/>
              </p:ext>
            </p:extLst>
          </p:nvPr>
        </p:nvGraphicFramePr>
        <p:xfrm>
          <a:off x="-9735" y="4043394"/>
          <a:ext cx="2828925" cy="274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4638462"/>
              </p:ext>
            </p:extLst>
          </p:nvPr>
        </p:nvGraphicFramePr>
        <p:xfrm>
          <a:off x="104565" y="3951113"/>
          <a:ext cx="2714625" cy="2862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5217726"/>
              </p:ext>
            </p:extLst>
          </p:nvPr>
        </p:nvGraphicFramePr>
        <p:xfrm>
          <a:off x="6429375" y="3995737"/>
          <a:ext cx="2714625" cy="2862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94459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9469671"/>
              </p:ext>
            </p:extLst>
          </p:nvPr>
        </p:nvGraphicFramePr>
        <p:xfrm>
          <a:off x="3563888" y="3447397"/>
          <a:ext cx="3238500" cy="2776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31640" y="1364813"/>
                <a:ext cx="1584176" cy="216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1364813"/>
                <a:ext cx="1584176" cy="21666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>
            <a:off x="2699792" y="2799325"/>
            <a:ext cx="1728192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699792" y="1575189"/>
            <a:ext cx="1728192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27984" y="1375134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Number of parts shaded in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27984" y="2260716"/>
            <a:ext cx="36724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Total number of parts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273329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What is a fraction?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345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526" y="-18256"/>
            <a:ext cx="8229600" cy="1143000"/>
          </a:xfrm>
        </p:spPr>
        <p:txBody>
          <a:bodyPr/>
          <a:lstStyle/>
          <a:p>
            <a:r>
              <a:rPr lang="en-GB" dirty="0" smtClean="0"/>
              <a:t>Which is bigger?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71600" y="1124744"/>
                <a:ext cx="1584176" cy="2169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124744"/>
                <a:ext cx="1584176" cy="216976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28184" y="1124743"/>
                <a:ext cx="1584176" cy="2173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124743"/>
                <a:ext cx="1584176" cy="21738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00112" y="1124744"/>
            <a:ext cx="966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or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Explosion 1 6"/>
          <p:cNvSpPr/>
          <p:nvPr/>
        </p:nvSpPr>
        <p:spPr>
          <a:xfrm>
            <a:off x="-43543" y="527262"/>
            <a:ext cx="4464496" cy="35283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 compare the fractions we need the denominator (number of parts) to be the same </a:t>
            </a:r>
            <a:endParaRPr lang="en-GB" dirty="0"/>
          </a:p>
        </p:txBody>
      </p:sp>
      <p:sp>
        <p:nvSpPr>
          <p:cNvPr id="8" name="Explosion 1 7"/>
          <p:cNvSpPr/>
          <p:nvPr/>
        </p:nvSpPr>
        <p:spPr>
          <a:xfrm>
            <a:off x="2188705" y="692493"/>
            <a:ext cx="4464496" cy="35283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 find out what denominator to use we need to write out the multiples of 16 and </a:t>
            </a:r>
            <a:r>
              <a:rPr lang="en-GB" dirty="0"/>
              <a:t>2</a:t>
            </a:r>
            <a:r>
              <a:rPr lang="en-GB" dirty="0" smtClean="0"/>
              <a:t>0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4233033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Multiples of 16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178" y="5445223"/>
            <a:ext cx="3676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Multiples of </a:t>
            </a:r>
            <a:r>
              <a:rPr lang="en-GB" sz="3200" dirty="0">
                <a:latin typeface="Comic Sans MS" pitchFamily="66" charset="0"/>
              </a:rPr>
              <a:t>2</a:t>
            </a:r>
            <a:r>
              <a:rPr lang="en-GB" sz="3200" dirty="0" smtClean="0">
                <a:latin typeface="Comic Sans MS" pitchFamily="66" charset="0"/>
              </a:rPr>
              <a:t>0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61960" y="4075420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itchFamily="66" charset="0"/>
              </a:rPr>
              <a:t>16</a:t>
            </a:r>
            <a:endParaRPr lang="en-GB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14360" y="4075420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</a:rPr>
              <a:t>32</a:t>
            </a:r>
            <a:endParaRPr lang="en-GB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940152" y="4075420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</a:rPr>
              <a:t>48</a:t>
            </a:r>
            <a:endParaRPr lang="en-GB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996317" y="4075420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</a:rPr>
              <a:t>64</a:t>
            </a:r>
            <a:endParaRPr lang="en-GB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8028384" y="4075420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</a:rPr>
              <a:t>80</a:t>
            </a:r>
            <a:endParaRPr lang="en-GB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761960" y="5163189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</a:rPr>
              <a:t>0</a:t>
            </a:r>
            <a:endParaRPr lang="en-GB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814360" y="5129998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Comic Sans MS" pitchFamily="66" charset="0"/>
              </a:rPr>
              <a:t>4</a:t>
            </a:r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</a:rPr>
              <a:t>0</a:t>
            </a:r>
            <a:endParaRPr lang="en-GB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940152" y="5129196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Comic Sans MS" pitchFamily="66" charset="0"/>
              </a:rPr>
              <a:t>6</a:t>
            </a:r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</a:rPr>
              <a:t>0</a:t>
            </a:r>
            <a:endParaRPr lang="en-GB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996317" y="5168842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Comic Sans MS" pitchFamily="66" charset="0"/>
              </a:rPr>
              <a:t>8</a:t>
            </a:r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</a:rPr>
              <a:t>0</a:t>
            </a:r>
            <a:endParaRPr lang="en-GB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8028384" y="5163189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omic Sans MS" pitchFamily="66" charset="0"/>
              </a:rPr>
              <a:t>100</a:t>
            </a:r>
            <a:endParaRPr lang="en-GB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Explosion 1 20"/>
          <p:cNvSpPr/>
          <p:nvPr/>
        </p:nvSpPr>
        <p:spPr>
          <a:xfrm>
            <a:off x="4420953" y="445428"/>
            <a:ext cx="4464496" cy="35283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Find the smallest number that is the same! This gives us our lowest common denominator!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4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1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-72008" y="2331918"/>
                <a:ext cx="1584176" cy="2169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008" y="2331918"/>
                <a:ext cx="1584176" cy="216982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92080" y="2331916"/>
                <a:ext cx="3672408" cy="2173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  <m:r>
                        <a:rPr lang="en-GB" sz="7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24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80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331916"/>
                <a:ext cx="3672408" cy="21738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224136" y="2347445"/>
                <a:ext cx="1584176" cy="2173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7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80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136" y="2347445"/>
                <a:ext cx="1584176" cy="2173865"/>
              </a:xfrm>
              <a:prstGeom prst="rect">
                <a:avLst/>
              </a:prstGeom>
              <a:blipFill rotWithShape="1">
                <a:blip r:embed="rId4"/>
                <a:stretch>
                  <a:fillRect r="-28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2351112" y="2480620"/>
            <a:ext cx="9144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urved Up Arrow 23"/>
          <p:cNvSpPr/>
          <p:nvPr/>
        </p:nvSpPr>
        <p:spPr>
          <a:xfrm>
            <a:off x="504056" y="4521310"/>
            <a:ext cx="2160240" cy="824894"/>
          </a:xfrm>
          <a:prstGeom prst="curved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Curved Down Arrow 24"/>
          <p:cNvSpPr/>
          <p:nvPr/>
        </p:nvSpPr>
        <p:spPr>
          <a:xfrm>
            <a:off x="612068" y="1610131"/>
            <a:ext cx="1944216" cy="669490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84176" y="5651803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Multiply the denominator by </a:t>
            </a:r>
            <a:r>
              <a:rPr lang="en-GB" dirty="0">
                <a:latin typeface="Comic Sans MS" pitchFamily="66" charset="0"/>
              </a:rPr>
              <a:t>5</a:t>
            </a:r>
            <a:r>
              <a:rPr lang="en-GB" dirty="0" smtClean="0">
                <a:latin typeface="Comic Sans MS" pitchFamily="66" charset="0"/>
              </a:rPr>
              <a:t> to change it to 80 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2452554" y="5130180"/>
            <a:ext cx="450866" cy="521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95736" y="291474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If the denominator is multiplied by 5 then the numerator is also multiplied by 5 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452555" y="1497111"/>
            <a:ext cx="112715" cy="447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722920" y="2347445"/>
            <a:ext cx="996742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urved Up Arrow 17"/>
          <p:cNvSpPr/>
          <p:nvPr/>
        </p:nvSpPr>
        <p:spPr>
          <a:xfrm>
            <a:off x="5808430" y="4521310"/>
            <a:ext cx="2160240" cy="824894"/>
          </a:xfrm>
          <a:prstGeom prst="curved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8104" y="587162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Multiply the denominator by </a:t>
            </a:r>
            <a:r>
              <a:rPr lang="en-GB" dirty="0">
                <a:latin typeface="Comic Sans MS" pitchFamily="66" charset="0"/>
              </a:rPr>
              <a:t>4</a:t>
            </a:r>
            <a:r>
              <a:rPr lang="en-GB" dirty="0" smtClean="0">
                <a:latin typeface="Comic Sans MS" pitchFamily="66" charset="0"/>
              </a:rPr>
              <a:t> to change it to 80 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6376482" y="5350001"/>
            <a:ext cx="450866" cy="521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Curved Down Arrow 26"/>
          <p:cNvSpPr/>
          <p:nvPr/>
        </p:nvSpPr>
        <p:spPr>
          <a:xfrm>
            <a:off x="5807506" y="1845340"/>
            <a:ext cx="1944216" cy="669490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52942" y="288535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If the denominator is multiplied by 4 then the numerator is also multiplied by 4 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7612080" y="1497111"/>
            <a:ext cx="139642" cy="739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Explosion 1 6"/>
          <p:cNvSpPr/>
          <p:nvPr/>
        </p:nvSpPr>
        <p:spPr>
          <a:xfrm>
            <a:off x="2304389" y="1173624"/>
            <a:ext cx="4464496" cy="35283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Both fractions need a denominator of 80!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0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/>
      <p:bldP spid="29" grpId="0"/>
      <p:bldP spid="17" grpId="0" animBg="1"/>
      <p:bldP spid="18" grpId="0" animBg="1"/>
      <p:bldP spid="19" grpId="0"/>
      <p:bldP spid="27" grpId="0" animBg="1"/>
      <p:bldP spid="31" grpId="0"/>
      <p:bldP spid="7" grpId="0" animBg="1"/>
      <p:bldP spid="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660232" y="1422825"/>
                <a:ext cx="1584176" cy="2173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24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80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1422825"/>
                <a:ext cx="1584176" cy="21738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43608" y="1415579"/>
                <a:ext cx="1584176" cy="2173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80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415579"/>
                <a:ext cx="1584176" cy="21738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46526" y="-18256"/>
            <a:ext cx="8229600" cy="1143000"/>
          </a:xfrm>
        </p:spPr>
        <p:txBody>
          <a:bodyPr/>
          <a:lstStyle/>
          <a:p>
            <a:r>
              <a:rPr lang="en-GB" dirty="0" smtClean="0"/>
              <a:t>Which is bigger? 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100112" y="1671514"/>
            <a:ext cx="966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or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8" name="Bevel 17">
            <a:hlinkClick r:id="" action="ppaction://hlinkshowjump?jump=nextslide"/>
          </p:cNvPr>
          <p:cNvSpPr/>
          <p:nvPr/>
        </p:nvSpPr>
        <p:spPr>
          <a:xfrm>
            <a:off x="3302464" y="4581128"/>
            <a:ext cx="3528392" cy="1728192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Show Answer 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25206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1 4"/>
          <p:cNvSpPr/>
          <p:nvPr/>
        </p:nvSpPr>
        <p:spPr>
          <a:xfrm>
            <a:off x="971600" y="332656"/>
            <a:ext cx="6984776" cy="52565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59832" y="2324972"/>
                <a:ext cx="2808312" cy="126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en-GB" sz="5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80</m:t>
                        </m:r>
                      </m:den>
                    </m:f>
                  </m:oMath>
                </a14:m>
                <a:r>
                  <a:rPr lang="en-GB" dirty="0" smtClean="0"/>
                  <a:t> </a:t>
                </a:r>
                <a:r>
                  <a:rPr lang="en-GB" sz="4000" dirty="0" smtClean="0">
                    <a:solidFill>
                      <a:schemeClr val="bg1"/>
                    </a:solidFill>
                  </a:rPr>
                  <a:t>is bigger</a:t>
                </a:r>
                <a:endParaRPr lang="en-GB" sz="4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2324972"/>
                <a:ext cx="2808312" cy="1267463"/>
              </a:xfrm>
              <a:prstGeom prst="rect">
                <a:avLst/>
              </a:prstGeom>
              <a:blipFill rotWithShape="1">
                <a:blip r:embed="rId2"/>
                <a:stretch>
                  <a:fillRect b="-28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955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1680448"/>
              </p:ext>
            </p:extLst>
          </p:nvPr>
        </p:nvGraphicFramePr>
        <p:xfrm>
          <a:off x="755576" y="3356992"/>
          <a:ext cx="3238500" cy="2776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1593273"/>
              </p:ext>
            </p:extLst>
          </p:nvPr>
        </p:nvGraphicFramePr>
        <p:xfrm>
          <a:off x="5436096" y="3284984"/>
          <a:ext cx="3028950" cy="2719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45243" y="1124744"/>
                <a:ext cx="1584176" cy="216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243" y="1124744"/>
                <a:ext cx="1584176" cy="216661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372200" y="1124743"/>
                <a:ext cx="1584176" cy="216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1124743"/>
                <a:ext cx="1584176" cy="216661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18204" y="267562"/>
            <a:ext cx="5205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2 more example fractions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65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683459"/>
              </p:ext>
            </p:extLst>
          </p:nvPr>
        </p:nvGraphicFramePr>
        <p:xfrm>
          <a:off x="683568" y="3316696"/>
          <a:ext cx="3238500" cy="2776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0656388"/>
              </p:ext>
            </p:extLst>
          </p:nvPr>
        </p:nvGraphicFramePr>
        <p:xfrm>
          <a:off x="5436096" y="3284984"/>
          <a:ext cx="3028950" cy="2719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45243" y="1124744"/>
                <a:ext cx="1584176" cy="216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243" y="1124744"/>
                <a:ext cx="1584176" cy="216661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372200" y="1124743"/>
                <a:ext cx="1584176" cy="216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1124743"/>
                <a:ext cx="1584176" cy="216661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18204" y="267562"/>
            <a:ext cx="8086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Which of these fractions is bigger?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078052" y="1268760"/>
            <a:ext cx="966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or</a:t>
            </a: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5339740"/>
              </p:ext>
            </p:extLst>
          </p:nvPr>
        </p:nvGraphicFramePr>
        <p:xfrm>
          <a:off x="850877" y="3291362"/>
          <a:ext cx="2819400" cy="2805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Explosion 1 1"/>
              <p:cNvSpPr/>
              <p:nvPr/>
            </p:nvSpPr>
            <p:spPr>
              <a:xfrm>
                <a:off x="2329078" y="559949"/>
                <a:ext cx="4464496" cy="3528392"/>
              </a:xfrm>
              <a:prstGeom prst="irregularSeal1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4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dirty="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4000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4000" dirty="0" smtClean="0"/>
                  <a:t> </a:t>
                </a:r>
                <a:r>
                  <a:rPr lang="en-GB" dirty="0" smtClean="0"/>
                  <a:t>But what if we didn’t have the pictures to help us? </a:t>
                </a:r>
                <a:endParaRPr lang="en-GB" dirty="0"/>
              </a:p>
            </p:txBody>
          </p:sp>
        </mc:Choice>
        <mc:Fallback xmlns="">
          <p:sp>
            <p:nvSpPr>
              <p:cNvPr id="2" name="Explosion 1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078" y="559949"/>
                <a:ext cx="4464496" cy="3528392"/>
              </a:xfrm>
              <a:prstGeom prst="irregularSeal1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483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526" y="-18256"/>
            <a:ext cx="8229600" cy="1143000"/>
          </a:xfrm>
        </p:spPr>
        <p:txBody>
          <a:bodyPr/>
          <a:lstStyle/>
          <a:p>
            <a:r>
              <a:rPr lang="en-GB" dirty="0" smtClean="0"/>
              <a:t>Which is bigger?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71600" y="1124744"/>
                <a:ext cx="1584176" cy="216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124744"/>
                <a:ext cx="1584176" cy="216661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28184" y="1124743"/>
                <a:ext cx="1584176" cy="216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124743"/>
                <a:ext cx="1584176" cy="21666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00112" y="1124744"/>
            <a:ext cx="966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or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Explosion 1 6"/>
          <p:cNvSpPr/>
          <p:nvPr/>
        </p:nvSpPr>
        <p:spPr>
          <a:xfrm>
            <a:off x="535178" y="704641"/>
            <a:ext cx="4464496" cy="35283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 compare the fractions we need the denominator (number of parts) to be the same </a:t>
            </a:r>
            <a:endParaRPr lang="en-GB" dirty="0"/>
          </a:p>
        </p:txBody>
      </p:sp>
      <p:sp>
        <p:nvSpPr>
          <p:cNvPr id="8" name="Explosion 1 7"/>
          <p:cNvSpPr/>
          <p:nvPr/>
        </p:nvSpPr>
        <p:spPr>
          <a:xfrm>
            <a:off x="4472609" y="704641"/>
            <a:ext cx="4464496" cy="35283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 find out what denominator to use we need to write out the multiples of 3 and 9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4233033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Multiples of 3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178" y="5445223"/>
            <a:ext cx="3676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Multiples of 9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61960" y="4075420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en-GB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14360" y="4075420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3" name="Oval 12"/>
          <p:cNvSpPr/>
          <p:nvPr/>
        </p:nvSpPr>
        <p:spPr>
          <a:xfrm>
            <a:off x="5940152" y="4075420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14" name="Oval 13"/>
          <p:cNvSpPr/>
          <p:nvPr/>
        </p:nvSpPr>
        <p:spPr>
          <a:xfrm>
            <a:off x="6996317" y="4075420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itchFamily="66" charset="0"/>
              </a:rPr>
              <a:t>12</a:t>
            </a:r>
            <a:endParaRPr lang="en-GB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8028384" y="4075420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itchFamily="66" charset="0"/>
              </a:rPr>
              <a:t>15</a:t>
            </a:r>
            <a:endParaRPr lang="en-GB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761960" y="5163189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17" name="Oval 16"/>
          <p:cNvSpPr/>
          <p:nvPr/>
        </p:nvSpPr>
        <p:spPr>
          <a:xfrm>
            <a:off x="4814360" y="5129998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itchFamily="66" charset="0"/>
              </a:rPr>
              <a:t>18</a:t>
            </a:r>
            <a:endParaRPr lang="en-GB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940152" y="5129196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</a:rPr>
              <a:t>27</a:t>
            </a:r>
            <a:endParaRPr lang="en-GB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996317" y="5168842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</a:rPr>
              <a:t>36</a:t>
            </a:r>
            <a:endParaRPr lang="en-GB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8028384" y="5163189"/>
            <a:ext cx="900000" cy="90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Comic Sans MS" pitchFamily="66" charset="0"/>
              </a:rPr>
              <a:t>4</a:t>
            </a:r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</a:rPr>
              <a:t>5</a:t>
            </a:r>
            <a:endParaRPr lang="en-GB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Explosion 1 20"/>
          <p:cNvSpPr/>
          <p:nvPr/>
        </p:nvSpPr>
        <p:spPr>
          <a:xfrm>
            <a:off x="0" y="1008161"/>
            <a:ext cx="4464496" cy="35283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Find the smallest number that is the same! This gives us our lowest common denominator!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51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9552" y="1422826"/>
                <a:ext cx="1584176" cy="216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422826"/>
                <a:ext cx="1584176" cy="216661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660232" y="1422825"/>
                <a:ext cx="1584176" cy="216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1422825"/>
                <a:ext cx="1584176" cy="21666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Explosion 1 20"/>
          <p:cNvSpPr/>
          <p:nvPr/>
        </p:nvSpPr>
        <p:spPr>
          <a:xfrm>
            <a:off x="5220072" y="692696"/>
            <a:ext cx="4464496" cy="35283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This fraction already has a denominator of 9! We don’t need to do anything with it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835696" y="1438353"/>
                <a:ext cx="1584176" cy="2173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7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1438353"/>
                <a:ext cx="1584176" cy="21738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2606913" y="1487837"/>
            <a:ext cx="9144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urved Up Arrow 23"/>
          <p:cNvSpPr/>
          <p:nvPr/>
        </p:nvSpPr>
        <p:spPr>
          <a:xfrm>
            <a:off x="1115616" y="3612218"/>
            <a:ext cx="2160240" cy="824894"/>
          </a:xfrm>
          <a:prstGeom prst="curved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Curved Down Arrow 24"/>
          <p:cNvSpPr/>
          <p:nvPr/>
        </p:nvSpPr>
        <p:spPr>
          <a:xfrm>
            <a:off x="1223628" y="701039"/>
            <a:ext cx="1944216" cy="669490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55976" y="494116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Multiply the denominator by 3 to change it to 9 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28" name="Straight Arrow Connector 27"/>
          <p:cNvCxnSpPr>
            <a:stCxn id="26" idx="1"/>
          </p:cNvCxnSpPr>
          <p:nvPr/>
        </p:nvCxnSpPr>
        <p:spPr>
          <a:xfrm flipH="1" flipV="1">
            <a:off x="3064113" y="4221088"/>
            <a:ext cx="1291863" cy="10432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514980" y="377873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If the denominator is multiplied by 3 then the numerator is also multiplied by 3 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30" name="Straight Arrow Connector 29"/>
          <p:cNvCxnSpPr>
            <a:stCxn id="29" idx="1"/>
          </p:cNvCxnSpPr>
          <p:nvPr/>
        </p:nvCxnSpPr>
        <p:spPr>
          <a:xfrm flipH="1">
            <a:off x="3064114" y="978038"/>
            <a:ext cx="450866" cy="577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Explosion 1 7"/>
          <p:cNvSpPr/>
          <p:nvPr/>
        </p:nvSpPr>
        <p:spPr>
          <a:xfrm>
            <a:off x="-108520" y="638041"/>
            <a:ext cx="4464496" cy="35283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We need to change this fraction to an equivalent! </a:t>
            </a:r>
            <a:endParaRPr lang="en-GB" dirty="0"/>
          </a:p>
        </p:txBody>
      </p:sp>
      <p:sp>
        <p:nvSpPr>
          <p:cNvPr id="7" name="Explosion 1 6"/>
          <p:cNvSpPr/>
          <p:nvPr/>
        </p:nvSpPr>
        <p:spPr>
          <a:xfrm>
            <a:off x="2972024" y="3329608"/>
            <a:ext cx="4464496" cy="35283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Both fractions need a denominator of 9!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34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3" grpId="0" animBg="1"/>
      <p:bldP spid="24" grpId="0" animBg="1"/>
      <p:bldP spid="25" grpId="0" animBg="1"/>
      <p:bldP spid="26" grpId="0"/>
      <p:bldP spid="29" grpId="0"/>
      <p:bldP spid="8" grpId="0" animBg="1"/>
      <p:bldP spid="8" grpId="1" animBg="1"/>
      <p:bldP spid="7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660232" y="1422825"/>
                <a:ext cx="1584176" cy="216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1422825"/>
                <a:ext cx="1584176" cy="216661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43608" y="1415579"/>
                <a:ext cx="1584176" cy="2173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415579"/>
                <a:ext cx="1584176" cy="21738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46526" y="-18256"/>
            <a:ext cx="8229600" cy="1143000"/>
          </a:xfrm>
        </p:spPr>
        <p:txBody>
          <a:bodyPr/>
          <a:lstStyle/>
          <a:p>
            <a:r>
              <a:rPr lang="en-GB" dirty="0" smtClean="0"/>
              <a:t>Which is bigger? 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100112" y="1671514"/>
            <a:ext cx="966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or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Bevel 1">
            <a:hlinkClick r:id="rId4" action="ppaction://hlinksldjump"/>
          </p:cNvPr>
          <p:cNvSpPr/>
          <p:nvPr/>
        </p:nvSpPr>
        <p:spPr>
          <a:xfrm>
            <a:off x="863588" y="4581128"/>
            <a:ext cx="3528392" cy="1728192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Show Diagrams </a:t>
            </a:r>
            <a:endParaRPr lang="en-GB" sz="3600" dirty="0"/>
          </a:p>
        </p:txBody>
      </p:sp>
      <p:sp>
        <p:nvSpPr>
          <p:cNvPr id="18" name="Bevel 17">
            <a:hlinkClick r:id="rId5" action="ppaction://hlinksldjump"/>
          </p:cNvPr>
          <p:cNvSpPr/>
          <p:nvPr/>
        </p:nvSpPr>
        <p:spPr>
          <a:xfrm>
            <a:off x="4716016" y="4581128"/>
            <a:ext cx="3528392" cy="1728192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Show Answer 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254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1 4"/>
          <p:cNvSpPr/>
          <p:nvPr/>
        </p:nvSpPr>
        <p:spPr>
          <a:xfrm>
            <a:off x="971600" y="332656"/>
            <a:ext cx="6984776" cy="52565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59832" y="2324972"/>
                <a:ext cx="2808312" cy="1271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5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dirty="0" smtClean="0"/>
                  <a:t> </a:t>
                </a:r>
                <a:r>
                  <a:rPr lang="en-GB" sz="4000" dirty="0" smtClean="0">
                    <a:solidFill>
                      <a:schemeClr val="bg1"/>
                    </a:solidFill>
                  </a:rPr>
                  <a:t>is bigger</a:t>
                </a:r>
                <a:endParaRPr lang="en-GB" sz="4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2324972"/>
                <a:ext cx="2808312" cy="1271951"/>
              </a:xfrm>
              <a:prstGeom prst="rect">
                <a:avLst/>
              </a:prstGeom>
              <a:blipFill rotWithShape="1">
                <a:blip r:embed="rId2"/>
                <a:stretch>
                  <a:fillRect b="-23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Bevel 7">
            <a:hlinkClick r:id="rId3" action="ppaction://hlinksldjump"/>
          </p:cNvPr>
          <p:cNvSpPr/>
          <p:nvPr/>
        </p:nvSpPr>
        <p:spPr>
          <a:xfrm>
            <a:off x="5508104" y="4941168"/>
            <a:ext cx="3528392" cy="1728192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Next question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946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660232" y="1422825"/>
                <a:ext cx="1584176" cy="216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1422825"/>
                <a:ext cx="1584176" cy="216661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43608" y="1415579"/>
                <a:ext cx="1584176" cy="2173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7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72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415579"/>
                <a:ext cx="1584176" cy="21738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46526" y="-18256"/>
            <a:ext cx="8229600" cy="1143000"/>
          </a:xfrm>
        </p:spPr>
        <p:txBody>
          <a:bodyPr/>
          <a:lstStyle/>
          <a:p>
            <a:r>
              <a:rPr lang="en-GB" dirty="0" smtClean="0"/>
              <a:t>Which is bigger? 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100112" y="1671514"/>
            <a:ext cx="966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or</a:t>
            </a: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410756"/>
              </p:ext>
            </p:extLst>
          </p:nvPr>
        </p:nvGraphicFramePr>
        <p:xfrm>
          <a:off x="21275" y="3589444"/>
          <a:ext cx="316835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7088285"/>
              </p:ext>
            </p:extLst>
          </p:nvPr>
        </p:nvGraphicFramePr>
        <p:xfrm>
          <a:off x="6328675" y="3711202"/>
          <a:ext cx="2838450" cy="274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Explosion 1 9"/>
              <p:cNvSpPr/>
              <p:nvPr/>
            </p:nvSpPr>
            <p:spPr>
              <a:xfrm>
                <a:off x="2051720" y="1478052"/>
                <a:ext cx="4464496" cy="3528392"/>
              </a:xfrm>
              <a:prstGeom prst="irregularSeal1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4000" i="1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dirty="0" smtClean="0"/>
                  <a:t> </a:t>
                </a:r>
                <a:r>
                  <a:rPr lang="en-GB" sz="3600" dirty="0" smtClean="0"/>
                  <a:t>is  bigger </a:t>
                </a:r>
                <a:endParaRPr lang="en-GB" sz="3600" dirty="0"/>
              </a:p>
            </p:txBody>
          </p:sp>
        </mc:Choice>
        <mc:Fallback xmlns="">
          <p:sp>
            <p:nvSpPr>
              <p:cNvPr id="10" name="Explosion 1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478052"/>
                <a:ext cx="4464496" cy="3528392"/>
              </a:xfrm>
              <a:prstGeom prst="irregularSeal1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Bevel 10">
            <a:hlinkClick r:id="rId7" action="ppaction://hlinksldjump"/>
          </p:cNvPr>
          <p:cNvSpPr/>
          <p:nvPr/>
        </p:nvSpPr>
        <p:spPr>
          <a:xfrm>
            <a:off x="2987824" y="5074727"/>
            <a:ext cx="3528392" cy="1728192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Next question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0578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647</Words>
  <Application>Microsoft Office PowerPoint</Application>
  <PresentationFormat>On-screen Show (4:3)</PresentationFormat>
  <Paragraphs>171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Office Theme</vt:lpstr>
      <vt:lpstr>Comparing Fractions</vt:lpstr>
      <vt:lpstr>PowerPoint Presentation</vt:lpstr>
      <vt:lpstr>PowerPoint Presentation</vt:lpstr>
      <vt:lpstr>PowerPoint Presentation</vt:lpstr>
      <vt:lpstr>Which is bigger? </vt:lpstr>
      <vt:lpstr>PowerPoint Presentation</vt:lpstr>
      <vt:lpstr>Which is bigger? </vt:lpstr>
      <vt:lpstr>PowerPoint Presentation</vt:lpstr>
      <vt:lpstr>Which is bigger? </vt:lpstr>
      <vt:lpstr>Which is bigger? </vt:lpstr>
      <vt:lpstr>PowerPoint Presentation</vt:lpstr>
      <vt:lpstr>Which is bigger? </vt:lpstr>
      <vt:lpstr>PowerPoint Presentation</vt:lpstr>
      <vt:lpstr>Which is bigger? </vt:lpstr>
      <vt:lpstr>Which is bigger? </vt:lpstr>
      <vt:lpstr>PowerPoint Presentation</vt:lpstr>
      <vt:lpstr>Which is bigger? </vt:lpstr>
      <vt:lpstr>PowerPoint Presentation</vt:lpstr>
      <vt:lpstr>Which is bigger? </vt:lpstr>
      <vt:lpstr>Which is bigger? </vt:lpstr>
      <vt:lpstr>PowerPoint Presentation</vt:lpstr>
      <vt:lpstr>Which is bigger? 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common multiples to express fractions in the same denomination</dc:title>
  <dc:creator>James</dc:creator>
  <cp:lastModifiedBy>Lucy Macdonald-Taylor</cp:lastModifiedBy>
  <cp:revision>31</cp:revision>
  <dcterms:created xsi:type="dcterms:W3CDTF">2014-06-04T09:53:21Z</dcterms:created>
  <dcterms:modified xsi:type="dcterms:W3CDTF">2018-04-30T07:16:47Z</dcterms:modified>
</cp:coreProperties>
</file>