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0"/>
  </p:notesMasterIdLst>
  <p:sldIdLst>
    <p:sldId id="965" r:id="rId2"/>
    <p:sldId id="257" r:id="rId3"/>
    <p:sldId id="953" r:id="rId4"/>
    <p:sldId id="937" r:id="rId5"/>
    <p:sldId id="936" r:id="rId6"/>
    <p:sldId id="954" r:id="rId7"/>
    <p:sldId id="924" r:id="rId8"/>
    <p:sldId id="736" r:id="rId9"/>
  </p:sldIdLst>
  <p:sldSz cx="9144000" cy="6858000" type="screen4x3"/>
  <p:notesSz cx="994568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5777B9-3CC3-5A41-BED6-6FC88505895A}">
          <p14:sldIdLst>
            <p14:sldId id="965"/>
            <p14:sldId id="257"/>
            <p14:sldId id="953"/>
            <p14:sldId id="937"/>
            <p14:sldId id="936"/>
            <p14:sldId id="954"/>
            <p14:sldId id="924"/>
            <p14:sldId id="7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sslemont" initials="S" lastIdx="49" clrIdx="0"/>
  <p:cmAuthor id="2" name="sophie esslemont" initials="se" lastIdx="3" clrIdx="1"/>
  <p:cmAuthor id="3" name="georgie emery" initials="ge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4"/>
    <a:srgbClr val="DF6068"/>
    <a:srgbClr val="FFFFCC"/>
    <a:srgbClr val="6088EF"/>
    <a:srgbClr val="F9ADB3"/>
    <a:srgbClr val="DDE8F6"/>
    <a:srgbClr val="FFD3D6"/>
    <a:srgbClr val="FFB1B6"/>
    <a:srgbClr val="F8AEB5"/>
    <a:srgbClr val="F7A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542" autoAdjust="0"/>
  </p:normalViewPr>
  <p:slideViewPr>
    <p:cSldViewPr snapToGrid="0" snapToObjects="1">
      <p:cViewPr varScale="1">
        <p:scale>
          <a:sx n="99" d="100"/>
          <a:sy n="99" d="100"/>
        </p:scale>
        <p:origin x="19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2592000"/>
          </a:xfrm>
          <a:prstGeom prst="rect">
            <a:avLst/>
          </a:prstGeom>
        </p:spPr>
        <p:txBody>
          <a:bodyPr vert="horz" lIns="190451" tIns="95226" rIns="190451" bIns="95226" rtlCol="0"/>
          <a:lstStyle>
            <a:lvl1pPr algn="l">
              <a:defRPr sz="2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2592000"/>
          </a:xfrm>
          <a:prstGeom prst="rect">
            <a:avLst/>
          </a:prstGeom>
        </p:spPr>
        <p:txBody>
          <a:bodyPr vert="horz" lIns="190451" tIns="95226" rIns="190451" bIns="95226" rtlCol="0"/>
          <a:lstStyle>
            <a:lvl1pPr algn="r">
              <a:defRPr sz="2500"/>
            </a:lvl1pPr>
          </a:lstStyle>
          <a:p>
            <a:fld id="{C3F639A9-0CD2-2744-B770-EA455BEF754E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986713" y="3887788"/>
            <a:ext cx="25919113" cy="19440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90451" tIns="95226" rIns="190451" bIns="952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24624000"/>
            <a:ext cx="7956550" cy="23328000"/>
          </a:xfrm>
          <a:prstGeom prst="rect">
            <a:avLst/>
          </a:prstGeom>
        </p:spPr>
        <p:txBody>
          <a:bodyPr vert="horz" lIns="190451" tIns="95226" rIns="190451" bIns="9522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9239003"/>
            <a:ext cx="4309798" cy="2592000"/>
          </a:xfrm>
          <a:prstGeom prst="rect">
            <a:avLst/>
          </a:prstGeom>
        </p:spPr>
        <p:txBody>
          <a:bodyPr vert="horz" lIns="190451" tIns="95226" rIns="190451" bIns="95226" rtlCol="0" anchor="b"/>
          <a:lstStyle>
            <a:lvl1pPr algn="l">
              <a:defRPr sz="2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49239003"/>
            <a:ext cx="4309798" cy="2592000"/>
          </a:xfrm>
          <a:prstGeom prst="rect">
            <a:avLst/>
          </a:prstGeom>
        </p:spPr>
        <p:txBody>
          <a:bodyPr vert="horz" lIns="190451" tIns="95226" rIns="190451" bIns="95226" rtlCol="0" anchor="b"/>
          <a:lstStyle>
            <a:lvl1pPr algn="r">
              <a:defRPr sz="2500"/>
            </a:lvl1pPr>
          </a:lstStyle>
          <a:p>
            <a:fld id="{20F1A601-D8BD-B040-ABA4-FE93694EB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8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reepngimages.com/boris-johnson-no-background-image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reepngimages.com/boris-johnson-no-background-imag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xpress.co.uk/news/politics/1000387/parliament-injury-compensations-taxpayers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mtom.com/en_gb/sat-nav/maps-services/shop/travel-map/united-kingdom-ireland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porcle.com/blog/2017/06/hung-parliament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ticshome.com/news/uk/social-affairs/house/house-magazine/91990/dawn-butler-%E2%80%9C2018-year-women-we-are-starting-w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gshocking.com/weird-facts-about-england-you-didnt-know/strange-uk-law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atfordobserver.co.uk/news/17952100.jo-swinson-speaks-effects-brexit-high-streets-st-albans-visit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Qc1UmYRogA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Images:</a:t>
            </a:r>
          </a:p>
          <a:p>
            <a:pPr marL="228600" indent="-228600">
              <a:buAutoNum type="arabicParenR"/>
            </a:pPr>
            <a:r>
              <a:rPr lang="en-GB" dirty="0">
                <a:hlinkClick r:id="rId3"/>
              </a:rPr>
              <a:t>http://freepngimages.com/boris-johnson-no-background-image/</a:t>
            </a:r>
            <a:endParaRPr lang="en-GB" dirty="0"/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/>
              <a:t>iStock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8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67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Images: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>
                <a:hlinkClick r:id="rId3"/>
              </a:rPr>
              <a:t>http://freepngimages.com/boris-johnson-no-background-image/</a:t>
            </a:r>
            <a:endParaRPr lang="en-GB" dirty="0"/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>
                <a:hlinkClick r:id="rId4"/>
              </a:rPr>
              <a:t>https://www.express.co.uk/news/politics/1000387/parliament-injury-compensations-taxpayers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1A601-D8BD-B040-ABA4-FE93694EBC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65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Images:</a:t>
            </a:r>
          </a:p>
          <a:p>
            <a:pPr marL="228600" indent="-228600">
              <a:buAutoNum type="arabicParenR"/>
            </a:pPr>
            <a:r>
              <a:rPr lang="en-GB" dirty="0">
                <a:hlinkClick r:id="rId3"/>
              </a:rPr>
              <a:t>https://www.tomtom.com/en_gb/sat-nav/maps-services/shop/travel-map/united-kingdom-ireland/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dirty="0">
                <a:hlinkClick r:id="rId4"/>
              </a:rPr>
              <a:t>https://www.sporcle.com/blog/2017/06/hung-parliament/</a:t>
            </a:r>
            <a:endParaRPr lang="en-GB" b="0" dirty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7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Images: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pPr marL="228600" indent="-228600">
              <a:buAutoNum type="arabicParenR"/>
            </a:pPr>
            <a:r>
              <a:rPr lang="en-GB" dirty="0">
                <a:hlinkClick r:id="rId3"/>
              </a:rPr>
              <a:t>https://www.politicshome.com/news/uk/social-affairs/house/house-magazine/91990/dawn-butler-%E2%80%9C2018-year-women-we-are-starting-we</a:t>
            </a:r>
            <a:endParaRPr lang="en-GB" b="0" dirty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0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Images: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pPr marL="228600" indent="-228600">
              <a:buAutoNum type="arabicParenR"/>
            </a:pPr>
            <a:r>
              <a:rPr lang="en-GB" dirty="0">
                <a:hlinkClick r:id="rId3"/>
              </a:rPr>
              <a:t>http://www.bigshocking.com/weird-facts-about-england-you-didnt-know/strange-uk-laws/</a:t>
            </a: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  <a:p>
            <a:pPr marL="0" indent="0">
              <a:buNone/>
            </a:pPr>
            <a:r>
              <a:rPr lang="en-GB" b="0" dirty="0"/>
              <a:t>References:</a:t>
            </a:r>
          </a:p>
          <a:p>
            <a:pPr marL="0" indent="0">
              <a:buNone/>
            </a:pPr>
            <a:r>
              <a:rPr lang="en-GB" b="0" dirty="0"/>
              <a:t>1) </a:t>
            </a:r>
            <a:r>
              <a:rPr lang="en-GB" dirty="0">
                <a:hlinkClick r:id="rId4"/>
              </a:rPr>
              <a:t>https://www.watfordobserver.co.uk/news/17952100.jo-swinson-speaks-effects-brexit-high-streets-st-albans-visit/</a:t>
            </a:r>
            <a:endParaRPr lang="en-GB" b="0" dirty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46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Alternative video link: </a:t>
            </a:r>
            <a:r>
              <a:rPr lang="en-GB" dirty="0">
                <a:hlinkClick r:id="rId3"/>
              </a:rPr>
              <a:t>https://www.youtube.com/watch?v=xQc1UmYRogA</a:t>
            </a:r>
            <a:r>
              <a:rPr lang="en-GB" dirty="0"/>
              <a:t> (1:59-2:30)</a:t>
            </a:r>
          </a:p>
          <a:p>
            <a:endParaRPr lang="en-GB" b="0" dirty="0"/>
          </a:p>
          <a:p>
            <a:r>
              <a:rPr lang="en-GB" b="0" dirty="0"/>
              <a:t>Images:</a:t>
            </a:r>
          </a:p>
          <a:p>
            <a:r>
              <a:rPr lang="en-GB" b="0" dirty="0"/>
              <a:t>1) iStock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99BA-43AD-B845-8E67-BF48FDFD6E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05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994572" y="24624000"/>
            <a:ext cx="7956549" cy="23328000"/>
          </a:xfrm>
          <a:prstGeom prst="rect">
            <a:avLst/>
          </a:prstGeom>
        </p:spPr>
        <p:txBody>
          <a:bodyPr lIns="190420" tIns="190420" rIns="190420" bIns="190420" anchor="t" anchorCtr="0">
            <a:noAutofit/>
          </a:bodyPr>
          <a:lstStyle/>
          <a:p>
            <a:endParaRPr lang="en-GB" dirty="0"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-7986713" y="3887788"/>
            <a:ext cx="25919113" cy="19440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178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A70E7-3C8C-472E-910F-5D59169220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170" y="2420026"/>
            <a:ext cx="1999661" cy="2017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AD2EDB-A7E6-4118-B366-6E2D822882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725" y="2124745"/>
            <a:ext cx="993753" cy="956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0EE5B9-5D5D-464A-A82B-BF2F089D39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720">
            <a:off x="2542493" y="954518"/>
            <a:ext cx="499626" cy="595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201E08-445F-4969-842D-8287DF2BC8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639" y="3349942"/>
            <a:ext cx="654377" cy="980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27D556-59F7-424F-9225-FD5341B622F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452" y="2873384"/>
            <a:ext cx="829498" cy="164267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1BFCD-CDBC-443E-B743-AC84C5E56E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7971" y="4207070"/>
            <a:ext cx="3529013" cy="683772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Primary KS1</a:t>
            </a:r>
          </a:p>
        </p:txBody>
      </p:sp>
    </p:spTree>
    <p:extLst>
      <p:ext uri="{BB962C8B-B14F-4D97-AF65-F5344CB8AC3E}">
        <p14:creationId xmlns:p14="http://schemas.microsoft.com/office/powerpoint/2010/main" val="194420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32B78-DC47-4EF7-8377-CAD9B7510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811BCB-6383-4BBE-8F38-2811A1D36375}"/>
              </a:ext>
            </a:extLst>
          </p:cNvPr>
          <p:cNvGrpSpPr/>
          <p:nvPr/>
        </p:nvGrpSpPr>
        <p:grpSpPr>
          <a:xfrm>
            <a:off x="3541893" y="2503328"/>
            <a:ext cx="2722203" cy="2748632"/>
            <a:chOff x="3635896" y="2780928"/>
            <a:chExt cx="2722203" cy="27486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6B8D68-E61A-41B5-83C7-05C79518C926}"/>
                </a:ext>
              </a:extLst>
            </p:cNvPr>
            <p:cNvGrpSpPr/>
            <p:nvPr/>
          </p:nvGrpSpPr>
          <p:grpSpPr>
            <a:xfrm>
              <a:off x="3635896" y="2780928"/>
              <a:ext cx="2722203" cy="2748632"/>
              <a:chOff x="3635896" y="2780928"/>
              <a:chExt cx="2722203" cy="274863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5BB686D-62CB-447D-913B-FE2A5C284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35896" y="2780928"/>
                <a:ext cx="2722203" cy="274863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2A87CED-981C-4BF2-8994-CDAA3FEA5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5976" y="4149080"/>
                <a:ext cx="655780" cy="660365"/>
              </a:xfrm>
              <a:prstGeom prst="rect">
                <a:avLst/>
              </a:prstGeom>
            </p:spPr>
          </p:pic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05739293-DC20-496C-B38E-61B462753C9F}"/>
                </a:ext>
              </a:extLst>
            </p:cNvPr>
            <p:cNvSpPr/>
            <p:nvPr/>
          </p:nvSpPr>
          <p:spPr>
            <a:xfrm>
              <a:off x="4079149" y="4061384"/>
              <a:ext cx="1152128" cy="884265"/>
            </a:xfrm>
            <a:prstGeom prst="frame">
              <a:avLst>
                <a:gd name="adj1" fmla="val 2443"/>
              </a:avLst>
            </a:prstGeom>
            <a:solidFill>
              <a:srgbClr val="6088EF"/>
            </a:solidFill>
            <a:ln>
              <a:solidFill>
                <a:srgbClr val="6088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D188BFA-42D5-4812-946F-4D320F4D42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5955611"/>
            <a:ext cx="3347864" cy="538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3753F7-84DA-4001-BFD1-056FC0FF60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4E4566-B2BC-475A-9EFF-BA5C7B4CABBD}"/>
              </a:ext>
            </a:extLst>
          </p:cNvPr>
          <p:cNvSpPr/>
          <p:nvPr/>
        </p:nvSpPr>
        <p:spPr>
          <a:xfrm>
            <a:off x="1970664" y="982129"/>
            <a:ext cx="5238398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2D2D2D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Vote now on…</a:t>
            </a:r>
            <a:br>
              <a:rPr lang="en-GB" sz="2800" b="1" dirty="0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sz="2800" b="1" dirty="0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2800" b="1" u="sng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www.votesforschools.com</a:t>
            </a:r>
            <a:r>
              <a:rPr lang="en-GB" sz="2800" b="1" dirty="0">
                <a:solidFill>
                  <a:srgbClr val="97E8D7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3614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0FC176-9C3E-4E4C-AF0F-A4FE49B5BCA6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37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0FC176-9C3E-4E4C-AF0F-A4FE49B5BCA6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1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9"/>
            <a:ext cx="7772400" cy="1470025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Jou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finish sign">
            <a:extLst>
              <a:ext uri="{FF2B5EF4-FFF2-40B4-BE49-F238E27FC236}">
                <a16:creationId xmlns:a16="http://schemas.microsoft.com/office/drawing/2014/main" id="{B3EC44D8-1F0E-474B-B346-B47AC186D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9817" y="4985651"/>
            <a:ext cx="1228485" cy="1218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9">
            <a:extLst>
              <a:ext uri="{FF2B5EF4-FFF2-40B4-BE49-F238E27FC236}">
                <a16:creationId xmlns:a16="http://schemas.microsoft.com/office/drawing/2014/main" id="{E61A4D26-4875-40CA-A5B2-7B453F8FE296}"/>
              </a:ext>
            </a:extLst>
          </p:cNvPr>
          <p:cNvSpPr/>
          <p:nvPr/>
        </p:nvSpPr>
        <p:spPr>
          <a:xfrm>
            <a:off x="836464" y="1772816"/>
            <a:ext cx="7581822" cy="4000976"/>
          </a:xfrm>
          <a:custGeom>
            <a:avLst/>
            <a:gdLst>
              <a:gd name="connsiteX0" fmla="*/ 0 w 7263928"/>
              <a:gd name="connsiteY0" fmla="*/ 75127 h 3582415"/>
              <a:gd name="connsiteX1" fmla="*/ 6150280 w 7263928"/>
              <a:gd name="connsiteY1" fmla="*/ 100179 h 3582415"/>
              <a:gd name="connsiteX2" fmla="*/ 6770318 w 7263928"/>
              <a:gd name="connsiteY2" fmla="*/ 1052157 h 3582415"/>
              <a:gd name="connsiteX3" fmla="*/ 795403 w 7263928"/>
              <a:gd name="connsiteY3" fmla="*/ 1803719 h 3582415"/>
              <a:gd name="connsiteX4" fmla="*/ 989557 w 7263928"/>
              <a:gd name="connsiteY4" fmla="*/ 3075110 h 3582415"/>
              <a:gd name="connsiteX5" fmla="*/ 6657584 w 7263928"/>
              <a:gd name="connsiteY5" fmla="*/ 3582415 h 358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3928" h="3582415">
                <a:moveTo>
                  <a:pt x="0" y="75127"/>
                </a:moveTo>
                <a:cubicBezTo>
                  <a:pt x="2510947" y="6234"/>
                  <a:pt x="5021894" y="-62659"/>
                  <a:pt x="6150280" y="100179"/>
                </a:cubicBezTo>
                <a:cubicBezTo>
                  <a:pt x="7278666" y="263017"/>
                  <a:pt x="7662797" y="768234"/>
                  <a:pt x="6770318" y="1052157"/>
                </a:cubicBezTo>
                <a:cubicBezTo>
                  <a:pt x="5877839" y="1336080"/>
                  <a:pt x="1758863" y="1466560"/>
                  <a:pt x="795403" y="1803719"/>
                </a:cubicBezTo>
                <a:cubicBezTo>
                  <a:pt x="-168057" y="2140878"/>
                  <a:pt x="12527" y="2778661"/>
                  <a:pt x="989557" y="3075110"/>
                </a:cubicBezTo>
                <a:cubicBezTo>
                  <a:pt x="1966587" y="3371559"/>
                  <a:pt x="4312085" y="3476987"/>
                  <a:pt x="6657584" y="3582415"/>
                </a:cubicBezTo>
              </a:path>
            </a:pathLst>
          </a:custGeom>
          <a:noFill/>
          <a:ln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highlight>
                <a:srgbClr val="03ABE1"/>
              </a:highlight>
              <a:latin typeface="Century Gothic"/>
              <a:cs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://www.thehiveinsight.com/wp-content/themes/tsu/css/images/signs-right-start.png">
            <a:extLst>
              <a:ext uri="{FF2B5EF4-FFF2-40B4-BE49-F238E27FC236}">
                <a16:creationId xmlns:a16="http://schemas.microsoft.com/office/drawing/2014/main" id="{3E3F0D5E-229D-49A7-AAB6-0D351DD0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48457"/>
            <a:ext cx="1431618" cy="1247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DB6B306F-BFCD-4479-ACB0-81C8F27DCE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1476" y="3434574"/>
            <a:ext cx="1799130" cy="114925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71B64D-5B71-48B0-A10B-5D516CB7DCF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latin typeface="Century Gothic"/>
                <a:cs typeface="Century Gothic"/>
              </a:rPr>
              <a:t>Our learning journey for this week!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CCE3C3-94F3-4F76-9B2B-3CFAD82825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845" y="365399"/>
            <a:ext cx="871804" cy="877900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5F20F20-48E6-4C24-8828-2C82B43385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7538" y="1231203"/>
            <a:ext cx="1712913" cy="110966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868CCFB-DEDB-423B-A8FC-3A26C842F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4864" y="1140405"/>
            <a:ext cx="1884045" cy="116134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28DE195-DDB4-47F8-8B8C-DC750A8D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1812" y="2648486"/>
            <a:ext cx="1713599" cy="11088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C074B4FC-009B-47F9-A785-7C0FDE0B90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3747" y="2892932"/>
            <a:ext cx="2064047" cy="1173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4ADB8F8D-C5D2-43D9-95F6-8953E23439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59285" y="5006403"/>
            <a:ext cx="2064047" cy="12928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 marL="182880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22C82-1322-47F0-8433-07036B1A3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301" y="5062265"/>
            <a:ext cx="1487488" cy="11811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Vote!</a:t>
            </a:r>
          </a:p>
        </p:txBody>
      </p:sp>
    </p:spTree>
    <p:extLst>
      <p:ext uri="{BB962C8B-B14F-4D97-AF65-F5344CB8AC3E}">
        <p14:creationId xmlns:p14="http://schemas.microsoft.com/office/powerpoint/2010/main" val="26130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7237562" cy="457199"/>
          </a:xfrm>
        </p:spPr>
        <p:txBody>
          <a:bodyPr>
            <a:no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en-US" dirty="0"/>
              <a:t>Commonly used boxes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172E2-B8C0-4B53-8CD7-E38E5A07A9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058" y="1978534"/>
            <a:ext cx="4355980" cy="2541708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1800"/>
            </a:lvl2pPr>
          </a:lstStyle>
          <a:p>
            <a:pPr lvl="0"/>
            <a:r>
              <a:rPr lang="en-US" dirty="0"/>
              <a:t>Activity Title (Time in mins)</a:t>
            </a:r>
          </a:p>
          <a:p>
            <a:pPr lvl="1"/>
            <a:r>
              <a:rPr lang="en-US" dirty="0"/>
              <a:t>Activity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843B41-02CF-4B64-BCD9-B9CC93735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3036" y="1148331"/>
            <a:ext cx="2994025" cy="1080000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Information box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8D644EF-BAA6-4E05-AE1F-70DBA267B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51859" y="3622207"/>
            <a:ext cx="2994025" cy="10800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/>
              <a:t>SEND/Definition Box: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8471F-BD68-4AFA-90A1-ED78E7901F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1859" y="2385269"/>
            <a:ext cx="2995200" cy="1080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Challenge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269F30-4ADC-40DA-AD25-97F31391CC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1858" y="4859145"/>
            <a:ext cx="2994025" cy="108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 dirty="0"/>
              <a:t>Teachers note</a:t>
            </a:r>
          </a:p>
        </p:txBody>
      </p:sp>
    </p:spTree>
    <p:extLst>
      <p:ext uri="{BB962C8B-B14F-4D97-AF65-F5344CB8AC3E}">
        <p14:creationId xmlns:p14="http://schemas.microsoft.com/office/powerpoint/2010/main" val="107730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FFBDDD-9207-49ED-865E-A2FFF820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158"/>
          </a:xfrm>
        </p:spPr>
        <p:txBody>
          <a:bodyPr>
            <a:normAutofit/>
          </a:bodyPr>
          <a:lstStyle>
            <a:lvl1pPr algn="l">
              <a:defRPr lang="en-US"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1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AE51AC2F-5D49-437A-B71F-AC28FAAA6B62}"/>
              </a:ext>
            </a:extLst>
          </p:cNvPr>
          <p:cNvSpPr/>
          <p:nvPr/>
        </p:nvSpPr>
        <p:spPr>
          <a:xfrm rot="10800000" flipH="1">
            <a:off x="157338" y="179617"/>
            <a:ext cx="8822067" cy="6493325"/>
          </a:xfrm>
          <a:prstGeom prst="rtTriangle">
            <a:avLst/>
          </a:prstGeom>
          <a:solidFill>
            <a:srgbClr val="EF3340">
              <a:alpha val="2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387F906-A046-4906-AAB7-A2E22576770C}"/>
              </a:ext>
            </a:extLst>
          </p:cNvPr>
          <p:cNvSpPr/>
          <p:nvPr/>
        </p:nvSpPr>
        <p:spPr>
          <a:xfrm flipH="1">
            <a:off x="164595" y="162818"/>
            <a:ext cx="8822067" cy="6510124"/>
          </a:xfrm>
          <a:prstGeom prst="rtTriangle">
            <a:avLst/>
          </a:prstGeom>
          <a:solidFill>
            <a:srgbClr val="6088E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FF838-6CF6-4B1B-A723-A7C303CB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9F1D4E-8A1B-44F5-B99D-49C8CA4E5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8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86F9D-ED51-4C42-8081-D1B5B8262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CFA275-FCCB-4B08-8C81-F682CFC0ECC5}"/>
              </a:ext>
            </a:extLst>
          </p:cNvPr>
          <p:cNvSpPr/>
          <p:nvPr/>
        </p:nvSpPr>
        <p:spPr>
          <a:xfrm>
            <a:off x="170357" y="183775"/>
            <a:ext cx="4410269" cy="6487200"/>
          </a:xfrm>
          <a:prstGeom prst="rect">
            <a:avLst/>
          </a:prstGeom>
          <a:solidFill>
            <a:srgbClr val="DDE8F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E1AFD-4D94-4056-96C7-7C40F622007E}"/>
              </a:ext>
            </a:extLst>
          </p:cNvPr>
          <p:cNvSpPr/>
          <p:nvPr/>
        </p:nvSpPr>
        <p:spPr>
          <a:xfrm>
            <a:off x="4565957" y="184515"/>
            <a:ext cx="4410269" cy="6487200"/>
          </a:xfrm>
          <a:prstGeom prst="rect">
            <a:avLst/>
          </a:prstGeom>
          <a:solidFill>
            <a:srgbClr val="FFD3D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038C7D-BC9C-40A7-9010-BDAEA851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2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65913" y="6218236"/>
            <a:ext cx="2133600" cy="365125"/>
          </a:xfrm>
        </p:spPr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94FC0DA-1F7A-4A4F-96DF-822CA2457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74640"/>
            <a:ext cx="8229600" cy="1199413"/>
          </a:xfrm>
        </p:spPr>
        <p:txBody>
          <a:bodyPr>
            <a:normAutofit/>
          </a:bodyPr>
          <a:lstStyle>
            <a:lvl1pPr algn="ctr">
              <a:def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Copy the Vote Topic Question Here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C349FA-FA0A-47CF-B375-590C3935656D}"/>
              </a:ext>
            </a:extLst>
          </p:cNvPr>
          <p:cNvSpPr/>
          <p:nvPr/>
        </p:nvSpPr>
        <p:spPr>
          <a:xfrm>
            <a:off x="412544" y="1708914"/>
            <a:ext cx="4176347" cy="432047"/>
          </a:xfrm>
          <a:prstGeom prst="rect">
            <a:avLst/>
          </a:prstGeom>
          <a:solidFill>
            <a:srgbClr val="DF606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Yes</a:t>
            </a:r>
            <a:endParaRPr lang="en-GB" sz="1800" b="1" dirty="0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681413-D22E-44B1-B3BB-C8FC00A935E9}"/>
              </a:ext>
            </a:extLst>
          </p:cNvPr>
          <p:cNvSpPr/>
          <p:nvPr/>
        </p:nvSpPr>
        <p:spPr>
          <a:xfrm>
            <a:off x="4588890" y="1708914"/>
            <a:ext cx="4142566" cy="432047"/>
          </a:xfrm>
          <a:prstGeom prst="rect">
            <a:avLst/>
          </a:prstGeom>
          <a:solidFill>
            <a:srgbClr val="80A0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/>
                <a:ea typeface="Lato" panose="020F0502020204030203" pitchFamily="34" charset="0"/>
                <a:cs typeface="Century Gothic"/>
              </a:rPr>
              <a:t>No</a:t>
            </a:r>
            <a:endParaRPr lang="en-GB" sz="1800" b="1" dirty="0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7DCD71-72C7-4C2F-A1C6-C354E9ECE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EF66431D-E730-4458-AAE1-45B406DF2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751" y="2140961"/>
            <a:ext cx="4176713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40E376C-CDBB-4677-B0EE-B792DF94E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9463" y="2135646"/>
            <a:ext cx="4141787" cy="40037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These boxes should </a:t>
            </a:r>
            <a:r>
              <a:rPr lang="en-US" dirty="0" err="1"/>
              <a:t>summarise</a:t>
            </a:r>
            <a:r>
              <a:rPr lang="en-US" dirty="0"/>
              <a:t> the main arguments for each side of the question. </a:t>
            </a:r>
          </a:p>
          <a:p>
            <a:pPr lvl="0"/>
            <a:r>
              <a:rPr lang="en-US" dirty="0"/>
              <a:t>The bullet points should be the same </a:t>
            </a:r>
            <a:r>
              <a:rPr lang="en-US" dirty="0" err="1"/>
              <a:t>colour</a:t>
            </a:r>
            <a:r>
              <a:rPr lang="en-US" dirty="0"/>
              <a:t> as the above box.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EFFCF4-0AFB-410B-8337-96BC925D12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79" y="5576885"/>
            <a:ext cx="1108396" cy="1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9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er Launch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1DEF6-C112-4BCD-8EF8-ADB6CE45252E}"/>
              </a:ext>
            </a:extLst>
          </p:cNvPr>
          <p:cNvSpPr/>
          <p:nvPr/>
        </p:nvSpPr>
        <p:spPr>
          <a:xfrm>
            <a:off x="172439" y="3420376"/>
            <a:ext cx="8800676" cy="3259377"/>
          </a:xfrm>
          <a:prstGeom prst="rect">
            <a:avLst/>
          </a:prstGeom>
          <a:solidFill>
            <a:srgbClr val="EF3340">
              <a:alpha val="13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F833950-833C-475A-A691-4FE801C34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2875" y="3730469"/>
            <a:ext cx="4278975" cy="267176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GB" dirty="0"/>
              <a:t>DRAG </a:t>
            </a:r>
          </a:p>
          <a:p>
            <a:pPr lvl="0"/>
            <a:r>
              <a:rPr lang="en-GB" dirty="0"/>
              <a:t>Career spotlight: This is .... He is a .., which means ...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Click him to hear about how he got into a career in 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50BE83-20A5-4AD5-9347-F6ED54151A4F}"/>
              </a:ext>
            </a:extLst>
          </p:cNvPr>
          <p:cNvSpPr/>
          <p:nvPr/>
        </p:nvSpPr>
        <p:spPr>
          <a:xfrm>
            <a:off x="163813" y="178249"/>
            <a:ext cx="8800676" cy="3240360"/>
          </a:xfrm>
          <a:prstGeom prst="rect">
            <a:avLst/>
          </a:prstGeom>
          <a:solidFill>
            <a:srgbClr val="80A0F2">
              <a:alpha val="30000"/>
            </a:srgbClr>
          </a:solidFill>
          <a:ln>
            <a:solidFill>
              <a:srgbClr val="80A0F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C77992-C979-4C00-A915-6251B7797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74641"/>
            <a:ext cx="3849545" cy="520349"/>
          </a:xfrm>
        </p:spPr>
        <p:txBody>
          <a:bodyPr/>
          <a:lstStyle>
            <a:lvl1pPr marL="0" marR="0" indent="0" algn="l" rtl="0">
              <a:spcBef>
                <a:spcPts val="0"/>
              </a:spcBef>
              <a:buSzPct val="25000"/>
              <a:buNone/>
              <a:defRPr/>
            </a:lvl1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Career Launchpad!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202AE5B-4974-447F-8ABF-D12E9A89C0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73688" y="846138"/>
            <a:ext cx="3078162" cy="244387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/>
              <a:t>An image relating to the information on the left.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90ACCFD2-7943-4AEF-88F0-D1F867DF1B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9914" y="3745793"/>
            <a:ext cx="2960687" cy="267247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dirty="0"/>
              <a:t>A screenshot of the video used in Career Spotlight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4081CE7-9680-41C6-8AA6-ACAF4C6CC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610" y="824725"/>
            <a:ext cx="4298950" cy="37384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Learn about…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77652-284D-459B-921E-278C7A439E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31" y="6626489"/>
            <a:ext cx="2427287" cy="194845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 dirty="0"/>
              <a:t>Place hyperlink to </a:t>
            </a:r>
            <a:r>
              <a:rPr lang="en-US" dirty="0" err="1"/>
              <a:t>SafeShare</a:t>
            </a:r>
            <a:r>
              <a:rPr lang="en-US" dirty="0"/>
              <a:t> video here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6DFA2-68E5-4B17-8F90-38FBDAC80A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1610" y="1276255"/>
            <a:ext cx="4699229" cy="201304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Further information about the topic.</a:t>
            </a:r>
          </a:p>
        </p:txBody>
      </p:sp>
    </p:spTree>
    <p:extLst>
      <p:ext uri="{BB962C8B-B14F-4D97-AF65-F5344CB8AC3E}">
        <p14:creationId xmlns:p14="http://schemas.microsoft.com/office/powerpoint/2010/main" val="161339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7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C5F7-E33A-C84D-9D5C-CFABFACAFC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F9BC2-2E13-49C2-B669-0421AF03A110}"/>
              </a:ext>
            </a:extLst>
          </p:cNvPr>
          <p:cNvSpPr/>
          <p:nvPr/>
        </p:nvSpPr>
        <p:spPr>
          <a:xfrm>
            <a:off x="107505" y="116632"/>
            <a:ext cx="8928992" cy="6624736"/>
          </a:xfrm>
          <a:prstGeom prst="rect">
            <a:avLst/>
          </a:prstGeom>
          <a:noFill/>
          <a:ln w="127000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0D64758-3C7B-4281-A024-F2C77CA5556C}"/>
              </a:ext>
            </a:extLst>
          </p:cNvPr>
          <p:cNvSpPr txBox="1">
            <a:spLocks/>
          </p:cNvSpPr>
          <p:nvPr/>
        </p:nvSpPr>
        <p:spPr>
          <a:xfrm>
            <a:off x="6964893" y="65569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©VotesForSchools2019</a:t>
            </a:r>
          </a:p>
        </p:txBody>
      </p:sp>
    </p:spTree>
    <p:extLst>
      <p:ext uri="{BB962C8B-B14F-4D97-AF65-F5344CB8AC3E}">
        <p14:creationId xmlns:p14="http://schemas.microsoft.com/office/powerpoint/2010/main" val="272265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hyperlink" Target="https://safeshare.tv/x/xQc1UmYRogA" TargetMode="Externa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181AE6-A3CC-4ADB-B6E5-3FB9B029C3FE}"/>
              </a:ext>
            </a:extLst>
          </p:cNvPr>
          <p:cNvSpPr/>
          <p:nvPr/>
        </p:nvSpPr>
        <p:spPr>
          <a:xfrm>
            <a:off x="1905550" y="1362354"/>
            <a:ext cx="1980000" cy="109809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/>
              </a:rPr>
              <a:t>Talk to other Prime Ministers around the world.</a:t>
            </a:r>
          </a:p>
        </p:txBody>
      </p:sp>
      <p:pic>
        <p:nvPicPr>
          <p:cNvPr id="16" name="Graphic 15" descr="Earth globe Americas">
            <a:extLst>
              <a:ext uri="{FF2B5EF4-FFF2-40B4-BE49-F238E27FC236}">
                <a16:creationId xmlns:a16="http://schemas.microsoft.com/office/drawing/2014/main" id="{E2592D10-D62C-44D7-A8FC-8F950B507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150" y="1426586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FA1A3C-4262-403A-BE9E-368BD35B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334" y="274638"/>
            <a:ext cx="8106466" cy="769158"/>
          </a:xfrm>
        </p:spPr>
        <p:txBody>
          <a:bodyPr/>
          <a:lstStyle/>
          <a:p>
            <a:r>
              <a:rPr lang="en-GB" dirty="0"/>
              <a:t>Starter: What does the Prime Minister do?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D067BB5-D52C-45B8-B0F3-94FFF507D4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00" y="220849"/>
            <a:ext cx="799350" cy="769159"/>
          </a:xfrm>
          <a:prstGeom prst="rect">
            <a:avLst/>
          </a:prstGeom>
        </p:spPr>
      </p:pic>
      <p:pic>
        <p:nvPicPr>
          <p:cNvPr id="1026" name="Picture 2" descr="Image result for boris johnson white background">
            <a:extLst>
              <a:ext uri="{FF2B5EF4-FFF2-40B4-BE49-F238E27FC236}">
                <a16:creationId xmlns:a16="http://schemas.microsoft.com/office/drawing/2014/main" id="{0FDD035E-FC79-4FEB-9690-9F7AB7B6E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182" y="3297726"/>
            <a:ext cx="3285636" cy="328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10F5A19-BB3F-4DC0-A702-0FCDBF78D316}"/>
              </a:ext>
            </a:extLst>
          </p:cNvPr>
          <p:cNvSpPr/>
          <p:nvPr/>
        </p:nvSpPr>
        <p:spPr>
          <a:xfrm>
            <a:off x="991150" y="2895122"/>
            <a:ext cx="1980000" cy="109809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/>
              </a:rPr>
              <a:t>Deciding how much doctors and nurses get paid.</a:t>
            </a:r>
          </a:p>
        </p:txBody>
      </p:sp>
      <p:pic>
        <p:nvPicPr>
          <p:cNvPr id="14" name="Graphic 13" descr="Stethoscope">
            <a:extLst>
              <a:ext uri="{FF2B5EF4-FFF2-40B4-BE49-F238E27FC236}">
                <a16:creationId xmlns:a16="http://schemas.microsoft.com/office/drawing/2014/main" id="{87F77606-D6A4-42D5-91CE-78E6FB7F7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446" y="2959354"/>
            <a:ext cx="914400" cy="91440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A7888C-4B82-4856-B450-2475A34C1BD7}"/>
              </a:ext>
            </a:extLst>
          </p:cNvPr>
          <p:cNvSpPr/>
          <p:nvPr/>
        </p:nvSpPr>
        <p:spPr>
          <a:xfrm>
            <a:off x="5506662" y="1332027"/>
            <a:ext cx="1980000" cy="109809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/>
              </a:rPr>
              <a:t>Choosing what we learn at school.</a:t>
            </a:r>
          </a:p>
        </p:txBody>
      </p:sp>
      <p:pic>
        <p:nvPicPr>
          <p:cNvPr id="18" name="Graphic 17" descr="Classroom">
            <a:extLst>
              <a:ext uri="{FF2B5EF4-FFF2-40B4-BE49-F238E27FC236}">
                <a16:creationId xmlns:a16="http://schemas.microsoft.com/office/drawing/2014/main" id="{6FF7019D-788B-47E4-8E10-D929F6A55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81932" y="1421404"/>
            <a:ext cx="914400" cy="91440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7DC2E60-8FCD-4120-A653-4B4F49C508A2}"/>
              </a:ext>
            </a:extLst>
          </p:cNvPr>
          <p:cNvSpPr/>
          <p:nvPr/>
        </p:nvSpPr>
        <p:spPr>
          <a:xfrm>
            <a:off x="6608684" y="2775660"/>
            <a:ext cx="1980000" cy="109809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/>
              </a:rPr>
              <a:t>Deciding how much our food and drink costs.</a:t>
            </a:r>
          </a:p>
        </p:txBody>
      </p:sp>
      <p:pic>
        <p:nvPicPr>
          <p:cNvPr id="20" name="Graphic 19" descr="Fork and knife">
            <a:extLst>
              <a:ext uri="{FF2B5EF4-FFF2-40B4-BE49-F238E27FC236}">
                <a16:creationId xmlns:a16="http://schemas.microsoft.com/office/drawing/2014/main" id="{BCE29B99-A828-4DBC-AF40-7BEDBBC2BE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82261" y="2865037"/>
            <a:ext cx="914400" cy="914400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B2312032-99B6-41C1-8C3D-B5CA1209D928}"/>
              </a:ext>
            </a:extLst>
          </p:cNvPr>
          <p:cNvSpPr/>
          <p:nvPr/>
        </p:nvSpPr>
        <p:spPr>
          <a:xfrm>
            <a:off x="217545" y="4326928"/>
            <a:ext cx="3143552" cy="1987269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Discuss (1 min)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Would you like to make these decisions?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8E64D466-4CB9-4548-A143-D3013DF264CA}"/>
              </a:ext>
            </a:extLst>
          </p:cNvPr>
          <p:cNvSpPr/>
          <p:nvPr/>
        </p:nvSpPr>
        <p:spPr>
          <a:xfrm>
            <a:off x="5871868" y="4321975"/>
            <a:ext cx="2997637" cy="2060016"/>
          </a:xfrm>
          <a:prstGeom prst="cloud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Discuss (1 mins)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Why might this be a difficult job?</a:t>
            </a:r>
          </a:p>
        </p:txBody>
      </p:sp>
    </p:spTree>
    <p:extLst>
      <p:ext uri="{BB962C8B-B14F-4D97-AF65-F5344CB8AC3E}">
        <p14:creationId xmlns:p14="http://schemas.microsoft.com/office/powerpoint/2010/main" val="94410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14">
            <a:extLst>
              <a:ext uri="{FF2B5EF4-FFF2-40B4-BE49-F238E27FC236}">
                <a16:creationId xmlns:a16="http://schemas.microsoft.com/office/drawing/2014/main" id="{7BF831BD-CA92-4F19-AF5F-98F2D644FAC8}"/>
              </a:ext>
            </a:extLst>
          </p:cNvPr>
          <p:cNvSpPr/>
          <p:nvPr/>
        </p:nvSpPr>
        <p:spPr>
          <a:xfrm>
            <a:off x="623863" y="662940"/>
            <a:ext cx="7660552" cy="755044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GB" sz="32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Would you like to be a </a:t>
            </a:r>
            <a:r>
              <a:rPr lang="en-GB" sz="3200" b="1" dirty="0">
                <a:solidFill>
                  <a:schemeClr val="accent3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politician</a:t>
            </a:r>
            <a:r>
              <a:rPr lang="en-GB" sz="32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?</a:t>
            </a:r>
          </a:p>
        </p:txBody>
      </p:sp>
      <p:pic>
        <p:nvPicPr>
          <p:cNvPr id="3" name="Picture 2" descr="Image result for young people politics">
            <a:extLst>
              <a:ext uri="{FF2B5EF4-FFF2-40B4-BE49-F238E27FC236}">
                <a16:creationId xmlns:a16="http://schemas.microsoft.com/office/drawing/2014/main" id="{72E70E8D-B7F1-4B92-ACFD-2B2E2F1B1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342" y="1675547"/>
            <a:ext cx="7679316" cy="432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age result for young people politics">
            <a:extLst>
              <a:ext uri="{FF2B5EF4-FFF2-40B4-BE49-F238E27FC236}">
                <a16:creationId xmlns:a16="http://schemas.microsoft.com/office/drawing/2014/main" id="{2E0A8C8B-3325-49FC-9357-ED23793DF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342" y="1675546"/>
            <a:ext cx="7679316" cy="4320729"/>
          </a:xfrm>
          <a:prstGeom prst="flowChartExtra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38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D91E-01EF-41EA-AE6B-9E8B067A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354" y="274638"/>
            <a:ext cx="7769445" cy="769158"/>
          </a:xfrm>
        </p:spPr>
        <p:txBody>
          <a:bodyPr/>
          <a:lstStyle/>
          <a:p>
            <a:r>
              <a:rPr lang="en-GB" dirty="0"/>
              <a:t>What is a politician?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3A5D74-7E39-42BE-AFDC-3ADB677E66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78" y="274638"/>
            <a:ext cx="654377" cy="98072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44F0F3-3011-41D4-9214-A30DCAD1B400}"/>
              </a:ext>
            </a:extLst>
          </p:cNvPr>
          <p:cNvSpPr/>
          <p:nvPr/>
        </p:nvSpPr>
        <p:spPr>
          <a:xfrm>
            <a:off x="384464" y="1335693"/>
            <a:ext cx="6567051" cy="1106171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Prime Minister 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doesn’t make all the decisions by himself. He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works with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 big group of people called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Parliament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pic>
        <p:nvPicPr>
          <p:cNvPr id="5" name="Picture 2" descr="Image result for boris johnson white background">
            <a:extLst>
              <a:ext uri="{FF2B5EF4-FFF2-40B4-BE49-F238E27FC236}">
                <a16:creationId xmlns:a16="http://schemas.microsoft.com/office/drawing/2014/main" id="{1CFAE69B-7A89-4D9C-B76E-837876D98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27" y="177828"/>
            <a:ext cx="2878282" cy="28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arliament">
            <a:extLst>
              <a:ext uri="{FF2B5EF4-FFF2-40B4-BE49-F238E27FC236}">
                <a16:creationId xmlns:a16="http://schemas.microsoft.com/office/drawing/2014/main" id="{F738A5EB-3E2D-48B1-90E8-7058643BB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4" y="2650153"/>
            <a:ext cx="4187536" cy="248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DD5B01-2694-40B6-B7BF-84519A5440D5}"/>
              </a:ext>
            </a:extLst>
          </p:cNvPr>
          <p:cNvSpPr/>
          <p:nvPr/>
        </p:nvSpPr>
        <p:spPr>
          <a:xfrm>
            <a:off x="4802075" y="4211353"/>
            <a:ext cx="3823853" cy="2042276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Politicians are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chosen by adults here in the UK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Every five years, they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vote to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choose the Prime Minister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and the people to help them. The people with the most votes become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 Government.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9C7FAA3-4541-42E0-8AD8-1133B6CC2F5E}"/>
              </a:ext>
            </a:extLst>
          </p:cNvPr>
          <p:cNvSpPr/>
          <p:nvPr/>
        </p:nvSpPr>
        <p:spPr>
          <a:xfrm>
            <a:off x="4802076" y="3056110"/>
            <a:ext cx="3823853" cy="983474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People that work in parliament are called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politicians.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534D33C-43A7-4822-ABE4-0812E1BD3AD7}"/>
              </a:ext>
            </a:extLst>
          </p:cNvPr>
          <p:cNvSpPr/>
          <p:nvPr/>
        </p:nvSpPr>
        <p:spPr>
          <a:xfrm>
            <a:off x="304541" y="5290287"/>
            <a:ext cx="4267459" cy="1240570"/>
          </a:xfrm>
          <a:prstGeom prst="cloud">
            <a:avLst/>
          </a:prstGeom>
          <a:solidFill>
            <a:srgbClr val="F8AEB5"/>
          </a:solidFill>
          <a:ln w="28575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Question (1-2 mins)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Do you know the names of any politicians?</a:t>
            </a:r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9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2B7A56DE-4B2E-40ED-8E22-E5FEAD4B1E8F}"/>
              </a:ext>
            </a:extLst>
          </p:cNvPr>
          <p:cNvSpPr/>
          <p:nvPr/>
        </p:nvSpPr>
        <p:spPr>
          <a:xfrm>
            <a:off x="5252937" y="4743445"/>
            <a:ext cx="3689190" cy="1825594"/>
          </a:xfrm>
          <a:prstGeom prst="cloud">
            <a:avLst/>
          </a:prstGeom>
          <a:solidFill>
            <a:srgbClr val="F8AEB5"/>
          </a:solidFill>
          <a:ln w="28575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Discuss (2-5 mins)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What would you like to see change in your town or city?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Shape 114">
            <a:extLst>
              <a:ext uri="{FF2B5EF4-FFF2-40B4-BE49-F238E27FC236}">
                <a16:creationId xmlns:a16="http://schemas.microsoft.com/office/drawing/2014/main" id="{4BB0BD80-7567-42FD-A0F0-899CB19F7B9E}"/>
              </a:ext>
            </a:extLst>
          </p:cNvPr>
          <p:cNvSpPr/>
          <p:nvPr/>
        </p:nvSpPr>
        <p:spPr>
          <a:xfrm>
            <a:off x="807632" y="486992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3FB361-C962-42A6-8D29-8B8A4EF69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55" y="4249132"/>
            <a:ext cx="4693214" cy="234660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A5967C-4E74-4AC1-B465-5CDA55190600}"/>
              </a:ext>
            </a:extLst>
          </p:cNvPr>
          <p:cNvSpPr/>
          <p:nvPr/>
        </p:nvSpPr>
        <p:spPr>
          <a:xfrm>
            <a:off x="415320" y="3136205"/>
            <a:ext cx="4696079" cy="984620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650 politicians 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come from all over the country to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share what people in their town or city want to see in the UK!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557B2E-964E-4F50-A787-04DF8AA5F7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29308" t="15057" r="29306" b="10176"/>
          <a:stretch/>
        </p:blipFill>
        <p:spPr>
          <a:xfrm>
            <a:off x="5411384" y="154084"/>
            <a:ext cx="3467069" cy="458936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2560568-A882-47D9-9E94-3B2846D9CD68}"/>
              </a:ext>
            </a:extLst>
          </p:cNvPr>
          <p:cNvSpPr/>
          <p:nvPr/>
        </p:nvSpPr>
        <p:spPr>
          <a:xfrm>
            <a:off x="415319" y="2201019"/>
            <a:ext cx="4693215" cy="806880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 Prime Minister needs to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know what the people in the UK want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83E793-5FEA-4993-8F2C-E0A905AA4A84}"/>
              </a:ext>
            </a:extLst>
          </p:cNvPr>
          <p:cNvSpPr/>
          <p:nvPr/>
        </p:nvSpPr>
        <p:spPr>
          <a:xfrm>
            <a:off x="419953" y="1113917"/>
            <a:ext cx="4696079" cy="958796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United Kingdom (UK) 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is made up of England, Scotland, Wales and Northern Ireland.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543AEC4-CACC-4AF5-8E1E-33CE50A5799D}"/>
              </a:ext>
            </a:extLst>
          </p:cNvPr>
          <p:cNvSpPr txBox="1">
            <a:spLocks/>
          </p:cNvSpPr>
          <p:nvPr/>
        </p:nvSpPr>
        <p:spPr>
          <a:xfrm>
            <a:off x="917354" y="274638"/>
            <a:ext cx="7769445" cy="769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What is a politician?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70DB0B9-3AAF-4058-94A3-4E7222A298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78" y="274638"/>
            <a:ext cx="654377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AAE0D6D-0564-4F93-9B95-D8EF09AB9B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844" y="365399"/>
            <a:ext cx="871804" cy="877900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2B7A56DE-4B2E-40ED-8E22-E5FEAD4B1E8F}"/>
              </a:ext>
            </a:extLst>
          </p:cNvPr>
          <p:cNvSpPr/>
          <p:nvPr/>
        </p:nvSpPr>
        <p:spPr>
          <a:xfrm>
            <a:off x="4802076" y="1333835"/>
            <a:ext cx="3965406" cy="2067640"/>
          </a:xfrm>
          <a:prstGeom prst="cloud">
            <a:avLst/>
          </a:prstGeom>
          <a:solidFill>
            <a:srgbClr val="F8AEB5"/>
          </a:solidFill>
          <a:ln w="28575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Discuss (1-3 mins)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Do you have a school council? If so, what do your school councillors do?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B68EE-F500-4F54-978D-93704785CB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6"/>
          <a:stretch/>
        </p:blipFill>
        <p:spPr>
          <a:xfrm>
            <a:off x="450730" y="1053675"/>
            <a:ext cx="4121270" cy="270695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7D7A43-DED1-4826-B572-EE343D174930}"/>
              </a:ext>
            </a:extLst>
          </p:cNvPr>
          <p:cNvSpPr/>
          <p:nvPr/>
        </p:nvSpPr>
        <p:spPr>
          <a:xfrm>
            <a:off x="450730" y="3902258"/>
            <a:ext cx="4121270" cy="1250058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Politicians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are a bit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like school councillors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Instead of representing a class,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they represent a whole area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!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FDC8310-6C64-4723-BC04-CCDF4E1E9740}"/>
              </a:ext>
            </a:extLst>
          </p:cNvPr>
          <p:cNvSpPr/>
          <p:nvPr/>
        </p:nvSpPr>
        <p:spPr>
          <a:xfrm>
            <a:off x="450730" y="5281862"/>
            <a:ext cx="4121270" cy="1250058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politician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listens to people in their community and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shares their worries and suggestions with Parliament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A484580-EFE1-40A1-8DBE-3E62D7AC2E51}"/>
              </a:ext>
            </a:extLst>
          </p:cNvPr>
          <p:cNvSpPr txBox="1">
            <a:spLocks/>
          </p:cNvSpPr>
          <p:nvPr/>
        </p:nvSpPr>
        <p:spPr>
          <a:xfrm>
            <a:off x="917354" y="274638"/>
            <a:ext cx="7769445" cy="769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What does a politician do?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DBBC922-5659-4870-BF68-04D9EAE97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71" y="201851"/>
            <a:ext cx="859566" cy="8271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83925CF-3028-417E-8869-AF7265DF4F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116" y="3691515"/>
            <a:ext cx="3783326" cy="284040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54CED8B-516D-420B-9F45-28B782B28BEE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6845969" y="4649308"/>
            <a:ext cx="631210" cy="100829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43320CA-5602-40B7-BA89-EC7FED31703B}"/>
              </a:ext>
            </a:extLst>
          </p:cNvPr>
          <p:cNvSpPr/>
          <p:nvPr/>
        </p:nvSpPr>
        <p:spPr>
          <a:xfrm>
            <a:off x="6092710" y="5657598"/>
            <a:ext cx="2768938" cy="912005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This is Jo Swinson. She is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talking to shop owners 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 her area.</a:t>
            </a:r>
          </a:p>
        </p:txBody>
      </p:sp>
    </p:spTree>
    <p:extLst>
      <p:ext uri="{BB962C8B-B14F-4D97-AF65-F5344CB8AC3E}">
        <p14:creationId xmlns:p14="http://schemas.microsoft.com/office/powerpoint/2010/main" val="43969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FDC8310-6C64-4723-BC04-CCDF4E1E9740}"/>
              </a:ext>
            </a:extLst>
          </p:cNvPr>
          <p:cNvSpPr/>
          <p:nvPr/>
        </p:nvSpPr>
        <p:spPr>
          <a:xfrm>
            <a:off x="2153109" y="1049608"/>
            <a:ext cx="2418891" cy="1511770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Politicians will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visit people in the community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to see if they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need help.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95813C6-D553-4305-9164-3E70A2E8DBE3}"/>
              </a:ext>
            </a:extLst>
          </p:cNvPr>
          <p:cNvSpPr/>
          <p:nvPr/>
        </p:nvSpPr>
        <p:spPr>
          <a:xfrm>
            <a:off x="6488860" y="1025601"/>
            <a:ext cx="2419469" cy="1527999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Politician’s are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sent lots of letters 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from people in their community.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D9339D-0337-4631-8C1C-37922A7EAD33}"/>
              </a:ext>
            </a:extLst>
          </p:cNvPr>
          <p:cNvSpPr/>
          <p:nvPr/>
        </p:nvSpPr>
        <p:spPr>
          <a:xfrm>
            <a:off x="4660802" y="2657063"/>
            <a:ext cx="2419469" cy="1511770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They often have to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vote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on whether a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new law should be passed or not.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D2F3F30-D0C8-4FA1-B1BD-0A561E25ACE6}"/>
              </a:ext>
            </a:extLst>
          </p:cNvPr>
          <p:cNvSpPr/>
          <p:nvPr/>
        </p:nvSpPr>
        <p:spPr>
          <a:xfrm>
            <a:off x="336679" y="2656947"/>
            <a:ext cx="2418891" cy="1511770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They also have to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decide what they should spend the UK’s money on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C9D0E1BA-A54B-4E8B-BF1B-520ECACBFDC4}"/>
              </a:ext>
            </a:extLst>
          </p:cNvPr>
          <p:cNvSpPr/>
          <p:nvPr/>
        </p:nvSpPr>
        <p:spPr>
          <a:xfrm>
            <a:off x="1961232" y="4439653"/>
            <a:ext cx="5221536" cy="2027864"/>
          </a:xfrm>
          <a:prstGeom prst="cloud">
            <a:avLst/>
          </a:prstGeom>
          <a:solidFill>
            <a:srgbClr val="F8AEB5"/>
          </a:solidFill>
          <a:ln w="28575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Discuss (1-2 mins)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Which of these jobs would you like to do? Which would you not like to do? Why?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3BF2F15-74C3-458C-BAE8-5D2E5AE0FCE1}"/>
              </a:ext>
            </a:extLst>
          </p:cNvPr>
          <p:cNvSpPr txBox="1">
            <a:spLocks/>
          </p:cNvSpPr>
          <p:nvPr/>
        </p:nvSpPr>
        <p:spPr>
          <a:xfrm>
            <a:off x="917354" y="274638"/>
            <a:ext cx="7769445" cy="769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What does a politician do?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C0547CC-236E-4640-8F17-2CE64CDE36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71" y="201851"/>
            <a:ext cx="859566" cy="8271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43F208-2891-4985-AB2A-D4526C50F7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98" r="4397"/>
          <a:stretch/>
        </p:blipFill>
        <p:spPr>
          <a:xfrm>
            <a:off x="336679" y="1049607"/>
            <a:ext cx="1744579" cy="15279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58287E-FA57-4389-B528-83446F9E85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773"/>
          <a:stretch/>
        </p:blipFill>
        <p:spPr>
          <a:xfrm>
            <a:off x="4660802" y="1041494"/>
            <a:ext cx="1739255" cy="15279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01B904-3A13-4A16-8DDF-30F3CE61E6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935" t="16062" r="10787"/>
          <a:stretch/>
        </p:blipFill>
        <p:spPr>
          <a:xfrm>
            <a:off x="2832745" y="2674653"/>
            <a:ext cx="1739255" cy="1526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8BEDD00-276A-4A35-BCCD-52261BB526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54" r="23338"/>
          <a:stretch/>
        </p:blipFill>
        <p:spPr>
          <a:xfrm>
            <a:off x="7169073" y="2649452"/>
            <a:ext cx="1739255" cy="14999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F82F88E-398F-4BF9-B9B1-7C722B5ECB9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8308" y="4237015"/>
            <a:ext cx="1920783" cy="24421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12B90B9-51C6-4278-A804-08F98C28DA1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141" y="4596062"/>
            <a:ext cx="1050192" cy="211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14">
            <a:extLst>
              <a:ext uri="{FF2B5EF4-FFF2-40B4-BE49-F238E27FC236}">
                <a16:creationId xmlns:a16="http://schemas.microsoft.com/office/drawing/2014/main" id="{8806C1FF-7E28-42E7-9523-CB2C7C9A51A9}"/>
              </a:ext>
            </a:extLst>
          </p:cNvPr>
          <p:cNvSpPr/>
          <p:nvPr/>
        </p:nvSpPr>
        <p:spPr>
          <a:xfrm>
            <a:off x="768895" y="132184"/>
            <a:ext cx="775910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7DA4753-C877-4225-B804-1E60A72FFC82}"/>
              </a:ext>
            </a:extLst>
          </p:cNvPr>
          <p:cNvSpPr txBox="1">
            <a:spLocks/>
          </p:cNvSpPr>
          <p:nvPr/>
        </p:nvSpPr>
        <p:spPr>
          <a:xfrm>
            <a:off x="807632" y="301338"/>
            <a:ext cx="5574443" cy="6281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cs typeface="Century Gothic"/>
              </a:rPr>
              <a:t>What choices would you make?</a:t>
            </a:r>
          </a:p>
          <a:p>
            <a:pPr algn="l"/>
            <a:endParaRPr lang="en-GB" sz="2800" b="1" dirty="0">
              <a:latin typeface="Century Gothic"/>
              <a:cs typeface="Century Gothic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C72E8E-273E-4177-8C98-55F76A15D07B}"/>
              </a:ext>
            </a:extLst>
          </p:cNvPr>
          <p:cNvSpPr/>
          <p:nvPr/>
        </p:nvSpPr>
        <p:spPr>
          <a:xfrm>
            <a:off x="377536" y="969130"/>
            <a:ext cx="4017819" cy="993175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When you have a job, you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pay some of your money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to the Government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This is called tax.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06246B-81C9-4D83-97A3-122394D834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720">
            <a:off x="251111" y="213902"/>
            <a:ext cx="574070" cy="684027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EE6CEB4-6E95-4CD0-AA5F-92784D8F46AF}"/>
              </a:ext>
            </a:extLst>
          </p:cNvPr>
          <p:cNvSpPr/>
          <p:nvPr/>
        </p:nvSpPr>
        <p:spPr>
          <a:xfrm>
            <a:off x="377536" y="2086828"/>
            <a:ext cx="4017819" cy="985566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Everybody’s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tax money is added together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in a big pot that the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Government spends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01E3659-DB6E-4928-B843-1A9912F39C52}"/>
              </a:ext>
            </a:extLst>
          </p:cNvPr>
          <p:cNvSpPr/>
          <p:nvPr/>
        </p:nvSpPr>
        <p:spPr>
          <a:xfrm>
            <a:off x="377536" y="3196918"/>
            <a:ext cx="4017819" cy="985566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Government: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 politicians in parliament that had the most votes.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EAEB94-FD9A-424A-890E-30738E42466B}"/>
              </a:ext>
            </a:extLst>
          </p:cNvPr>
          <p:cNvSpPr/>
          <p:nvPr/>
        </p:nvSpPr>
        <p:spPr>
          <a:xfrm>
            <a:off x="377536" y="4307008"/>
            <a:ext cx="1930177" cy="2182599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They have to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decide how to spend this money 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to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help all of the people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in the UK.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6D7DBF-D336-450E-94AD-B25D5776A4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0" r="8300"/>
          <a:stretch/>
        </p:blipFill>
        <p:spPr>
          <a:xfrm>
            <a:off x="4571998" y="969130"/>
            <a:ext cx="4194466" cy="3207208"/>
          </a:xfrm>
          <a:prstGeom prst="rect">
            <a:avLst/>
          </a:prstGeom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E72FA1AA-DF7A-40B5-81BC-536DC3DA1AD7}"/>
              </a:ext>
            </a:extLst>
          </p:cNvPr>
          <p:cNvSpPr/>
          <p:nvPr/>
        </p:nvSpPr>
        <p:spPr>
          <a:xfrm>
            <a:off x="2484881" y="4288275"/>
            <a:ext cx="3840125" cy="2268387"/>
          </a:xfrm>
          <a:prstGeom prst="cloud">
            <a:avLst/>
          </a:prstGeom>
          <a:solidFill>
            <a:srgbClr val="F8AEB5"/>
          </a:solidFill>
          <a:ln w="28575">
            <a:solidFill>
              <a:srgbClr val="6088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Watch (1 min)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Watch the Prime Minister and Jeremy Corbyn argue about decisions in Parliament.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1">
            <a:hlinkClick r:id="rId5"/>
            <a:extLst>
              <a:ext uri="{FF2B5EF4-FFF2-40B4-BE49-F238E27FC236}">
                <a16:creationId xmlns:a16="http://schemas.microsoft.com/office/drawing/2014/main" id="{9211EAA9-9DD3-4F67-8BB0-45038C89F9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02174" y="4245942"/>
            <a:ext cx="2264290" cy="2250970"/>
          </a:xfrm>
          <a:prstGeom prst="rect">
            <a:avLst/>
          </a:prstGeom>
        </p:spPr>
      </p:pic>
      <p:sp>
        <p:nvSpPr>
          <p:cNvPr id="23" name="Rectangle: Rounded Corners 22">
            <a:hlinkClick r:id="rId5"/>
            <a:extLst>
              <a:ext uri="{FF2B5EF4-FFF2-40B4-BE49-F238E27FC236}">
                <a16:creationId xmlns:a16="http://schemas.microsoft.com/office/drawing/2014/main" id="{211D6A7C-FF93-4CDC-B89B-41D677763856}"/>
              </a:ext>
            </a:extLst>
          </p:cNvPr>
          <p:cNvSpPr/>
          <p:nvPr/>
        </p:nvSpPr>
        <p:spPr>
          <a:xfrm>
            <a:off x="6435405" y="5762280"/>
            <a:ext cx="640774" cy="628129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0:00-0:31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7FF0CA-F68F-4925-AF0C-40FB0CD1A1D1}"/>
              </a:ext>
            </a:extLst>
          </p:cNvPr>
          <p:cNvSpPr/>
          <p:nvPr/>
        </p:nvSpPr>
        <p:spPr>
          <a:xfrm>
            <a:off x="2209930" y="6618094"/>
            <a:ext cx="20762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hlinkClick r:id="rId5"/>
              </a:rPr>
              <a:t>https://safeshare.tv/x/xQc1UmYRogA</a:t>
            </a:r>
            <a:r>
              <a:rPr lang="en-GB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656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D6E6CB8-8AD4-4AB9-916F-2C9DC6F59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43" y="2142567"/>
            <a:ext cx="4176347" cy="39789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85750" indent="-285750">
              <a:spcBef>
                <a:spcPts val="360"/>
              </a:spcBef>
              <a:buClr>
                <a:srgbClr val="DF6068"/>
              </a:buClr>
              <a:buSzPct val="100000"/>
              <a:buFont typeface="Arial" charset="0"/>
              <a:buChar char="•"/>
            </a:pPr>
            <a:r>
              <a:rPr lang="en-GB" sz="1800" dirty="0">
                <a:latin typeface="Century Gothic" panose="020B0502020202020204" pitchFamily="34" charset="0"/>
              </a:rPr>
              <a:t>I would like to be involved in making decisions for the future</a:t>
            </a:r>
            <a:r>
              <a:rPr lang="en-GB" dirty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spcBef>
                <a:spcPts val="360"/>
              </a:spcBef>
              <a:buClr>
                <a:srgbClr val="DF6068"/>
              </a:buClr>
              <a:buSzPct val="100000"/>
              <a:buFont typeface="Arial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If I was a politician I could make huge changed for the country.</a:t>
            </a:r>
          </a:p>
          <a:p>
            <a:pPr marL="285750" indent="-285750">
              <a:spcBef>
                <a:spcPts val="360"/>
              </a:spcBef>
              <a:buClr>
                <a:srgbClr val="DF6068"/>
              </a:buClr>
              <a:buSzPct val="100000"/>
              <a:buFont typeface="Arial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It would be fun to tell people what to do.</a:t>
            </a:r>
          </a:p>
          <a:p>
            <a:pPr marL="285750" indent="-285750">
              <a:spcBef>
                <a:spcPts val="360"/>
              </a:spcBef>
              <a:buClr>
                <a:srgbClr val="DF6068"/>
              </a:buClr>
              <a:buSzPct val="100000"/>
              <a:buFont typeface="Arial" charset="0"/>
              <a:buChar char="•"/>
            </a:pPr>
            <a:r>
              <a:rPr lang="en-GB" sz="1800" dirty="0">
                <a:latin typeface="Century Gothic" panose="020B0502020202020204" pitchFamily="34" charset="0"/>
              </a:rPr>
              <a:t>I would like to make sure everyone was looked after.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227">
            <a:extLst>
              <a:ext uri="{FF2B5EF4-FFF2-40B4-BE49-F238E27FC236}">
                <a16:creationId xmlns:a16="http://schemas.microsoft.com/office/drawing/2014/main" id="{53A4758A-2C66-4127-BEBA-B444A1384F76}"/>
              </a:ext>
            </a:extLst>
          </p:cNvPr>
          <p:cNvSpPr txBox="1"/>
          <p:nvPr/>
        </p:nvSpPr>
        <p:spPr>
          <a:xfrm>
            <a:off x="412543" y="455746"/>
            <a:ext cx="7645257" cy="9929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GB" sz="28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Would you like to be a </a:t>
            </a:r>
            <a:r>
              <a:rPr lang="en-GB" sz="2800" b="1" dirty="0">
                <a:solidFill>
                  <a:schemeClr val="accent3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politician</a:t>
            </a:r>
            <a:r>
              <a:rPr lang="en-GB" sz="2800" b="1" dirty="0">
                <a:latin typeface="Century Gothic" panose="020B0502020202020204" pitchFamily="34" charset="0"/>
                <a:ea typeface="Lato"/>
                <a:cs typeface="Lato"/>
                <a:sym typeface="Lato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D72E9C-F1B6-4373-A3CD-843567B10B03}"/>
              </a:ext>
            </a:extLst>
          </p:cNvPr>
          <p:cNvSpPr/>
          <p:nvPr/>
        </p:nvSpPr>
        <p:spPr>
          <a:xfrm>
            <a:off x="412543" y="1708914"/>
            <a:ext cx="4176347" cy="432047"/>
          </a:xfrm>
          <a:prstGeom prst="rect">
            <a:avLst/>
          </a:prstGeom>
          <a:solidFill>
            <a:srgbClr val="DF606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Lato" panose="020F0502020204030203" pitchFamily="34" charset="0"/>
                <a:cs typeface="Century Gothic"/>
              </a:rPr>
              <a:t>Yes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B4992D-0DA8-427B-9320-6F648F0A336C}"/>
              </a:ext>
            </a:extLst>
          </p:cNvPr>
          <p:cNvSpPr/>
          <p:nvPr/>
        </p:nvSpPr>
        <p:spPr>
          <a:xfrm>
            <a:off x="4588890" y="1708914"/>
            <a:ext cx="4142566" cy="432047"/>
          </a:xfrm>
          <a:prstGeom prst="rect">
            <a:avLst/>
          </a:prstGeom>
          <a:solidFill>
            <a:srgbClr val="80A0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Lato" panose="020F0502020204030203" pitchFamily="34" charset="0"/>
                <a:cs typeface="Century Gothic"/>
              </a:rPr>
              <a:t>No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C4A2BAD-5BA9-405A-99AE-63E779390EBA}"/>
              </a:ext>
            </a:extLst>
          </p:cNvPr>
          <p:cNvSpPr txBox="1">
            <a:spLocks/>
          </p:cNvSpPr>
          <p:nvPr/>
        </p:nvSpPr>
        <p:spPr>
          <a:xfrm>
            <a:off x="4588890" y="2142567"/>
            <a:ext cx="4142566" cy="39789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marR="0" lvl="0" indent="-263525" algn="l" defTabSz="4572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88E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5553F11-8E82-469E-97E3-09D5BFFC17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526" y="332656"/>
            <a:ext cx="871804" cy="8779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3FDFDAD-B60E-47E7-97AF-4A727E5593C5}"/>
              </a:ext>
            </a:extLst>
          </p:cNvPr>
          <p:cNvSpPr txBox="1">
            <a:spLocks/>
          </p:cNvSpPr>
          <p:nvPr/>
        </p:nvSpPr>
        <p:spPr>
          <a:xfrm>
            <a:off x="4588891" y="2147147"/>
            <a:ext cx="4142566" cy="39789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6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Politics is boring so I’m not interested.</a:t>
            </a:r>
          </a:p>
          <a:p>
            <a:pPr marL="285750" indent="-285750">
              <a:spcBef>
                <a:spcPts val="36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I wouldn’t like to make decisions for the whole country.</a:t>
            </a:r>
          </a:p>
          <a:p>
            <a:pPr marL="285750" indent="-285750">
              <a:spcBef>
                <a:spcPts val="36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I wouldn’t want to spend my days debating issues and voting.</a:t>
            </a:r>
          </a:p>
          <a:p>
            <a:pPr marL="285750" indent="-285750">
              <a:spcBef>
                <a:spcPts val="36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Some people might not </a:t>
            </a:r>
          </a:p>
          <a:p>
            <a:pPr marL="285750" indent="-285750">
              <a:spcBef>
                <a:spcPts val="36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36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36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36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A650D84-5473-4ED3-87A1-95B5496736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95" y="5827264"/>
            <a:ext cx="952230" cy="86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08022"/>
      </p:ext>
    </p:extLst>
  </p:cSld>
  <p:clrMapOvr>
    <a:masterClrMapping/>
  </p:clrMapOvr>
</p:sld>
</file>

<file path=ppt/theme/theme1.xml><?xml version="1.0" encoding="utf-8"?>
<a:theme xmlns:a="http://schemas.openxmlformats.org/drawingml/2006/main" name="Primary">
  <a:themeElements>
    <a:clrScheme name="Custom 6">
      <a:dk1>
        <a:sysClr val="windowText" lastClr="000000"/>
      </a:dk1>
      <a:lt1>
        <a:sysClr val="window" lastClr="FFFFFF"/>
      </a:lt1>
      <a:dk2>
        <a:srgbClr val="C9F3E9"/>
      </a:dk2>
      <a:lt2>
        <a:srgbClr val="FFD3D6"/>
      </a:lt2>
      <a:accent1>
        <a:srgbClr val="6088EF"/>
      </a:accent1>
      <a:accent2>
        <a:srgbClr val="DDE8F6"/>
      </a:accent2>
      <a:accent3>
        <a:srgbClr val="DF6068"/>
      </a:accent3>
      <a:accent4>
        <a:srgbClr val="F8AEB5"/>
      </a:accent4>
      <a:accent5>
        <a:srgbClr val="5B9BD5"/>
      </a:accent5>
      <a:accent6>
        <a:srgbClr val="FFFFCC"/>
      </a:accent6>
      <a:hlink>
        <a:srgbClr val="0563C1"/>
      </a:hlink>
      <a:folHlink>
        <a:srgbClr val="954F72"/>
      </a:folHlink>
    </a:clrScheme>
    <a:fontScheme name="VfS Prima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imary" id="{03B4099A-73C8-4F75-BD52-320CF1B1C079}" vid="{D20EAB71-8000-4BEB-B043-2908191A4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Primary</Template>
  <TotalTime>43617</TotalTime>
  <Words>777</Words>
  <Application>Microsoft Office PowerPoint</Application>
  <PresentationFormat>On-screen Show (4:3)</PresentationFormat>
  <Paragraphs>90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Lato</vt:lpstr>
      <vt:lpstr>Primary</vt:lpstr>
      <vt:lpstr>Starter: What does the Prime Minister do?</vt:lpstr>
      <vt:lpstr>PowerPoint Presentation</vt:lpstr>
      <vt:lpstr>What is a politician?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Esslemont</dc:creator>
  <cp:lastModifiedBy>Natalie Richards</cp:lastModifiedBy>
  <cp:revision>10128</cp:revision>
  <cp:lastPrinted>2019-10-29T15:10:19Z</cp:lastPrinted>
  <dcterms:created xsi:type="dcterms:W3CDTF">2017-10-02T12:52:21Z</dcterms:created>
  <dcterms:modified xsi:type="dcterms:W3CDTF">2020-03-06T16:01:07Z</dcterms:modified>
</cp:coreProperties>
</file>