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70" r:id="rId6"/>
    <p:sldId id="263" r:id="rId7"/>
    <p:sldId id="264" r:id="rId8"/>
    <p:sldId id="271" r:id="rId9"/>
    <p:sldId id="272" r:id="rId10"/>
    <p:sldId id="273" r:id="rId11"/>
    <p:sldId id="274" r:id="rId12"/>
    <p:sldId id="275" r:id="rId13"/>
    <p:sldId id="276" r:id="rId14"/>
    <p:sldId id="277" r:id="rId15"/>
    <p:sldId id="278" r:id="rId16"/>
    <p:sldId id="287" r:id="rId17"/>
    <p:sldId id="280" r:id="rId18"/>
    <p:sldId id="289" r:id="rId19"/>
    <p:sldId id="281" r:id="rId20"/>
    <p:sldId id="282" r:id="rId21"/>
    <p:sldId id="279" r:id="rId22"/>
    <p:sldId id="283" r:id="rId23"/>
    <p:sldId id="288" r:id="rId24"/>
    <p:sldId id="284" r:id="rId25"/>
    <p:sldId id="295" r:id="rId26"/>
    <p:sldId id="285" r:id="rId27"/>
    <p:sldId id="286" r:id="rId28"/>
    <p:sldId id="290" r:id="rId29"/>
    <p:sldId id="291" r:id="rId30"/>
    <p:sldId id="292" r:id="rId31"/>
  </p:sldIdLst>
  <p:sldSz cx="9144000" cy="6858000" type="screen4x3"/>
  <p:notesSz cx="6858000" cy="9144000"/>
  <p:custDataLst>
    <p:tags r:id="rId32"/>
  </p:custDataLst>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3D7"/>
    <a:srgbClr val="FFD347"/>
    <a:srgbClr val="00C065"/>
    <a:srgbClr val="FFFF00"/>
    <a:srgbClr val="FFFF99"/>
    <a:srgbClr val="34411B"/>
    <a:srgbClr val="425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5" autoAdjust="0"/>
    <p:restoredTop sz="94660"/>
  </p:normalViewPr>
  <p:slideViewPr>
    <p:cSldViewPr>
      <p:cViewPr varScale="1">
        <p:scale>
          <a:sx n="86" d="100"/>
          <a:sy n="86" d="100"/>
        </p:scale>
        <p:origin x="10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h-TH"/>
          </a:p>
        </p:txBody>
      </p:sp>
      <p:sp>
        <p:nvSpPr>
          <p:cNvPr id="4" name="Date Placeholder 3"/>
          <p:cNvSpPr>
            <a:spLocks noGrp="1"/>
          </p:cNvSpPr>
          <p:nvPr>
            <p:ph type="dt" sz="half" idx="10"/>
          </p:nvPr>
        </p:nvSpPr>
        <p:spPr/>
        <p:txBody>
          <a:bodyPr/>
          <a:lstStyle/>
          <a:p>
            <a:fld id="{3D3BE626-5E85-4650-8780-C8D8AE57E964}" type="datetimeFigureOut">
              <a:rPr lang="th-TH" smtClean="0"/>
              <a:pPr/>
              <a:t>13/05/62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95D9C81-AA69-4C73-A8D1-CB82E1E12E68}" type="slidenum">
              <a:rPr lang="th-TH" smtClean="0"/>
              <a:pPr/>
              <a:t>‹#›</a:t>
            </a:fld>
            <a:endParaRPr lang="th-TH"/>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3D3BE626-5E85-4650-8780-C8D8AE57E964}" type="datetimeFigureOut">
              <a:rPr lang="th-TH" smtClean="0"/>
              <a:pPr/>
              <a:t>13/05/62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95D9C81-AA69-4C73-A8D1-CB82E1E12E68}" type="slidenum">
              <a:rPr lang="th-TH" smtClean="0"/>
              <a:pPr/>
              <a:t>‹#›</a:t>
            </a:fld>
            <a:endParaRPr lang="th-TH"/>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3D3BE626-5E85-4650-8780-C8D8AE57E964}" type="datetimeFigureOut">
              <a:rPr lang="th-TH" smtClean="0"/>
              <a:pPr/>
              <a:t>13/05/62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95D9C81-AA69-4C73-A8D1-CB82E1E12E68}" type="slidenum">
              <a:rPr lang="th-TH" smtClean="0"/>
              <a:pPr/>
              <a:t>‹#›</a:t>
            </a:fld>
            <a:endParaRPr lang="th-TH"/>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im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92EA42F6-48B4-40C9-8612-A225B48C09E4}"/>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4">
            <a:extLst>
              <a:ext uri="{FF2B5EF4-FFF2-40B4-BE49-F238E27FC236}">
                <a16:creationId xmlns:a16="http://schemas.microsoft.com/office/drawing/2014/main" id="{4A7BA29F-A5ED-499C-9D25-FBD2A9FA6C83}"/>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48A55AC3-B240-4EB1-B9E1-B66CC8AB308D}"/>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CCABF930-686A-461A-9046-D35AC19A2BB9}"/>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A193EC5B-36AA-49C0-849E-A120A67E739B}"/>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89154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3D3BE626-5E85-4650-8780-C8D8AE57E964}" type="datetimeFigureOut">
              <a:rPr lang="th-TH" smtClean="0"/>
              <a:pPr/>
              <a:t>13/05/62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95D9C81-AA69-4C73-A8D1-CB82E1E12E68}" type="slidenum">
              <a:rPr lang="th-TH" smtClean="0"/>
              <a:pPr/>
              <a:t>‹#›</a:t>
            </a:fld>
            <a:endParaRPr lang="th-TH"/>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BE626-5E85-4650-8780-C8D8AE57E964}" type="datetimeFigureOut">
              <a:rPr lang="th-TH" smtClean="0"/>
              <a:pPr/>
              <a:t>13/05/62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95D9C81-AA69-4C73-A8D1-CB82E1E12E68}" type="slidenum">
              <a:rPr lang="th-TH" smtClean="0"/>
              <a:pPr/>
              <a:t>‹#›</a:t>
            </a:fld>
            <a:endParaRPr lang="th-TH"/>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p:cNvSpPr>
            <a:spLocks noGrp="1"/>
          </p:cNvSpPr>
          <p:nvPr>
            <p:ph type="dt" sz="half" idx="10"/>
          </p:nvPr>
        </p:nvSpPr>
        <p:spPr/>
        <p:txBody>
          <a:bodyPr/>
          <a:lstStyle/>
          <a:p>
            <a:fld id="{3D3BE626-5E85-4650-8780-C8D8AE57E964}" type="datetimeFigureOut">
              <a:rPr lang="th-TH" smtClean="0"/>
              <a:pPr/>
              <a:t>13/05/62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A95D9C81-AA69-4C73-A8D1-CB82E1E12E68}" type="slidenum">
              <a:rPr lang="th-TH" smtClean="0"/>
              <a:pPr/>
              <a:t>‹#›</a:t>
            </a:fld>
            <a:endParaRPr lang="th-TH"/>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p:cNvSpPr>
            <a:spLocks noGrp="1"/>
          </p:cNvSpPr>
          <p:nvPr>
            <p:ph type="dt" sz="half" idx="10"/>
          </p:nvPr>
        </p:nvSpPr>
        <p:spPr/>
        <p:txBody>
          <a:bodyPr/>
          <a:lstStyle/>
          <a:p>
            <a:fld id="{3D3BE626-5E85-4650-8780-C8D8AE57E964}" type="datetimeFigureOut">
              <a:rPr lang="th-TH" smtClean="0"/>
              <a:pPr/>
              <a:t>13/05/62</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A95D9C81-AA69-4C73-A8D1-CB82E1E12E68}" type="slidenum">
              <a:rPr lang="th-TH" smtClean="0"/>
              <a:pPr/>
              <a:t>‹#›</a:t>
            </a:fld>
            <a:endParaRPr lang="th-TH"/>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Date Placeholder 2"/>
          <p:cNvSpPr>
            <a:spLocks noGrp="1"/>
          </p:cNvSpPr>
          <p:nvPr>
            <p:ph type="dt" sz="half" idx="10"/>
          </p:nvPr>
        </p:nvSpPr>
        <p:spPr/>
        <p:txBody>
          <a:bodyPr/>
          <a:lstStyle/>
          <a:p>
            <a:fld id="{3D3BE626-5E85-4650-8780-C8D8AE57E964}" type="datetimeFigureOut">
              <a:rPr lang="th-TH" smtClean="0"/>
              <a:pPr/>
              <a:t>13/05/62</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A95D9C81-AA69-4C73-A8D1-CB82E1E12E68}" type="slidenum">
              <a:rPr lang="th-TH" smtClean="0"/>
              <a:pPr/>
              <a:t>‹#›</a:t>
            </a:fld>
            <a:endParaRPr lang="th-TH"/>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BE626-5E85-4650-8780-C8D8AE57E964}" type="datetimeFigureOut">
              <a:rPr lang="th-TH" smtClean="0"/>
              <a:pPr/>
              <a:t>13/05/62</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A95D9C81-AA69-4C73-A8D1-CB82E1E12E68}" type="slidenum">
              <a:rPr lang="th-TH" smtClean="0"/>
              <a:pPr/>
              <a:t>‹#›</a:t>
            </a:fld>
            <a:endParaRPr lang="th-TH"/>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BE626-5E85-4650-8780-C8D8AE57E964}" type="datetimeFigureOut">
              <a:rPr lang="th-TH" smtClean="0"/>
              <a:pPr/>
              <a:t>13/05/62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A95D9C81-AA69-4C73-A8D1-CB82E1E12E68}" type="slidenum">
              <a:rPr lang="th-TH" smtClean="0"/>
              <a:pPr/>
              <a:t>‹#›</a:t>
            </a:fld>
            <a:endParaRPr lang="th-TH"/>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BE626-5E85-4650-8780-C8D8AE57E964}" type="datetimeFigureOut">
              <a:rPr lang="th-TH" smtClean="0"/>
              <a:pPr/>
              <a:t>13/05/62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A95D9C81-AA69-4C73-A8D1-CB82E1E12E68}" type="slidenum">
              <a:rPr lang="th-TH" smtClean="0"/>
              <a:pPr/>
              <a:t>‹#›</a:t>
            </a:fld>
            <a:endParaRPr lang="th-TH"/>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BE626-5E85-4650-8780-C8D8AE57E964}" type="datetimeFigureOut">
              <a:rPr lang="th-TH" smtClean="0"/>
              <a:pPr/>
              <a:t>13/05/62</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9C81-AA69-4C73-A8D1-CB82E1E12E68}" type="slidenum">
              <a:rPr lang="th-TH" smtClean="0"/>
              <a:pPr/>
              <a:t>‹#›</a:t>
            </a:fld>
            <a:endParaRPr lang="th-TH"/>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circl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7.gif"/></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9.gif"/></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gif"/><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hyperlink" Target="http://www.bbc.co.uk/guides/z86ktv4" TargetMode="External"/><Relationship Id="rId4" Type="http://schemas.openxmlformats.org/officeDocument/2006/relationships/image" Target="../media/image33.jpe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hyperlink" Target="https://www.bbc.com/education/clips/zyvs34j"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8596"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itle 1"/>
          <p:cNvSpPr>
            <a:spLocks noGrp="1"/>
          </p:cNvSpPr>
          <p:nvPr>
            <p:ph type="ctrTitle"/>
          </p:nvPr>
        </p:nvSpPr>
        <p:spPr>
          <a:xfrm>
            <a:off x="928662" y="2132856"/>
            <a:ext cx="7143800" cy="1798641"/>
          </a:xfrm>
        </p:spPr>
        <p:txBody>
          <a:bodyPr>
            <a:noAutofit/>
          </a:bodyPr>
          <a:lstStyle/>
          <a:p>
            <a:r>
              <a:rPr lang="en-US" sz="9000" b="1" dirty="0">
                <a:solidFill>
                  <a:schemeClr val="accent4">
                    <a:lumMod val="50000"/>
                  </a:schemeClr>
                </a:solidFill>
                <a:latin typeface="Trebuchet MS" pitchFamily="34" charset="0"/>
              </a:rPr>
              <a:t>Plants</a:t>
            </a:r>
            <a:r>
              <a:rPr lang="en-US" sz="8000" b="1" dirty="0">
                <a:solidFill>
                  <a:schemeClr val="accent4">
                    <a:lumMod val="50000"/>
                  </a:schemeClr>
                </a:solidFill>
                <a:latin typeface="Trebuchet MS" pitchFamily="34" charset="0"/>
              </a:rPr>
              <a:t>: </a:t>
            </a:r>
            <a:br>
              <a:rPr lang="en-US" sz="8000" b="1" dirty="0">
                <a:solidFill>
                  <a:schemeClr val="accent4">
                    <a:lumMod val="50000"/>
                  </a:schemeClr>
                </a:solidFill>
                <a:latin typeface="Trebuchet MS" pitchFamily="34" charset="0"/>
              </a:rPr>
            </a:br>
            <a:r>
              <a:rPr lang="en-US" sz="6500" b="1" dirty="0">
                <a:solidFill>
                  <a:schemeClr val="accent4">
                    <a:lumMod val="50000"/>
                  </a:schemeClr>
                </a:solidFill>
                <a:latin typeface="Trebuchet MS" pitchFamily="34" charset="0"/>
              </a:rPr>
              <a:t>Their parts and what they need to grow</a:t>
            </a:r>
            <a:endParaRPr lang="th-TH" sz="6500" b="1" dirty="0">
              <a:solidFill>
                <a:schemeClr val="accent4">
                  <a:lumMod val="50000"/>
                </a:schemeClr>
              </a:solidFill>
              <a:latin typeface="Trebuchet MS" pitchFamily="34" charset="0"/>
            </a:endParaRPr>
          </a:p>
        </p:txBody>
      </p:sp>
      <p:sp>
        <p:nvSpPr>
          <p:cNvPr id="5" name="TextBox 4"/>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pic>
        <p:nvPicPr>
          <p:cNvPr id="7172" name="Picture 4" descr="http://3.bp.blogspot.com/_bbjuIIje2r8/SabW9GVCgRI/AAAAAAAACnI/6VKV8KybCEk/s400/pot.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0034" y="4077072"/>
            <a:ext cx="2428892" cy="2428893"/>
          </a:xfrm>
          <a:prstGeom prst="rect">
            <a:avLst/>
          </a:prstGeom>
          <a:noFill/>
        </p:spPr>
      </p:pic>
      <p:pic>
        <p:nvPicPr>
          <p:cNvPr id="7174" name="Picture 6" descr="https://www.themerrymartini.com/item_images/mac_vaseapple_lg.gif"/>
          <p:cNvPicPr>
            <a:picLocks noChangeAspect="1" noChangeArrowheads="1"/>
          </p:cNvPicPr>
          <p:nvPr/>
        </p:nvPicPr>
        <p:blipFill>
          <a:blip r:embed="rId3" cstate="print">
            <a:clrChange>
              <a:clrFrom>
                <a:srgbClr val="FFFFFF"/>
              </a:clrFrom>
              <a:clrTo>
                <a:srgbClr val="FFFFFF">
                  <a:alpha val="0"/>
                </a:srgbClr>
              </a:clrTo>
            </a:clrChange>
          </a:blip>
          <a:srcRect t="5603"/>
          <a:stretch>
            <a:fillRect/>
          </a:stretch>
        </p:blipFill>
        <p:spPr bwMode="auto">
          <a:xfrm>
            <a:off x="6500826" y="4149080"/>
            <a:ext cx="2000264" cy="2407288"/>
          </a:xfrm>
          <a:prstGeom prst="rect">
            <a:avLst/>
          </a:prstGeom>
          <a:noFill/>
        </p:spPr>
      </p:pic>
      <p:pic>
        <p:nvPicPr>
          <p:cNvPr id="7180" name="Picture 12" descr="http://sydfish.files.wordpress.com/2008/03/symbol_ivy_full.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86578" y="0"/>
            <a:ext cx="2857500" cy="2857501"/>
          </a:xfrm>
          <a:prstGeom prst="rect">
            <a:avLst/>
          </a:prstGeom>
          <a:noFill/>
        </p:spPr>
      </p:pic>
      <p:sp>
        <p:nvSpPr>
          <p:cNvPr id="8" name="TextBox 7"/>
          <p:cNvSpPr txBox="1"/>
          <p:nvPr/>
        </p:nvSpPr>
        <p:spPr>
          <a:xfrm>
            <a:off x="0" y="6519595"/>
            <a:ext cx="2347117" cy="323165"/>
          </a:xfrm>
          <a:prstGeom prst="rect">
            <a:avLst/>
          </a:prstGeom>
          <a:noFill/>
        </p:spPr>
        <p:txBody>
          <a:bodyPr wrap="none" rtlCol="0">
            <a:spAutoFit/>
          </a:bodyPr>
          <a:lstStyle/>
          <a:p>
            <a:r>
              <a:rPr lang="en-US" sz="1500" dirty="0">
                <a:solidFill>
                  <a:schemeClr val="bg1"/>
                </a:solidFill>
                <a:latin typeface="Comic Sans MS" pitchFamily="66" charset="0"/>
              </a:rPr>
              <a:t>www.TheStorySeed.com</a:t>
            </a:r>
            <a:endParaRPr lang="th-TH" sz="1500" dirty="0">
              <a:solidFill>
                <a:schemeClr val="bg1"/>
              </a:solidFill>
              <a:latin typeface="Comic Sans MS" pitchFamily="66" charset="0"/>
            </a:endParaRPr>
          </a:p>
        </p:txBody>
      </p:sp>
      <p:pic>
        <p:nvPicPr>
          <p:cNvPr id="9" name="Picture 8" descr="StorySeedLogo_textANDseed.png"/>
          <p:cNvPicPr>
            <a:picLocks noChangeAspect="1"/>
          </p:cNvPicPr>
          <p:nvPr/>
        </p:nvPicPr>
        <p:blipFill>
          <a:blip r:embed="rId5" cstate="print"/>
          <a:stretch>
            <a:fillRect/>
          </a:stretch>
        </p:blipFill>
        <p:spPr>
          <a:xfrm>
            <a:off x="7278024" y="6490130"/>
            <a:ext cx="1800000" cy="251238"/>
          </a:xfrm>
          <a:prstGeom prst="rect">
            <a:avLst/>
          </a:prstGeom>
        </p:spPr>
      </p:pic>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428596" y="1285860"/>
            <a:ext cx="8286808" cy="1938992"/>
          </a:xfrm>
          <a:prstGeom prst="rect">
            <a:avLst/>
          </a:prstGeom>
          <a:noFill/>
        </p:spPr>
        <p:txBody>
          <a:bodyPr wrap="square" rtlCol="0">
            <a:spAutoFit/>
          </a:bodyPr>
          <a:lstStyle/>
          <a:p>
            <a:pPr algn="ctr"/>
            <a:r>
              <a:rPr lang="en-US" sz="4000" b="1" dirty="0">
                <a:solidFill>
                  <a:schemeClr val="bg2">
                    <a:lumMod val="75000"/>
                  </a:schemeClr>
                </a:solidFill>
                <a:latin typeface="Trebuchet MS" pitchFamily="34" charset="0"/>
              </a:rPr>
              <a:t>Plants need water too, just like us. But plants </a:t>
            </a:r>
            <a:r>
              <a:rPr lang="en-US" sz="4000" b="1" u="sng" dirty="0">
                <a:solidFill>
                  <a:schemeClr val="accent2">
                    <a:lumMod val="75000"/>
                  </a:schemeClr>
                </a:solidFill>
                <a:latin typeface="Trebuchet MS" pitchFamily="34" charset="0"/>
              </a:rPr>
              <a:t>don’t</a:t>
            </a:r>
            <a:r>
              <a:rPr lang="en-US" sz="4000" b="1" dirty="0">
                <a:solidFill>
                  <a:schemeClr val="bg2">
                    <a:lumMod val="75000"/>
                  </a:schemeClr>
                </a:solidFill>
                <a:latin typeface="Trebuchet MS" pitchFamily="34" charset="0"/>
              </a:rPr>
              <a:t> eat anything. They </a:t>
            </a:r>
            <a:r>
              <a:rPr lang="en-US" sz="4000" b="1" i="1" dirty="0">
                <a:solidFill>
                  <a:schemeClr val="accent2">
                    <a:lumMod val="75000"/>
                  </a:schemeClr>
                </a:solidFill>
                <a:latin typeface="Trebuchet MS" pitchFamily="34" charset="0"/>
              </a:rPr>
              <a:t>make</a:t>
            </a:r>
            <a:r>
              <a:rPr lang="en-US" sz="4000" b="1" dirty="0">
                <a:solidFill>
                  <a:schemeClr val="bg2">
                    <a:lumMod val="75000"/>
                  </a:schemeClr>
                </a:solidFill>
                <a:latin typeface="Trebuchet MS" pitchFamily="34" charset="0"/>
              </a:rPr>
              <a:t> their own food.</a:t>
            </a: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pic>
        <p:nvPicPr>
          <p:cNvPr id="24578" name="Picture 2" descr="http://www.gardeninginfozone.com/wp-content/uploads/2010/07/granular-fertiliser.jpg"/>
          <p:cNvPicPr>
            <a:picLocks noChangeAspect="1" noChangeArrowheads="1"/>
          </p:cNvPicPr>
          <p:nvPr/>
        </p:nvPicPr>
        <p:blipFill>
          <a:blip r:embed="rId2" cstate="print"/>
          <a:srcRect/>
          <a:stretch>
            <a:fillRect/>
          </a:stretch>
        </p:blipFill>
        <p:spPr bwMode="auto">
          <a:xfrm>
            <a:off x="4071934" y="3643314"/>
            <a:ext cx="4381500" cy="2571751"/>
          </a:xfrm>
          <a:prstGeom prst="rect">
            <a:avLst/>
          </a:prstGeom>
          <a:noFill/>
        </p:spPr>
      </p:pic>
      <p:sp>
        <p:nvSpPr>
          <p:cNvPr id="9" name="Rectangle 8"/>
          <p:cNvSpPr/>
          <p:nvPr/>
        </p:nvSpPr>
        <p:spPr>
          <a:xfrm>
            <a:off x="857224" y="4204652"/>
            <a:ext cx="3000396" cy="1938992"/>
          </a:xfrm>
          <a:prstGeom prst="rect">
            <a:avLst/>
          </a:prstGeom>
        </p:spPr>
        <p:txBody>
          <a:bodyPr wrap="square">
            <a:spAutoFit/>
          </a:bodyPr>
          <a:lstStyle/>
          <a:p>
            <a:pPr algn="ctr"/>
            <a:r>
              <a:rPr lang="en-US" sz="4000" b="1" dirty="0">
                <a:solidFill>
                  <a:schemeClr val="bg2">
                    <a:lumMod val="75000"/>
                  </a:schemeClr>
                </a:solidFill>
                <a:latin typeface="Trebuchet MS" pitchFamily="34" charset="0"/>
              </a:rPr>
              <a:t>So why do plants need </a:t>
            </a:r>
            <a:r>
              <a:rPr lang="en-US" sz="4000" b="1" dirty="0" err="1">
                <a:solidFill>
                  <a:schemeClr val="bg2">
                    <a:lumMod val="75000"/>
                  </a:schemeClr>
                </a:solidFill>
                <a:latin typeface="Trebuchet MS" pitchFamily="34" charset="0"/>
              </a:rPr>
              <a:t>fertiliser</a:t>
            </a:r>
            <a:r>
              <a:rPr lang="en-US" sz="4000" b="1" dirty="0">
                <a:solidFill>
                  <a:schemeClr val="bg2">
                    <a:lumMod val="75000"/>
                  </a:schemeClr>
                </a:solidFill>
                <a:latin typeface="Trebuchet MS" pitchFamily="34" charset="0"/>
              </a:rPr>
              <a:t>?</a:t>
            </a:r>
            <a:endParaRPr lang="th-TH" sz="4000" b="1" dirty="0">
              <a:solidFill>
                <a:schemeClr val="bg2">
                  <a:lumMod val="75000"/>
                </a:schemeClr>
              </a:solidFill>
              <a:latin typeface="Trebuchet MS" pitchFamily="34" charset="0"/>
            </a:endParaRPr>
          </a:p>
        </p:txBody>
      </p:sp>
      <p:sp>
        <p:nvSpPr>
          <p:cNvPr id="10" name="Rectangle 9"/>
          <p:cNvSpPr/>
          <p:nvPr/>
        </p:nvSpPr>
        <p:spPr>
          <a:xfrm>
            <a:off x="1500166" y="3571876"/>
            <a:ext cx="1928826" cy="1015663"/>
          </a:xfrm>
          <a:prstGeom prst="rect">
            <a:avLst/>
          </a:prstGeom>
        </p:spPr>
        <p:txBody>
          <a:bodyPr wrap="square">
            <a:spAutoFit/>
          </a:bodyPr>
          <a:lstStyle/>
          <a:p>
            <a:pPr algn="ctr"/>
            <a:r>
              <a:rPr lang="en-US" sz="6000" b="1" dirty="0">
                <a:solidFill>
                  <a:schemeClr val="bg2">
                    <a:lumMod val="60000"/>
                    <a:lumOff val="40000"/>
                  </a:schemeClr>
                </a:solidFill>
                <a:latin typeface="Berlin Sans FB" pitchFamily="34" charset="0"/>
              </a:rPr>
              <a:t>?</a:t>
            </a:r>
            <a:endParaRPr lang="th-TH" sz="6000" b="1" dirty="0">
              <a:solidFill>
                <a:schemeClr val="bg2">
                  <a:lumMod val="60000"/>
                  <a:lumOff val="40000"/>
                </a:schemeClr>
              </a:solidFill>
              <a:latin typeface="Berlin Sans FB"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4578"/>
                                        </p:tgtEl>
                                        <p:attrNameLst>
                                          <p:attrName>style.visibility</p:attrName>
                                        </p:attrNameLst>
                                      </p:cBhvr>
                                      <p:to>
                                        <p:strVal val="visible"/>
                                      </p:to>
                                    </p:set>
                                    <p:animEffect transition="in" filter="fade">
                                      <p:cBhvr>
                                        <p:cTn id="13" dur="1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500034" y="1357298"/>
            <a:ext cx="8143932" cy="1615827"/>
          </a:xfrm>
          <a:prstGeom prst="rect">
            <a:avLst/>
          </a:prstGeom>
          <a:noFill/>
        </p:spPr>
        <p:txBody>
          <a:bodyPr wrap="square" rtlCol="0">
            <a:spAutoFit/>
          </a:bodyPr>
          <a:lstStyle/>
          <a:p>
            <a:pPr algn="ctr"/>
            <a:r>
              <a:rPr lang="en-US" sz="3300" b="1" dirty="0" err="1">
                <a:solidFill>
                  <a:schemeClr val="bg2">
                    <a:lumMod val="75000"/>
                  </a:schemeClr>
                </a:solidFill>
                <a:latin typeface="Trebuchet MS" pitchFamily="34" charset="0"/>
              </a:rPr>
              <a:t>Fertilisers</a:t>
            </a:r>
            <a:r>
              <a:rPr lang="en-US" sz="3300" b="1" dirty="0">
                <a:solidFill>
                  <a:schemeClr val="bg2">
                    <a:lumMod val="75000"/>
                  </a:schemeClr>
                </a:solidFill>
                <a:latin typeface="Trebuchet MS" pitchFamily="34" charset="0"/>
              </a:rPr>
              <a:t> have nutrients in them. Plants use the nutrients to </a:t>
            </a:r>
            <a:r>
              <a:rPr lang="en-US" sz="3300" b="1" i="1" dirty="0">
                <a:solidFill>
                  <a:schemeClr val="bg2">
                    <a:lumMod val="75000"/>
                  </a:schemeClr>
                </a:solidFill>
                <a:latin typeface="Trebuchet MS" pitchFamily="34" charset="0"/>
              </a:rPr>
              <a:t>help</a:t>
            </a:r>
            <a:r>
              <a:rPr lang="en-US" sz="3300" b="1" dirty="0">
                <a:solidFill>
                  <a:schemeClr val="bg2">
                    <a:lumMod val="75000"/>
                  </a:schemeClr>
                </a:solidFill>
                <a:latin typeface="Trebuchet MS" pitchFamily="34" charset="0"/>
              </a:rPr>
              <a:t> them make their food. </a:t>
            </a: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sp>
        <p:nvSpPr>
          <p:cNvPr id="5" name="Rectangle 4"/>
          <p:cNvSpPr/>
          <p:nvPr/>
        </p:nvSpPr>
        <p:spPr>
          <a:xfrm>
            <a:off x="500034" y="3071810"/>
            <a:ext cx="4786346" cy="3323987"/>
          </a:xfrm>
          <a:prstGeom prst="rect">
            <a:avLst/>
          </a:prstGeom>
        </p:spPr>
        <p:txBody>
          <a:bodyPr wrap="square">
            <a:spAutoFit/>
          </a:bodyPr>
          <a:lstStyle/>
          <a:p>
            <a:pPr algn="ctr"/>
            <a:r>
              <a:rPr lang="en-US" sz="3400" b="1" dirty="0">
                <a:solidFill>
                  <a:schemeClr val="bg2">
                    <a:lumMod val="75000"/>
                  </a:schemeClr>
                </a:solidFill>
                <a:latin typeface="Trebuchet MS" pitchFamily="34" charset="0"/>
              </a:rPr>
              <a:t>Some of our parents, or maybe some of us, take supplements (extras) too, like vitamin tablets or cod liver oil. </a:t>
            </a:r>
            <a:endParaRPr lang="th-TH" sz="3400" b="1" dirty="0">
              <a:solidFill>
                <a:schemeClr val="bg2">
                  <a:lumMod val="75000"/>
                </a:schemeClr>
              </a:solidFill>
              <a:latin typeface="Trebuchet MS" pitchFamily="34" charset="0"/>
            </a:endParaRPr>
          </a:p>
        </p:txBody>
      </p:sp>
      <p:pic>
        <p:nvPicPr>
          <p:cNvPr id="25602" name="Picture 2" descr="http://i.ehow.com/images/a04/q3/68/benefits-cod-liver-oil-200X200.jpg"/>
          <p:cNvPicPr>
            <a:picLocks noChangeAspect="1" noChangeArrowheads="1"/>
          </p:cNvPicPr>
          <p:nvPr/>
        </p:nvPicPr>
        <p:blipFill>
          <a:blip r:embed="rId2" cstate="print">
            <a:clrChange>
              <a:clrFrom>
                <a:srgbClr val="FFFFFF"/>
              </a:clrFrom>
              <a:clrTo>
                <a:srgbClr val="FFFFFF">
                  <a:alpha val="0"/>
                </a:srgbClr>
              </a:clrTo>
            </a:clrChange>
          </a:blip>
          <a:srcRect l="3750"/>
          <a:stretch>
            <a:fillRect/>
          </a:stretch>
        </p:blipFill>
        <p:spPr bwMode="auto">
          <a:xfrm>
            <a:off x="5429256" y="3214686"/>
            <a:ext cx="2000264" cy="2078197"/>
          </a:xfrm>
          <a:prstGeom prst="rect">
            <a:avLst/>
          </a:prstGeom>
          <a:noFill/>
        </p:spPr>
      </p:pic>
      <p:pic>
        <p:nvPicPr>
          <p:cNvPr id="25604" name="Picture 4" descr="https://www.fsinh.com/Store/images/Multi-vitamin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00826" y="3929066"/>
            <a:ext cx="1643074" cy="2404365"/>
          </a:xfrm>
          <a:prstGeom prst="rect">
            <a:avLst/>
          </a:prstGeom>
          <a:noFill/>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1000"/>
                                        <p:tgtEl>
                                          <p:spTgt spid="25604"/>
                                        </p:tgtEl>
                                      </p:cBhvr>
                                    </p:animEffect>
                                  </p:childTnLst>
                                </p:cTn>
                              </p:par>
                              <p:par>
                                <p:cTn id="8" presetID="10" presetClass="entr" presetSubtype="0" fill="hold" nodeType="withEffect">
                                  <p:stCondLst>
                                    <p:cond delay="0"/>
                                  </p:stCondLst>
                                  <p:childTnLst>
                                    <p:set>
                                      <p:cBhvr>
                                        <p:cTn id="9" dur="1" fill="hold">
                                          <p:stCondLst>
                                            <p:cond delay="0"/>
                                          </p:stCondLst>
                                        </p:cTn>
                                        <p:tgtEl>
                                          <p:spTgt spid="25602"/>
                                        </p:tgtEl>
                                        <p:attrNameLst>
                                          <p:attrName>style.visibility</p:attrName>
                                        </p:attrNameLst>
                                      </p:cBhvr>
                                      <p:to>
                                        <p:strVal val="visible"/>
                                      </p:to>
                                    </p:set>
                                    <p:animEffect transition="in" filter="fade">
                                      <p:cBhvr>
                                        <p:cTn id="10" dur="1000"/>
                                        <p:tgtEl>
                                          <p:spTgt spid="2560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500034" y="1786488"/>
            <a:ext cx="8143932" cy="3785652"/>
          </a:xfrm>
          <a:prstGeom prst="rect">
            <a:avLst/>
          </a:prstGeom>
          <a:noFill/>
        </p:spPr>
        <p:txBody>
          <a:bodyPr wrap="square" rtlCol="0">
            <a:spAutoFit/>
          </a:bodyPr>
          <a:lstStyle/>
          <a:p>
            <a:pPr algn="ctr"/>
            <a:r>
              <a:rPr lang="en-US" sz="6000" b="1" dirty="0">
                <a:solidFill>
                  <a:schemeClr val="bg2">
                    <a:lumMod val="75000"/>
                  </a:schemeClr>
                </a:solidFill>
                <a:latin typeface="Trebuchet MS" pitchFamily="34" charset="0"/>
              </a:rPr>
              <a:t>Let’s look at the things plants need in order to grow properly.</a:t>
            </a:r>
            <a:endParaRPr lang="th-TH" sz="60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6642" name="Picture 18" descr="http://www.beauxcieux.fr/images/House/backhouse.jpg"/>
          <p:cNvPicPr>
            <a:picLocks noChangeAspect="1" noChangeArrowheads="1"/>
          </p:cNvPicPr>
          <p:nvPr/>
        </p:nvPicPr>
        <p:blipFill>
          <a:blip r:embed="rId2" cstate="print">
            <a:lum bright="40000"/>
          </a:blip>
          <a:srcRect t="8889" b="8148"/>
          <a:stretch>
            <a:fillRect/>
          </a:stretch>
        </p:blipFill>
        <p:spPr bwMode="auto">
          <a:xfrm>
            <a:off x="1357290" y="2000240"/>
            <a:ext cx="6429420" cy="4000528"/>
          </a:xfrm>
          <a:prstGeom prst="rect">
            <a:avLst/>
          </a:prstGeom>
          <a:noFill/>
        </p:spPr>
      </p:pic>
      <p:sp>
        <p:nvSpPr>
          <p:cNvPr id="15" name="TextBox 14"/>
          <p:cNvSpPr txBox="1"/>
          <p:nvPr/>
        </p:nvSpPr>
        <p:spPr>
          <a:xfrm>
            <a:off x="3357554" y="428604"/>
            <a:ext cx="4143404" cy="1477328"/>
          </a:xfrm>
          <a:prstGeom prst="rect">
            <a:avLst/>
          </a:prstGeom>
          <a:noFill/>
        </p:spPr>
        <p:txBody>
          <a:bodyPr wrap="square" rtlCol="0">
            <a:spAutoFit/>
          </a:bodyPr>
          <a:lstStyle/>
          <a:p>
            <a:pPr algn="ctr"/>
            <a:r>
              <a:rPr lang="en-US" sz="4500" b="1" dirty="0">
                <a:solidFill>
                  <a:schemeClr val="bg2">
                    <a:lumMod val="75000"/>
                  </a:schemeClr>
                </a:solidFill>
                <a:latin typeface="Trebuchet MS" pitchFamily="34" charset="0"/>
              </a:rPr>
              <a:t>What can you </a:t>
            </a:r>
          </a:p>
          <a:p>
            <a:pPr algn="ctr"/>
            <a:r>
              <a:rPr lang="en-US" sz="4500" b="1" dirty="0">
                <a:solidFill>
                  <a:schemeClr val="bg2">
                    <a:lumMod val="75000"/>
                  </a:schemeClr>
                </a:solidFill>
                <a:latin typeface="Trebuchet MS" pitchFamily="34" charset="0"/>
              </a:rPr>
              <a:t>see here?</a:t>
            </a:r>
            <a:endParaRPr lang="th-TH" sz="45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sp>
        <p:nvSpPr>
          <p:cNvPr id="7" name="Freeform 6"/>
          <p:cNvSpPr/>
          <p:nvPr/>
        </p:nvSpPr>
        <p:spPr>
          <a:xfrm rot="19826765">
            <a:off x="3645499" y="2995551"/>
            <a:ext cx="3553217" cy="366832"/>
          </a:xfrm>
          <a:custGeom>
            <a:avLst/>
            <a:gdLst>
              <a:gd name="connsiteX0" fmla="*/ 0 w 2359742"/>
              <a:gd name="connsiteY0" fmla="*/ 297426 h 319548"/>
              <a:gd name="connsiteX1" fmla="*/ 353961 w 2359742"/>
              <a:gd name="connsiteY1" fmla="*/ 31955 h 319548"/>
              <a:gd name="connsiteX2" fmla="*/ 737419 w 2359742"/>
              <a:gd name="connsiteY2" fmla="*/ 282677 h 319548"/>
              <a:gd name="connsiteX3" fmla="*/ 1106129 w 2359742"/>
              <a:gd name="connsiteY3" fmla="*/ 46703 h 319548"/>
              <a:gd name="connsiteX4" fmla="*/ 1386348 w 2359742"/>
              <a:gd name="connsiteY4" fmla="*/ 297426 h 319548"/>
              <a:gd name="connsiteX5" fmla="*/ 1740309 w 2359742"/>
              <a:gd name="connsiteY5" fmla="*/ 2458 h 319548"/>
              <a:gd name="connsiteX6" fmla="*/ 2050025 w 2359742"/>
              <a:gd name="connsiteY6" fmla="*/ 312174 h 319548"/>
              <a:gd name="connsiteX7" fmla="*/ 2359742 w 2359742"/>
              <a:gd name="connsiteY7" fmla="*/ 46703 h 319548"/>
              <a:gd name="connsiteX8" fmla="*/ 2359742 w 2359742"/>
              <a:gd name="connsiteY8" fmla="*/ 46703 h 31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742" h="319548">
                <a:moveTo>
                  <a:pt x="0" y="297426"/>
                </a:moveTo>
                <a:cubicBezTo>
                  <a:pt x="115529" y="165919"/>
                  <a:pt x="231058" y="34413"/>
                  <a:pt x="353961" y="31955"/>
                </a:cubicBezTo>
                <a:cubicBezTo>
                  <a:pt x="476864" y="29497"/>
                  <a:pt x="612058" y="280219"/>
                  <a:pt x="737419" y="282677"/>
                </a:cubicBezTo>
                <a:cubicBezTo>
                  <a:pt x="862780" y="285135"/>
                  <a:pt x="997974" y="44245"/>
                  <a:pt x="1106129" y="46703"/>
                </a:cubicBezTo>
                <a:cubicBezTo>
                  <a:pt x="1214284" y="49161"/>
                  <a:pt x="1280651" y="304800"/>
                  <a:pt x="1386348" y="297426"/>
                </a:cubicBezTo>
                <a:cubicBezTo>
                  <a:pt x="1492045" y="290052"/>
                  <a:pt x="1629696" y="0"/>
                  <a:pt x="1740309" y="2458"/>
                </a:cubicBezTo>
                <a:cubicBezTo>
                  <a:pt x="1850922" y="4916"/>
                  <a:pt x="1946786" y="304800"/>
                  <a:pt x="2050025" y="312174"/>
                </a:cubicBezTo>
                <a:cubicBezTo>
                  <a:pt x="2153264" y="319548"/>
                  <a:pt x="2359742" y="46703"/>
                  <a:pt x="2359742" y="46703"/>
                </a:cubicBezTo>
                <a:lnTo>
                  <a:pt x="2359742" y="46703"/>
                </a:lnTo>
              </a:path>
            </a:pathLst>
          </a:cu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9" name="Freeform 8"/>
          <p:cNvSpPr/>
          <p:nvPr/>
        </p:nvSpPr>
        <p:spPr>
          <a:xfrm rot="19826765">
            <a:off x="3874109" y="3424179"/>
            <a:ext cx="3553217" cy="366832"/>
          </a:xfrm>
          <a:custGeom>
            <a:avLst/>
            <a:gdLst>
              <a:gd name="connsiteX0" fmla="*/ 0 w 2359742"/>
              <a:gd name="connsiteY0" fmla="*/ 297426 h 319548"/>
              <a:gd name="connsiteX1" fmla="*/ 353961 w 2359742"/>
              <a:gd name="connsiteY1" fmla="*/ 31955 h 319548"/>
              <a:gd name="connsiteX2" fmla="*/ 737419 w 2359742"/>
              <a:gd name="connsiteY2" fmla="*/ 282677 h 319548"/>
              <a:gd name="connsiteX3" fmla="*/ 1106129 w 2359742"/>
              <a:gd name="connsiteY3" fmla="*/ 46703 h 319548"/>
              <a:gd name="connsiteX4" fmla="*/ 1386348 w 2359742"/>
              <a:gd name="connsiteY4" fmla="*/ 297426 h 319548"/>
              <a:gd name="connsiteX5" fmla="*/ 1740309 w 2359742"/>
              <a:gd name="connsiteY5" fmla="*/ 2458 h 319548"/>
              <a:gd name="connsiteX6" fmla="*/ 2050025 w 2359742"/>
              <a:gd name="connsiteY6" fmla="*/ 312174 h 319548"/>
              <a:gd name="connsiteX7" fmla="*/ 2359742 w 2359742"/>
              <a:gd name="connsiteY7" fmla="*/ 46703 h 319548"/>
              <a:gd name="connsiteX8" fmla="*/ 2359742 w 2359742"/>
              <a:gd name="connsiteY8" fmla="*/ 46703 h 31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742" h="319548">
                <a:moveTo>
                  <a:pt x="0" y="297426"/>
                </a:moveTo>
                <a:cubicBezTo>
                  <a:pt x="115529" y="165919"/>
                  <a:pt x="231058" y="34413"/>
                  <a:pt x="353961" y="31955"/>
                </a:cubicBezTo>
                <a:cubicBezTo>
                  <a:pt x="476864" y="29497"/>
                  <a:pt x="612058" y="280219"/>
                  <a:pt x="737419" y="282677"/>
                </a:cubicBezTo>
                <a:cubicBezTo>
                  <a:pt x="862780" y="285135"/>
                  <a:pt x="997974" y="44245"/>
                  <a:pt x="1106129" y="46703"/>
                </a:cubicBezTo>
                <a:cubicBezTo>
                  <a:pt x="1214284" y="49161"/>
                  <a:pt x="1280651" y="304800"/>
                  <a:pt x="1386348" y="297426"/>
                </a:cubicBezTo>
                <a:cubicBezTo>
                  <a:pt x="1492045" y="290052"/>
                  <a:pt x="1629696" y="0"/>
                  <a:pt x="1740309" y="2458"/>
                </a:cubicBezTo>
                <a:cubicBezTo>
                  <a:pt x="1850922" y="4916"/>
                  <a:pt x="1946786" y="304800"/>
                  <a:pt x="2050025" y="312174"/>
                </a:cubicBezTo>
                <a:cubicBezTo>
                  <a:pt x="2153264" y="319548"/>
                  <a:pt x="2359742" y="46703"/>
                  <a:pt x="2359742" y="46703"/>
                </a:cubicBezTo>
                <a:lnTo>
                  <a:pt x="2359742" y="46703"/>
                </a:lnTo>
              </a:path>
            </a:pathLst>
          </a:cu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10" name="Freeform 9"/>
          <p:cNvSpPr/>
          <p:nvPr/>
        </p:nvSpPr>
        <p:spPr>
          <a:xfrm rot="19826765">
            <a:off x="4088423" y="3852807"/>
            <a:ext cx="3553217" cy="366832"/>
          </a:xfrm>
          <a:custGeom>
            <a:avLst/>
            <a:gdLst>
              <a:gd name="connsiteX0" fmla="*/ 0 w 2359742"/>
              <a:gd name="connsiteY0" fmla="*/ 297426 h 319548"/>
              <a:gd name="connsiteX1" fmla="*/ 353961 w 2359742"/>
              <a:gd name="connsiteY1" fmla="*/ 31955 h 319548"/>
              <a:gd name="connsiteX2" fmla="*/ 737419 w 2359742"/>
              <a:gd name="connsiteY2" fmla="*/ 282677 h 319548"/>
              <a:gd name="connsiteX3" fmla="*/ 1106129 w 2359742"/>
              <a:gd name="connsiteY3" fmla="*/ 46703 h 319548"/>
              <a:gd name="connsiteX4" fmla="*/ 1386348 w 2359742"/>
              <a:gd name="connsiteY4" fmla="*/ 297426 h 319548"/>
              <a:gd name="connsiteX5" fmla="*/ 1740309 w 2359742"/>
              <a:gd name="connsiteY5" fmla="*/ 2458 h 319548"/>
              <a:gd name="connsiteX6" fmla="*/ 2050025 w 2359742"/>
              <a:gd name="connsiteY6" fmla="*/ 312174 h 319548"/>
              <a:gd name="connsiteX7" fmla="*/ 2359742 w 2359742"/>
              <a:gd name="connsiteY7" fmla="*/ 46703 h 319548"/>
              <a:gd name="connsiteX8" fmla="*/ 2359742 w 2359742"/>
              <a:gd name="connsiteY8" fmla="*/ 46703 h 31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742" h="319548">
                <a:moveTo>
                  <a:pt x="0" y="297426"/>
                </a:moveTo>
                <a:cubicBezTo>
                  <a:pt x="115529" y="165919"/>
                  <a:pt x="231058" y="34413"/>
                  <a:pt x="353961" y="31955"/>
                </a:cubicBezTo>
                <a:cubicBezTo>
                  <a:pt x="476864" y="29497"/>
                  <a:pt x="612058" y="280219"/>
                  <a:pt x="737419" y="282677"/>
                </a:cubicBezTo>
                <a:cubicBezTo>
                  <a:pt x="862780" y="285135"/>
                  <a:pt x="997974" y="44245"/>
                  <a:pt x="1106129" y="46703"/>
                </a:cubicBezTo>
                <a:cubicBezTo>
                  <a:pt x="1214284" y="49161"/>
                  <a:pt x="1280651" y="304800"/>
                  <a:pt x="1386348" y="297426"/>
                </a:cubicBezTo>
                <a:cubicBezTo>
                  <a:pt x="1492045" y="290052"/>
                  <a:pt x="1629696" y="0"/>
                  <a:pt x="1740309" y="2458"/>
                </a:cubicBezTo>
                <a:cubicBezTo>
                  <a:pt x="1850922" y="4916"/>
                  <a:pt x="1946786" y="304800"/>
                  <a:pt x="2050025" y="312174"/>
                </a:cubicBezTo>
                <a:cubicBezTo>
                  <a:pt x="2153264" y="319548"/>
                  <a:pt x="2359742" y="46703"/>
                  <a:pt x="2359742" y="46703"/>
                </a:cubicBezTo>
                <a:lnTo>
                  <a:pt x="2359742" y="46703"/>
                </a:lnTo>
              </a:path>
            </a:pathLst>
          </a:cu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pic>
        <p:nvPicPr>
          <p:cNvPr id="26628" name="Picture 4" descr="Decorative Sun Clip Art"/>
          <p:cNvPicPr>
            <a:picLocks noChangeAspect="1" noChangeArrowheads="1"/>
          </p:cNvPicPr>
          <p:nvPr/>
        </p:nvPicPr>
        <p:blipFill>
          <a:blip r:embed="rId3" cstate="print"/>
          <a:srcRect/>
          <a:stretch>
            <a:fillRect/>
          </a:stretch>
        </p:blipFill>
        <p:spPr bwMode="auto">
          <a:xfrm>
            <a:off x="6286512" y="1500174"/>
            <a:ext cx="2214558" cy="2214559"/>
          </a:xfrm>
          <a:prstGeom prst="rect">
            <a:avLst/>
          </a:prstGeom>
          <a:noFill/>
        </p:spPr>
      </p:pic>
      <p:pic>
        <p:nvPicPr>
          <p:cNvPr id="26632" name="Picture 8" descr="http://pristinewatercompany.homestead.com/photoshop-water-drop-website-template-graphics16.jpg"/>
          <p:cNvPicPr>
            <a:picLocks noChangeAspect="1" noChangeArrowheads="1"/>
          </p:cNvPicPr>
          <p:nvPr/>
        </p:nvPicPr>
        <p:blipFill>
          <a:blip r:embed="rId4" cstate="print"/>
          <a:srcRect l="22500" t="14999" r="22500" b="13750"/>
          <a:stretch>
            <a:fillRect/>
          </a:stretch>
        </p:blipFill>
        <p:spPr bwMode="auto">
          <a:xfrm rot="19940855">
            <a:off x="3329097" y="2588426"/>
            <a:ext cx="125053" cy="216000"/>
          </a:xfrm>
          <a:prstGeom prst="rect">
            <a:avLst/>
          </a:prstGeom>
          <a:noFill/>
        </p:spPr>
      </p:pic>
      <p:pic>
        <p:nvPicPr>
          <p:cNvPr id="14" name="Picture 8" descr="http://pristinewatercompany.homestead.com/photoshop-water-drop-website-template-graphics16.jpg"/>
          <p:cNvPicPr>
            <a:picLocks noChangeAspect="1" noChangeArrowheads="1"/>
          </p:cNvPicPr>
          <p:nvPr/>
        </p:nvPicPr>
        <p:blipFill>
          <a:blip r:embed="rId4" cstate="print"/>
          <a:srcRect l="22500" t="14999" r="22500" b="13750"/>
          <a:stretch>
            <a:fillRect/>
          </a:stretch>
        </p:blipFill>
        <p:spPr bwMode="auto">
          <a:xfrm rot="19940855">
            <a:off x="3329098" y="2696250"/>
            <a:ext cx="125053" cy="216000"/>
          </a:xfrm>
          <a:prstGeom prst="rect">
            <a:avLst/>
          </a:prstGeom>
          <a:noFill/>
        </p:spPr>
      </p:pic>
      <p:pic>
        <p:nvPicPr>
          <p:cNvPr id="16" name="Picture 8" descr="http://pristinewatercompany.homestead.com/photoshop-water-drop-website-template-graphics16.jpg"/>
          <p:cNvPicPr>
            <a:picLocks noChangeAspect="1" noChangeArrowheads="1"/>
          </p:cNvPicPr>
          <p:nvPr/>
        </p:nvPicPr>
        <p:blipFill>
          <a:blip r:embed="rId4" cstate="print"/>
          <a:srcRect l="22500" t="14999" r="22500" b="13750"/>
          <a:stretch>
            <a:fillRect/>
          </a:stretch>
        </p:blipFill>
        <p:spPr bwMode="auto">
          <a:xfrm rot="19940855">
            <a:off x="3257660" y="2731304"/>
            <a:ext cx="125053" cy="216000"/>
          </a:xfrm>
          <a:prstGeom prst="rect">
            <a:avLst/>
          </a:prstGeom>
          <a:noFill/>
        </p:spPr>
      </p:pic>
      <p:pic>
        <p:nvPicPr>
          <p:cNvPr id="26626" name="Picture 2" descr="http://www.publicdomainpictures.net/pictures/1000/nahled/lavender2.jpg"/>
          <p:cNvPicPr>
            <a:picLocks noChangeAspect="1" noChangeArrowheads="1"/>
          </p:cNvPicPr>
          <p:nvPr/>
        </p:nvPicPr>
        <p:blipFill>
          <a:blip r:embed="rId5" cstate="print">
            <a:clrChange>
              <a:clrFrom>
                <a:srgbClr val="FFFFFF"/>
              </a:clrFrom>
              <a:clrTo>
                <a:srgbClr val="FFFFFF">
                  <a:alpha val="0"/>
                </a:srgbClr>
              </a:clrTo>
            </a:clrChange>
          </a:blip>
          <a:srcRect t="4066" b="13007"/>
          <a:stretch>
            <a:fillRect/>
          </a:stretch>
        </p:blipFill>
        <p:spPr bwMode="auto">
          <a:xfrm>
            <a:off x="2928927" y="2928934"/>
            <a:ext cx="2928958" cy="3643338"/>
          </a:xfrm>
          <a:prstGeom prst="rect">
            <a:avLst/>
          </a:prstGeom>
          <a:noFill/>
        </p:spPr>
      </p:pic>
      <p:pic>
        <p:nvPicPr>
          <p:cNvPr id="26630" name="Picture 6" descr="http://www.dorlingkindersley-uk.co.uk/static/clipart/uk/dk/gardening/image_gardening002.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753925">
            <a:off x="1064886" y="1619635"/>
            <a:ext cx="2643206" cy="1697576"/>
          </a:xfrm>
          <a:prstGeom prst="rect">
            <a:avLst/>
          </a:prstGeom>
          <a:noFill/>
        </p:spPr>
      </p:pic>
      <p:sp>
        <p:nvSpPr>
          <p:cNvPr id="19" name="TextBox 18"/>
          <p:cNvSpPr txBox="1"/>
          <p:nvPr/>
        </p:nvSpPr>
        <p:spPr>
          <a:xfrm>
            <a:off x="6143636" y="2286980"/>
            <a:ext cx="2428892" cy="784830"/>
          </a:xfrm>
          <a:prstGeom prst="rect">
            <a:avLst/>
          </a:prstGeom>
          <a:noFill/>
        </p:spPr>
        <p:txBody>
          <a:bodyPr wrap="square" rtlCol="0">
            <a:spAutoFit/>
          </a:bodyPr>
          <a:lstStyle/>
          <a:p>
            <a:pPr algn="ctr"/>
            <a:r>
              <a:rPr lang="en-US" sz="4500" b="1" dirty="0">
                <a:solidFill>
                  <a:schemeClr val="accent2">
                    <a:lumMod val="75000"/>
                  </a:schemeClr>
                </a:solidFill>
                <a:latin typeface="Trebuchet MS" pitchFamily="34" charset="0"/>
              </a:rPr>
              <a:t>Light</a:t>
            </a:r>
            <a:endParaRPr lang="th-TH" sz="4500" b="1" dirty="0">
              <a:solidFill>
                <a:schemeClr val="accent2">
                  <a:lumMod val="75000"/>
                </a:schemeClr>
              </a:solidFill>
              <a:latin typeface="Trebuchet MS" pitchFamily="34" charset="0"/>
            </a:endParaRPr>
          </a:p>
        </p:txBody>
      </p:sp>
      <p:sp>
        <p:nvSpPr>
          <p:cNvPr id="20" name="TextBox 19"/>
          <p:cNvSpPr txBox="1"/>
          <p:nvPr/>
        </p:nvSpPr>
        <p:spPr>
          <a:xfrm>
            <a:off x="4786314" y="3143248"/>
            <a:ext cx="2428892" cy="784830"/>
          </a:xfrm>
          <a:prstGeom prst="rect">
            <a:avLst/>
          </a:prstGeom>
          <a:noFill/>
        </p:spPr>
        <p:txBody>
          <a:bodyPr wrap="square" rtlCol="0">
            <a:spAutoFit/>
          </a:bodyPr>
          <a:lstStyle/>
          <a:p>
            <a:pPr algn="ctr"/>
            <a:r>
              <a:rPr lang="en-US" sz="4500" b="1" dirty="0">
                <a:solidFill>
                  <a:schemeClr val="accent2">
                    <a:lumMod val="75000"/>
                  </a:schemeClr>
                </a:solidFill>
                <a:latin typeface="Trebuchet MS" pitchFamily="34" charset="0"/>
              </a:rPr>
              <a:t>Warmth</a:t>
            </a:r>
            <a:endParaRPr lang="th-TH" sz="4500" b="1" dirty="0">
              <a:solidFill>
                <a:schemeClr val="accent2">
                  <a:lumMod val="75000"/>
                </a:schemeClr>
              </a:solidFill>
              <a:latin typeface="Trebuchet MS" pitchFamily="34" charset="0"/>
            </a:endParaRPr>
          </a:p>
        </p:txBody>
      </p:sp>
      <p:sp>
        <p:nvSpPr>
          <p:cNvPr id="21" name="TextBox 20"/>
          <p:cNvSpPr txBox="1"/>
          <p:nvPr/>
        </p:nvSpPr>
        <p:spPr>
          <a:xfrm>
            <a:off x="2357422" y="2071678"/>
            <a:ext cx="2428892" cy="784830"/>
          </a:xfrm>
          <a:prstGeom prst="rect">
            <a:avLst/>
          </a:prstGeom>
          <a:noFill/>
        </p:spPr>
        <p:txBody>
          <a:bodyPr wrap="square" rtlCol="0">
            <a:spAutoFit/>
          </a:bodyPr>
          <a:lstStyle/>
          <a:p>
            <a:pPr algn="ctr"/>
            <a:r>
              <a:rPr lang="en-US" sz="4500" b="1" dirty="0">
                <a:solidFill>
                  <a:schemeClr val="accent2">
                    <a:lumMod val="75000"/>
                  </a:schemeClr>
                </a:solidFill>
                <a:latin typeface="Trebuchet MS" pitchFamily="34" charset="0"/>
              </a:rPr>
              <a:t>Water</a:t>
            </a:r>
            <a:endParaRPr lang="th-TH" sz="4500" b="1" dirty="0">
              <a:solidFill>
                <a:schemeClr val="accent2">
                  <a:lumMod val="75000"/>
                </a:schemeClr>
              </a:solidFill>
              <a:latin typeface="Trebuchet MS" pitchFamily="34" charset="0"/>
            </a:endParaRPr>
          </a:p>
        </p:txBody>
      </p:sp>
      <p:sp>
        <p:nvSpPr>
          <p:cNvPr id="22" name="TextBox 21"/>
          <p:cNvSpPr txBox="1"/>
          <p:nvPr/>
        </p:nvSpPr>
        <p:spPr>
          <a:xfrm>
            <a:off x="928662" y="4714884"/>
            <a:ext cx="2428892" cy="784830"/>
          </a:xfrm>
          <a:prstGeom prst="rect">
            <a:avLst/>
          </a:prstGeom>
          <a:noFill/>
        </p:spPr>
        <p:txBody>
          <a:bodyPr wrap="square" rtlCol="0">
            <a:spAutoFit/>
          </a:bodyPr>
          <a:lstStyle/>
          <a:p>
            <a:pPr algn="ctr"/>
            <a:r>
              <a:rPr lang="en-US" sz="4500" b="1" dirty="0">
                <a:solidFill>
                  <a:schemeClr val="accent2">
                    <a:lumMod val="75000"/>
                  </a:schemeClr>
                </a:solidFill>
                <a:latin typeface="Trebuchet MS" pitchFamily="34" charset="0"/>
              </a:rPr>
              <a:t>Space</a:t>
            </a:r>
            <a:endParaRPr lang="th-TH" sz="4500" b="1" dirty="0">
              <a:solidFill>
                <a:schemeClr val="accent2">
                  <a:lumMod val="75000"/>
                </a:schemeClr>
              </a:solidFill>
              <a:latin typeface="Trebuchet MS" pitchFamily="34" charset="0"/>
            </a:endParaRPr>
          </a:p>
        </p:txBody>
      </p:sp>
      <p:sp>
        <p:nvSpPr>
          <p:cNvPr id="23" name="TextBox 22"/>
          <p:cNvSpPr txBox="1"/>
          <p:nvPr/>
        </p:nvSpPr>
        <p:spPr>
          <a:xfrm>
            <a:off x="4500562" y="5073062"/>
            <a:ext cx="3071834" cy="784830"/>
          </a:xfrm>
          <a:prstGeom prst="rect">
            <a:avLst/>
          </a:prstGeom>
          <a:noFill/>
        </p:spPr>
        <p:txBody>
          <a:bodyPr wrap="square" rtlCol="0">
            <a:spAutoFit/>
          </a:bodyPr>
          <a:lstStyle/>
          <a:p>
            <a:pPr algn="ctr"/>
            <a:r>
              <a:rPr lang="en-US" sz="4500" b="1" dirty="0">
                <a:solidFill>
                  <a:schemeClr val="accent2">
                    <a:lumMod val="75000"/>
                  </a:schemeClr>
                </a:solidFill>
                <a:latin typeface="Trebuchet MS" pitchFamily="34" charset="0"/>
              </a:rPr>
              <a:t>Nutrients</a:t>
            </a:r>
            <a:endParaRPr lang="th-TH" sz="4500" b="1" dirty="0">
              <a:solidFill>
                <a:schemeClr val="accent2">
                  <a:lumMod val="75000"/>
                </a:schemeClr>
              </a:solidFill>
              <a:latin typeface="Trebuchet MS" pitchFamily="34" charset="0"/>
            </a:endParaRPr>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
        <p:nvSpPr>
          <p:cNvPr id="25" name="TextBox 24">
            <a:extLst>
              <a:ext uri="{FF2B5EF4-FFF2-40B4-BE49-F238E27FC236}">
                <a16:creationId xmlns:a16="http://schemas.microsoft.com/office/drawing/2014/main" id="{D1D1DB0A-108B-453C-B734-9F1EC0D7EF8E}"/>
              </a:ext>
            </a:extLst>
          </p:cNvPr>
          <p:cNvSpPr txBox="1"/>
          <p:nvPr/>
        </p:nvSpPr>
        <p:spPr>
          <a:xfrm>
            <a:off x="4058631" y="2430286"/>
            <a:ext cx="2428892" cy="784830"/>
          </a:xfrm>
          <a:prstGeom prst="rect">
            <a:avLst/>
          </a:prstGeom>
          <a:noFill/>
        </p:spPr>
        <p:txBody>
          <a:bodyPr wrap="square" rtlCol="0">
            <a:spAutoFit/>
          </a:bodyPr>
          <a:lstStyle/>
          <a:p>
            <a:pPr algn="ctr"/>
            <a:r>
              <a:rPr lang="en-US" sz="4500" b="1" dirty="0">
                <a:solidFill>
                  <a:schemeClr val="accent2">
                    <a:lumMod val="75000"/>
                  </a:schemeClr>
                </a:solidFill>
                <a:latin typeface="Trebuchet MS" pitchFamily="34" charset="0"/>
              </a:rPr>
              <a:t>Air </a:t>
            </a:r>
            <a:endParaRPr lang="th-TH" sz="4500" b="1" dirty="0">
              <a:solidFill>
                <a:schemeClr val="accent2">
                  <a:lumMod val="75000"/>
                </a:schemeClr>
              </a:solidFill>
              <a:latin typeface="Trebuchet MS"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1" nodeType="withEffect">
                                  <p:stCondLst>
                                    <p:cond delay="0"/>
                                  </p:stCondLst>
                                  <p:childTnLst>
                                    <p:animClr clrSpc="hsl" dir="cw">
                                      <p:cBhvr override="childStyle">
                                        <p:cTn id="6" dur="2000" fill="hold"/>
                                        <p:tgtEl>
                                          <p:spTgt spid="7"/>
                                        </p:tgtEl>
                                        <p:attrNameLst>
                                          <p:attrName>style.color</p:attrName>
                                        </p:attrNameLst>
                                      </p:cBhvr>
                                      <p:by>
                                        <p:hsl h="0" s="12549" l="25098"/>
                                      </p:by>
                                    </p:animClr>
                                    <p:animClr clrSpc="hsl" dir="cw">
                                      <p:cBhvr>
                                        <p:cTn id="7" dur="2000" fill="hold"/>
                                        <p:tgtEl>
                                          <p:spTgt spid="7"/>
                                        </p:tgtEl>
                                        <p:attrNameLst>
                                          <p:attrName>fillcolor</p:attrName>
                                        </p:attrNameLst>
                                      </p:cBhvr>
                                      <p:by>
                                        <p:hsl h="0" s="12549" l="25098"/>
                                      </p:by>
                                    </p:animClr>
                                    <p:animClr clrSpc="hsl" dir="cw">
                                      <p:cBhvr>
                                        <p:cTn id="8" dur="2000" fill="hold"/>
                                        <p:tgtEl>
                                          <p:spTgt spid="7"/>
                                        </p:tgtEl>
                                        <p:attrNameLst>
                                          <p:attrName>stroke.color</p:attrName>
                                        </p:attrNameLst>
                                      </p:cBhvr>
                                      <p:by>
                                        <p:hsl h="0" s="12549" l="25098"/>
                                      </p:by>
                                    </p:animClr>
                                    <p:set>
                                      <p:cBhvr>
                                        <p:cTn id="9" dur="2000" fill="hold"/>
                                        <p:tgtEl>
                                          <p:spTgt spid="7"/>
                                        </p:tgtEl>
                                        <p:attrNameLst>
                                          <p:attrName>fill.type</p:attrName>
                                        </p:attrNameLst>
                                      </p:cBhvr>
                                      <p:to>
                                        <p:strVal val="solid"/>
                                      </p:to>
                                    </p:set>
                                  </p:childTnLst>
                                </p:cTn>
                              </p:par>
                              <p:par>
                                <p:cTn id="10" presetID="30" presetClass="emph" presetSubtype="0" repeatCount="indefinite" fill="hold" grpId="1" nodeType="withEffect">
                                  <p:stCondLst>
                                    <p:cond delay="0"/>
                                  </p:stCondLst>
                                  <p:childTnLst>
                                    <p:animClr clrSpc="hsl" dir="cw">
                                      <p:cBhvr override="childStyle">
                                        <p:cTn id="11" dur="2000" fill="hold"/>
                                        <p:tgtEl>
                                          <p:spTgt spid="9"/>
                                        </p:tgtEl>
                                        <p:attrNameLst>
                                          <p:attrName>style.color</p:attrName>
                                        </p:attrNameLst>
                                      </p:cBhvr>
                                      <p:by>
                                        <p:hsl h="0" s="12549" l="25098"/>
                                      </p:by>
                                    </p:animClr>
                                    <p:animClr clrSpc="hsl" dir="cw">
                                      <p:cBhvr>
                                        <p:cTn id="12" dur="2000" fill="hold"/>
                                        <p:tgtEl>
                                          <p:spTgt spid="9"/>
                                        </p:tgtEl>
                                        <p:attrNameLst>
                                          <p:attrName>fillcolor</p:attrName>
                                        </p:attrNameLst>
                                      </p:cBhvr>
                                      <p:by>
                                        <p:hsl h="0" s="12549" l="25098"/>
                                      </p:by>
                                    </p:animClr>
                                    <p:animClr clrSpc="hsl" dir="cw">
                                      <p:cBhvr>
                                        <p:cTn id="13" dur="2000" fill="hold"/>
                                        <p:tgtEl>
                                          <p:spTgt spid="9"/>
                                        </p:tgtEl>
                                        <p:attrNameLst>
                                          <p:attrName>stroke.color</p:attrName>
                                        </p:attrNameLst>
                                      </p:cBhvr>
                                      <p:by>
                                        <p:hsl h="0" s="12549" l="25098"/>
                                      </p:by>
                                    </p:animClr>
                                    <p:set>
                                      <p:cBhvr>
                                        <p:cTn id="14" dur="2000" fill="hold"/>
                                        <p:tgtEl>
                                          <p:spTgt spid="9"/>
                                        </p:tgtEl>
                                        <p:attrNameLst>
                                          <p:attrName>fill.type</p:attrName>
                                        </p:attrNameLst>
                                      </p:cBhvr>
                                      <p:to>
                                        <p:strVal val="solid"/>
                                      </p:to>
                                    </p:set>
                                  </p:childTnLst>
                                </p:cTn>
                              </p:par>
                              <p:par>
                                <p:cTn id="15" presetID="30" presetClass="emph" presetSubtype="0" repeatCount="indefinite" fill="hold" grpId="1" nodeType="withEffect">
                                  <p:stCondLst>
                                    <p:cond delay="0"/>
                                  </p:stCondLst>
                                  <p:childTnLst>
                                    <p:animClr clrSpc="hsl" dir="cw">
                                      <p:cBhvr override="childStyle">
                                        <p:cTn id="16" dur="2000" fill="hold"/>
                                        <p:tgtEl>
                                          <p:spTgt spid="10"/>
                                        </p:tgtEl>
                                        <p:attrNameLst>
                                          <p:attrName>style.color</p:attrName>
                                        </p:attrNameLst>
                                      </p:cBhvr>
                                      <p:by>
                                        <p:hsl h="0" s="12549" l="25098"/>
                                      </p:by>
                                    </p:animClr>
                                    <p:animClr clrSpc="hsl" dir="cw">
                                      <p:cBhvr>
                                        <p:cTn id="17" dur="2000" fill="hold"/>
                                        <p:tgtEl>
                                          <p:spTgt spid="10"/>
                                        </p:tgtEl>
                                        <p:attrNameLst>
                                          <p:attrName>fillcolor</p:attrName>
                                        </p:attrNameLst>
                                      </p:cBhvr>
                                      <p:by>
                                        <p:hsl h="0" s="12549" l="25098"/>
                                      </p:by>
                                    </p:animClr>
                                    <p:animClr clrSpc="hsl" dir="cw">
                                      <p:cBhvr>
                                        <p:cTn id="18" dur="2000" fill="hold"/>
                                        <p:tgtEl>
                                          <p:spTgt spid="10"/>
                                        </p:tgtEl>
                                        <p:attrNameLst>
                                          <p:attrName>stroke.color</p:attrName>
                                        </p:attrNameLst>
                                      </p:cBhvr>
                                      <p:by>
                                        <p:hsl h="0" s="12549" l="25098"/>
                                      </p:by>
                                    </p:animClr>
                                    <p:set>
                                      <p:cBhvr>
                                        <p:cTn id="19" dur="2000" fill="hold"/>
                                        <p:tgtEl>
                                          <p:spTgt spid="10"/>
                                        </p:tgtEl>
                                        <p:attrNameLst>
                                          <p:attrName>fill.type</p:attrName>
                                        </p:attrNameLst>
                                      </p:cBhvr>
                                      <p:to>
                                        <p:strVal val="solid"/>
                                      </p:to>
                                    </p:set>
                                  </p:childTnLst>
                                </p:cTn>
                              </p:par>
                              <p:par>
                                <p:cTn id="20" presetID="0" presetClass="path" presetSubtype="0" repeatCount="indefinite" accel="50000" decel="50000" fill="hold" nodeType="withEffect">
                                  <p:stCondLst>
                                    <p:cond delay="0"/>
                                  </p:stCondLst>
                                  <p:childTnLst>
                                    <p:animMotion origin="layout" path="M -3.33333E-6 2.96296E-6 C 0.03108 0.01018 0.0625 0.0206 0.08681 0.05578 C 0.11111 0.09097 0.13525 0.18588 0.14497 0.2118 " pathEditMode="relative" rAng="0" ptsTypes="aaA">
                                      <p:cBhvr>
                                        <p:cTn id="21" dur="1000" fill="hold"/>
                                        <p:tgtEl>
                                          <p:spTgt spid="26632"/>
                                        </p:tgtEl>
                                        <p:attrNameLst>
                                          <p:attrName>ppt_x</p:attrName>
                                          <p:attrName>ppt_y</p:attrName>
                                        </p:attrNameLst>
                                      </p:cBhvr>
                                      <p:rCtr x="7200" y="10600"/>
                                    </p:animMotion>
                                  </p:childTnLst>
                                </p:cTn>
                              </p:par>
                              <p:par>
                                <p:cTn id="22" presetID="0" presetClass="path" presetSubtype="0" repeatCount="indefinite" accel="50000" decel="50000" fill="hold" nodeType="withEffect">
                                  <p:stCondLst>
                                    <p:cond delay="300"/>
                                  </p:stCondLst>
                                  <p:childTnLst>
                                    <p:animMotion origin="layout" path="M -3.33333E-6 2.96296E-6 C 0.03108 0.01018 0.0625 0.0206 0.08681 0.05578 C 0.11111 0.09097 0.13525 0.18588 0.14497 0.2118 " pathEditMode="relative" rAng="0" ptsTypes="aaA">
                                      <p:cBhvr>
                                        <p:cTn id="23" dur="1000" fill="hold"/>
                                        <p:tgtEl>
                                          <p:spTgt spid="14"/>
                                        </p:tgtEl>
                                        <p:attrNameLst>
                                          <p:attrName>ppt_x</p:attrName>
                                          <p:attrName>ppt_y</p:attrName>
                                        </p:attrNameLst>
                                      </p:cBhvr>
                                      <p:rCtr x="7200" y="10600"/>
                                    </p:animMotion>
                                  </p:childTnLst>
                                </p:cTn>
                              </p:par>
                              <p:par>
                                <p:cTn id="24" presetID="0" presetClass="path" presetSubtype="0" repeatCount="indefinite" accel="50000" decel="50000" fill="hold" nodeType="withEffect">
                                  <p:stCondLst>
                                    <p:cond delay="800"/>
                                  </p:stCondLst>
                                  <p:childTnLst>
                                    <p:animMotion origin="layout" path="M -3.33333E-6 2.96296E-6 C 0.03108 0.01018 0.0625 0.0206 0.08681 0.05578 C 0.11111 0.09097 0.13525 0.18588 0.14497 0.2118 " pathEditMode="relative" rAng="0" ptsTypes="aaA">
                                      <p:cBhvr>
                                        <p:cTn id="25" dur="1000" fill="hold"/>
                                        <p:tgtEl>
                                          <p:spTgt spid="16"/>
                                        </p:tgtEl>
                                        <p:attrNameLst>
                                          <p:attrName>ppt_x</p:attrName>
                                          <p:attrName>ppt_y</p:attrName>
                                        </p:attrNameLst>
                                      </p:cBhvr>
                                      <p:rCtr x="7200" y="10600"/>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9" grpId="1" animBg="1"/>
      <p:bldP spid="10" grpId="1" animBg="1"/>
      <p:bldP spid="19" grpId="0"/>
      <p:bldP spid="20" grpId="0"/>
      <p:bldP spid="21" grpId="0"/>
      <p:bldP spid="22"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500034" y="1742723"/>
            <a:ext cx="8143932" cy="2400657"/>
          </a:xfrm>
          <a:prstGeom prst="rect">
            <a:avLst/>
          </a:prstGeom>
          <a:noFill/>
        </p:spPr>
        <p:txBody>
          <a:bodyPr wrap="square" rtlCol="0">
            <a:spAutoFit/>
          </a:bodyPr>
          <a:lstStyle/>
          <a:p>
            <a:pPr algn="ctr"/>
            <a:r>
              <a:rPr lang="en-US" sz="5000" b="1" dirty="0">
                <a:solidFill>
                  <a:schemeClr val="bg2">
                    <a:lumMod val="75000"/>
                  </a:schemeClr>
                </a:solidFill>
                <a:latin typeface="Trebuchet MS" pitchFamily="34" charset="0"/>
              </a:rPr>
              <a:t>So, can you remember what is it plants need in order to grow properly?</a:t>
            </a:r>
            <a:endParaRPr lang="th-TH" sz="50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sp>
        <p:nvSpPr>
          <p:cNvPr id="5" name="TextBox 4"/>
          <p:cNvSpPr txBox="1"/>
          <p:nvPr/>
        </p:nvSpPr>
        <p:spPr>
          <a:xfrm>
            <a:off x="428596" y="4369552"/>
            <a:ext cx="8143932" cy="1631216"/>
          </a:xfrm>
          <a:prstGeom prst="rect">
            <a:avLst/>
          </a:prstGeom>
          <a:noFill/>
        </p:spPr>
        <p:txBody>
          <a:bodyPr wrap="square" rtlCol="0">
            <a:spAutoFit/>
          </a:bodyPr>
          <a:lstStyle/>
          <a:p>
            <a:pPr algn="ctr"/>
            <a:r>
              <a:rPr lang="en-US" sz="5000" b="1" dirty="0">
                <a:solidFill>
                  <a:schemeClr val="accent1">
                    <a:lumMod val="75000"/>
                  </a:schemeClr>
                </a:solidFill>
                <a:latin typeface="Trebuchet MS" pitchFamily="34" charset="0"/>
              </a:rPr>
              <a:t>Now let’s find out why they need those things.</a:t>
            </a:r>
            <a:endParaRPr lang="th-TH" sz="5000" b="1" dirty="0">
              <a:solidFill>
                <a:schemeClr val="accent1">
                  <a:lumMod val="75000"/>
                </a:schemeClr>
              </a:solidFill>
              <a:latin typeface="Trebuchet MS" pitchFamily="34" charset="0"/>
            </a:endParaRPr>
          </a:p>
        </p:txBody>
      </p:sp>
      <p:pic>
        <p:nvPicPr>
          <p:cNvPr id="28674" name="Picture 2" descr="http://www.nickdawson.net/wp-content/uploads/2009/12/600px-Blank_stop_sign_octagon.svg_.png"/>
          <p:cNvPicPr>
            <a:picLocks noChangeAspect="1" noChangeArrowheads="1"/>
          </p:cNvPicPr>
          <p:nvPr/>
        </p:nvPicPr>
        <p:blipFill>
          <a:blip r:embed="rId2" cstate="print"/>
          <a:srcRect/>
          <a:stretch>
            <a:fillRect/>
          </a:stretch>
        </p:blipFill>
        <p:spPr bwMode="auto">
          <a:xfrm>
            <a:off x="3929058" y="214290"/>
            <a:ext cx="1714512" cy="1714512"/>
          </a:xfrm>
          <a:prstGeom prst="rect">
            <a:avLst/>
          </a:prstGeom>
          <a:noFill/>
        </p:spPr>
      </p:pic>
      <p:sp>
        <p:nvSpPr>
          <p:cNvPr id="7" name="TextBox 6"/>
          <p:cNvSpPr txBox="1"/>
          <p:nvPr/>
        </p:nvSpPr>
        <p:spPr>
          <a:xfrm>
            <a:off x="3929058" y="285728"/>
            <a:ext cx="1714512" cy="1523494"/>
          </a:xfrm>
          <a:prstGeom prst="rect">
            <a:avLst/>
          </a:prstGeom>
          <a:noFill/>
        </p:spPr>
        <p:txBody>
          <a:bodyPr wrap="square" rtlCol="0">
            <a:spAutoFit/>
          </a:bodyPr>
          <a:lstStyle/>
          <a:p>
            <a:pPr algn="ctr"/>
            <a:r>
              <a:rPr lang="en-US" sz="3300" b="1" dirty="0"/>
              <a:t>STOP</a:t>
            </a:r>
            <a:r>
              <a:rPr lang="en-US" dirty="0"/>
              <a:t/>
            </a:r>
            <a:br>
              <a:rPr lang="en-US" dirty="0"/>
            </a:br>
            <a:r>
              <a:rPr lang="en-US" sz="2700" dirty="0"/>
              <a:t>AND</a:t>
            </a:r>
          </a:p>
          <a:p>
            <a:pPr algn="ctr"/>
            <a:r>
              <a:rPr lang="en-US" sz="3300" b="1" dirty="0"/>
              <a:t>THINK</a:t>
            </a:r>
            <a:endParaRPr lang="th-TH" sz="3300" b="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500034" y="1428736"/>
            <a:ext cx="8143932" cy="1015663"/>
          </a:xfrm>
          <a:prstGeom prst="rect">
            <a:avLst/>
          </a:prstGeom>
          <a:noFill/>
        </p:spPr>
        <p:txBody>
          <a:bodyPr wrap="square" rtlCol="0">
            <a:spAutoFit/>
          </a:bodyPr>
          <a:lstStyle/>
          <a:p>
            <a:pPr algn="ctr"/>
            <a:r>
              <a:rPr lang="en-US" sz="6000" b="1" dirty="0">
                <a:solidFill>
                  <a:schemeClr val="bg2">
                    <a:lumMod val="75000"/>
                  </a:schemeClr>
                </a:solidFill>
                <a:latin typeface="Trebuchet MS" pitchFamily="34" charset="0"/>
              </a:rPr>
              <a:t>Light</a:t>
            </a:r>
            <a:endParaRPr lang="th-TH" sz="60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sp>
        <p:nvSpPr>
          <p:cNvPr id="5" name="TextBox 4"/>
          <p:cNvSpPr txBox="1"/>
          <p:nvPr/>
        </p:nvSpPr>
        <p:spPr>
          <a:xfrm>
            <a:off x="500034" y="2500306"/>
            <a:ext cx="8143932" cy="3477875"/>
          </a:xfrm>
          <a:prstGeom prst="rect">
            <a:avLst/>
          </a:prstGeom>
          <a:noFill/>
        </p:spPr>
        <p:txBody>
          <a:bodyPr wrap="square" rtlCol="0">
            <a:spAutoFit/>
          </a:bodyPr>
          <a:lstStyle/>
          <a:p>
            <a:pPr algn="ctr"/>
            <a:r>
              <a:rPr lang="en-US" sz="3500" b="1" dirty="0">
                <a:solidFill>
                  <a:schemeClr val="accent1">
                    <a:lumMod val="75000"/>
                  </a:schemeClr>
                </a:solidFill>
                <a:latin typeface="Trebuchet MS" pitchFamily="34" charset="0"/>
              </a:rPr>
              <a:t>Plants use light to make their own food. When plants make their food, this is called </a:t>
            </a:r>
            <a:r>
              <a:rPr lang="en-US" sz="3500" b="1" i="1" dirty="0">
                <a:solidFill>
                  <a:srgbClr val="FF0000"/>
                </a:solidFill>
                <a:latin typeface="Trebuchet MS" pitchFamily="34" charset="0"/>
              </a:rPr>
              <a:t>photosynthesis</a:t>
            </a:r>
            <a:r>
              <a:rPr lang="en-US" sz="3500" b="1" dirty="0">
                <a:solidFill>
                  <a:schemeClr val="accent1">
                    <a:lumMod val="75000"/>
                  </a:schemeClr>
                </a:solidFill>
                <a:latin typeface="Trebuchet MS" pitchFamily="34" charset="0"/>
              </a:rPr>
              <a:t>.</a:t>
            </a:r>
          </a:p>
          <a:p>
            <a:pPr algn="ctr"/>
            <a:r>
              <a:rPr lang="en-US" sz="3500" b="1" dirty="0">
                <a:solidFill>
                  <a:schemeClr val="accent2"/>
                </a:solidFill>
                <a:latin typeface="Trebuchet MS" pitchFamily="34" charset="0"/>
              </a:rPr>
              <a:t>Photo</a:t>
            </a:r>
            <a:r>
              <a:rPr lang="en-US" sz="3500" b="1" dirty="0">
                <a:solidFill>
                  <a:schemeClr val="accent1">
                    <a:lumMod val="75000"/>
                  </a:schemeClr>
                </a:solidFill>
                <a:latin typeface="Trebuchet MS" pitchFamily="34" charset="0"/>
              </a:rPr>
              <a:t> means </a:t>
            </a:r>
            <a:r>
              <a:rPr lang="en-US" sz="3500" b="1" i="1" dirty="0">
                <a:solidFill>
                  <a:schemeClr val="accent1">
                    <a:lumMod val="75000"/>
                  </a:schemeClr>
                </a:solidFill>
                <a:latin typeface="Trebuchet MS" pitchFamily="34" charset="0"/>
              </a:rPr>
              <a:t>light</a:t>
            </a:r>
            <a:r>
              <a:rPr lang="en-US" sz="3500" b="1" dirty="0">
                <a:solidFill>
                  <a:schemeClr val="accent1">
                    <a:lumMod val="75000"/>
                  </a:schemeClr>
                </a:solidFill>
                <a:latin typeface="Trebuchet MS" pitchFamily="34" charset="0"/>
              </a:rPr>
              <a:t>. </a:t>
            </a:r>
          </a:p>
          <a:p>
            <a:pPr algn="ctr"/>
            <a:r>
              <a:rPr lang="en-US" sz="3500" b="1" dirty="0">
                <a:solidFill>
                  <a:schemeClr val="accent2"/>
                </a:solidFill>
                <a:latin typeface="Trebuchet MS" pitchFamily="34" charset="0"/>
              </a:rPr>
              <a:t>Synthesis</a:t>
            </a:r>
            <a:r>
              <a:rPr lang="en-US" sz="3500" b="1" dirty="0">
                <a:solidFill>
                  <a:schemeClr val="accent1">
                    <a:lumMod val="75000"/>
                  </a:schemeClr>
                </a:solidFill>
                <a:latin typeface="Trebuchet MS" pitchFamily="34" charset="0"/>
              </a:rPr>
              <a:t> means </a:t>
            </a:r>
            <a:r>
              <a:rPr lang="en-US" sz="3500" b="1" i="1" dirty="0">
                <a:solidFill>
                  <a:schemeClr val="accent1">
                    <a:lumMod val="75000"/>
                  </a:schemeClr>
                </a:solidFill>
                <a:latin typeface="Trebuchet MS" pitchFamily="34" charset="0"/>
              </a:rPr>
              <a:t>making</a:t>
            </a:r>
            <a:r>
              <a:rPr lang="en-US" sz="3500" b="1" dirty="0">
                <a:solidFill>
                  <a:schemeClr val="accent1">
                    <a:lumMod val="75000"/>
                  </a:schemeClr>
                </a:solidFill>
                <a:latin typeface="Trebuchet MS" pitchFamily="34" charset="0"/>
              </a:rPr>
              <a:t>. </a:t>
            </a:r>
          </a:p>
          <a:p>
            <a:pPr algn="ctr"/>
            <a:endParaRPr lang="en-US" sz="1000" b="1" dirty="0">
              <a:solidFill>
                <a:schemeClr val="accent1">
                  <a:lumMod val="75000"/>
                </a:schemeClr>
              </a:solidFill>
              <a:latin typeface="Trebuchet MS" pitchFamily="34" charset="0"/>
            </a:endParaRPr>
          </a:p>
          <a:p>
            <a:pPr algn="ctr"/>
            <a:r>
              <a:rPr lang="en-US" sz="3500" b="1" dirty="0">
                <a:solidFill>
                  <a:schemeClr val="accent1">
                    <a:lumMod val="75000"/>
                  </a:schemeClr>
                </a:solidFill>
                <a:latin typeface="Trebuchet MS" pitchFamily="34" charset="0"/>
              </a:rPr>
              <a:t>So, plants </a:t>
            </a:r>
            <a:r>
              <a:rPr lang="en-US" sz="3500" b="1" i="1" dirty="0">
                <a:solidFill>
                  <a:schemeClr val="accent1">
                    <a:lumMod val="75000"/>
                  </a:schemeClr>
                </a:solidFill>
                <a:latin typeface="Trebuchet MS" pitchFamily="34" charset="0"/>
              </a:rPr>
              <a:t>make</a:t>
            </a:r>
            <a:r>
              <a:rPr lang="en-US" sz="3500" b="1" dirty="0">
                <a:solidFill>
                  <a:schemeClr val="accent1">
                    <a:lumMod val="75000"/>
                  </a:schemeClr>
                </a:solidFill>
                <a:latin typeface="Trebuchet MS" pitchFamily="34" charset="0"/>
              </a:rPr>
              <a:t> food by using </a:t>
            </a:r>
            <a:r>
              <a:rPr lang="en-US" sz="3500" b="1" i="1" dirty="0">
                <a:solidFill>
                  <a:schemeClr val="accent1">
                    <a:lumMod val="75000"/>
                  </a:schemeClr>
                </a:solidFill>
                <a:latin typeface="Trebuchet MS" pitchFamily="34" charset="0"/>
              </a:rPr>
              <a:t>light</a:t>
            </a:r>
            <a:r>
              <a:rPr lang="en-US" sz="3500" b="1" dirty="0">
                <a:solidFill>
                  <a:schemeClr val="accent1">
                    <a:lumMod val="75000"/>
                  </a:schemeClr>
                </a:solidFill>
                <a:latin typeface="Trebuchet MS" pitchFamily="34" charset="0"/>
              </a:rPr>
              <a:t>. </a:t>
            </a:r>
            <a:endParaRPr lang="th-TH" sz="3500" b="1" dirty="0">
              <a:solidFill>
                <a:schemeClr val="accent1">
                  <a:lumMod val="75000"/>
                </a:schemeClr>
              </a:solidFill>
              <a:latin typeface="Trebuchet MS" pitchFamily="34" charset="0"/>
            </a:endParaRPr>
          </a:p>
        </p:txBody>
      </p:sp>
      <p:pic>
        <p:nvPicPr>
          <p:cNvPr id="9" name="Picture 4" descr="Decorative Sun Clip Art"/>
          <p:cNvPicPr>
            <a:picLocks noChangeAspect="1" noChangeArrowheads="1"/>
          </p:cNvPicPr>
          <p:nvPr/>
        </p:nvPicPr>
        <p:blipFill>
          <a:blip r:embed="rId2" cstate="print"/>
          <a:srcRect/>
          <a:stretch>
            <a:fillRect/>
          </a:stretch>
        </p:blipFill>
        <p:spPr bwMode="auto">
          <a:xfrm>
            <a:off x="6929442" y="0"/>
            <a:ext cx="2214558" cy="2214559"/>
          </a:xfrm>
          <a:prstGeom prst="rect">
            <a:avLst/>
          </a:prstGeom>
          <a:noFill/>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500034" y="1428736"/>
            <a:ext cx="8143932" cy="1015663"/>
          </a:xfrm>
          <a:prstGeom prst="rect">
            <a:avLst/>
          </a:prstGeom>
          <a:noFill/>
        </p:spPr>
        <p:txBody>
          <a:bodyPr wrap="square" rtlCol="0">
            <a:spAutoFit/>
          </a:bodyPr>
          <a:lstStyle/>
          <a:p>
            <a:pPr algn="ctr"/>
            <a:r>
              <a:rPr lang="en-US" sz="6000" b="1" dirty="0">
                <a:solidFill>
                  <a:schemeClr val="bg2">
                    <a:lumMod val="75000"/>
                  </a:schemeClr>
                </a:solidFill>
                <a:latin typeface="Trebuchet MS" pitchFamily="34" charset="0"/>
              </a:rPr>
              <a:t>Light</a:t>
            </a:r>
            <a:endParaRPr lang="th-TH" sz="60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pic>
        <p:nvPicPr>
          <p:cNvPr id="9" name="Picture 4" descr="Decorative Sun Clip Art"/>
          <p:cNvPicPr>
            <a:picLocks noChangeAspect="1" noChangeArrowheads="1"/>
          </p:cNvPicPr>
          <p:nvPr/>
        </p:nvPicPr>
        <p:blipFill>
          <a:blip r:embed="rId2" cstate="print"/>
          <a:srcRect/>
          <a:stretch>
            <a:fillRect/>
          </a:stretch>
        </p:blipFill>
        <p:spPr bwMode="auto">
          <a:xfrm>
            <a:off x="6929442" y="0"/>
            <a:ext cx="2214558" cy="2214559"/>
          </a:xfrm>
          <a:prstGeom prst="rect">
            <a:avLst/>
          </a:prstGeom>
          <a:noFill/>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
        <p:nvSpPr>
          <p:cNvPr id="2" name="Rectangle 1">
            <a:extLst>
              <a:ext uri="{FF2B5EF4-FFF2-40B4-BE49-F238E27FC236}">
                <a16:creationId xmlns:a16="http://schemas.microsoft.com/office/drawing/2014/main" id="{015F8A56-5694-484A-A25A-275526ACE9E6}"/>
              </a:ext>
            </a:extLst>
          </p:cNvPr>
          <p:cNvSpPr/>
          <p:nvPr/>
        </p:nvSpPr>
        <p:spPr>
          <a:xfrm>
            <a:off x="755576" y="2444399"/>
            <a:ext cx="7888390" cy="1384995"/>
          </a:xfrm>
          <a:prstGeom prst="rect">
            <a:avLst/>
          </a:prstGeom>
        </p:spPr>
        <p:txBody>
          <a:bodyPr wrap="square">
            <a:spAutoFit/>
          </a:bodyPr>
          <a:lstStyle/>
          <a:p>
            <a:r>
              <a:rPr lang="en-GB" dirty="0">
                <a:solidFill>
                  <a:srgbClr val="333333"/>
                </a:solidFill>
                <a:latin typeface="Arial" panose="020B0604020202020204" pitchFamily="34" charset="0"/>
              </a:rPr>
              <a:t>A plant that is kept in a dark place will grow tall and spindly in search of light and then become weak and die.</a:t>
            </a:r>
            <a:endParaRPr lang="en-GB" dirty="0"/>
          </a:p>
        </p:txBody>
      </p:sp>
      <p:pic>
        <p:nvPicPr>
          <p:cNvPr id="5122" name="Picture 2" descr="Illustration of a tall spindly plant with yellow leaves">
            <a:extLst>
              <a:ext uri="{FF2B5EF4-FFF2-40B4-BE49-F238E27FC236}">
                <a16:creationId xmlns:a16="http://schemas.microsoft.com/office/drawing/2014/main" id="{2036D3AA-6DE9-4231-B2F3-D7F2995676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255" y="3829394"/>
            <a:ext cx="2573466" cy="257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906390"/>
      </p:ext>
    </p:extLst>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sp>
        <p:nvSpPr>
          <p:cNvPr id="7" name="Freeform 6"/>
          <p:cNvSpPr/>
          <p:nvPr/>
        </p:nvSpPr>
        <p:spPr>
          <a:xfrm rot="19826765">
            <a:off x="4217004" y="1781105"/>
            <a:ext cx="3553217" cy="366832"/>
          </a:xfrm>
          <a:custGeom>
            <a:avLst/>
            <a:gdLst>
              <a:gd name="connsiteX0" fmla="*/ 0 w 2359742"/>
              <a:gd name="connsiteY0" fmla="*/ 297426 h 319548"/>
              <a:gd name="connsiteX1" fmla="*/ 353961 w 2359742"/>
              <a:gd name="connsiteY1" fmla="*/ 31955 h 319548"/>
              <a:gd name="connsiteX2" fmla="*/ 737419 w 2359742"/>
              <a:gd name="connsiteY2" fmla="*/ 282677 h 319548"/>
              <a:gd name="connsiteX3" fmla="*/ 1106129 w 2359742"/>
              <a:gd name="connsiteY3" fmla="*/ 46703 h 319548"/>
              <a:gd name="connsiteX4" fmla="*/ 1386348 w 2359742"/>
              <a:gd name="connsiteY4" fmla="*/ 297426 h 319548"/>
              <a:gd name="connsiteX5" fmla="*/ 1740309 w 2359742"/>
              <a:gd name="connsiteY5" fmla="*/ 2458 h 319548"/>
              <a:gd name="connsiteX6" fmla="*/ 2050025 w 2359742"/>
              <a:gd name="connsiteY6" fmla="*/ 312174 h 319548"/>
              <a:gd name="connsiteX7" fmla="*/ 2359742 w 2359742"/>
              <a:gd name="connsiteY7" fmla="*/ 46703 h 319548"/>
              <a:gd name="connsiteX8" fmla="*/ 2359742 w 2359742"/>
              <a:gd name="connsiteY8" fmla="*/ 46703 h 31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742" h="319548">
                <a:moveTo>
                  <a:pt x="0" y="297426"/>
                </a:moveTo>
                <a:cubicBezTo>
                  <a:pt x="115529" y="165919"/>
                  <a:pt x="231058" y="34413"/>
                  <a:pt x="353961" y="31955"/>
                </a:cubicBezTo>
                <a:cubicBezTo>
                  <a:pt x="476864" y="29497"/>
                  <a:pt x="612058" y="280219"/>
                  <a:pt x="737419" y="282677"/>
                </a:cubicBezTo>
                <a:cubicBezTo>
                  <a:pt x="862780" y="285135"/>
                  <a:pt x="997974" y="44245"/>
                  <a:pt x="1106129" y="46703"/>
                </a:cubicBezTo>
                <a:cubicBezTo>
                  <a:pt x="1214284" y="49161"/>
                  <a:pt x="1280651" y="304800"/>
                  <a:pt x="1386348" y="297426"/>
                </a:cubicBezTo>
                <a:cubicBezTo>
                  <a:pt x="1492045" y="290052"/>
                  <a:pt x="1629696" y="0"/>
                  <a:pt x="1740309" y="2458"/>
                </a:cubicBezTo>
                <a:cubicBezTo>
                  <a:pt x="1850922" y="4916"/>
                  <a:pt x="1946786" y="304800"/>
                  <a:pt x="2050025" y="312174"/>
                </a:cubicBezTo>
                <a:cubicBezTo>
                  <a:pt x="2153264" y="319548"/>
                  <a:pt x="2359742" y="46703"/>
                  <a:pt x="2359742" y="46703"/>
                </a:cubicBezTo>
                <a:lnTo>
                  <a:pt x="2359742" y="46703"/>
                </a:lnTo>
              </a:path>
            </a:pathLst>
          </a:custGeom>
          <a:ln w="57150">
            <a:solidFill>
              <a:srgbClr val="FFD3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10" name="Freeform 9"/>
          <p:cNvSpPr/>
          <p:nvPr/>
        </p:nvSpPr>
        <p:spPr>
          <a:xfrm rot="19826765">
            <a:off x="4788507" y="2566921"/>
            <a:ext cx="3553217" cy="366832"/>
          </a:xfrm>
          <a:custGeom>
            <a:avLst/>
            <a:gdLst>
              <a:gd name="connsiteX0" fmla="*/ 0 w 2359742"/>
              <a:gd name="connsiteY0" fmla="*/ 297426 h 319548"/>
              <a:gd name="connsiteX1" fmla="*/ 353961 w 2359742"/>
              <a:gd name="connsiteY1" fmla="*/ 31955 h 319548"/>
              <a:gd name="connsiteX2" fmla="*/ 737419 w 2359742"/>
              <a:gd name="connsiteY2" fmla="*/ 282677 h 319548"/>
              <a:gd name="connsiteX3" fmla="*/ 1106129 w 2359742"/>
              <a:gd name="connsiteY3" fmla="*/ 46703 h 319548"/>
              <a:gd name="connsiteX4" fmla="*/ 1386348 w 2359742"/>
              <a:gd name="connsiteY4" fmla="*/ 297426 h 319548"/>
              <a:gd name="connsiteX5" fmla="*/ 1740309 w 2359742"/>
              <a:gd name="connsiteY5" fmla="*/ 2458 h 319548"/>
              <a:gd name="connsiteX6" fmla="*/ 2050025 w 2359742"/>
              <a:gd name="connsiteY6" fmla="*/ 312174 h 319548"/>
              <a:gd name="connsiteX7" fmla="*/ 2359742 w 2359742"/>
              <a:gd name="connsiteY7" fmla="*/ 46703 h 319548"/>
              <a:gd name="connsiteX8" fmla="*/ 2359742 w 2359742"/>
              <a:gd name="connsiteY8" fmla="*/ 46703 h 31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742" h="319548">
                <a:moveTo>
                  <a:pt x="0" y="297426"/>
                </a:moveTo>
                <a:cubicBezTo>
                  <a:pt x="115529" y="165919"/>
                  <a:pt x="231058" y="34413"/>
                  <a:pt x="353961" y="31955"/>
                </a:cubicBezTo>
                <a:cubicBezTo>
                  <a:pt x="476864" y="29497"/>
                  <a:pt x="612058" y="280219"/>
                  <a:pt x="737419" y="282677"/>
                </a:cubicBezTo>
                <a:cubicBezTo>
                  <a:pt x="862780" y="285135"/>
                  <a:pt x="997974" y="44245"/>
                  <a:pt x="1106129" y="46703"/>
                </a:cubicBezTo>
                <a:cubicBezTo>
                  <a:pt x="1214284" y="49161"/>
                  <a:pt x="1280651" y="304800"/>
                  <a:pt x="1386348" y="297426"/>
                </a:cubicBezTo>
                <a:cubicBezTo>
                  <a:pt x="1492045" y="290052"/>
                  <a:pt x="1629696" y="0"/>
                  <a:pt x="1740309" y="2458"/>
                </a:cubicBezTo>
                <a:cubicBezTo>
                  <a:pt x="1850922" y="4916"/>
                  <a:pt x="1946786" y="304800"/>
                  <a:pt x="2050025" y="312174"/>
                </a:cubicBezTo>
                <a:cubicBezTo>
                  <a:pt x="2153264" y="319548"/>
                  <a:pt x="2359742" y="46703"/>
                  <a:pt x="2359742" y="46703"/>
                </a:cubicBezTo>
                <a:lnTo>
                  <a:pt x="2359742" y="46703"/>
                </a:lnTo>
              </a:path>
            </a:pathLst>
          </a:custGeom>
          <a:ln w="57150">
            <a:solidFill>
              <a:srgbClr val="FFD3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12" name="Freeform 11"/>
          <p:cNvSpPr/>
          <p:nvPr/>
        </p:nvSpPr>
        <p:spPr>
          <a:xfrm rot="19826765">
            <a:off x="4359879" y="2209732"/>
            <a:ext cx="3553217" cy="366832"/>
          </a:xfrm>
          <a:custGeom>
            <a:avLst/>
            <a:gdLst>
              <a:gd name="connsiteX0" fmla="*/ 0 w 2359742"/>
              <a:gd name="connsiteY0" fmla="*/ 297426 h 319548"/>
              <a:gd name="connsiteX1" fmla="*/ 353961 w 2359742"/>
              <a:gd name="connsiteY1" fmla="*/ 31955 h 319548"/>
              <a:gd name="connsiteX2" fmla="*/ 737419 w 2359742"/>
              <a:gd name="connsiteY2" fmla="*/ 282677 h 319548"/>
              <a:gd name="connsiteX3" fmla="*/ 1106129 w 2359742"/>
              <a:gd name="connsiteY3" fmla="*/ 46703 h 319548"/>
              <a:gd name="connsiteX4" fmla="*/ 1386348 w 2359742"/>
              <a:gd name="connsiteY4" fmla="*/ 297426 h 319548"/>
              <a:gd name="connsiteX5" fmla="*/ 1740309 w 2359742"/>
              <a:gd name="connsiteY5" fmla="*/ 2458 h 319548"/>
              <a:gd name="connsiteX6" fmla="*/ 2050025 w 2359742"/>
              <a:gd name="connsiteY6" fmla="*/ 312174 h 319548"/>
              <a:gd name="connsiteX7" fmla="*/ 2359742 w 2359742"/>
              <a:gd name="connsiteY7" fmla="*/ 46703 h 319548"/>
              <a:gd name="connsiteX8" fmla="*/ 2359742 w 2359742"/>
              <a:gd name="connsiteY8" fmla="*/ 46703 h 31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742" h="319548">
                <a:moveTo>
                  <a:pt x="0" y="297426"/>
                </a:moveTo>
                <a:cubicBezTo>
                  <a:pt x="115529" y="165919"/>
                  <a:pt x="231058" y="34413"/>
                  <a:pt x="353961" y="31955"/>
                </a:cubicBezTo>
                <a:cubicBezTo>
                  <a:pt x="476864" y="29497"/>
                  <a:pt x="612058" y="280219"/>
                  <a:pt x="737419" y="282677"/>
                </a:cubicBezTo>
                <a:cubicBezTo>
                  <a:pt x="862780" y="285135"/>
                  <a:pt x="997974" y="44245"/>
                  <a:pt x="1106129" y="46703"/>
                </a:cubicBezTo>
                <a:cubicBezTo>
                  <a:pt x="1214284" y="49161"/>
                  <a:pt x="1280651" y="304800"/>
                  <a:pt x="1386348" y="297426"/>
                </a:cubicBezTo>
                <a:cubicBezTo>
                  <a:pt x="1492045" y="290052"/>
                  <a:pt x="1629696" y="0"/>
                  <a:pt x="1740309" y="2458"/>
                </a:cubicBezTo>
                <a:cubicBezTo>
                  <a:pt x="1850922" y="4916"/>
                  <a:pt x="1946786" y="304800"/>
                  <a:pt x="2050025" y="312174"/>
                </a:cubicBezTo>
                <a:cubicBezTo>
                  <a:pt x="2153264" y="319548"/>
                  <a:pt x="2359742" y="46703"/>
                  <a:pt x="2359742" y="46703"/>
                </a:cubicBezTo>
                <a:lnTo>
                  <a:pt x="2359742" y="46703"/>
                </a:lnTo>
              </a:path>
            </a:pathLst>
          </a:custGeom>
          <a:ln w="57150">
            <a:solidFill>
              <a:srgbClr val="FFD3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pic>
        <p:nvPicPr>
          <p:cNvPr id="9" name="Picture 4" descr="Decorative Sun Clip Art"/>
          <p:cNvPicPr>
            <a:picLocks noChangeAspect="1" noChangeArrowheads="1"/>
          </p:cNvPicPr>
          <p:nvPr/>
        </p:nvPicPr>
        <p:blipFill>
          <a:blip r:embed="rId2" cstate="print"/>
          <a:srcRect/>
          <a:stretch>
            <a:fillRect/>
          </a:stretch>
        </p:blipFill>
        <p:spPr bwMode="auto">
          <a:xfrm>
            <a:off x="6929442" y="0"/>
            <a:ext cx="2214558" cy="2214559"/>
          </a:xfrm>
          <a:prstGeom prst="rect">
            <a:avLst/>
          </a:prstGeom>
          <a:noFill/>
        </p:spPr>
      </p:pic>
      <p:sp>
        <p:nvSpPr>
          <p:cNvPr id="5" name="TextBox 4"/>
          <p:cNvSpPr txBox="1"/>
          <p:nvPr/>
        </p:nvSpPr>
        <p:spPr>
          <a:xfrm>
            <a:off x="500034" y="1785926"/>
            <a:ext cx="8143932" cy="2400657"/>
          </a:xfrm>
          <a:prstGeom prst="rect">
            <a:avLst/>
          </a:prstGeom>
          <a:noFill/>
        </p:spPr>
        <p:txBody>
          <a:bodyPr wrap="square" rtlCol="0">
            <a:spAutoFit/>
          </a:bodyPr>
          <a:lstStyle/>
          <a:p>
            <a:pPr algn="ctr"/>
            <a:r>
              <a:rPr lang="en-US" sz="3500" b="1" dirty="0">
                <a:solidFill>
                  <a:schemeClr val="accent1">
                    <a:lumMod val="75000"/>
                  </a:schemeClr>
                </a:solidFill>
                <a:latin typeface="Trebuchet MS" pitchFamily="34" charset="0"/>
              </a:rPr>
              <a:t>Plants will die if the temperature is too low (if it’s too cold). </a:t>
            </a:r>
          </a:p>
          <a:p>
            <a:pPr algn="ctr"/>
            <a:endParaRPr lang="en-US" sz="1000" b="1" dirty="0">
              <a:solidFill>
                <a:schemeClr val="accent1">
                  <a:lumMod val="75000"/>
                </a:schemeClr>
              </a:solidFill>
              <a:latin typeface="Trebuchet MS" pitchFamily="34" charset="0"/>
            </a:endParaRPr>
          </a:p>
          <a:p>
            <a:pPr algn="ctr"/>
            <a:r>
              <a:rPr lang="en-US" sz="3500" b="1" dirty="0">
                <a:solidFill>
                  <a:schemeClr val="accent1">
                    <a:lumMod val="75000"/>
                  </a:schemeClr>
                </a:solidFill>
                <a:latin typeface="Trebuchet MS" pitchFamily="34" charset="0"/>
              </a:rPr>
              <a:t>Think about what happens to plants and trees in the winter season.  </a:t>
            </a:r>
            <a:endParaRPr lang="th-TH" sz="3500" b="1" dirty="0">
              <a:solidFill>
                <a:schemeClr val="accent1">
                  <a:lumMod val="75000"/>
                </a:schemeClr>
              </a:solidFill>
              <a:latin typeface="Trebuchet MS" pitchFamily="34" charset="0"/>
            </a:endParaRPr>
          </a:p>
        </p:txBody>
      </p:sp>
      <p:sp>
        <p:nvSpPr>
          <p:cNvPr id="15" name="TextBox 14"/>
          <p:cNvSpPr txBox="1"/>
          <p:nvPr/>
        </p:nvSpPr>
        <p:spPr>
          <a:xfrm>
            <a:off x="500034" y="928670"/>
            <a:ext cx="8143932" cy="1015663"/>
          </a:xfrm>
          <a:prstGeom prst="rect">
            <a:avLst/>
          </a:prstGeom>
          <a:noFill/>
        </p:spPr>
        <p:txBody>
          <a:bodyPr wrap="square" rtlCol="0">
            <a:spAutoFit/>
          </a:bodyPr>
          <a:lstStyle/>
          <a:p>
            <a:pPr algn="ctr"/>
            <a:r>
              <a:rPr lang="en-US" sz="6000" b="1" dirty="0">
                <a:solidFill>
                  <a:schemeClr val="bg2">
                    <a:lumMod val="75000"/>
                  </a:schemeClr>
                </a:solidFill>
                <a:latin typeface="Trebuchet MS" pitchFamily="34" charset="0"/>
              </a:rPr>
              <a:t>Warmth</a:t>
            </a:r>
            <a:endParaRPr lang="th-TH" sz="6000" b="1" dirty="0">
              <a:solidFill>
                <a:schemeClr val="bg2">
                  <a:lumMod val="75000"/>
                </a:schemeClr>
              </a:solidFill>
              <a:latin typeface="Trebuchet MS" pitchFamily="34" charset="0"/>
            </a:endParaRPr>
          </a:p>
        </p:txBody>
      </p:sp>
      <p:pic>
        <p:nvPicPr>
          <p:cNvPr id="29698" name="Picture 2" descr="http://www.modusoptimus.com/blog/wp-content/uploads/2009/r20090119_1147.jpg"/>
          <p:cNvPicPr>
            <a:picLocks noChangeAspect="1" noChangeArrowheads="1"/>
          </p:cNvPicPr>
          <p:nvPr/>
        </p:nvPicPr>
        <p:blipFill>
          <a:blip r:embed="rId3" cstate="print"/>
          <a:srcRect/>
          <a:stretch>
            <a:fillRect/>
          </a:stretch>
        </p:blipFill>
        <p:spPr bwMode="auto">
          <a:xfrm>
            <a:off x="3000364" y="4071966"/>
            <a:ext cx="3432420" cy="2285992"/>
          </a:xfrm>
          <a:prstGeom prst="rect">
            <a:avLst/>
          </a:prstGeom>
          <a:noFill/>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withEffect">
                                  <p:stCondLst>
                                    <p:cond delay="0"/>
                                  </p:stCondLst>
                                  <p:childTnLst>
                                    <p:animClr clrSpc="hsl" dir="cw">
                                      <p:cBhvr override="childStyle">
                                        <p:cTn id="6" dur="2000" fill="hold"/>
                                        <p:tgtEl>
                                          <p:spTgt spid="7"/>
                                        </p:tgtEl>
                                        <p:attrNameLst>
                                          <p:attrName>style.color</p:attrName>
                                        </p:attrNameLst>
                                      </p:cBhvr>
                                      <p:by>
                                        <p:hsl h="0" s="12549" l="25098"/>
                                      </p:by>
                                    </p:animClr>
                                    <p:animClr clrSpc="hsl" dir="cw">
                                      <p:cBhvr>
                                        <p:cTn id="7" dur="2000" fill="hold"/>
                                        <p:tgtEl>
                                          <p:spTgt spid="7"/>
                                        </p:tgtEl>
                                        <p:attrNameLst>
                                          <p:attrName>fillcolor</p:attrName>
                                        </p:attrNameLst>
                                      </p:cBhvr>
                                      <p:by>
                                        <p:hsl h="0" s="12549" l="25098"/>
                                      </p:by>
                                    </p:animClr>
                                    <p:animClr clrSpc="hsl" dir="cw">
                                      <p:cBhvr>
                                        <p:cTn id="8" dur="2000" fill="hold"/>
                                        <p:tgtEl>
                                          <p:spTgt spid="7"/>
                                        </p:tgtEl>
                                        <p:attrNameLst>
                                          <p:attrName>stroke.color</p:attrName>
                                        </p:attrNameLst>
                                      </p:cBhvr>
                                      <p:by>
                                        <p:hsl h="0" s="12549" l="25098"/>
                                      </p:by>
                                    </p:animClr>
                                    <p:set>
                                      <p:cBhvr>
                                        <p:cTn id="9" dur="2000" fill="hold"/>
                                        <p:tgtEl>
                                          <p:spTgt spid="7"/>
                                        </p:tgtEl>
                                        <p:attrNameLst>
                                          <p:attrName>fill.type</p:attrName>
                                        </p:attrNameLst>
                                      </p:cBhvr>
                                      <p:to>
                                        <p:strVal val="solid"/>
                                      </p:to>
                                    </p:set>
                                  </p:childTnLst>
                                </p:cTn>
                              </p:par>
                              <p:par>
                                <p:cTn id="10" presetID="30" presetClass="emph" presetSubtype="0" repeatCount="indefinite" fill="hold" grpId="0" nodeType="withEffect">
                                  <p:stCondLst>
                                    <p:cond delay="0"/>
                                  </p:stCondLst>
                                  <p:childTnLst>
                                    <p:animClr clrSpc="hsl" dir="cw">
                                      <p:cBhvr override="childStyle">
                                        <p:cTn id="11" dur="2000" fill="hold"/>
                                        <p:tgtEl>
                                          <p:spTgt spid="10"/>
                                        </p:tgtEl>
                                        <p:attrNameLst>
                                          <p:attrName>style.color</p:attrName>
                                        </p:attrNameLst>
                                      </p:cBhvr>
                                      <p:by>
                                        <p:hsl h="0" s="12549" l="25098"/>
                                      </p:by>
                                    </p:animClr>
                                    <p:animClr clrSpc="hsl" dir="cw">
                                      <p:cBhvr>
                                        <p:cTn id="12" dur="2000" fill="hold"/>
                                        <p:tgtEl>
                                          <p:spTgt spid="10"/>
                                        </p:tgtEl>
                                        <p:attrNameLst>
                                          <p:attrName>fillcolor</p:attrName>
                                        </p:attrNameLst>
                                      </p:cBhvr>
                                      <p:by>
                                        <p:hsl h="0" s="12549" l="25098"/>
                                      </p:by>
                                    </p:animClr>
                                    <p:animClr clrSpc="hsl" dir="cw">
                                      <p:cBhvr>
                                        <p:cTn id="13" dur="2000" fill="hold"/>
                                        <p:tgtEl>
                                          <p:spTgt spid="10"/>
                                        </p:tgtEl>
                                        <p:attrNameLst>
                                          <p:attrName>stroke.color</p:attrName>
                                        </p:attrNameLst>
                                      </p:cBhvr>
                                      <p:by>
                                        <p:hsl h="0" s="12549" l="25098"/>
                                      </p:by>
                                    </p:animClr>
                                    <p:set>
                                      <p:cBhvr>
                                        <p:cTn id="14" dur="2000" fill="hold"/>
                                        <p:tgtEl>
                                          <p:spTgt spid="10"/>
                                        </p:tgtEl>
                                        <p:attrNameLst>
                                          <p:attrName>fill.type</p:attrName>
                                        </p:attrNameLst>
                                      </p:cBhvr>
                                      <p:to>
                                        <p:strVal val="solid"/>
                                      </p:to>
                                    </p:set>
                                  </p:childTnLst>
                                </p:cTn>
                              </p:par>
                              <p:par>
                                <p:cTn id="15" presetID="30" presetClass="emph" presetSubtype="0" repeatCount="indefinite" fill="hold" grpId="0" nodeType="withEffect">
                                  <p:stCondLst>
                                    <p:cond delay="0"/>
                                  </p:stCondLst>
                                  <p:childTnLst>
                                    <p:animClr clrSpc="hsl" dir="cw">
                                      <p:cBhvr override="childStyle">
                                        <p:cTn id="16" dur="2000" fill="hold"/>
                                        <p:tgtEl>
                                          <p:spTgt spid="12"/>
                                        </p:tgtEl>
                                        <p:attrNameLst>
                                          <p:attrName>style.color</p:attrName>
                                        </p:attrNameLst>
                                      </p:cBhvr>
                                      <p:by>
                                        <p:hsl h="0" s="12549" l="25098"/>
                                      </p:by>
                                    </p:animClr>
                                    <p:animClr clrSpc="hsl" dir="cw">
                                      <p:cBhvr>
                                        <p:cTn id="17" dur="2000" fill="hold"/>
                                        <p:tgtEl>
                                          <p:spTgt spid="12"/>
                                        </p:tgtEl>
                                        <p:attrNameLst>
                                          <p:attrName>fillcolor</p:attrName>
                                        </p:attrNameLst>
                                      </p:cBhvr>
                                      <p:by>
                                        <p:hsl h="0" s="12549" l="25098"/>
                                      </p:by>
                                    </p:animClr>
                                    <p:animClr clrSpc="hsl" dir="cw">
                                      <p:cBhvr>
                                        <p:cTn id="18" dur="2000" fill="hold"/>
                                        <p:tgtEl>
                                          <p:spTgt spid="12"/>
                                        </p:tgtEl>
                                        <p:attrNameLst>
                                          <p:attrName>stroke.color</p:attrName>
                                        </p:attrNameLst>
                                      </p:cBhvr>
                                      <p:by>
                                        <p:hsl h="0" s="12549" l="25098"/>
                                      </p:by>
                                    </p:animClr>
                                    <p:set>
                                      <p:cBhvr>
                                        <p:cTn id="19" dur="2000" fill="hold"/>
                                        <p:tgtEl>
                                          <p:spTgt spid="12"/>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698"/>
                                        </p:tgtEl>
                                        <p:attrNameLst>
                                          <p:attrName>style.visibility</p:attrName>
                                        </p:attrNameLst>
                                      </p:cBhvr>
                                      <p:to>
                                        <p:strVal val="visible"/>
                                      </p:to>
                                    </p:set>
                                    <p:animEffect transition="in" filter="fade">
                                      <p:cBhvr>
                                        <p:cTn id="24"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sp>
        <p:nvSpPr>
          <p:cNvPr id="7" name="Freeform 6"/>
          <p:cNvSpPr/>
          <p:nvPr/>
        </p:nvSpPr>
        <p:spPr>
          <a:xfrm rot="19826765">
            <a:off x="4217004" y="1781105"/>
            <a:ext cx="3553217" cy="366832"/>
          </a:xfrm>
          <a:custGeom>
            <a:avLst/>
            <a:gdLst>
              <a:gd name="connsiteX0" fmla="*/ 0 w 2359742"/>
              <a:gd name="connsiteY0" fmla="*/ 297426 h 319548"/>
              <a:gd name="connsiteX1" fmla="*/ 353961 w 2359742"/>
              <a:gd name="connsiteY1" fmla="*/ 31955 h 319548"/>
              <a:gd name="connsiteX2" fmla="*/ 737419 w 2359742"/>
              <a:gd name="connsiteY2" fmla="*/ 282677 h 319548"/>
              <a:gd name="connsiteX3" fmla="*/ 1106129 w 2359742"/>
              <a:gd name="connsiteY3" fmla="*/ 46703 h 319548"/>
              <a:gd name="connsiteX4" fmla="*/ 1386348 w 2359742"/>
              <a:gd name="connsiteY4" fmla="*/ 297426 h 319548"/>
              <a:gd name="connsiteX5" fmla="*/ 1740309 w 2359742"/>
              <a:gd name="connsiteY5" fmla="*/ 2458 h 319548"/>
              <a:gd name="connsiteX6" fmla="*/ 2050025 w 2359742"/>
              <a:gd name="connsiteY6" fmla="*/ 312174 h 319548"/>
              <a:gd name="connsiteX7" fmla="*/ 2359742 w 2359742"/>
              <a:gd name="connsiteY7" fmla="*/ 46703 h 319548"/>
              <a:gd name="connsiteX8" fmla="*/ 2359742 w 2359742"/>
              <a:gd name="connsiteY8" fmla="*/ 46703 h 31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742" h="319548">
                <a:moveTo>
                  <a:pt x="0" y="297426"/>
                </a:moveTo>
                <a:cubicBezTo>
                  <a:pt x="115529" y="165919"/>
                  <a:pt x="231058" y="34413"/>
                  <a:pt x="353961" y="31955"/>
                </a:cubicBezTo>
                <a:cubicBezTo>
                  <a:pt x="476864" y="29497"/>
                  <a:pt x="612058" y="280219"/>
                  <a:pt x="737419" y="282677"/>
                </a:cubicBezTo>
                <a:cubicBezTo>
                  <a:pt x="862780" y="285135"/>
                  <a:pt x="997974" y="44245"/>
                  <a:pt x="1106129" y="46703"/>
                </a:cubicBezTo>
                <a:cubicBezTo>
                  <a:pt x="1214284" y="49161"/>
                  <a:pt x="1280651" y="304800"/>
                  <a:pt x="1386348" y="297426"/>
                </a:cubicBezTo>
                <a:cubicBezTo>
                  <a:pt x="1492045" y="290052"/>
                  <a:pt x="1629696" y="0"/>
                  <a:pt x="1740309" y="2458"/>
                </a:cubicBezTo>
                <a:cubicBezTo>
                  <a:pt x="1850922" y="4916"/>
                  <a:pt x="1946786" y="304800"/>
                  <a:pt x="2050025" y="312174"/>
                </a:cubicBezTo>
                <a:cubicBezTo>
                  <a:pt x="2153264" y="319548"/>
                  <a:pt x="2359742" y="46703"/>
                  <a:pt x="2359742" y="46703"/>
                </a:cubicBezTo>
                <a:lnTo>
                  <a:pt x="2359742" y="46703"/>
                </a:lnTo>
              </a:path>
            </a:pathLst>
          </a:custGeom>
          <a:ln w="57150">
            <a:solidFill>
              <a:srgbClr val="FFD3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10" name="Freeform 9"/>
          <p:cNvSpPr/>
          <p:nvPr/>
        </p:nvSpPr>
        <p:spPr>
          <a:xfrm rot="19826765">
            <a:off x="4788507" y="2566921"/>
            <a:ext cx="3553217" cy="366832"/>
          </a:xfrm>
          <a:custGeom>
            <a:avLst/>
            <a:gdLst>
              <a:gd name="connsiteX0" fmla="*/ 0 w 2359742"/>
              <a:gd name="connsiteY0" fmla="*/ 297426 h 319548"/>
              <a:gd name="connsiteX1" fmla="*/ 353961 w 2359742"/>
              <a:gd name="connsiteY1" fmla="*/ 31955 h 319548"/>
              <a:gd name="connsiteX2" fmla="*/ 737419 w 2359742"/>
              <a:gd name="connsiteY2" fmla="*/ 282677 h 319548"/>
              <a:gd name="connsiteX3" fmla="*/ 1106129 w 2359742"/>
              <a:gd name="connsiteY3" fmla="*/ 46703 h 319548"/>
              <a:gd name="connsiteX4" fmla="*/ 1386348 w 2359742"/>
              <a:gd name="connsiteY4" fmla="*/ 297426 h 319548"/>
              <a:gd name="connsiteX5" fmla="*/ 1740309 w 2359742"/>
              <a:gd name="connsiteY5" fmla="*/ 2458 h 319548"/>
              <a:gd name="connsiteX6" fmla="*/ 2050025 w 2359742"/>
              <a:gd name="connsiteY6" fmla="*/ 312174 h 319548"/>
              <a:gd name="connsiteX7" fmla="*/ 2359742 w 2359742"/>
              <a:gd name="connsiteY7" fmla="*/ 46703 h 319548"/>
              <a:gd name="connsiteX8" fmla="*/ 2359742 w 2359742"/>
              <a:gd name="connsiteY8" fmla="*/ 46703 h 31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742" h="319548">
                <a:moveTo>
                  <a:pt x="0" y="297426"/>
                </a:moveTo>
                <a:cubicBezTo>
                  <a:pt x="115529" y="165919"/>
                  <a:pt x="231058" y="34413"/>
                  <a:pt x="353961" y="31955"/>
                </a:cubicBezTo>
                <a:cubicBezTo>
                  <a:pt x="476864" y="29497"/>
                  <a:pt x="612058" y="280219"/>
                  <a:pt x="737419" y="282677"/>
                </a:cubicBezTo>
                <a:cubicBezTo>
                  <a:pt x="862780" y="285135"/>
                  <a:pt x="997974" y="44245"/>
                  <a:pt x="1106129" y="46703"/>
                </a:cubicBezTo>
                <a:cubicBezTo>
                  <a:pt x="1214284" y="49161"/>
                  <a:pt x="1280651" y="304800"/>
                  <a:pt x="1386348" y="297426"/>
                </a:cubicBezTo>
                <a:cubicBezTo>
                  <a:pt x="1492045" y="290052"/>
                  <a:pt x="1629696" y="0"/>
                  <a:pt x="1740309" y="2458"/>
                </a:cubicBezTo>
                <a:cubicBezTo>
                  <a:pt x="1850922" y="4916"/>
                  <a:pt x="1946786" y="304800"/>
                  <a:pt x="2050025" y="312174"/>
                </a:cubicBezTo>
                <a:cubicBezTo>
                  <a:pt x="2153264" y="319548"/>
                  <a:pt x="2359742" y="46703"/>
                  <a:pt x="2359742" y="46703"/>
                </a:cubicBezTo>
                <a:lnTo>
                  <a:pt x="2359742" y="46703"/>
                </a:lnTo>
              </a:path>
            </a:pathLst>
          </a:custGeom>
          <a:ln w="57150">
            <a:solidFill>
              <a:srgbClr val="FFD3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12" name="Freeform 11"/>
          <p:cNvSpPr/>
          <p:nvPr/>
        </p:nvSpPr>
        <p:spPr>
          <a:xfrm rot="19826765">
            <a:off x="4359879" y="2209732"/>
            <a:ext cx="3553217" cy="366832"/>
          </a:xfrm>
          <a:custGeom>
            <a:avLst/>
            <a:gdLst>
              <a:gd name="connsiteX0" fmla="*/ 0 w 2359742"/>
              <a:gd name="connsiteY0" fmla="*/ 297426 h 319548"/>
              <a:gd name="connsiteX1" fmla="*/ 353961 w 2359742"/>
              <a:gd name="connsiteY1" fmla="*/ 31955 h 319548"/>
              <a:gd name="connsiteX2" fmla="*/ 737419 w 2359742"/>
              <a:gd name="connsiteY2" fmla="*/ 282677 h 319548"/>
              <a:gd name="connsiteX3" fmla="*/ 1106129 w 2359742"/>
              <a:gd name="connsiteY3" fmla="*/ 46703 h 319548"/>
              <a:gd name="connsiteX4" fmla="*/ 1386348 w 2359742"/>
              <a:gd name="connsiteY4" fmla="*/ 297426 h 319548"/>
              <a:gd name="connsiteX5" fmla="*/ 1740309 w 2359742"/>
              <a:gd name="connsiteY5" fmla="*/ 2458 h 319548"/>
              <a:gd name="connsiteX6" fmla="*/ 2050025 w 2359742"/>
              <a:gd name="connsiteY6" fmla="*/ 312174 h 319548"/>
              <a:gd name="connsiteX7" fmla="*/ 2359742 w 2359742"/>
              <a:gd name="connsiteY7" fmla="*/ 46703 h 319548"/>
              <a:gd name="connsiteX8" fmla="*/ 2359742 w 2359742"/>
              <a:gd name="connsiteY8" fmla="*/ 46703 h 31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742" h="319548">
                <a:moveTo>
                  <a:pt x="0" y="297426"/>
                </a:moveTo>
                <a:cubicBezTo>
                  <a:pt x="115529" y="165919"/>
                  <a:pt x="231058" y="34413"/>
                  <a:pt x="353961" y="31955"/>
                </a:cubicBezTo>
                <a:cubicBezTo>
                  <a:pt x="476864" y="29497"/>
                  <a:pt x="612058" y="280219"/>
                  <a:pt x="737419" y="282677"/>
                </a:cubicBezTo>
                <a:cubicBezTo>
                  <a:pt x="862780" y="285135"/>
                  <a:pt x="997974" y="44245"/>
                  <a:pt x="1106129" y="46703"/>
                </a:cubicBezTo>
                <a:cubicBezTo>
                  <a:pt x="1214284" y="49161"/>
                  <a:pt x="1280651" y="304800"/>
                  <a:pt x="1386348" y="297426"/>
                </a:cubicBezTo>
                <a:cubicBezTo>
                  <a:pt x="1492045" y="290052"/>
                  <a:pt x="1629696" y="0"/>
                  <a:pt x="1740309" y="2458"/>
                </a:cubicBezTo>
                <a:cubicBezTo>
                  <a:pt x="1850922" y="4916"/>
                  <a:pt x="1946786" y="304800"/>
                  <a:pt x="2050025" y="312174"/>
                </a:cubicBezTo>
                <a:cubicBezTo>
                  <a:pt x="2153264" y="319548"/>
                  <a:pt x="2359742" y="46703"/>
                  <a:pt x="2359742" y="46703"/>
                </a:cubicBezTo>
                <a:lnTo>
                  <a:pt x="2359742" y="46703"/>
                </a:lnTo>
              </a:path>
            </a:pathLst>
          </a:custGeom>
          <a:ln w="57150">
            <a:solidFill>
              <a:srgbClr val="FFD3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pic>
        <p:nvPicPr>
          <p:cNvPr id="9" name="Picture 4" descr="Decorative Sun Clip Art"/>
          <p:cNvPicPr>
            <a:picLocks noChangeAspect="1" noChangeArrowheads="1"/>
          </p:cNvPicPr>
          <p:nvPr/>
        </p:nvPicPr>
        <p:blipFill>
          <a:blip r:embed="rId2" cstate="print"/>
          <a:srcRect/>
          <a:stretch>
            <a:fillRect/>
          </a:stretch>
        </p:blipFill>
        <p:spPr bwMode="auto">
          <a:xfrm>
            <a:off x="6929442" y="0"/>
            <a:ext cx="2214558" cy="2214559"/>
          </a:xfrm>
          <a:prstGeom prst="rect">
            <a:avLst/>
          </a:prstGeom>
          <a:noFill/>
        </p:spPr>
      </p:pic>
      <p:sp>
        <p:nvSpPr>
          <p:cNvPr id="15" name="TextBox 14"/>
          <p:cNvSpPr txBox="1"/>
          <p:nvPr/>
        </p:nvSpPr>
        <p:spPr>
          <a:xfrm>
            <a:off x="500034" y="928670"/>
            <a:ext cx="8143932" cy="1015663"/>
          </a:xfrm>
          <a:prstGeom prst="rect">
            <a:avLst/>
          </a:prstGeom>
          <a:noFill/>
        </p:spPr>
        <p:txBody>
          <a:bodyPr wrap="square" rtlCol="0">
            <a:spAutoFit/>
          </a:bodyPr>
          <a:lstStyle/>
          <a:p>
            <a:pPr algn="ctr"/>
            <a:r>
              <a:rPr lang="en-US" sz="6000" b="1" dirty="0">
                <a:solidFill>
                  <a:schemeClr val="bg2">
                    <a:lumMod val="75000"/>
                  </a:schemeClr>
                </a:solidFill>
                <a:latin typeface="Trebuchet MS" pitchFamily="34" charset="0"/>
              </a:rPr>
              <a:t>Warmth</a:t>
            </a:r>
            <a:endParaRPr lang="th-TH" sz="6000" b="1" dirty="0">
              <a:solidFill>
                <a:schemeClr val="bg2">
                  <a:lumMod val="75000"/>
                </a:schemeClr>
              </a:solidFill>
              <a:latin typeface="Trebuchet MS"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
        <p:nvSpPr>
          <p:cNvPr id="2" name="Rectangle 1">
            <a:extLst>
              <a:ext uri="{FF2B5EF4-FFF2-40B4-BE49-F238E27FC236}">
                <a16:creationId xmlns:a16="http://schemas.microsoft.com/office/drawing/2014/main" id="{6C0AF35A-986D-466E-A8BB-93BC08D84349}"/>
              </a:ext>
            </a:extLst>
          </p:cNvPr>
          <p:cNvSpPr/>
          <p:nvPr/>
        </p:nvSpPr>
        <p:spPr>
          <a:xfrm>
            <a:off x="755577" y="4199851"/>
            <a:ext cx="7885722" cy="1815882"/>
          </a:xfrm>
          <a:prstGeom prst="rect">
            <a:avLst/>
          </a:prstGeom>
        </p:spPr>
        <p:txBody>
          <a:bodyPr wrap="square">
            <a:spAutoFit/>
          </a:bodyPr>
          <a:lstStyle/>
          <a:p>
            <a:r>
              <a:rPr lang="en-GB" dirty="0">
                <a:solidFill>
                  <a:srgbClr val="333333"/>
                </a:solidFill>
                <a:latin typeface="Arial" panose="020B0604020202020204" pitchFamily="34" charset="0"/>
              </a:rPr>
              <a:t>A seed will not produce a plant at all if it is kept too cold. The seed needs warmth to germinate (develop from a seed into a plant) and start to grow into a healthy plant.</a:t>
            </a:r>
            <a:endParaRPr lang="en-GB" dirty="0"/>
          </a:p>
        </p:txBody>
      </p:sp>
      <p:pic>
        <p:nvPicPr>
          <p:cNvPr id="1026" name="Picture 2" descr="Illustration of a seed that has started to grow roots">
            <a:extLst>
              <a:ext uri="{FF2B5EF4-FFF2-40B4-BE49-F238E27FC236}">
                <a16:creationId xmlns:a16="http://schemas.microsoft.com/office/drawing/2014/main" id="{E7B25444-C95B-49B8-BB57-A53982970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58" y="1858946"/>
            <a:ext cx="215265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8830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withEffect">
                                  <p:stCondLst>
                                    <p:cond delay="0"/>
                                  </p:stCondLst>
                                  <p:childTnLst>
                                    <p:animClr clrSpc="hsl" dir="cw">
                                      <p:cBhvr override="childStyle">
                                        <p:cTn id="6" dur="2000" fill="hold"/>
                                        <p:tgtEl>
                                          <p:spTgt spid="7"/>
                                        </p:tgtEl>
                                        <p:attrNameLst>
                                          <p:attrName>style.color</p:attrName>
                                        </p:attrNameLst>
                                      </p:cBhvr>
                                      <p:by>
                                        <p:hsl h="0" s="12549" l="25098"/>
                                      </p:by>
                                    </p:animClr>
                                    <p:animClr clrSpc="hsl" dir="cw">
                                      <p:cBhvr>
                                        <p:cTn id="7" dur="2000" fill="hold"/>
                                        <p:tgtEl>
                                          <p:spTgt spid="7"/>
                                        </p:tgtEl>
                                        <p:attrNameLst>
                                          <p:attrName>fillcolor</p:attrName>
                                        </p:attrNameLst>
                                      </p:cBhvr>
                                      <p:by>
                                        <p:hsl h="0" s="12549" l="25098"/>
                                      </p:by>
                                    </p:animClr>
                                    <p:animClr clrSpc="hsl" dir="cw">
                                      <p:cBhvr>
                                        <p:cTn id="8" dur="2000" fill="hold"/>
                                        <p:tgtEl>
                                          <p:spTgt spid="7"/>
                                        </p:tgtEl>
                                        <p:attrNameLst>
                                          <p:attrName>stroke.color</p:attrName>
                                        </p:attrNameLst>
                                      </p:cBhvr>
                                      <p:by>
                                        <p:hsl h="0" s="12549" l="25098"/>
                                      </p:by>
                                    </p:animClr>
                                    <p:set>
                                      <p:cBhvr>
                                        <p:cTn id="9" dur="2000" fill="hold"/>
                                        <p:tgtEl>
                                          <p:spTgt spid="7"/>
                                        </p:tgtEl>
                                        <p:attrNameLst>
                                          <p:attrName>fill.type</p:attrName>
                                        </p:attrNameLst>
                                      </p:cBhvr>
                                      <p:to>
                                        <p:strVal val="solid"/>
                                      </p:to>
                                    </p:set>
                                  </p:childTnLst>
                                </p:cTn>
                              </p:par>
                              <p:par>
                                <p:cTn id="10" presetID="30" presetClass="emph" presetSubtype="0" repeatCount="indefinite" fill="hold" grpId="0" nodeType="withEffect">
                                  <p:stCondLst>
                                    <p:cond delay="0"/>
                                  </p:stCondLst>
                                  <p:childTnLst>
                                    <p:animClr clrSpc="hsl" dir="cw">
                                      <p:cBhvr override="childStyle">
                                        <p:cTn id="11" dur="2000" fill="hold"/>
                                        <p:tgtEl>
                                          <p:spTgt spid="10"/>
                                        </p:tgtEl>
                                        <p:attrNameLst>
                                          <p:attrName>style.color</p:attrName>
                                        </p:attrNameLst>
                                      </p:cBhvr>
                                      <p:by>
                                        <p:hsl h="0" s="12549" l="25098"/>
                                      </p:by>
                                    </p:animClr>
                                    <p:animClr clrSpc="hsl" dir="cw">
                                      <p:cBhvr>
                                        <p:cTn id="12" dur="2000" fill="hold"/>
                                        <p:tgtEl>
                                          <p:spTgt spid="10"/>
                                        </p:tgtEl>
                                        <p:attrNameLst>
                                          <p:attrName>fillcolor</p:attrName>
                                        </p:attrNameLst>
                                      </p:cBhvr>
                                      <p:by>
                                        <p:hsl h="0" s="12549" l="25098"/>
                                      </p:by>
                                    </p:animClr>
                                    <p:animClr clrSpc="hsl" dir="cw">
                                      <p:cBhvr>
                                        <p:cTn id="13" dur="2000" fill="hold"/>
                                        <p:tgtEl>
                                          <p:spTgt spid="10"/>
                                        </p:tgtEl>
                                        <p:attrNameLst>
                                          <p:attrName>stroke.color</p:attrName>
                                        </p:attrNameLst>
                                      </p:cBhvr>
                                      <p:by>
                                        <p:hsl h="0" s="12549" l="25098"/>
                                      </p:by>
                                    </p:animClr>
                                    <p:set>
                                      <p:cBhvr>
                                        <p:cTn id="14" dur="2000" fill="hold"/>
                                        <p:tgtEl>
                                          <p:spTgt spid="10"/>
                                        </p:tgtEl>
                                        <p:attrNameLst>
                                          <p:attrName>fill.type</p:attrName>
                                        </p:attrNameLst>
                                      </p:cBhvr>
                                      <p:to>
                                        <p:strVal val="solid"/>
                                      </p:to>
                                    </p:set>
                                  </p:childTnLst>
                                </p:cTn>
                              </p:par>
                              <p:par>
                                <p:cTn id="15" presetID="30" presetClass="emph" presetSubtype="0" repeatCount="indefinite" fill="hold" grpId="0" nodeType="withEffect">
                                  <p:stCondLst>
                                    <p:cond delay="0"/>
                                  </p:stCondLst>
                                  <p:childTnLst>
                                    <p:animClr clrSpc="hsl" dir="cw">
                                      <p:cBhvr override="childStyle">
                                        <p:cTn id="16" dur="2000" fill="hold"/>
                                        <p:tgtEl>
                                          <p:spTgt spid="12"/>
                                        </p:tgtEl>
                                        <p:attrNameLst>
                                          <p:attrName>style.color</p:attrName>
                                        </p:attrNameLst>
                                      </p:cBhvr>
                                      <p:by>
                                        <p:hsl h="0" s="12549" l="25098"/>
                                      </p:by>
                                    </p:animClr>
                                    <p:animClr clrSpc="hsl" dir="cw">
                                      <p:cBhvr>
                                        <p:cTn id="17" dur="2000" fill="hold"/>
                                        <p:tgtEl>
                                          <p:spTgt spid="12"/>
                                        </p:tgtEl>
                                        <p:attrNameLst>
                                          <p:attrName>fillcolor</p:attrName>
                                        </p:attrNameLst>
                                      </p:cBhvr>
                                      <p:by>
                                        <p:hsl h="0" s="12549" l="25098"/>
                                      </p:by>
                                    </p:animClr>
                                    <p:animClr clrSpc="hsl" dir="cw">
                                      <p:cBhvr>
                                        <p:cTn id="18" dur="2000" fill="hold"/>
                                        <p:tgtEl>
                                          <p:spTgt spid="12"/>
                                        </p:tgtEl>
                                        <p:attrNameLst>
                                          <p:attrName>stroke.color</p:attrName>
                                        </p:attrNameLst>
                                      </p:cBhvr>
                                      <p:by>
                                        <p:hsl h="0" s="12549" l="25098"/>
                                      </p:by>
                                    </p:animClr>
                                    <p:set>
                                      <p:cBhvr>
                                        <p:cTn id="19" dur="20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500034" y="1000108"/>
            <a:ext cx="8143932" cy="1015663"/>
          </a:xfrm>
          <a:prstGeom prst="rect">
            <a:avLst/>
          </a:prstGeom>
          <a:noFill/>
        </p:spPr>
        <p:txBody>
          <a:bodyPr wrap="square" rtlCol="0">
            <a:spAutoFit/>
          </a:bodyPr>
          <a:lstStyle/>
          <a:p>
            <a:pPr algn="ctr"/>
            <a:r>
              <a:rPr lang="en-US" sz="6000" b="1" dirty="0">
                <a:solidFill>
                  <a:schemeClr val="bg2">
                    <a:lumMod val="75000"/>
                  </a:schemeClr>
                </a:solidFill>
                <a:latin typeface="Trebuchet MS" pitchFamily="34" charset="0"/>
              </a:rPr>
              <a:t>Nutrients</a:t>
            </a:r>
            <a:endParaRPr lang="th-TH" sz="60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sp>
        <p:nvSpPr>
          <p:cNvPr id="5" name="TextBox 4"/>
          <p:cNvSpPr txBox="1"/>
          <p:nvPr/>
        </p:nvSpPr>
        <p:spPr>
          <a:xfrm>
            <a:off x="500034" y="2000240"/>
            <a:ext cx="8143932" cy="2123658"/>
          </a:xfrm>
          <a:prstGeom prst="rect">
            <a:avLst/>
          </a:prstGeom>
          <a:noFill/>
        </p:spPr>
        <p:txBody>
          <a:bodyPr wrap="square" rtlCol="0">
            <a:spAutoFit/>
          </a:bodyPr>
          <a:lstStyle/>
          <a:p>
            <a:pPr algn="ctr"/>
            <a:r>
              <a:rPr lang="en-US" sz="3300" b="1" dirty="0">
                <a:solidFill>
                  <a:schemeClr val="accent1">
                    <a:lumMod val="75000"/>
                  </a:schemeClr>
                </a:solidFill>
                <a:latin typeface="Trebuchet MS" pitchFamily="34" charset="0"/>
              </a:rPr>
              <a:t>Plants use nutrients to </a:t>
            </a:r>
            <a:r>
              <a:rPr lang="en-US" sz="3300" b="1" i="1" dirty="0">
                <a:solidFill>
                  <a:schemeClr val="accent1">
                    <a:lumMod val="75000"/>
                  </a:schemeClr>
                </a:solidFill>
                <a:latin typeface="Trebuchet MS" pitchFamily="34" charset="0"/>
              </a:rPr>
              <a:t>help</a:t>
            </a:r>
            <a:r>
              <a:rPr lang="en-US" sz="3300" b="1" dirty="0">
                <a:solidFill>
                  <a:schemeClr val="accent1">
                    <a:lumMod val="75000"/>
                  </a:schemeClr>
                </a:solidFill>
                <a:latin typeface="Trebuchet MS" pitchFamily="34" charset="0"/>
              </a:rPr>
              <a:t> them make their food. </a:t>
            </a:r>
            <a:r>
              <a:rPr lang="en-US" sz="3300" b="1" dirty="0" err="1">
                <a:solidFill>
                  <a:schemeClr val="accent1">
                    <a:lumMod val="75000"/>
                  </a:schemeClr>
                </a:solidFill>
                <a:latin typeface="Trebuchet MS" pitchFamily="34" charset="0"/>
              </a:rPr>
              <a:t>Fertiliser</a:t>
            </a:r>
            <a:r>
              <a:rPr lang="en-US" sz="3300" b="1" dirty="0">
                <a:solidFill>
                  <a:schemeClr val="accent1">
                    <a:lumMod val="75000"/>
                  </a:schemeClr>
                </a:solidFill>
                <a:latin typeface="Trebuchet MS" pitchFamily="34" charset="0"/>
              </a:rPr>
              <a:t> contains a lot of nutrients. </a:t>
            </a:r>
          </a:p>
          <a:p>
            <a:pPr algn="ctr"/>
            <a:endParaRPr lang="en-US" sz="3300" b="1" dirty="0">
              <a:solidFill>
                <a:schemeClr val="accent1">
                  <a:lumMod val="75000"/>
                </a:schemeClr>
              </a:solidFill>
              <a:latin typeface="Trebuchet MS" pitchFamily="34" charset="0"/>
            </a:endParaRPr>
          </a:p>
        </p:txBody>
      </p:sp>
      <p:pic>
        <p:nvPicPr>
          <p:cNvPr id="32770" name="Picture 2" descr="http://l.thumbs.canstockphoto.com/canstock3973641.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7104832" y="4123898"/>
            <a:ext cx="2000264" cy="2521341"/>
          </a:xfrm>
          <a:prstGeom prst="rect">
            <a:avLst/>
          </a:prstGeom>
          <a:noFill/>
        </p:spPr>
      </p:pic>
      <p:sp>
        <p:nvSpPr>
          <p:cNvPr id="7" name="Rectangle 6"/>
          <p:cNvSpPr/>
          <p:nvPr/>
        </p:nvSpPr>
        <p:spPr>
          <a:xfrm>
            <a:off x="285720" y="3678008"/>
            <a:ext cx="7033426" cy="2954655"/>
          </a:xfrm>
          <a:prstGeom prst="rect">
            <a:avLst/>
          </a:prstGeom>
        </p:spPr>
        <p:txBody>
          <a:bodyPr wrap="square">
            <a:spAutoFit/>
          </a:bodyPr>
          <a:lstStyle/>
          <a:p>
            <a:pPr algn="ctr"/>
            <a:r>
              <a:rPr lang="en-US" sz="3000" b="1" dirty="0">
                <a:solidFill>
                  <a:srgbClr val="002060"/>
                </a:solidFill>
                <a:latin typeface="Trebuchet MS" pitchFamily="34" charset="0"/>
              </a:rPr>
              <a:t>Different nutrients help the plant in different ways. Some help the roots grow. Some help the flowers grow. </a:t>
            </a:r>
            <a:r>
              <a:rPr lang="en-GB" sz="3200" dirty="0">
                <a:solidFill>
                  <a:srgbClr val="002060"/>
                </a:solidFill>
              </a:rPr>
              <a:t>Nutrients provide plants with the strength they need to grow big, strong, and healthy. </a:t>
            </a:r>
            <a:endParaRPr lang="th-TH" sz="3000" b="1" dirty="0">
              <a:solidFill>
                <a:srgbClr val="002060"/>
              </a:solidFill>
              <a:latin typeface="Trebuchet MS"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8596" y="357166"/>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Rectangle 8"/>
          <p:cNvSpPr/>
          <p:nvPr/>
        </p:nvSpPr>
        <p:spPr>
          <a:xfrm>
            <a:off x="500034" y="5643578"/>
            <a:ext cx="928694" cy="7858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1071538" y="1341767"/>
            <a:ext cx="7072362" cy="1015663"/>
          </a:xfrm>
          <a:prstGeom prst="rect">
            <a:avLst/>
          </a:prstGeom>
          <a:noFill/>
        </p:spPr>
        <p:txBody>
          <a:bodyPr wrap="square" rtlCol="0">
            <a:spAutoFit/>
          </a:bodyPr>
          <a:lstStyle/>
          <a:p>
            <a:pPr algn="ctr"/>
            <a:r>
              <a:rPr lang="en-US" sz="6000" b="1" dirty="0">
                <a:solidFill>
                  <a:schemeClr val="bg2">
                    <a:lumMod val="50000"/>
                  </a:schemeClr>
                </a:solidFill>
                <a:latin typeface="Trebuchet MS" pitchFamily="34" charset="0"/>
              </a:rPr>
              <a:t>Objectives</a:t>
            </a:r>
            <a:endParaRPr lang="th-TH" sz="6000" b="1" dirty="0">
              <a:solidFill>
                <a:schemeClr val="bg2">
                  <a:lumMod val="50000"/>
                </a:schemeClr>
              </a:solidFill>
              <a:latin typeface="Trebuchet MS" pitchFamily="34" charset="0"/>
            </a:endParaRPr>
          </a:p>
        </p:txBody>
      </p:sp>
      <p:pic>
        <p:nvPicPr>
          <p:cNvPr id="16" name="Picture 6" descr="http://t1.gstatic.com/images?q=tbn:ANd9GcTtegFNeJIAaypDB1UZ6slhTwT9wdoJLJWk_2uzn1UnAIyQD06_"/>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406" y="4800623"/>
            <a:ext cx="2228850" cy="2057401"/>
          </a:xfrm>
          <a:prstGeom prst="rect">
            <a:avLst/>
          </a:prstGeom>
          <a:noFill/>
        </p:spPr>
      </p:pic>
      <p:sp>
        <p:nvSpPr>
          <p:cNvPr id="17" name="TextBox 16"/>
          <p:cNvSpPr txBox="1"/>
          <p:nvPr/>
        </p:nvSpPr>
        <p:spPr>
          <a:xfrm>
            <a:off x="1214414" y="2500306"/>
            <a:ext cx="7072362" cy="630942"/>
          </a:xfrm>
          <a:prstGeom prst="rect">
            <a:avLst/>
          </a:prstGeom>
          <a:noFill/>
        </p:spPr>
        <p:txBody>
          <a:bodyPr wrap="square" rtlCol="0">
            <a:spAutoFit/>
          </a:bodyPr>
          <a:lstStyle/>
          <a:p>
            <a:pPr algn="ctr">
              <a:buFont typeface="Arial" pitchFamily="34" charset="0"/>
              <a:buChar char="•"/>
            </a:pPr>
            <a:endParaRPr lang="th-TH" sz="3500" b="1" dirty="0">
              <a:solidFill>
                <a:schemeClr val="bg1">
                  <a:lumMod val="75000"/>
                  <a:lumOff val="2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r>
              <a:rPr lang="en-US" sz="8000" dirty="0">
                <a:solidFill>
                  <a:schemeClr val="bg2">
                    <a:lumMod val="75000"/>
                  </a:schemeClr>
                </a:solidFill>
                <a:latin typeface="Brush Script MT" pitchFamily="66" charset="0"/>
              </a:rPr>
              <a:t>!</a:t>
            </a:r>
            <a:endParaRPr lang="th-TH" sz="8000" dirty="0">
              <a:solidFill>
                <a:schemeClr val="bg2">
                  <a:lumMod val="75000"/>
                </a:schemeClr>
              </a:solidFill>
              <a:latin typeface="Brush Script MT" pitchFamily="66" charset="0"/>
            </a:endParaRPr>
          </a:p>
        </p:txBody>
      </p:sp>
      <p:sp>
        <p:nvSpPr>
          <p:cNvPr id="10" name="TextBox 9"/>
          <p:cNvSpPr txBox="1"/>
          <p:nvPr/>
        </p:nvSpPr>
        <p:spPr>
          <a:xfrm>
            <a:off x="928662" y="2465856"/>
            <a:ext cx="7358114" cy="2862322"/>
          </a:xfrm>
          <a:prstGeom prst="rect">
            <a:avLst/>
          </a:prstGeom>
          <a:noFill/>
        </p:spPr>
        <p:txBody>
          <a:bodyPr wrap="square" rtlCol="0">
            <a:spAutoFit/>
          </a:bodyPr>
          <a:lstStyle/>
          <a:p>
            <a:pPr algn="ctr">
              <a:buFont typeface="Arial" pitchFamily="34" charset="0"/>
              <a:buChar char="•"/>
            </a:pPr>
            <a:r>
              <a:rPr lang="en-US" sz="4500" dirty="0">
                <a:solidFill>
                  <a:schemeClr val="bg2">
                    <a:lumMod val="75000"/>
                  </a:schemeClr>
                </a:solidFill>
                <a:latin typeface="Trebuchet MS" pitchFamily="34" charset="0"/>
              </a:rPr>
              <a:t>To be able to label the parts of the plant.</a:t>
            </a:r>
          </a:p>
          <a:p>
            <a:pPr algn="ctr">
              <a:buFont typeface="Arial" pitchFamily="34" charset="0"/>
              <a:buChar char="•"/>
            </a:pPr>
            <a:r>
              <a:rPr lang="en-US" sz="4500" dirty="0">
                <a:solidFill>
                  <a:schemeClr val="bg2">
                    <a:lumMod val="75000"/>
                  </a:schemeClr>
                </a:solidFill>
                <a:latin typeface="Trebuchet MS" pitchFamily="34" charset="0"/>
              </a:rPr>
              <a:t>To know what plants need for growth.  </a:t>
            </a:r>
            <a:endParaRPr lang="th-TH" sz="4500" dirty="0">
              <a:solidFill>
                <a:schemeClr val="bg2">
                  <a:lumMod val="75000"/>
                </a:schemeClr>
              </a:solidFill>
              <a:latin typeface="Trebuchet MS"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cSld>
  <p:clrMapOvr>
    <a:masterClrMapping/>
  </p:clrMapOvr>
  <p:transition spd="slow">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500034" y="1142984"/>
            <a:ext cx="8143932" cy="1477328"/>
          </a:xfrm>
          <a:prstGeom prst="rect">
            <a:avLst/>
          </a:prstGeom>
          <a:noFill/>
        </p:spPr>
        <p:txBody>
          <a:bodyPr wrap="square" rtlCol="0">
            <a:spAutoFit/>
          </a:bodyPr>
          <a:lstStyle/>
          <a:p>
            <a:pPr algn="ctr"/>
            <a:r>
              <a:rPr lang="en-US" sz="4500" b="1" dirty="0">
                <a:solidFill>
                  <a:schemeClr val="bg2">
                    <a:lumMod val="75000"/>
                  </a:schemeClr>
                </a:solidFill>
                <a:latin typeface="Trebuchet MS" pitchFamily="34" charset="0"/>
              </a:rPr>
              <a:t>Who has a compost bin at home?</a:t>
            </a:r>
            <a:endParaRPr lang="th-TH" sz="45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sp>
        <p:nvSpPr>
          <p:cNvPr id="5" name="TextBox 4"/>
          <p:cNvSpPr txBox="1"/>
          <p:nvPr/>
        </p:nvSpPr>
        <p:spPr>
          <a:xfrm>
            <a:off x="500034" y="2428868"/>
            <a:ext cx="8143932" cy="1015663"/>
          </a:xfrm>
          <a:prstGeom prst="rect">
            <a:avLst/>
          </a:prstGeom>
          <a:noFill/>
        </p:spPr>
        <p:txBody>
          <a:bodyPr wrap="square" rtlCol="0">
            <a:spAutoFit/>
          </a:bodyPr>
          <a:lstStyle/>
          <a:p>
            <a:pPr algn="ctr"/>
            <a:r>
              <a:rPr lang="en-US" sz="3000" b="1" dirty="0">
                <a:solidFill>
                  <a:schemeClr val="accent1">
                    <a:lumMod val="75000"/>
                  </a:schemeClr>
                </a:solidFill>
                <a:latin typeface="Trebuchet MS" pitchFamily="34" charset="0"/>
              </a:rPr>
              <a:t>You can make your own </a:t>
            </a:r>
            <a:r>
              <a:rPr lang="en-US" sz="3000" b="1" dirty="0" err="1">
                <a:solidFill>
                  <a:schemeClr val="accent1">
                    <a:lumMod val="75000"/>
                  </a:schemeClr>
                </a:solidFill>
                <a:latin typeface="Trebuchet MS" pitchFamily="34" charset="0"/>
              </a:rPr>
              <a:t>fertiliser</a:t>
            </a:r>
            <a:r>
              <a:rPr lang="en-US" sz="3000" b="1" dirty="0">
                <a:solidFill>
                  <a:schemeClr val="accent1">
                    <a:lumMod val="75000"/>
                  </a:schemeClr>
                </a:solidFill>
                <a:latin typeface="Trebuchet MS" pitchFamily="34" charset="0"/>
              </a:rPr>
              <a:t> by leaving natural things to rot  in your compost bin. </a:t>
            </a:r>
            <a:endParaRPr lang="th-TH" sz="3000" b="1" dirty="0">
              <a:solidFill>
                <a:schemeClr val="accent1">
                  <a:lumMod val="75000"/>
                </a:schemeClr>
              </a:solidFill>
              <a:latin typeface="Trebuchet MS" pitchFamily="34" charset="0"/>
            </a:endParaRPr>
          </a:p>
        </p:txBody>
      </p:sp>
      <p:pic>
        <p:nvPicPr>
          <p:cNvPr id="4098" name="Picture 2" descr="http://www.globurban.com/uploaded_images/Throw%20Compost%20Here-782312.jpg"/>
          <p:cNvPicPr>
            <a:picLocks noChangeAspect="1" noChangeArrowheads="1"/>
          </p:cNvPicPr>
          <p:nvPr/>
        </p:nvPicPr>
        <p:blipFill>
          <a:blip r:embed="rId2" cstate="print"/>
          <a:srcRect t="8216" b="9620"/>
          <a:stretch>
            <a:fillRect/>
          </a:stretch>
        </p:blipFill>
        <p:spPr bwMode="auto">
          <a:xfrm>
            <a:off x="857224" y="3571876"/>
            <a:ext cx="2428892" cy="2672423"/>
          </a:xfrm>
          <a:prstGeom prst="rect">
            <a:avLst/>
          </a:prstGeom>
          <a:noFill/>
        </p:spPr>
      </p:pic>
      <p:pic>
        <p:nvPicPr>
          <p:cNvPr id="4100" name="Picture 4" descr="http://www.eatatease.com/admin/UserFiles/Image/healthy%20diet/half-eaten-apple.gif"/>
          <p:cNvPicPr>
            <a:picLocks noChangeAspect="1" noChangeArrowheads="1"/>
          </p:cNvPicPr>
          <p:nvPr/>
        </p:nvPicPr>
        <p:blipFill>
          <a:blip r:embed="rId3" cstate="print"/>
          <a:srcRect l="4491" t="6000" r="5688" b="6999"/>
          <a:stretch>
            <a:fillRect/>
          </a:stretch>
        </p:blipFill>
        <p:spPr bwMode="auto">
          <a:xfrm>
            <a:off x="3357554" y="3357562"/>
            <a:ext cx="1034619" cy="1500198"/>
          </a:xfrm>
          <a:prstGeom prst="rect">
            <a:avLst/>
          </a:prstGeom>
          <a:noFill/>
        </p:spPr>
      </p:pic>
      <p:pic>
        <p:nvPicPr>
          <p:cNvPr id="4102" name="Picture 6" descr="http://www.thedailygreen.com/cm/thedailygreen/images/sw/egg-shell-lg.jpg"/>
          <p:cNvPicPr>
            <a:picLocks noChangeAspect="1" noChangeArrowheads="1"/>
          </p:cNvPicPr>
          <p:nvPr/>
        </p:nvPicPr>
        <p:blipFill>
          <a:blip r:embed="rId4" cstate="print"/>
          <a:srcRect t="16667" b="6249"/>
          <a:stretch>
            <a:fillRect/>
          </a:stretch>
        </p:blipFill>
        <p:spPr bwMode="auto">
          <a:xfrm>
            <a:off x="3500430" y="5214950"/>
            <a:ext cx="1714512" cy="1034305"/>
          </a:xfrm>
          <a:prstGeom prst="rect">
            <a:avLst/>
          </a:prstGeom>
          <a:noFill/>
        </p:spPr>
      </p:pic>
      <p:pic>
        <p:nvPicPr>
          <p:cNvPr id="4104" name="Picture 8" descr="http://www.freedigitalphotos.net/images/photos/IMG_8294.jpg"/>
          <p:cNvPicPr>
            <a:picLocks noChangeAspect="1" noChangeArrowheads="1"/>
          </p:cNvPicPr>
          <p:nvPr/>
        </p:nvPicPr>
        <p:blipFill>
          <a:blip r:embed="rId5" cstate="print"/>
          <a:srcRect l="7500" t="16917" r="43750" b="6954"/>
          <a:stretch>
            <a:fillRect/>
          </a:stretch>
        </p:blipFill>
        <p:spPr bwMode="auto">
          <a:xfrm>
            <a:off x="5214942" y="5000636"/>
            <a:ext cx="1307051" cy="1357322"/>
          </a:xfrm>
          <a:prstGeom prst="rect">
            <a:avLst/>
          </a:prstGeom>
          <a:noFill/>
        </p:spPr>
      </p:pic>
      <p:pic>
        <p:nvPicPr>
          <p:cNvPr id="4106" name="Picture 10" descr="http://www.berkeley.edu/news/media/releases/2007/01/images/leaves.jpg"/>
          <p:cNvPicPr>
            <a:picLocks noChangeAspect="1" noChangeArrowheads="1"/>
          </p:cNvPicPr>
          <p:nvPr/>
        </p:nvPicPr>
        <p:blipFill>
          <a:blip r:embed="rId6" cstate="print"/>
          <a:srcRect/>
          <a:stretch>
            <a:fillRect/>
          </a:stretch>
        </p:blipFill>
        <p:spPr bwMode="auto">
          <a:xfrm>
            <a:off x="4929190" y="3500438"/>
            <a:ext cx="1785950" cy="1339463"/>
          </a:xfrm>
          <a:prstGeom prst="rect">
            <a:avLst/>
          </a:prstGeom>
          <a:noFill/>
        </p:spPr>
      </p:pic>
      <p:pic>
        <p:nvPicPr>
          <p:cNvPr id="4108" name="Picture 12" descr="http://www.dogfoodadvisor.com/wp-content/uploads/2009/04/moldy-bread.jpg"/>
          <p:cNvPicPr>
            <a:picLocks noChangeAspect="1" noChangeArrowheads="1"/>
          </p:cNvPicPr>
          <p:nvPr/>
        </p:nvPicPr>
        <p:blipFill>
          <a:blip r:embed="rId7" cstate="print"/>
          <a:srcRect/>
          <a:stretch>
            <a:fillRect/>
          </a:stretch>
        </p:blipFill>
        <p:spPr bwMode="auto">
          <a:xfrm>
            <a:off x="6429388" y="5214950"/>
            <a:ext cx="2095500" cy="1123950"/>
          </a:xfrm>
          <a:prstGeom prst="rect">
            <a:avLst/>
          </a:prstGeom>
          <a:noFill/>
        </p:spPr>
      </p:pic>
      <p:pic>
        <p:nvPicPr>
          <p:cNvPr id="4110" name="Picture 14" descr="http://earth911.com/wp-content/uploads/2009/02/cardboard-torn-strips-150x150.jpg"/>
          <p:cNvPicPr>
            <a:picLocks noChangeAspect="1" noChangeArrowheads="1"/>
          </p:cNvPicPr>
          <p:nvPr/>
        </p:nvPicPr>
        <p:blipFill>
          <a:blip r:embed="rId8" cstate="print"/>
          <a:srcRect/>
          <a:stretch>
            <a:fillRect/>
          </a:stretch>
        </p:blipFill>
        <p:spPr bwMode="auto">
          <a:xfrm>
            <a:off x="6929454" y="3500438"/>
            <a:ext cx="1428750" cy="1428750"/>
          </a:xfrm>
          <a:prstGeom prst="rect">
            <a:avLst/>
          </a:prstGeom>
          <a:noFill/>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
        <p:nvSpPr>
          <p:cNvPr id="2" name="Rectangle 1">
            <a:extLst>
              <a:ext uri="{FF2B5EF4-FFF2-40B4-BE49-F238E27FC236}">
                <a16:creationId xmlns:a16="http://schemas.microsoft.com/office/drawing/2014/main" id="{9B3A53DC-9D05-478F-900B-B035DF903613}"/>
              </a:ext>
            </a:extLst>
          </p:cNvPr>
          <p:cNvSpPr/>
          <p:nvPr/>
        </p:nvSpPr>
        <p:spPr>
          <a:xfrm>
            <a:off x="3059832" y="454430"/>
            <a:ext cx="5748161" cy="954107"/>
          </a:xfrm>
          <a:prstGeom prst="rect">
            <a:avLst/>
          </a:prstGeom>
        </p:spPr>
        <p:txBody>
          <a:bodyPr wrap="square">
            <a:spAutoFit/>
          </a:bodyPr>
          <a:lstStyle/>
          <a:p>
            <a:r>
              <a:rPr lang="en-GB" dirty="0">
                <a:hlinkClick r:id="rId10"/>
              </a:rPr>
              <a:t>http://www.bbc.co.uk/guides/z86ktv4</a:t>
            </a:r>
            <a:endParaRPr lang="en-GB" dirty="0"/>
          </a:p>
          <a:p>
            <a:endParaRPr lang="en-GB"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dissolv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dissolve">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06"/>
                                        </p:tgtEl>
                                        <p:attrNameLst>
                                          <p:attrName>style.visibility</p:attrName>
                                        </p:attrNameLst>
                                      </p:cBhvr>
                                      <p:to>
                                        <p:strVal val="visible"/>
                                      </p:to>
                                    </p:set>
                                    <p:animEffect transition="in" filter="dissolve">
                                      <p:cBhvr>
                                        <p:cTn id="17" dur="500"/>
                                        <p:tgtEl>
                                          <p:spTgt spid="410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dissolve">
                                      <p:cBhvr>
                                        <p:cTn id="22" dur="500"/>
                                        <p:tgtEl>
                                          <p:spTgt spid="410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110"/>
                                        </p:tgtEl>
                                        <p:attrNameLst>
                                          <p:attrName>style.visibility</p:attrName>
                                        </p:attrNameLst>
                                      </p:cBhvr>
                                      <p:to>
                                        <p:strVal val="visible"/>
                                      </p:to>
                                    </p:set>
                                    <p:animEffect transition="in" filter="dissolve">
                                      <p:cBhvr>
                                        <p:cTn id="27" dur="500"/>
                                        <p:tgtEl>
                                          <p:spTgt spid="41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108"/>
                                        </p:tgtEl>
                                        <p:attrNameLst>
                                          <p:attrName>style.visibility</p:attrName>
                                        </p:attrNameLst>
                                      </p:cBhvr>
                                      <p:to>
                                        <p:strVal val="visible"/>
                                      </p:to>
                                    </p:set>
                                    <p:animEffect transition="in" filter="dissolve">
                                      <p:cBhvr>
                                        <p:cTn id="32"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500034" y="1071546"/>
            <a:ext cx="8143932" cy="1015663"/>
          </a:xfrm>
          <a:prstGeom prst="rect">
            <a:avLst/>
          </a:prstGeom>
          <a:noFill/>
        </p:spPr>
        <p:txBody>
          <a:bodyPr wrap="square" rtlCol="0">
            <a:spAutoFit/>
          </a:bodyPr>
          <a:lstStyle/>
          <a:p>
            <a:pPr algn="ctr"/>
            <a:r>
              <a:rPr lang="en-US" sz="6000" b="1" dirty="0">
                <a:solidFill>
                  <a:schemeClr val="bg2">
                    <a:lumMod val="75000"/>
                  </a:schemeClr>
                </a:solidFill>
                <a:latin typeface="Trebuchet MS" pitchFamily="34" charset="0"/>
              </a:rPr>
              <a:t>Water</a:t>
            </a:r>
            <a:endParaRPr lang="th-TH" sz="60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pic>
        <p:nvPicPr>
          <p:cNvPr id="30724" name="Picture 4" descr="Water Droplet Icon Clip Art"/>
          <p:cNvPicPr>
            <a:picLocks noChangeAspect="1" noChangeArrowheads="1"/>
          </p:cNvPicPr>
          <p:nvPr/>
        </p:nvPicPr>
        <p:blipFill>
          <a:blip r:embed="rId2" cstate="print">
            <a:clrChange>
              <a:clrFrom>
                <a:srgbClr val="FEFEFE"/>
              </a:clrFrom>
              <a:clrTo>
                <a:srgbClr val="FEFEFE">
                  <a:alpha val="0"/>
                </a:srgbClr>
              </a:clrTo>
            </a:clrChange>
          </a:blip>
          <a:srcRect l="27500" t="3125" r="27499" b="9374"/>
          <a:stretch>
            <a:fillRect/>
          </a:stretch>
        </p:blipFill>
        <p:spPr bwMode="auto">
          <a:xfrm rot="981111">
            <a:off x="6963683" y="1232130"/>
            <a:ext cx="161998" cy="252000"/>
          </a:xfrm>
          <a:prstGeom prst="rect">
            <a:avLst/>
          </a:prstGeom>
          <a:noFill/>
        </p:spPr>
      </p:pic>
      <p:pic>
        <p:nvPicPr>
          <p:cNvPr id="11" name="Picture 4" descr="Water Droplet Icon Clip Art"/>
          <p:cNvPicPr>
            <a:picLocks noChangeAspect="1" noChangeArrowheads="1"/>
          </p:cNvPicPr>
          <p:nvPr/>
        </p:nvPicPr>
        <p:blipFill>
          <a:blip r:embed="rId2" cstate="print">
            <a:clrChange>
              <a:clrFrom>
                <a:srgbClr val="FEFEFE"/>
              </a:clrFrom>
              <a:clrTo>
                <a:srgbClr val="FEFEFE">
                  <a:alpha val="0"/>
                </a:srgbClr>
              </a:clrTo>
            </a:clrChange>
          </a:blip>
          <a:srcRect l="27500" t="3125" r="27499" b="9374"/>
          <a:stretch>
            <a:fillRect/>
          </a:stretch>
        </p:blipFill>
        <p:spPr bwMode="auto">
          <a:xfrm rot="981111">
            <a:off x="6961652" y="1414499"/>
            <a:ext cx="161998" cy="252000"/>
          </a:xfrm>
          <a:prstGeom prst="rect">
            <a:avLst/>
          </a:prstGeom>
          <a:noFill/>
        </p:spPr>
      </p:pic>
      <p:pic>
        <p:nvPicPr>
          <p:cNvPr id="12" name="Picture 4" descr="Water Droplet Icon Clip Art"/>
          <p:cNvPicPr>
            <a:picLocks noChangeAspect="1" noChangeArrowheads="1"/>
          </p:cNvPicPr>
          <p:nvPr/>
        </p:nvPicPr>
        <p:blipFill>
          <a:blip r:embed="rId2" cstate="print">
            <a:clrChange>
              <a:clrFrom>
                <a:srgbClr val="FEFEFE"/>
              </a:clrFrom>
              <a:clrTo>
                <a:srgbClr val="FEFEFE">
                  <a:alpha val="0"/>
                </a:srgbClr>
              </a:clrTo>
            </a:clrChange>
          </a:blip>
          <a:srcRect l="27500" t="3125" r="27499" b="9374"/>
          <a:stretch>
            <a:fillRect/>
          </a:stretch>
        </p:blipFill>
        <p:spPr bwMode="auto">
          <a:xfrm rot="981111">
            <a:off x="6961652" y="1517882"/>
            <a:ext cx="161998" cy="252000"/>
          </a:xfrm>
          <a:prstGeom prst="rect">
            <a:avLst/>
          </a:prstGeom>
          <a:noFill/>
        </p:spPr>
      </p:pic>
      <p:pic>
        <p:nvPicPr>
          <p:cNvPr id="10" name="Picture 6" descr="http://www.dorlingkindersley-uk.co.uk/static/clipart/uk/dk/gardening/image_gardening00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8676331" flipH="1">
            <a:off x="6682408" y="322738"/>
            <a:ext cx="2551467" cy="1638657"/>
          </a:xfrm>
          <a:prstGeom prst="rect">
            <a:avLst/>
          </a:prstGeom>
          <a:noFill/>
        </p:spPr>
      </p:pic>
      <p:sp>
        <p:nvSpPr>
          <p:cNvPr id="5" name="TextBox 4"/>
          <p:cNvSpPr txBox="1"/>
          <p:nvPr/>
        </p:nvSpPr>
        <p:spPr>
          <a:xfrm>
            <a:off x="500034" y="2214554"/>
            <a:ext cx="8143932" cy="3785652"/>
          </a:xfrm>
          <a:prstGeom prst="rect">
            <a:avLst/>
          </a:prstGeom>
          <a:noFill/>
        </p:spPr>
        <p:txBody>
          <a:bodyPr wrap="square" rtlCol="0">
            <a:spAutoFit/>
          </a:bodyPr>
          <a:lstStyle/>
          <a:p>
            <a:pPr algn="ctr"/>
            <a:r>
              <a:rPr lang="en-US" sz="4800" b="1" dirty="0">
                <a:solidFill>
                  <a:schemeClr val="accent1">
                    <a:lumMod val="75000"/>
                  </a:schemeClr>
                </a:solidFill>
                <a:latin typeface="Trebuchet MS" pitchFamily="34" charset="0"/>
              </a:rPr>
              <a:t>Plants need water for </a:t>
            </a:r>
            <a:r>
              <a:rPr lang="en-US" sz="4800" b="1" i="1" dirty="0">
                <a:solidFill>
                  <a:srgbClr val="FF0000"/>
                </a:solidFill>
                <a:latin typeface="Trebuchet MS" pitchFamily="34" charset="0"/>
              </a:rPr>
              <a:t>photosynthesis</a:t>
            </a:r>
            <a:r>
              <a:rPr lang="en-US" sz="4800" b="1" dirty="0">
                <a:solidFill>
                  <a:schemeClr val="accent1">
                    <a:lumMod val="75000"/>
                  </a:schemeClr>
                </a:solidFill>
                <a:latin typeface="Trebuchet MS" pitchFamily="34" charset="0"/>
              </a:rPr>
              <a:t>.</a:t>
            </a:r>
          </a:p>
          <a:p>
            <a:pPr algn="ctr"/>
            <a:endParaRPr lang="en-US" sz="4800" b="1" dirty="0">
              <a:solidFill>
                <a:schemeClr val="accent1">
                  <a:lumMod val="75000"/>
                </a:schemeClr>
              </a:solidFill>
              <a:latin typeface="Trebuchet MS" pitchFamily="34" charset="0"/>
            </a:endParaRPr>
          </a:p>
          <a:p>
            <a:pPr algn="ctr"/>
            <a:r>
              <a:rPr lang="en-US" sz="4800" b="1" dirty="0">
                <a:solidFill>
                  <a:schemeClr val="accent1">
                    <a:lumMod val="75000"/>
                  </a:schemeClr>
                </a:solidFill>
                <a:latin typeface="Trebuchet MS" pitchFamily="34" charset="0"/>
              </a:rPr>
              <a:t>Who can remember what </a:t>
            </a:r>
            <a:r>
              <a:rPr lang="en-US" sz="4800" b="1" i="1" dirty="0">
                <a:solidFill>
                  <a:srgbClr val="FF0000"/>
                </a:solidFill>
                <a:latin typeface="Trebuchet MS" pitchFamily="34" charset="0"/>
              </a:rPr>
              <a:t>photosynthesis</a:t>
            </a:r>
            <a:r>
              <a:rPr lang="en-US" sz="4800" b="1" dirty="0">
                <a:solidFill>
                  <a:schemeClr val="accent1">
                    <a:lumMod val="75000"/>
                  </a:schemeClr>
                </a:solidFill>
                <a:latin typeface="Trebuchet MS" pitchFamily="34" charset="0"/>
              </a:rPr>
              <a:t> is? </a:t>
            </a:r>
            <a:endParaRPr lang="th-TH" sz="4800" b="1" dirty="0">
              <a:solidFill>
                <a:schemeClr val="accent1">
                  <a:lumMod val="75000"/>
                </a:schemeClr>
              </a:solidFill>
              <a:latin typeface="Trebuchet MS"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3000" accel="50000" decel="50000" fill="hold" nodeType="clickEffect">
                                  <p:stCondLst>
                                    <p:cond delay="0"/>
                                  </p:stCondLst>
                                  <p:childTnLst>
                                    <p:animMotion origin="layout" path="M 2.22222E-6 -2.22222E-6 C -0.02622 0.00139 -0.05226 0.00301 -0.07743 0.03287 C -0.10261 0.06273 -0.13837 0.1544 -0.15035 0.17894 " pathEditMode="relative" rAng="0" ptsTypes="aaA">
                                      <p:cBhvr>
                                        <p:cTn id="6" dur="1000" fill="hold"/>
                                        <p:tgtEl>
                                          <p:spTgt spid="30724"/>
                                        </p:tgtEl>
                                        <p:attrNameLst>
                                          <p:attrName>ppt_x</p:attrName>
                                          <p:attrName>ppt_y</p:attrName>
                                        </p:attrNameLst>
                                      </p:cBhvr>
                                      <p:rCtr x="-7500" y="8900"/>
                                    </p:animMotion>
                                  </p:childTnLst>
                                </p:cTn>
                              </p:par>
                              <p:par>
                                <p:cTn id="7" presetID="0" presetClass="path" presetSubtype="0" repeatCount="3000" accel="50000" decel="50000" fill="hold" nodeType="withEffect">
                                  <p:stCondLst>
                                    <p:cond delay="200"/>
                                  </p:stCondLst>
                                  <p:childTnLst>
                                    <p:animMotion origin="layout" path="M 1.11111E-6 -0.0081 C -0.02622 -0.00672 -0.05226 -0.0051 -0.07743 0.02477 C -0.10261 0.05463 -0.13837 0.14629 -0.15035 0.17083 " pathEditMode="relative" rAng="0" ptsTypes="aaA">
                                      <p:cBhvr>
                                        <p:cTn id="8" dur="1000" fill="hold"/>
                                        <p:tgtEl>
                                          <p:spTgt spid="11"/>
                                        </p:tgtEl>
                                        <p:attrNameLst>
                                          <p:attrName>ppt_x</p:attrName>
                                          <p:attrName>ppt_y</p:attrName>
                                        </p:attrNameLst>
                                      </p:cBhvr>
                                      <p:rCtr x="-7500" y="8900"/>
                                    </p:animMotion>
                                  </p:childTnLst>
                                </p:cTn>
                              </p:par>
                              <p:par>
                                <p:cTn id="9" presetID="0" presetClass="path" presetSubtype="0" repeatCount="3000" accel="50000" decel="50000" fill="hold" nodeType="withEffect">
                                  <p:stCondLst>
                                    <p:cond delay="400"/>
                                  </p:stCondLst>
                                  <p:childTnLst>
                                    <p:animMotion origin="layout" path="M 1.11111E-6 -0.00231 C -0.02622 -0.00092 -0.05226 0.0007 -0.07743 0.03056 C -0.10261 0.06042 -0.13837 0.15209 -0.15035 0.17662 " pathEditMode="relative" rAng="0" ptsTypes="aaA">
                                      <p:cBhvr>
                                        <p:cTn id="10" dur="1000" fill="hold"/>
                                        <p:tgtEl>
                                          <p:spTgt spid="12"/>
                                        </p:tgtEl>
                                        <p:attrNameLst>
                                          <p:attrName>ppt_x</p:attrName>
                                          <p:attrName>ppt_y</p:attrName>
                                        </p:attrNameLst>
                                      </p:cBhvr>
                                      <p:rCtr x="-7500" y="8900"/>
                                    </p:animMotion>
                                  </p:childTnLst>
                                </p:cTn>
                              </p:par>
                            </p:childTnLst>
                          </p:cTn>
                        </p:par>
                        <p:par>
                          <p:cTn id="11" fill="hold">
                            <p:stCondLst>
                              <p:cond delay="3400"/>
                            </p:stCondLst>
                            <p:childTnLst>
                              <p:par>
                                <p:cTn id="12" presetID="10" presetClass="exit" presetSubtype="0" fill="hold" nodeType="afterEffect">
                                  <p:stCondLst>
                                    <p:cond delay="0"/>
                                  </p:stCondLst>
                                  <p:childTnLst>
                                    <p:animEffect transition="out" filter="fade">
                                      <p:cBhvr>
                                        <p:cTn id="13" dur="500"/>
                                        <p:tgtEl>
                                          <p:spTgt spid="30724"/>
                                        </p:tgtEl>
                                      </p:cBhvr>
                                    </p:animEffect>
                                    <p:set>
                                      <p:cBhvr>
                                        <p:cTn id="14" dur="1" fill="hold">
                                          <p:stCondLst>
                                            <p:cond delay="499"/>
                                          </p:stCondLst>
                                        </p:cTn>
                                        <p:tgtEl>
                                          <p:spTgt spid="30724"/>
                                        </p:tgtEl>
                                        <p:attrNameLst>
                                          <p:attrName>style.visibility</p:attrName>
                                        </p:attrNameLst>
                                      </p:cBhvr>
                                      <p:to>
                                        <p:strVal val="hidden"/>
                                      </p:to>
                                    </p:set>
                                  </p:childTnLst>
                                </p:cTn>
                              </p:par>
                            </p:childTnLst>
                          </p:cTn>
                        </p:par>
                        <p:par>
                          <p:cTn id="15" fill="hold">
                            <p:stCondLst>
                              <p:cond delay="3900"/>
                            </p:stCondLst>
                            <p:childTnLst>
                              <p:par>
                                <p:cTn id="16" presetID="10" presetClass="exit" presetSubtype="0" fill="hold" nodeType="after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par>
                          <p:cTn id="19" fill="hold">
                            <p:stCondLst>
                              <p:cond delay="4400"/>
                            </p:stCondLst>
                            <p:childTnLst>
                              <p:par>
                                <p:cTn id="20" presetID="10" presetClass="exit" presetSubtype="0" fill="hold" nodeType="after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4" name="Picture 2"/>
          <p:cNvPicPr>
            <a:picLocks noChangeAspect="1" noChangeArrowheads="1"/>
          </p:cNvPicPr>
          <p:nvPr/>
        </p:nvPicPr>
        <p:blipFill>
          <a:blip r:embed="rId2" cstate="print"/>
          <a:srcRect/>
          <a:stretch>
            <a:fillRect/>
          </a:stretch>
        </p:blipFill>
        <p:spPr bwMode="auto">
          <a:xfrm>
            <a:off x="3500430" y="3143247"/>
            <a:ext cx="2357454" cy="3225990"/>
          </a:xfrm>
          <a:prstGeom prst="rect">
            <a:avLst/>
          </a:prstGeom>
          <a:noFill/>
          <a:ln w="9525">
            <a:noFill/>
            <a:miter lim="800000"/>
            <a:headEnd/>
            <a:tailEnd/>
          </a:ln>
          <a:effectLst/>
        </p:spPr>
      </p:pic>
      <p:sp>
        <p:nvSpPr>
          <p:cNvPr id="15" name="TextBox 14"/>
          <p:cNvSpPr txBox="1"/>
          <p:nvPr/>
        </p:nvSpPr>
        <p:spPr>
          <a:xfrm>
            <a:off x="500034" y="857232"/>
            <a:ext cx="8143932" cy="1015663"/>
          </a:xfrm>
          <a:prstGeom prst="rect">
            <a:avLst/>
          </a:prstGeom>
          <a:noFill/>
        </p:spPr>
        <p:txBody>
          <a:bodyPr wrap="square" rtlCol="0">
            <a:spAutoFit/>
          </a:bodyPr>
          <a:lstStyle/>
          <a:p>
            <a:pPr algn="ctr"/>
            <a:r>
              <a:rPr lang="en-US" sz="6000" b="1" dirty="0">
                <a:solidFill>
                  <a:schemeClr val="bg2">
                    <a:lumMod val="75000"/>
                  </a:schemeClr>
                </a:solidFill>
                <a:latin typeface="Trebuchet MS" pitchFamily="34" charset="0"/>
              </a:rPr>
              <a:t>Water</a:t>
            </a:r>
            <a:endParaRPr lang="th-TH" sz="60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pic>
        <p:nvPicPr>
          <p:cNvPr id="30724" name="Picture 4" descr="Water Droplet Icon Clip Art"/>
          <p:cNvPicPr>
            <a:picLocks noChangeAspect="1" noChangeArrowheads="1"/>
          </p:cNvPicPr>
          <p:nvPr/>
        </p:nvPicPr>
        <p:blipFill>
          <a:blip r:embed="rId3" cstate="print">
            <a:clrChange>
              <a:clrFrom>
                <a:srgbClr val="FEFEFE"/>
              </a:clrFrom>
              <a:clrTo>
                <a:srgbClr val="FEFEFE">
                  <a:alpha val="0"/>
                </a:srgbClr>
              </a:clrTo>
            </a:clrChange>
          </a:blip>
          <a:srcRect l="27500" t="3125" r="27499" b="9374"/>
          <a:stretch>
            <a:fillRect/>
          </a:stretch>
        </p:blipFill>
        <p:spPr bwMode="auto">
          <a:xfrm rot="981111">
            <a:off x="6249303" y="4230862"/>
            <a:ext cx="161998" cy="252000"/>
          </a:xfrm>
          <a:prstGeom prst="rect">
            <a:avLst/>
          </a:prstGeom>
          <a:noFill/>
        </p:spPr>
      </p:pic>
      <p:pic>
        <p:nvPicPr>
          <p:cNvPr id="11" name="Picture 4" descr="Water Droplet Icon Clip Art"/>
          <p:cNvPicPr>
            <a:picLocks noChangeAspect="1" noChangeArrowheads="1"/>
          </p:cNvPicPr>
          <p:nvPr/>
        </p:nvPicPr>
        <p:blipFill>
          <a:blip r:embed="rId3" cstate="print">
            <a:clrChange>
              <a:clrFrom>
                <a:srgbClr val="FEFEFE"/>
              </a:clrFrom>
              <a:clrTo>
                <a:srgbClr val="FEFEFE">
                  <a:alpha val="0"/>
                </a:srgbClr>
              </a:clrTo>
            </a:clrChange>
          </a:blip>
          <a:srcRect l="27500" t="3125" r="27499" b="9374"/>
          <a:stretch>
            <a:fillRect/>
          </a:stretch>
        </p:blipFill>
        <p:spPr bwMode="auto">
          <a:xfrm rot="981111">
            <a:off x="6247272" y="4413231"/>
            <a:ext cx="161998" cy="252000"/>
          </a:xfrm>
          <a:prstGeom prst="rect">
            <a:avLst/>
          </a:prstGeom>
          <a:noFill/>
        </p:spPr>
      </p:pic>
      <p:pic>
        <p:nvPicPr>
          <p:cNvPr id="12" name="Picture 4" descr="Water Droplet Icon Clip Art"/>
          <p:cNvPicPr>
            <a:picLocks noChangeAspect="1" noChangeArrowheads="1"/>
          </p:cNvPicPr>
          <p:nvPr/>
        </p:nvPicPr>
        <p:blipFill>
          <a:blip r:embed="rId3" cstate="print">
            <a:clrChange>
              <a:clrFrom>
                <a:srgbClr val="FEFEFE"/>
              </a:clrFrom>
              <a:clrTo>
                <a:srgbClr val="FEFEFE">
                  <a:alpha val="0"/>
                </a:srgbClr>
              </a:clrTo>
            </a:clrChange>
          </a:blip>
          <a:srcRect l="27500" t="3125" r="27499" b="9374"/>
          <a:stretch>
            <a:fillRect/>
          </a:stretch>
        </p:blipFill>
        <p:spPr bwMode="auto">
          <a:xfrm rot="981111">
            <a:off x="6247272" y="4516614"/>
            <a:ext cx="161998" cy="252000"/>
          </a:xfrm>
          <a:prstGeom prst="rect">
            <a:avLst/>
          </a:prstGeom>
          <a:noFill/>
        </p:spPr>
      </p:pic>
      <p:pic>
        <p:nvPicPr>
          <p:cNvPr id="10" name="Picture 6" descr="http://www.dorlingkindersley-uk.co.uk/static/clipart/uk/dk/gardening/image_gardening00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8676331" flipH="1">
            <a:off x="5968029" y="3323133"/>
            <a:ext cx="2551467" cy="1638657"/>
          </a:xfrm>
          <a:prstGeom prst="rect">
            <a:avLst/>
          </a:prstGeom>
          <a:noFill/>
        </p:spPr>
      </p:pic>
      <p:sp>
        <p:nvSpPr>
          <p:cNvPr id="13" name="TextBox 12"/>
          <p:cNvSpPr txBox="1"/>
          <p:nvPr/>
        </p:nvSpPr>
        <p:spPr>
          <a:xfrm>
            <a:off x="500034" y="1643050"/>
            <a:ext cx="8143932" cy="1569660"/>
          </a:xfrm>
          <a:prstGeom prst="rect">
            <a:avLst/>
          </a:prstGeom>
          <a:noFill/>
        </p:spPr>
        <p:txBody>
          <a:bodyPr wrap="square" rtlCol="0">
            <a:spAutoFit/>
          </a:bodyPr>
          <a:lstStyle/>
          <a:p>
            <a:pPr algn="ctr"/>
            <a:r>
              <a:rPr lang="en-US" sz="3200" b="1" dirty="0">
                <a:solidFill>
                  <a:schemeClr val="accent1">
                    <a:lumMod val="75000"/>
                  </a:schemeClr>
                </a:solidFill>
                <a:latin typeface="Trebuchet MS" pitchFamily="34" charset="0"/>
              </a:rPr>
              <a:t>The water also dissolves the nutrients so that they can be can be taken into the plant by the roots. </a:t>
            </a:r>
            <a:endParaRPr lang="th-TH" sz="3200" b="1" dirty="0">
              <a:solidFill>
                <a:schemeClr val="accent1">
                  <a:lumMod val="75000"/>
                </a:schemeClr>
              </a:solidFill>
              <a:latin typeface="Trebuchet MS" pitchFamily="34" charset="0"/>
            </a:endParaRPr>
          </a:p>
        </p:txBody>
      </p:sp>
      <p:sp>
        <p:nvSpPr>
          <p:cNvPr id="17" name="Rectangle 16"/>
          <p:cNvSpPr/>
          <p:nvPr/>
        </p:nvSpPr>
        <p:spPr>
          <a:xfrm>
            <a:off x="3500430" y="5500702"/>
            <a:ext cx="2357454" cy="857256"/>
          </a:xfrm>
          <a:prstGeom prst="rect">
            <a:avLst/>
          </a:prstGeom>
          <a:solidFill>
            <a:srgbClr val="95B3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8" name="Oval 17"/>
          <p:cNvSpPr/>
          <p:nvPr/>
        </p:nvSpPr>
        <p:spPr>
          <a:xfrm>
            <a:off x="3786182" y="5643578"/>
            <a:ext cx="71438"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1" name="Oval 20"/>
          <p:cNvSpPr/>
          <p:nvPr/>
        </p:nvSpPr>
        <p:spPr>
          <a:xfrm>
            <a:off x="3571868" y="6000768"/>
            <a:ext cx="71438"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2" name="Oval 21"/>
          <p:cNvSpPr/>
          <p:nvPr/>
        </p:nvSpPr>
        <p:spPr>
          <a:xfrm>
            <a:off x="4000496" y="6215082"/>
            <a:ext cx="71438"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3" name="Oval 22"/>
          <p:cNvSpPr/>
          <p:nvPr/>
        </p:nvSpPr>
        <p:spPr>
          <a:xfrm>
            <a:off x="5286380" y="5572140"/>
            <a:ext cx="71438"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5" name="Oval 24"/>
          <p:cNvSpPr/>
          <p:nvPr/>
        </p:nvSpPr>
        <p:spPr>
          <a:xfrm>
            <a:off x="4714876" y="6286520"/>
            <a:ext cx="71438"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6" name="Oval 25"/>
          <p:cNvSpPr/>
          <p:nvPr/>
        </p:nvSpPr>
        <p:spPr>
          <a:xfrm>
            <a:off x="5500694" y="5857892"/>
            <a:ext cx="71438"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7" name="Oval 26"/>
          <p:cNvSpPr/>
          <p:nvPr/>
        </p:nvSpPr>
        <p:spPr>
          <a:xfrm>
            <a:off x="5643570" y="6215082"/>
            <a:ext cx="71438"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3000" accel="50000" decel="50000" fill="hold" nodeType="clickEffect">
                                  <p:stCondLst>
                                    <p:cond delay="0"/>
                                  </p:stCondLst>
                                  <p:childTnLst>
                                    <p:animMotion origin="layout" path="M 2.22222E-6 -2.22222E-6 C -0.02622 0.00139 -0.05226 0.00301 -0.07743 0.03287 C -0.10261 0.06273 -0.13837 0.1544 -0.15035 0.17894 " pathEditMode="relative" rAng="0" ptsTypes="aaA">
                                      <p:cBhvr>
                                        <p:cTn id="6" dur="1000" fill="hold"/>
                                        <p:tgtEl>
                                          <p:spTgt spid="30724"/>
                                        </p:tgtEl>
                                        <p:attrNameLst>
                                          <p:attrName>ppt_x</p:attrName>
                                          <p:attrName>ppt_y</p:attrName>
                                        </p:attrNameLst>
                                      </p:cBhvr>
                                      <p:rCtr x="-7500" y="8900"/>
                                    </p:animMotion>
                                  </p:childTnLst>
                                </p:cTn>
                              </p:par>
                              <p:par>
                                <p:cTn id="7" presetID="0" presetClass="path" presetSubtype="0" repeatCount="3000" accel="50000" decel="50000" fill="hold" nodeType="withEffect">
                                  <p:stCondLst>
                                    <p:cond delay="200"/>
                                  </p:stCondLst>
                                  <p:childTnLst>
                                    <p:animMotion origin="layout" path="M 1.11111E-6 -0.0081 C -0.02622 -0.00672 -0.05226 -0.0051 -0.07743 0.02477 C -0.10261 0.05463 -0.13837 0.14629 -0.15035 0.17083 " pathEditMode="relative" rAng="0" ptsTypes="aaA">
                                      <p:cBhvr>
                                        <p:cTn id="8" dur="1000" fill="hold"/>
                                        <p:tgtEl>
                                          <p:spTgt spid="11"/>
                                        </p:tgtEl>
                                        <p:attrNameLst>
                                          <p:attrName>ppt_x</p:attrName>
                                          <p:attrName>ppt_y</p:attrName>
                                        </p:attrNameLst>
                                      </p:cBhvr>
                                      <p:rCtr x="-7500" y="8900"/>
                                    </p:animMotion>
                                  </p:childTnLst>
                                </p:cTn>
                              </p:par>
                              <p:par>
                                <p:cTn id="9" presetID="0" presetClass="path" presetSubtype="0" repeatCount="3000" accel="50000" decel="50000" fill="hold" nodeType="withEffect">
                                  <p:stCondLst>
                                    <p:cond delay="400"/>
                                  </p:stCondLst>
                                  <p:childTnLst>
                                    <p:animMotion origin="layout" path="M 1.11111E-6 -0.00231 C -0.02622 -0.00092 -0.05226 0.0007 -0.07743 0.03056 C -0.10261 0.06042 -0.13837 0.15209 -0.15035 0.17662 " pathEditMode="relative" rAng="0" ptsTypes="aaA">
                                      <p:cBhvr>
                                        <p:cTn id="10" dur="1000" fill="hold"/>
                                        <p:tgtEl>
                                          <p:spTgt spid="12"/>
                                        </p:tgtEl>
                                        <p:attrNameLst>
                                          <p:attrName>ppt_x</p:attrName>
                                          <p:attrName>ppt_y</p:attrName>
                                        </p:attrNameLst>
                                      </p:cBhvr>
                                      <p:rCtr x="-7500" y="8900"/>
                                    </p:animMotion>
                                  </p:childTnLst>
                                </p:cTn>
                              </p:par>
                              <p:par>
                                <p:cTn id="11" presetID="22" presetClass="entr" presetSubtype="4" fill="hold" grpId="0" nodeType="withEffect">
                                  <p:stCondLst>
                                    <p:cond delay="40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3000"/>
                                        <p:tgtEl>
                                          <p:spTgt spid="17"/>
                                        </p:tgtEl>
                                      </p:cBhvr>
                                    </p:animEffect>
                                  </p:childTnLst>
                                </p:cTn>
                              </p:par>
                            </p:childTnLst>
                          </p:cTn>
                        </p:par>
                        <p:par>
                          <p:cTn id="14" fill="hold">
                            <p:stCondLst>
                              <p:cond delay="3400"/>
                            </p:stCondLst>
                            <p:childTnLst>
                              <p:par>
                                <p:cTn id="15" presetID="1" presetClass="exit" presetSubtype="0" fill="hold" nodeType="afterEffect">
                                  <p:stCondLst>
                                    <p:cond delay="0"/>
                                  </p:stCondLst>
                                  <p:childTnLst>
                                    <p:set>
                                      <p:cBhvr>
                                        <p:cTn id="16" dur="1" fill="hold">
                                          <p:stCondLst>
                                            <p:cond delay="0"/>
                                          </p:stCondLst>
                                        </p:cTn>
                                        <p:tgtEl>
                                          <p:spTgt spid="30724"/>
                                        </p:tgtEl>
                                        <p:attrNameLst>
                                          <p:attrName>style.visibility</p:attrName>
                                        </p:attrNameLst>
                                      </p:cBhvr>
                                      <p:to>
                                        <p:strVal val="hidden"/>
                                      </p:to>
                                    </p:set>
                                  </p:childTnLst>
                                </p:cTn>
                              </p:par>
                            </p:childTnLst>
                          </p:cTn>
                        </p:par>
                        <p:par>
                          <p:cTn id="17" fill="hold">
                            <p:stCondLst>
                              <p:cond delay="3400"/>
                            </p:stCondLst>
                            <p:childTnLst>
                              <p:par>
                                <p:cTn id="18" presetID="1" presetClass="exit" presetSubtype="0" fill="hold" nodeType="afterEffect">
                                  <p:stCondLst>
                                    <p:cond delay="0"/>
                                  </p:stCondLst>
                                  <p:childTnLst>
                                    <p:set>
                                      <p:cBhvr>
                                        <p:cTn id="19" dur="1" fill="hold">
                                          <p:stCondLst>
                                            <p:cond delay="0"/>
                                          </p:stCondLst>
                                        </p:cTn>
                                        <p:tgtEl>
                                          <p:spTgt spid="11"/>
                                        </p:tgtEl>
                                        <p:attrNameLst>
                                          <p:attrName>style.visibility</p:attrName>
                                        </p:attrNameLst>
                                      </p:cBhvr>
                                      <p:to>
                                        <p:strVal val="hidden"/>
                                      </p:to>
                                    </p:set>
                                  </p:childTnLst>
                                </p:cTn>
                              </p:par>
                            </p:childTnLst>
                          </p:cTn>
                        </p:par>
                        <p:par>
                          <p:cTn id="20" fill="hold">
                            <p:stCondLst>
                              <p:cond delay="3400"/>
                            </p:stCondLst>
                            <p:childTnLst>
                              <p:par>
                                <p:cTn id="21" presetID="1" presetClass="exit" presetSubtype="0" fill="hold" nodeType="after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0" presetClass="path" presetSubtype="0" accel="50000" decel="50000" fill="hold" grpId="0" nodeType="withEffect">
                                  <p:stCondLst>
                                    <p:cond delay="1000"/>
                                  </p:stCondLst>
                                  <p:childTnLst>
                                    <p:animMotion origin="layout" path="M 1.38889E-6 -3.7037E-6 L 0.05521 0.03148 " pathEditMode="relative" ptsTypes="AA">
                                      <p:cBhvr>
                                        <p:cTn id="24" dur="2000" fill="hold"/>
                                        <p:tgtEl>
                                          <p:spTgt spid="18"/>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4.44444E-6 7.40741E-7 L -0.01163 -0.04375 " pathEditMode="relative" rAng="0" ptsTypes="AA">
                                      <p:cBhvr>
                                        <p:cTn id="26" dur="2000" fill="hold"/>
                                        <p:tgtEl>
                                          <p:spTgt spid="25"/>
                                        </p:tgtEl>
                                        <p:attrNameLst>
                                          <p:attrName>ppt_x</p:attrName>
                                          <p:attrName>ppt_y</p:attrName>
                                        </p:attrNameLst>
                                      </p:cBhvr>
                                      <p:rCtr x="-600" y="-2200"/>
                                    </p:animMotion>
                                  </p:childTnLst>
                                </p:cTn>
                              </p:par>
                              <p:par>
                                <p:cTn id="27" presetID="0" presetClass="path" presetSubtype="0" accel="50000" decel="50000" fill="hold" grpId="0" nodeType="withEffect">
                                  <p:stCondLst>
                                    <p:cond delay="0"/>
                                  </p:stCondLst>
                                  <p:childTnLst>
                                    <p:animMotion origin="layout" path="M -1.94444E-6 7.40741E-7 L -0.05816 0.00833 " pathEditMode="relative" rAng="0" ptsTypes="AA">
                                      <p:cBhvr>
                                        <p:cTn id="28" dur="2000" fill="hold"/>
                                        <p:tgtEl>
                                          <p:spTgt spid="26"/>
                                        </p:tgtEl>
                                        <p:attrNameLst>
                                          <p:attrName>ppt_x</p:attrName>
                                          <p:attrName>ppt_y</p:attrName>
                                        </p:attrNameLst>
                                      </p:cBhvr>
                                      <p:rCtr x="-2900" y="400"/>
                                    </p:animMotion>
                                  </p:childTnLst>
                                </p:cTn>
                              </p:par>
                            </p:childTnLst>
                          </p:cTn>
                        </p:par>
                        <p:par>
                          <p:cTn id="29" fill="hold">
                            <p:stCondLst>
                              <p:cond delay="6400"/>
                            </p:stCondLst>
                            <p:childTnLst>
                              <p:par>
                                <p:cTn id="30" presetID="10" presetClass="exit" presetSubtype="0" fill="hold" grpId="1" nodeType="afterEffect">
                                  <p:stCondLst>
                                    <p:cond delay="0"/>
                                  </p:stCondLst>
                                  <p:childTnLst>
                                    <p:animEffect transition="out" filter="fade">
                                      <p:cBhvr>
                                        <p:cTn id="31" dur="5000"/>
                                        <p:tgtEl>
                                          <p:spTgt spid="18"/>
                                        </p:tgtEl>
                                      </p:cBhvr>
                                    </p:animEffect>
                                    <p:set>
                                      <p:cBhvr>
                                        <p:cTn id="32" dur="1" fill="hold">
                                          <p:stCondLst>
                                            <p:cond delay="4999"/>
                                          </p:stCondLst>
                                        </p:cTn>
                                        <p:tgtEl>
                                          <p:spTgt spid="18"/>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0"/>
                                        <p:tgtEl>
                                          <p:spTgt spid="25"/>
                                        </p:tgtEl>
                                      </p:cBhvr>
                                    </p:animEffect>
                                    <p:set>
                                      <p:cBhvr>
                                        <p:cTn id="35" dur="1" fill="hold">
                                          <p:stCondLst>
                                            <p:cond delay="4999"/>
                                          </p:stCondLst>
                                        </p:cTn>
                                        <p:tgtEl>
                                          <p:spTgt spid="2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0"/>
                                        <p:tgtEl>
                                          <p:spTgt spid="26"/>
                                        </p:tgtEl>
                                      </p:cBhvr>
                                    </p:animEffect>
                                    <p:set>
                                      <p:cBhvr>
                                        <p:cTn id="38" dur="1" fill="hold">
                                          <p:stCondLst>
                                            <p:cond delay="4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8" grpId="1" animBg="1"/>
      <p:bldP spid="25" grpId="0" animBg="1"/>
      <p:bldP spid="25" grpId="1" animBg="1"/>
      <p:bldP spid="26" grpId="0" animBg="1"/>
      <p:bldP spid="2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3">
            <a:extLst>
              <a:ext uri="{FF2B5EF4-FFF2-40B4-BE49-F238E27FC236}">
                <a16:creationId xmlns:a16="http://schemas.microsoft.com/office/drawing/2014/main" id="{8B8BEC6D-E189-45A0-940A-0BDC2FAD73DA}"/>
              </a:ext>
            </a:extLst>
          </p:cNvPr>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500034" y="857232"/>
            <a:ext cx="8143932" cy="1015663"/>
          </a:xfrm>
          <a:prstGeom prst="rect">
            <a:avLst/>
          </a:prstGeom>
          <a:noFill/>
        </p:spPr>
        <p:txBody>
          <a:bodyPr wrap="square" rtlCol="0">
            <a:spAutoFit/>
          </a:bodyPr>
          <a:lstStyle/>
          <a:p>
            <a:pPr algn="ctr"/>
            <a:r>
              <a:rPr lang="en-US" sz="6000" b="1" dirty="0">
                <a:solidFill>
                  <a:schemeClr val="bg2">
                    <a:lumMod val="75000"/>
                  </a:schemeClr>
                </a:solidFill>
                <a:latin typeface="Trebuchet MS" pitchFamily="34" charset="0"/>
              </a:rPr>
              <a:t>Water</a:t>
            </a:r>
            <a:endParaRPr lang="th-TH" sz="60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sp>
        <p:nvSpPr>
          <p:cNvPr id="2" name="Rectangle 1">
            <a:extLst>
              <a:ext uri="{FF2B5EF4-FFF2-40B4-BE49-F238E27FC236}">
                <a16:creationId xmlns:a16="http://schemas.microsoft.com/office/drawing/2014/main" id="{16EA2A5B-FCA2-4113-9442-9E0656BDF36E}"/>
              </a:ext>
            </a:extLst>
          </p:cNvPr>
          <p:cNvSpPr/>
          <p:nvPr/>
        </p:nvSpPr>
        <p:spPr>
          <a:xfrm>
            <a:off x="817697" y="1820772"/>
            <a:ext cx="7754830" cy="1384995"/>
          </a:xfrm>
          <a:prstGeom prst="rect">
            <a:avLst/>
          </a:prstGeom>
        </p:spPr>
        <p:txBody>
          <a:bodyPr wrap="square">
            <a:spAutoFit/>
          </a:bodyPr>
          <a:lstStyle/>
          <a:p>
            <a:r>
              <a:rPr lang="en-GB" dirty="0">
                <a:solidFill>
                  <a:srgbClr val="333333"/>
                </a:solidFill>
                <a:latin typeface="Arial" panose="020B0604020202020204" pitchFamily="34" charset="0"/>
              </a:rPr>
              <a:t>A plant that is not watered will have a weak stem and dried-up leaves and will eventually die.</a:t>
            </a:r>
            <a:endParaRPr lang="en-GB" dirty="0"/>
          </a:p>
        </p:txBody>
      </p:sp>
      <p:pic>
        <p:nvPicPr>
          <p:cNvPr id="6146" name="Picture 2" descr="Illustration of plant bending over, some of the petals have dropped off">
            <a:extLst>
              <a:ext uri="{FF2B5EF4-FFF2-40B4-BE49-F238E27FC236}">
                <a16:creationId xmlns:a16="http://schemas.microsoft.com/office/drawing/2014/main" id="{FCE4E151-BD0E-4C1B-A44B-B6481415B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820" y="3094572"/>
            <a:ext cx="324036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282551"/>
      </p:ext>
    </p:extLst>
  </p:cSld>
  <p:clrMapOvr>
    <a:masterClrMapping/>
  </p:clrMapOvr>
  <p:transition spd="slow">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583159" y="855518"/>
            <a:ext cx="8143932" cy="1015663"/>
          </a:xfrm>
          <a:prstGeom prst="rect">
            <a:avLst/>
          </a:prstGeom>
          <a:noFill/>
        </p:spPr>
        <p:txBody>
          <a:bodyPr wrap="square" rtlCol="0">
            <a:spAutoFit/>
          </a:bodyPr>
          <a:lstStyle/>
          <a:p>
            <a:pPr algn="ctr"/>
            <a:r>
              <a:rPr lang="en-US" sz="6000" b="1" dirty="0">
                <a:solidFill>
                  <a:schemeClr val="bg2">
                    <a:lumMod val="75000"/>
                  </a:schemeClr>
                </a:solidFill>
                <a:latin typeface="Trebuchet MS" pitchFamily="34" charset="0"/>
              </a:rPr>
              <a:t>Air</a:t>
            </a:r>
            <a:endParaRPr lang="th-TH" sz="60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sp>
        <p:nvSpPr>
          <p:cNvPr id="5" name="TextBox 4"/>
          <p:cNvSpPr txBox="1"/>
          <p:nvPr/>
        </p:nvSpPr>
        <p:spPr>
          <a:xfrm>
            <a:off x="535753" y="1762752"/>
            <a:ext cx="8143932" cy="3693319"/>
          </a:xfrm>
          <a:prstGeom prst="rect">
            <a:avLst/>
          </a:prstGeom>
          <a:noFill/>
        </p:spPr>
        <p:txBody>
          <a:bodyPr wrap="square" rtlCol="0">
            <a:spAutoFit/>
          </a:bodyPr>
          <a:lstStyle/>
          <a:p>
            <a:pPr algn="ctr"/>
            <a:r>
              <a:rPr lang="en-GB" sz="2600" dirty="0">
                <a:solidFill>
                  <a:srgbClr val="002060"/>
                </a:solidFill>
              </a:rPr>
              <a:t>Plants need air for making their food through photosynthesis. </a:t>
            </a:r>
          </a:p>
          <a:p>
            <a:pPr algn="ctr"/>
            <a:endParaRPr lang="en-GB" sz="2600" dirty="0">
              <a:solidFill>
                <a:srgbClr val="002060"/>
              </a:solidFill>
            </a:endParaRPr>
          </a:p>
          <a:p>
            <a:pPr algn="ctr"/>
            <a:r>
              <a:rPr lang="en-GB" sz="2600" dirty="0">
                <a:solidFill>
                  <a:srgbClr val="002060"/>
                </a:solidFill>
              </a:rPr>
              <a:t>For photosynthesis plants need sunlight, water and air.</a:t>
            </a:r>
          </a:p>
          <a:p>
            <a:pPr algn="ctr"/>
            <a:endParaRPr lang="en-GB" sz="2600" dirty="0">
              <a:solidFill>
                <a:srgbClr val="002060"/>
              </a:solidFill>
            </a:endParaRPr>
          </a:p>
          <a:p>
            <a:pPr algn="ctr"/>
            <a:r>
              <a:rPr lang="en-GB" sz="2600" dirty="0">
                <a:solidFill>
                  <a:srgbClr val="002060"/>
                </a:solidFill>
              </a:rPr>
              <a:t>Plants need air (the oxygen in the air) to breathe. During the day and night time, plants take in oxygen. They absorb oxygen and carbon dioxide through pores found on the undersides of the leaves.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cSld>
  <p:clrMapOvr>
    <a:masterClrMapping/>
  </p:clrMapOvr>
  <p:transition spd="slow">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583159" y="855518"/>
            <a:ext cx="8143932" cy="1015663"/>
          </a:xfrm>
          <a:prstGeom prst="rect">
            <a:avLst/>
          </a:prstGeom>
          <a:noFill/>
        </p:spPr>
        <p:txBody>
          <a:bodyPr wrap="square" rtlCol="0">
            <a:spAutoFit/>
          </a:bodyPr>
          <a:lstStyle/>
          <a:p>
            <a:pPr algn="ctr"/>
            <a:r>
              <a:rPr lang="en-US" sz="6000" b="1" dirty="0">
                <a:solidFill>
                  <a:schemeClr val="bg2">
                    <a:lumMod val="75000"/>
                  </a:schemeClr>
                </a:solidFill>
                <a:latin typeface="Trebuchet MS" pitchFamily="34" charset="0"/>
              </a:rPr>
              <a:t>Space </a:t>
            </a:r>
            <a:endParaRPr lang="th-TH" sz="60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sp>
        <p:nvSpPr>
          <p:cNvPr id="5" name="TextBox 4"/>
          <p:cNvSpPr txBox="1"/>
          <p:nvPr/>
        </p:nvSpPr>
        <p:spPr>
          <a:xfrm>
            <a:off x="681668" y="1853937"/>
            <a:ext cx="7780663" cy="3539430"/>
          </a:xfrm>
          <a:prstGeom prst="rect">
            <a:avLst/>
          </a:prstGeom>
          <a:noFill/>
        </p:spPr>
        <p:txBody>
          <a:bodyPr wrap="square" rtlCol="0">
            <a:spAutoFit/>
          </a:bodyPr>
          <a:lstStyle/>
          <a:p>
            <a:pPr algn="ctr"/>
            <a:r>
              <a:rPr lang="en-GB" sz="3200" dirty="0">
                <a:solidFill>
                  <a:srgbClr val="002060"/>
                </a:solidFill>
              </a:rPr>
              <a:t>Roots and foliage take up space. Each plant has their own specific space requirement needs. Plants that are spaced too close together will be stressed as they compete for their basic needs, resulting in weaker plants, higher susceptibility to diseases and insects, and ultimately poor food production</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extLst>
      <p:ext uri="{BB962C8B-B14F-4D97-AF65-F5344CB8AC3E}">
        <p14:creationId xmlns:p14="http://schemas.microsoft.com/office/powerpoint/2010/main" val="3895683584"/>
      </p:ext>
    </p:extLst>
  </p:cSld>
  <p:clrMapOvr>
    <a:masterClrMapping/>
  </p:clrMapOvr>
  <p:transition spd="slow">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356" y="141669"/>
            <a:ext cx="8966237" cy="6660030"/>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677792" y="1216059"/>
            <a:ext cx="8208912" cy="1446550"/>
          </a:xfrm>
          <a:prstGeom prst="rect">
            <a:avLst/>
          </a:prstGeom>
          <a:noFill/>
        </p:spPr>
        <p:txBody>
          <a:bodyPr wrap="square" rtlCol="0">
            <a:spAutoFit/>
          </a:bodyPr>
          <a:lstStyle/>
          <a:p>
            <a:pPr algn="ctr"/>
            <a:r>
              <a:rPr lang="en-US" sz="4400" b="1" dirty="0">
                <a:solidFill>
                  <a:schemeClr val="bg2">
                    <a:lumMod val="75000"/>
                  </a:schemeClr>
                </a:solidFill>
                <a:latin typeface="Trebuchet MS" pitchFamily="34" charset="0"/>
              </a:rPr>
              <a:t>OK, can you list the things plants need to grow healthily?</a:t>
            </a:r>
            <a:endParaRPr lang="th-TH" sz="44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sp>
        <p:nvSpPr>
          <p:cNvPr id="5" name="TextBox 4"/>
          <p:cNvSpPr txBox="1"/>
          <p:nvPr/>
        </p:nvSpPr>
        <p:spPr>
          <a:xfrm>
            <a:off x="171213" y="2543446"/>
            <a:ext cx="3918152" cy="4401205"/>
          </a:xfrm>
          <a:prstGeom prst="rect">
            <a:avLst/>
          </a:prstGeom>
          <a:noFill/>
        </p:spPr>
        <p:txBody>
          <a:bodyPr wrap="square" rtlCol="0">
            <a:spAutoFit/>
          </a:bodyPr>
          <a:lstStyle/>
          <a:p>
            <a:pPr>
              <a:buFont typeface="Arial" pitchFamily="34" charset="0"/>
              <a:buChar char="•"/>
            </a:pPr>
            <a:r>
              <a:rPr lang="en-US" sz="4000" b="1" dirty="0">
                <a:solidFill>
                  <a:schemeClr val="accent1">
                    <a:lumMod val="75000"/>
                  </a:schemeClr>
                </a:solidFill>
                <a:latin typeface="Trebuchet MS" pitchFamily="34" charset="0"/>
              </a:rPr>
              <a:t>Light</a:t>
            </a:r>
          </a:p>
          <a:p>
            <a:pPr>
              <a:buFont typeface="Arial" pitchFamily="34" charset="0"/>
              <a:buChar char="•"/>
            </a:pPr>
            <a:r>
              <a:rPr lang="en-US" sz="4000" b="1" dirty="0">
                <a:solidFill>
                  <a:schemeClr val="accent1">
                    <a:lumMod val="75000"/>
                  </a:schemeClr>
                </a:solidFill>
                <a:latin typeface="Trebuchet MS" pitchFamily="34" charset="0"/>
              </a:rPr>
              <a:t>Suitable temperature</a:t>
            </a:r>
          </a:p>
          <a:p>
            <a:pPr>
              <a:buFont typeface="Arial" pitchFamily="34" charset="0"/>
              <a:buChar char="•"/>
            </a:pPr>
            <a:r>
              <a:rPr lang="en-US" sz="4000" b="1" dirty="0">
                <a:solidFill>
                  <a:schemeClr val="accent1">
                    <a:lumMod val="75000"/>
                  </a:schemeClr>
                </a:solidFill>
                <a:latin typeface="Trebuchet MS" pitchFamily="34" charset="0"/>
              </a:rPr>
              <a:t>Water</a:t>
            </a:r>
          </a:p>
          <a:p>
            <a:pPr>
              <a:buFont typeface="Arial" pitchFamily="34" charset="0"/>
              <a:buChar char="•"/>
            </a:pPr>
            <a:r>
              <a:rPr lang="en-US" sz="4000" b="1" dirty="0">
                <a:solidFill>
                  <a:schemeClr val="accent1">
                    <a:lumMod val="75000"/>
                  </a:schemeClr>
                </a:solidFill>
                <a:latin typeface="Trebuchet MS" pitchFamily="34" charset="0"/>
              </a:rPr>
              <a:t>Nutrients</a:t>
            </a:r>
          </a:p>
          <a:p>
            <a:pPr>
              <a:buFont typeface="Arial" pitchFamily="34" charset="0"/>
              <a:buChar char="•"/>
            </a:pPr>
            <a:r>
              <a:rPr lang="en-US" sz="4000" b="1" dirty="0">
                <a:solidFill>
                  <a:schemeClr val="accent1">
                    <a:lumMod val="75000"/>
                  </a:schemeClr>
                </a:solidFill>
                <a:latin typeface="Trebuchet MS" pitchFamily="34" charset="0"/>
              </a:rPr>
              <a:t>Air </a:t>
            </a:r>
          </a:p>
          <a:p>
            <a:pPr>
              <a:buFont typeface="Arial" pitchFamily="34" charset="0"/>
              <a:buChar char="•"/>
            </a:pPr>
            <a:r>
              <a:rPr lang="en-US" sz="4000" b="1" dirty="0">
                <a:solidFill>
                  <a:schemeClr val="accent1">
                    <a:lumMod val="75000"/>
                  </a:schemeClr>
                </a:solidFill>
                <a:latin typeface="Trebuchet MS" pitchFamily="34" charset="0"/>
              </a:rPr>
              <a:t>Space </a:t>
            </a:r>
            <a:endParaRPr lang="th-TH" sz="4000" b="1" dirty="0">
              <a:solidFill>
                <a:schemeClr val="accent1">
                  <a:lumMod val="75000"/>
                </a:schemeClr>
              </a:solidFill>
              <a:latin typeface="Trebuchet MS"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
        <p:nvSpPr>
          <p:cNvPr id="2" name="Rectangle 1">
            <a:extLst>
              <a:ext uri="{FF2B5EF4-FFF2-40B4-BE49-F238E27FC236}">
                <a16:creationId xmlns:a16="http://schemas.microsoft.com/office/drawing/2014/main" id="{B7C57887-4FFC-43B7-B4A2-28CF9F57B97F}"/>
              </a:ext>
            </a:extLst>
          </p:cNvPr>
          <p:cNvSpPr/>
          <p:nvPr/>
        </p:nvSpPr>
        <p:spPr>
          <a:xfrm>
            <a:off x="3437914" y="3310709"/>
            <a:ext cx="5448790" cy="3416320"/>
          </a:xfrm>
          <a:prstGeom prst="rect">
            <a:avLst/>
          </a:prstGeom>
        </p:spPr>
        <p:txBody>
          <a:bodyPr wrap="square">
            <a:spAutoFit/>
          </a:bodyPr>
          <a:lstStyle/>
          <a:p>
            <a:r>
              <a:rPr lang="en-GB" sz="2400" b="1" dirty="0">
                <a:solidFill>
                  <a:srgbClr val="FF0000"/>
                </a:solidFill>
              </a:rPr>
              <a:t>All plants need water and the correct temperature to germinate but they may need different amounts.</a:t>
            </a:r>
          </a:p>
          <a:p>
            <a:endParaRPr lang="en-GB" sz="2400" b="1" dirty="0">
              <a:solidFill>
                <a:srgbClr val="00B050"/>
              </a:solidFill>
            </a:endParaRPr>
          </a:p>
          <a:p>
            <a:r>
              <a:rPr lang="en-GB" sz="2400" b="1" dirty="0">
                <a:solidFill>
                  <a:srgbClr val="00B050"/>
                </a:solidFill>
              </a:rPr>
              <a:t>The temperature and nutrients needed by a plant will be different for different plants</a:t>
            </a:r>
            <a:r>
              <a:rPr lang="en-GB" sz="2400" dirty="0">
                <a:solidFill>
                  <a:srgbClr val="00B050"/>
                </a:solidFill>
              </a:rPr>
              <a:t>. For example, some plants for example need warmer condition than others.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25896"/>
            <a:ext cx="8712968" cy="6543463"/>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269214" y="228366"/>
            <a:ext cx="8712968" cy="7494359"/>
          </a:xfrm>
          <a:prstGeom prst="rect">
            <a:avLst/>
          </a:prstGeom>
          <a:noFill/>
        </p:spPr>
        <p:txBody>
          <a:bodyPr wrap="square" rtlCol="0">
            <a:spAutoFit/>
          </a:bodyPr>
          <a:lstStyle/>
          <a:p>
            <a:pPr algn="ctr"/>
            <a:r>
              <a:rPr lang="en-US" b="1" u="sng" dirty="0">
                <a:solidFill>
                  <a:schemeClr val="bg2">
                    <a:lumMod val="75000"/>
                  </a:schemeClr>
                </a:solidFill>
                <a:latin typeface="Trebuchet MS" pitchFamily="34" charset="0"/>
              </a:rPr>
              <a:t>What do plants need to grow healthily?</a:t>
            </a:r>
          </a:p>
          <a:p>
            <a:pPr marL="914400" indent="-914400">
              <a:buAutoNum type="arabicPeriod"/>
            </a:pPr>
            <a:r>
              <a:rPr lang="en-US" sz="2400" b="1" dirty="0">
                <a:solidFill>
                  <a:schemeClr val="bg2">
                    <a:lumMod val="75000"/>
                  </a:schemeClr>
                </a:solidFill>
                <a:latin typeface="Trebuchet MS" pitchFamily="34" charset="0"/>
              </a:rPr>
              <a:t>Describe how plants are living things (Remember the 7 life processes).</a:t>
            </a:r>
          </a:p>
          <a:p>
            <a:pPr marL="914400" indent="-914400">
              <a:buAutoNum type="arabicPeriod"/>
            </a:pPr>
            <a:r>
              <a:rPr lang="en-US" sz="2400" b="1" dirty="0">
                <a:solidFill>
                  <a:schemeClr val="bg2">
                    <a:lumMod val="75000"/>
                  </a:schemeClr>
                </a:solidFill>
                <a:latin typeface="Trebuchet MS" pitchFamily="34" charset="0"/>
              </a:rPr>
              <a:t>What five things do plants need in order to grow healthily? </a:t>
            </a:r>
          </a:p>
          <a:p>
            <a:pPr marL="914400" indent="-914400">
              <a:buAutoNum type="arabicPeriod"/>
            </a:pPr>
            <a:r>
              <a:rPr lang="en-US" sz="2400" b="1" dirty="0">
                <a:solidFill>
                  <a:schemeClr val="bg2">
                    <a:lumMod val="75000"/>
                  </a:schemeClr>
                </a:solidFill>
                <a:latin typeface="Trebuchet MS" pitchFamily="34" charset="0"/>
              </a:rPr>
              <a:t>Why do plants need these things? (Remember to include what part of the plant uses them).</a:t>
            </a:r>
          </a:p>
          <a:p>
            <a:pPr lvl="1"/>
            <a:r>
              <a:rPr lang="en-US" sz="2400" b="1" dirty="0">
                <a:solidFill>
                  <a:schemeClr val="bg2">
                    <a:lumMod val="75000"/>
                  </a:schemeClr>
                </a:solidFill>
                <a:latin typeface="Trebuchet MS" pitchFamily="34" charset="0"/>
              </a:rPr>
              <a:t>a). Light</a:t>
            </a:r>
          </a:p>
          <a:p>
            <a:pPr lvl="1"/>
            <a:r>
              <a:rPr lang="en-US" sz="2400" b="1" dirty="0">
                <a:solidFill>
                  <a:schemeClr val="bg2">
                    <a:lumMod val="75000"/>
                  </a:schemeClr>
                </a:solidFill>
                <a:latin typeface="Trebuchet MS" pitchFamily="34" charset="0"/>
              </a:rPr>
              <a:t>b). Suitable temperature </a:t>
            </a:r>
          </a:p>
          <a:p>
            <a:pPr lvl="1"/>
            <a:r>
              <a:rPr lang="en-US" sz="2400" b="1" dirty="0">
                <a:solidFill>
                  <a:schemeClr val="bg2">
                    <a:lumMod val="75000"/>
                  </a:schemeClr>
                </a:solidFill>
                <a:latin typeface="Trebuchet MS" pitchFamily="34" charset="0"/>
              </a:rPr>
              <a:t>c). Water</a:t>
            </a:r>
          </a:p>
          <a:p>
            <a:pPr lvl="1"/>
            <a:r>
              <a:rPr lang="en-US" sz="2400" b="1" dirty="0">
                <a:solidFill>
                  <a:schemeClr val="bg2">
                    <a:lumMod val="75000"/>
                  </a:schemeClr>
                </a:solidFill>
                <a:latin typeface="Trebuchet MS" pitchFamily="34" charset="0"/>
              </a:rPr>
              <a:t>d). Nutrients</a:t>
            </a:r>
          </a:p>
          <a:p>
            <a:pPr lvl="1"/>
            <a:r>
              <a:rPr lang="en-US" sz="2400" b="1" dirty="0">
                <a:solidFill>
                  <a:schemeClr val="bg2">
                    <a:lumMod val="75000"/>
                  </a:schemeClr>
                </a:solidFill>
                <a:latin typeface="Trebuchet MS" pitchFamily="34" charset="0"/>
              </a:rPr>
              <a:t>e). Space</a:t>
            </a:r>
          </a:p>
          <a:p>
            <a:pPr lvl="1"/>
            <a:r>
              <a:rPr lang="en-US" sz="2400" b="1" dirty="0">
                <a:solidFill>
                  <a:schemeClr val="bg2">
                    <a:lumMod val="75000"/>
                  </a:schemeClr>
                </a:solidFill>
                <a:latin typeface="Trebuchet MS" pitchFamily="34" charset="0"/>
              </a:rPr>
              <a:t>f). Air</a:t>
            </a:r>
          </a:p>
          <a:p>
            <a:pPr marL="457200" indent="-457200">
              <a:buAutoNum type="arabicPeriod" startAt="4"/>
            </a:pPr>
            <a:r>
              <a:rPr lang="en-US" sz="2400" b="1" dirty="0">
                <a:solidFill>
                  <a:schemeClr val="bg2">
                    <a:lumMod val="75000"/>
                  </a:schemeClr>
                </a:solidFill>
                <a:latin typeface="Trebuchet MS" pitchFamily="34" charset="0"/>
              </a:rPr>
              <a:t>What two of these requirements do plants need to germinate (develop from a seed to a plant)? </a:t>
            </a:r>
          </a:p>
          <a:p>
            <a:r>
              <a:rPr lang="en-US" sz="2400" b="1" dirty="0">
                <a:solidFill>
                  <a:schemeClr val="bg2">
                    <a:lumMod val="75000"/>
                  </a:schemeClr>
                </a:solidFill>
                <a:latin typeface="Trebuchet MS" pitchFamily="34" charset="0"/>
              </a:rPr>
              <a:t>GT: Do you think all plants require the same amount of light, warmth, water, nutrients and space? Why?</a:t>
            </a:r>
          </a:p>
          <a:p>
            <a:pPr marL="457200" indent="-457200">
              <a:buAutoNum type="arabicPeriod" startAt="4"/>
            </a:pPr>
            <a:endParaRPr lang="en-US" sz="2400" b="1" dirty="0">
              <a:solidFill>
                <a:schemeClr val="bg2">
                  <a:lumMod val="75000"/>
                </a:schemeClr>
              </a:solidFill>
              <a:latin typeface="Trebuchet MS" pitchFamily="34" charset="0"/>
            </a:endParaRPr>
          </a:p>
          <a:p>
            <a:pPr marL="914400" indent="-914400" algn="ctr">
              <a:buAutoNum type="arabicPeriod"/>
            </a:pPr>
            <a:endParaRPr lang="th-TH" sz="4500" b="1" dirty="0">
              <a:solidFill>
                <a:schemeClr val="bg2">
                  <a:lumMod val="75000"/>
                </a:schemeClr>
              </a:solidFill>
              <a:latin typeface="Trebuchet MS"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extLst>
      <p:ext uri="{BB962C8B-B14F-4D97-AF65-F5344CB8AC3E}">
        <p14:creationId xmlns:p14="http://schemas.microsoft.com/office/powerpoint/2010/main" val="3837729832"/>
      </p:ext>
    </p:extLst>
  </p:cSld>
  <p:clrMapOvr>
    <a:masterClrMapping/>
  </p:clrMapOvr>
  <p:transition spd="slow">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504387"/>
      </p:ext>
    </p:extLst>
  </p:cSld>
  <p:clrMapOvr>
    <a:masterClrMapping/>
  </p:clrMapOvr>
  <p:transition spd="slow">
    <p:circl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itle 5">
            <a:extLst>
              <a:ext uri="{FF2B5EF4-FFF2-40B4-BE49-F238E27FC236}">
                <a16:creationId xmlns:a16="http://schemas.microsoft.com/office/drawing/2014/main" id="{D0F7190E-3B18-4EA3-93EB-A6888E46D417}"/>
              </a:ext>
            </a:extLst>
          </p:cNvPr>
          <p:cNvSpPr>
            <a:spLocks/>
          </p:cNvSpPr>
          <p:nvPr/>
        </p:nvSpPr>
        <p:spPr bwMode="auto">
          <a:xfrm>
            <a:off x="457200" y="420688"/>
            <a:ext cx="8220075" cy="4343041"/>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lnSpc>
                <a:spcPct val="90000"/>
              </a:lnSpc>
            </a:pPr>
            <a:r>
              <a:rPr lang="en-GB" altLang="en-US" sz="4000" b="1" dirty="0">
                <a:solidFill>
                  <a:srgbClr val="1C1C1C"/>
                </a:solidFill>
                <a:latin typeface="Sassoon Infant Md" pitchFamily="50" charset="0"/>
              </a:rPr>
              <a:t>How can we prove that water is absorbed by roots and transported through the stem?</a:t>
            </a:r>
          </a:p>
        </p:txBody>
      </p:sp>
      <p:pic>
        <p:nvPicPr>
          <p:cNvPr id="13331" name="Talking Partners">
            <a:extLst>
              <a:ext uri="{FF2B5EF4-FFF2-40B4-BE49-F238E27FC236}">
                <a16:creationId xmlns:a16="http://schemas.microsoft.com/office/drawing/2014/main" id="{E3607C80-86C5-434C-9A6C-15CECEE383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857380"/>
      </p:ext>
    </p:extLst>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1071538" y="2066876"/>
            <a:ext cx="7072362" cy="2862322"/>
          </a:xfrm>
          <a:prstGeom prst="rect">
            <a:avLst/>
          </a:prstGeom>
          <a:noFill/>
        </p:spPr>
        <p:txBody>
          <a:bodyPr wrap="square" rtlCol="0">
            <a:spAutoFit/>
          </a:bodyPr>
          <a:lstStyle/>
          <a:p>
            <a:pPr algn="ctr"/>
            <a:r>
              <a:rPr lang="en-US" sz="6000" b="1" dirty="0">
                <a:solidFill>
                  <a:schemeClr val="bg2">
                    <a:lumMod val="75000"/>
                  </a:schemeClr>
                </a:solidFill>
                <a:latin typeface="Trebuchet MS" pitchFamily="34" charset="0"/>
              </a:rPr>
              <a:t>Can you label the different parts of the plant?</a:t>
            </a:r>
            <a:endParaRPr lang="th-TH" sz="60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cSld>
  <p:clrMapOvr>
    <a:masterClrMapping/>
  </p:clrMapOvr>
  <p:transition spd="slow">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83EB21-367A-4C9B-A943-CA04F1A53E56}"/>
              </a:ext>
            </a:extLst>
          </p:cNvPr>
          <p:cNvPicPr>
            <a:picLocks noChangeAspect="1"/>
          </p:cNvPicPr>
          <p:nvPr/>
        </p:nvPicPr>
        <p:blipFill>
          <a:blip r:embed="rId2"/>
          <a:stretch>
            <a:fillRect/>
          </a:stretch>
        </p:blipFill>
        <p:spPr>
          <a:xfrm>
            <a:off x="125876" y="1448332"/>
            <a:ext cx="8968452" cy="5099952"/>
          </a:xfrm>
          <a:prstGeom prst="rect">
            <a:avLst/>
          </a:prstGeom>
        </p:spPr>
      </p:pic>
      <p:sp>
        <p:nvSpPr>
          <p:cNvPr id="5" name="Title 5">
            <a:extLst>
              <a:ext uri="{FF2B5EF4-FFF2-40B4-BE49-F238E27FC236}">
                <a16:creationId xmlns:a16="http://schemas.microsoft.com/office/drawing/2014/main" id="{BEB03BE9-6705-4133-8006-84404FBD3F5B}"/>
              </a:ext>
            </a:extLst>
          </p:cNvPr>
          <p:cNvSpPr>
            <a:spLocks/>
          </p:cNvSpPr>
          <p:nvPr/>
        </p:nvSpPr>
        <p:spPr bwMode="auto">
          <a:xfrm>
            <a:off x="339214" y="420688"/>
            <a:ext cx="8338062" cy="1277937"/>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lnSpc>
                <a:spcPct val="90000"/>
              </a:lnSpc>
            </a:pPr>
            <a:r>
              <a:rPr lang="en-GB" altLang="en-US" sz="3600" b="1" dirty="0">
                <a:solidFill>
                  <a:srgbClr val="1C1C1C"/>
                </a:solidFill>
                <a:latin typeface="Sassoon Infant Md" pitchFamily="50" charset="0"/>
              </a:rPr>
              <a:t>How to show water transportation…</a:t>
            </a:r>
          </a:p>
        </p:txBody>
      </p:sp>
    </p:spTree>
    <p:extLst>
      <p:ext uri="{BB962C8B-B14F-4D97-AF65-F5344CB8AC3E}">
        <p14:creationId xmlns:p14="http://schemas.microsoft.com/office/powerpoint/2010/main" val="1977240115"/>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428596" y="1297860"/>
            <a:ext cx="8358246" cy="630942"/>
          </a:xfrm>
          <a:prstGeom prst="rect">
            <a:avLst/>
          </a:prstGeom>
          <a:noFill/>
        </p:spPr>
        <p:txBody>
          <a:bodyPr wrap="square" rtlCol="0">
            <a:spAutoFit/>
          </a:bodyPr>
          <a:lstStyle/>
          <a:p>
            <a:pPr algn="ctr"/>
            <a:r>
              <a:rPr lang="en-US" sz="3500" b="1" dirty="0">
                <a:solidFill>
                  <a:schemeClr val="bg2">
                    <a:lumMod val="75000"/>
                  </a:schemeClr>
                </a:solidFill>
                <a:latin typeface="Trebuchet MS" pitchFamily="34" charset="0"/>
              </a:rPr>
              <a:t>Let’s have a go at </a:t>
            </a:r>
            <a:r>
              <a:rPr lang="en-US" sz="3500" b="1" dirty="0" err="1">
                <a:solidFill>
                  <a:schemeClr val="bg2">
                    <a:lumMod val="75000"/>
                  </a:schemeClr>
                </a:solidFill>
                <a:latin typeface="Trebuchet MS" pitchFamily="34" charset="0"/>
              </a:rPr>
              <a:t>labelling</a:t>
            </a:r>
            <a:r>
              <a:rPr lang="en-US" sz="3500" b="1" dirty="0">
                <a:solidFill>
                  <a:schemeClr val="bg2">
                    <a:lumMod val="75000"/>
                  </a:schemeClr>
                </a:solidFill>
                <a:latin typeface="Trebuchet MS" pitchFamily="34" charset="0"/>
              </a:rPr>
              <a:t> this flower.</a:t>
            </a:r>
            <a:endParaRPr lang="th-TH" sz="35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pic>
        <p:nvPicPr>
          <p:cNvPr id="20482" name="Picture 2"/>
          <p:cNvPicPr>
            <a:picLocks noChangeAspect="1" noChangeArrowheads="1"/>
          </p:cNvPicPr>
          <p:nvPr/>
        </p:nvPicPr>
        <p:blipFill>
          <a:blip r:embed="rId2" cstate="print"/>
          <a:srcRect/>
          <a:stretch>
            <a:fillRect/>
          </a:stretch>
        </p:blipFill>
        <p:spPr bwMode="auto">
          <a:xfrm>
            <a:off x="3143240" y="1851567"/>
            <a:ext cx="3286147" cy="4496833"/>
          </a:xfrm>
          <a:prstGeom prst="rect">
            <a:avLst/>
          </a:prstGeom>
          <a:noFill/>
          <a:ln w="9525">
            <a:noFill/>
            <a:miter lim="800000"/>
            <a:headEnd/>
            <a:tailEnd/>
          </a:ln>
          <a:effectLst/>
        </p:spPr>
      </p:pic>
      <p:cxnSp>
        <p:nvCxnSpPr>
          <p:cNvPr id="10" name="Straight Arrow Connector 9"/>
          <p:cNvCxnSpPr/>
          <p:nvPr/>
        </p:nvCxnSpPr>
        <p:spPr>
          <a:xfrm>
            <a:off x="2714612" y="3143248"/>
            <a:ext cx="2214578"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14612" y="3857628"/>
            <a:ext cx="2214578" cy="158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5072066" y="5857892"/>
            <a:ext cx="2143140"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14414" y="2214554"/>
            <a:ext cx="1500198" cy="553998"/>
          </a:xfrm>
          <a:prstGeom prst="rect">
            <a:avLst/>
          </a:prstGeom>
          <a:noFill/>
        </p:spPr>
        <p:txBody>
          <a:bodyPr wrap="square" rtlCol="0">
            <a:spAutoFit/>
          </a:bodyPr>
          <a:lstStyle/>
          <a:p>
            <a:pPr algn="r"/>
            <a:r>
              <a:rPr lang="en-US" sz="3000" b="1" dirty="0">
                <a:solidFill>
                  <a:schemeClr val="accent1">
                    <a:lumMod val="50000"/>
                  </a:schemeClr>
                </a:solidFill>
                <a:latin typeface="Trebuchet MS" pitchFamily="34" charset="0"/>
              </a:rPr>
              <a:t>Petals</a:t>
            </a:r>
            <a:endParaRPr lang="th-TH" sz="3000" b="1" dirty="0">
              <a:solidFill>
                <a:schemeClr val="accent1">
                  <a:lumMod val="50000"/>
                </a:schemeClr>
              </a:solidFill>
              <a:latin typeface="Trebuchet MS" pitchFamily="34" charset="0"/>
            </a:endParaRPr>
          </a:p>
        </p:txBody>
      </p:sp>
      <p:sp>
        <p:nvSpPr>
          <p:cNvPr id="21" name="TextBox 20"/>
          <p:cNvSpPr txBox="1"/>
          <p:nvPr/>
        </p:nvSpPr>
        <p:spPr>
          <a:xfrm>
            <a:off x="1214414" y="2857496"/>
            <a:ext cx="1500198" cy="553998"/>
          </a:xfrm>
          <a:prstGeom prst="rect">
            <a:avLst/>
          </a:prstGeom>
          <a:noFill/>
        </p:spPr>
        <p:txBody>
          <a:bodyPr wrap="square" rtlCol="0">
            <a:spAutoFit/>
          </a:bodyPr>
          <a:lstStyle/>
          <a:p>
            <a:pPr algn="r"/>
            <a:r>
              <a:rPr lang="en-US" sz="3000" b="1" dirty="0">
                <a:solidFill>
                  <a:schemeClr val="accent1">
                    <a:lumMod val="50000"/>
                  </a:schemeClr>
                </a:solidFill>
                <a:latin typeface="Trebuchet MS" pitchFamily="34" charset="0"/>
              </a:rPr>
              <a:t>Stem</a:t>
            </a:r>
            <a:endParaRPr lang="th-TH" sz="3000" b="1" dirty="0">
              <a:solidFill>
                <a:schemeClr val="accent1">
                  <a:lumMod val="50000"/>
                </a:schemeClr>
              </a:solidFill>
              <a:latin typeface="Trebuchet MS" pitchFamily="34" charset="0"/>
            </a:endParaRPr>
          </a:p>
        </p:txBody>
      </p:sp>
      <p:sp>
        <p:nvSpPr>
          <p:cNvPr id="22" name="TextBox 21"/>
          <p:cNvSpPr txBox="1"/>
          <p:nvPr/>
        </p:nvSpPr>
        <p:spPr>
          <a:xfrm>
            <a:off x="6786578" y="3589382"/>
            <a:ext cx="1500198" cy="553998"/>
          </a:xfrm>
          <a:prstGeom prst="rect">
            <a:avLst/>
          </a:prstGeom>
          <a:noFill/>
        </p:spPr>
        <p:txBody>
          <a:bodyPr wrap="square" rtlCol="0">
            <a:spAutoFit/>
          </a:bodyPr>
          <a:lstStyle/>
          <a:p>
            <a:pPr algn="r"/>
            <a:r>
              <a:rPr lang="en-US" sz="3000" b="1" dirty="0">
                <a:solidFill>
                  <a:schemeClr val="accent1">
                    <a:lumMod val="50000"/>
                  </a:schemeClr>
                </a:solidFill>
                <a:latin typeface="Trebuchet MS" pitchFamily="34" charset="0"/>
              </a:rPr>
              <a:t>Leaves</a:t>
            </a:r>
            <a:endParaRPr lang="th-TH" sz="3000" b="1" dirty="0">
              <a:solidFill>
                <a:schemeClr val="accent1">
                  <a:lumMod val="50000"/>
                </a:schemeClr>
              </a:solidFill>
              <a:latin typeface="Trebuchet MS" pitchFamily="34" charset="0"/>
            </a:endParaRPr>
          </a:p>
        </p:txBody>
      </p:sp>
      <p:grpSp>
        <p:nvGrpSpPr>
          <p:cNvPr id="37" name="Group 36"/>
          <p:cNvGrpSpPr/>
          <p:nvPr/>
        </p:nvGrpSpPr>
        <p:grpSpPr>
          <a:xfrm>
            <a:off x="2714612" y="2500306"/>
            <a:ext cx="1571636" cy="142876"/>
            <a:chOff x="2714612" y="2500306"/>
            <a:chExt cx="1571636" cy="142876"/>
          </a:xfrm>
        </p:grpSpPr>
        <p:cxnSp>
          <p:nvCxnSpPr>
            <p:cNvPr id="7" name="Straight Arrow Connector 6"/>
            <p:cNvCxnSpPr/>
            <p:nvPr/>
          </p:nvCxnSpPr>
          <p:spPr>
            <a:xfrm>
              <a:off x="2714612" y="2500306"/>
              <a:ext cx="1500198"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714612" y="2500306"/>
              <a:ext cx="1571636" cy="142876"/>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785918" y="3589382"/>
            <a:ext cx="928694" cy="553998"/>
          </a:xfrm>
          <a:prstGeom prst="rect">
            <a:avLst/>
          </a:prstGeom>
          <a:noFill/>
        </p:spPr>
        <p:txBody>
          <a:bodyPr wrap="square" rtlCol="0">
            <a:spAutoFit/>
          </a:bodyPr>
          <a:lstStyle/>
          <a:p>
            <a:pPr algn="r"/>
            <a:r>
              <a:rPr lang="en-US" sz="3000" b="1" dirty="0">
                <a:solidFill>
                  <a:schemeClr val="accent1">
                    <a:lumMod val="50000"/>
                  </a:schemeClr>
                </a:solidFill>
                <a:latin typeface="Trebuchet MS" pitchFamily="34" charset="0"/>
              </a:rPr>
              <a:t>Bud</a:t>
            </a:r>
            <a:endParaRPr lang="th-TH" sz="3000" b="1" dirty="0">
              <a:solidFill>
                <a:schemeClr val="accent1">
                  <a:lumMod val="50000"/>
                </a:schemeClr>
              </a:solidFill>
              <a:latin typeface="Trebuchet MS" pitchFamily="34" charset="0"/>
            </a:endParaRPr>
          </a:p>
        </p:txBody>
      </p:sp>
      <p:sp>
        <p:nvSpPr>
          <p:cNvPr id="26" name="TextBox 25"/>
          <p:cNvSpPr txBox="1"/>
          <p:nvPr/>
        </p:nvSpPr>
        <p:spPr>
          <a:xfrm>
            <a:off x="7215206" y="5643578"/>
            <a:ext cx="1500198" cy="553998"/>
          </a:xfrm>
          <a:prstGeom prst="rect">
            <a:avLst/>
          </a:prstGeom>
          <a:noFill/>
        </p:spPr>
        <p:txBody>
          <a:bodyPr wrap="square" rtlCol="0">
            <a:spAutoFit/>
          </a:bodyPr>
          <a:lstStyle/>
          <a:p>
            <a:r>
              <a:rPr lang="en-US" sz="3000" b="1" dirty="0">
                <a:solidFill>
                  <a:schemeClr val="accent1">
                    <a:lumMod val="50000"/>
                  </a:schemeClr>
                </a:solidFill>
                <a:latin typeface="Trebuchet MS" pitchFamily="34" charset="0"/>
              </a:rPr>
              <a:t>Roots</a:t>
            </a:r>
            <a:endParaRPr lang="th-TH" sz="3000" b="1" dirty="0">
              <a:solidFill>
                <a:schemeClr val="accent1">
                  <a:lumMod val="50000"/>
                </a:schemeClr>
              </a:solidFill>
              <a:latin typeface="Trebuchet MS" pitchFamily="34" charset="0"/>
            </a:endParaRPr>
          </a:p>
        </p:txBody>
      </p:sp>
      <p:grpSp>
        <p:nvGrpSpPr>
          <p:cNvPr id="38" name="Group 37"/>
          <p:cNvGrpSpPr/>
          <p:nvPr/>
        </p:nvGrpSpPr>
        <p:grpSpPr>
          <a:xfrm>
            <a:off x="5143504" y="3430588"/>
            <a:ext cx="1714512" cy="998544"/>
            <a:chOff x="5143504" y="3430588"/>
            <a:chExt cx="1714512" cy="998544"/>
          </a:xfrm>
        </p:grpSpPr>
        <p:cxnSp>
          <p:nvCxnSpPr>
            <p:cNvPr id="12" name="Straight Arrow Connector 11"/>
            <p:cNvCxnSpPr/>
            <p:nvPr/>
          </p:nvCxnSpPr>
          <p:spPr>
            <a:xfrm rot="10800000">
              <a:off x="5214942" y="3430588"/>
              <a:ext cx="1643074" cy="42704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5143504" y="3857628"/>
              <a:ext cx="1714512" cy="57150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 calcmode="lin" valueType="num">
                                      <p:cBhvr>
                                        <p:cTn id="14" dur="500" fill="hold"/>
                                        <p:tgtEl>
                                          <p:spTgt spid="20"/>
                                        </p:tgtEl>
                                        <p:attrNameLst>
                                          <p:attrName>style.rotation</p:attrName>
                                        </p:attrNameLst>
                                      </p:cBhvr>
                                      <p:tavLst>
                                        <p:tav tm="0">
                                          <p:val>
                                            <p:fltVal val="360"/>
                                          </p:val>
                                        </p:tav>
                                        <p:tav tm="100000">
                                          <p:val>
                                            <p:fltVal val="0"/>
                                          </p:val>
                                        </p:tav>
                                      </p:tavLst>
                                    </p:anim>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style.rotation</p:attrName>
                                        </p:attrNameLst>
                                      </p:cBhvr>
                                      <p:tavLst>
                                        <p:tav tm="0">
                                          <p:val>
                                            <p:fltVal val="360"/>
                                          </p:val>
                                        </p:tav>
                                        <p:tav tm="100000">
                                          <p:val>
                                            <p:fltVal val="0"/>
                                          </p:val>
                                        </p:tav>
                                      </p:tavLst>
                                    </p:anim>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 calcmode="lin" valueType="num">
                                      <p:cBhvr>
                                        <p:cTn id="40" dur="500" fill="hold"/>
                                        <p:tgtEl>
                                          <p:spTgt spid="25"/>
                                        </p:tgtEl>
                                        <p:attrNameLst>
                                          <p:attrName>style.rotation</p:attrName>
                                        </p:attrNameLst>
                                      </p:cBhvr>
                                      <p:tavLst>
                                        <p:tav tm="0">
                                          <p:val>
                                            <p:fltVal val="360"/>
                                          </p:val>
                                        </p:tav>
                                        <p:tav tm="100000">
                                          <p:val>
                                            <p:fltVal val="0"/>
                                          </p:val>
                                        </p:tav>
                                      </p:tavLst>
                                    </p:anim>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style.rotation</p:attrName>
                                        </p:attrNameLst>
                                      </p:cBhvr>
                                      <p:tavLst>
                                        <p:tav tm="0">
                                          <p:val>
                                            <p:fltVal val="360"/>
                                          </p:val>
                                        </p:tav>
                                        <p:tav tm="100000">
                                          <p:val>
                                            <p:fltVal val="0"/>
                                          </p:val>
                                        </p:tav>
                                      </p:tavLst>
                                    </p:anim>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1071538" y="1571612"/>
            <a:ext cx="7072362" cy="1015663"/>
          </a:xfrm>
          <a:prstGeom prst="rect">
            <a:avLst/>
          </a:prstGeom>
          <a:noFill/>
        </p:spPr>
        <p:txBody>
          <a:bodyPr wrap="square" rtlCol="0">
            <a:spAutoFit/>
          </a:bodyPr>
          <a:lstStyle/>
          <a:p>
            <a:pPr algn="ctr"/>
            <a:r>
              <a:rPr lang="en-US" sz="6000" b="1" dirty="0">
                <a:solidFill>
                  <a:schemeClr val="bg2">
                    <a:lumMod val="75000"/>
                  </a:schemeClr>
                </a:solidFill>
                <a:latin typeface="Trebuchet MS" pitchFamily="34" charset="0"/>
              </a:rPr>
              <a:t>Quick note!</a:t>
            </a:r>
            <a:endParaRPr lang="th-TH" sz="60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graphicFrame>
        <p:nvGraphicFramePr>
          <p:cNvPr id="7" name="Table 6"/>
          <p:cNvGraphicFramePr>
            <a:graphicFrameLocks noGrp="1"/>
          </p:cNvGraphicFramePr>
          <p:nvPr/>
        </p:nvGraphicFramePr>
        <p:xfrm>
          <a:off x="1142976" y="3000372"/>
          <a:ext cx="6858048" cy="2500330"/>
        </p:xfrm>
        <a:graphic>
          <a:graphicData uri="http://schemas.openxmlformats.org/drawingml/2006/table">
            <a:tbl>
              <a:tblPr firstRow="1" bandRow="1">
                <a:tableStyleId>{5C22544A-7EE6-4342-B048-85BDC9FD1C3A}</a:tableStyleId>
              </a:tblPr>
              <a:tblGrid>
                <a:gridCol w="3429024">
                  <a:extLst>
                    <a:ext uri="{9D8B030D-6E8A-4147-A177-3AD203B41FA5}">
                      <a16:colId xmlns:a16="http://schemas.microsoft.com/office/drawing/2014/main" val="20000"/>
                    </a:ext>
                  </a:extLst>
                </a:gridCol>
                <a:gridCol w="3429024">
                  <a:extLst>
                    <a:ext uri="{9D8B030D-6E8A-4147-A177-3AD203B41FA5}">
                      <a16:colId xmlns:a16="http://schemas.microsoft.com/office/drawing/2014/main" val="20001"/>
                    </a:ext>
                  </a:extLst>
                </a:gridCol>
              </a:tblGrid>
              <a:tr h="1250165">
                <a:tc>
                  <a:txBody>
                    <a:bodyPr/>
                    <a:lstStyle/>
                    <a:p>
                      <a:pPr algn="r">
                        <a:lnSpc>
                          <a:spcPct val="200000"/>
                        </a:lnSpc>
                      </a:pPr>
                      <a:r>
                        <a:rPr lang="en-US" sz="3500" dirty="0">
                          <a:latin typeface="Trebuchet MS" pitchFamily="34" charset="0"/>
                        </a:rPr>
                        <a:t>1</a:t>
                      </a:r>
                      <a:r>
                        <a:rPr lang="en-US" sz="3500" baseline="0" dirty="0">
                          <a:latin typeface="Trebuchet MS" pitchFamily="34" charset="0"/>
                        </a:rPr>
                        <a:t> petal </a:t>
                      </a:r>
                      <a:endParaRPr lang="th-TH" sz="3500" dirty="0">
                        <a:latin typeface="Trebuchet MS" pitchFamily="34" charset="0"/>
                      </a:endParaRPr>
                    </a:p>
                  </a:txBody>
                  <a:tcPr/>
                </a:tc>
                <a:tc>
                  <a:txBody>
                    <a:bodyPr/>
                    <a:lstStyle/>
                    <a:p>
                      <a:pPr algn="r">
                        <a:lnSpc>
                          <a:spcPct val="200000"/>
                        </a:lnSpc>
                      </a:pPr>
                      <a:r>
                        <a:rPr lang="en-US" sz="3500" dirty="0">
                          <a:latin typeface="Trebuchet MS" pitchFamily="34" charset="0"/>
                        </a:rPr>
                        <a:t>2 petals</a:t>
                      </a:r>
                      <a:endParaRPr lang="th-TH" sz="3500" dirty="0">
                        <a:latin typeface="Trebuchet MS" pitchFamily="34" charset="0"/>
                      </a:endParaRPr>
                    </a:p>
                  </a:txBody>
                  <a:tcPr/>
                </a:tc>
                <a:extLst>
                  <a:ext uri="{0D108BD9-81ED-4DB2-BD59-A6C34878D82A}">
                    <a16:rowId xmlns:a16="http://schemas.microsoft.com/office/drawing/2014/main" val="10000"/>
                  </a:ext>
                </a:extLst>
              </a:tr>
              <a:tr h="1250165">
                <a:tc>
                  <a:txBody>
                    <a:bodyPr/>
                    <a:lstStyle/>
                    <a:p>
                      <a:pPr algn="r">
                        <a:lnSpc>
                          <a:spcPct val="200000"/>
                        </a:lnSpc>
                      </a:pPr>
                      <a:r>
                        <a:rPr lang="en-US" sz="3500" b="1" dirty="0">
                          <a:latin typeface="Trebuchet MS" pitchFamily="34" charset="0"/>
                        </a:rPr>
                        <a:t>1 _____</a:t>
                      </a:r>
                      <a:endParaRPr lang="th-TH" sz="3500" b="1" dirty="0">
                        <a:latin typeface="Trebuchet MS" pitchFamily="34" charset="0"/>
                      </a:endParaRPr>
                    </a:p>
                  </a:txBody>
                  <a:tcPr/>
                </a:tc>
                <a:tc>
                  <a:txBody>
                    <a:bodyPr/>
                    <a:lstStyle/>
                    <a:p>
                      <a:pPr algn="r">
                        <a:lnSpc>
                          <a:spcPct val="200000"/>
                        </a:lnSpc>
                      </a:pPr>
                      <a:r>
                        <a:rPr lang="en-US" sz="3500" b="1" dirty="0">
                          <a:latin typeface="Trebuchet MS" pitchFamily="34" charset="0"/>
                        </a:rPr>
                        <a:t>2 _____</a:t>
                      </a:r>
                      <a:endParaRPr lang="th-TH" sz="3500" b="1" dirty="0">
                        <a:latin typeface="Trebuchet MS" pitchFamily="34" charset="0"/>
                      </a:endParaRPr>
                    </a:p>
                  </a:txBody>
                  <a:tcPr/>
                </a:tc>
                <a:extLst>
                  <a:ext uri="{0D108BD9-81ED-4DB2-BD59-A6C34878D82A}">
                    <a16:rowId xmlns:a16="http://schemas.microsoft.com/office/drawing/2014/main" val="10001"/>
                  </a:ext>
                </a:extLst>
              </a:tr>
            </a:tbl>
          </a:graphicData>
        </a:graphic>
      </p:graphicFrame>
      <p:pic>
        <p:nvPicPr>
          <p:cNvPr id="2150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85918" y="3143248"/>
            <a:ext cx="742950" cy="1000125"/>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786314" y="3143248"/>
            <a:ext cx="742950" cy="1000125"/>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57818" y="3143248"/>
            <a:ext cx="742950" cy="1000125"/>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57356" y="4429132"/>
            <a:ext cx="695325" cy="990600"/>
          </a:xfrm>
          <a:prstGeom prst="rect">
            <a:avLst/>
          </a:prstGeom>
          <a:noFill/>
          <a:ln w="9525">
            <a:noFill/>
            <a:miter lim="800000"/>
            <a:headEnd/>
            <a:tailEnd/>
          </a:ln>
          <a:effectLst/>
        </p:spPr>
      </p:pic>
      <p:pic>
        <p:nvPicPr>
          <p:cNvPr id="12"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14876" y="4429132"/>
            <a:ext cx="695325" cy="990600"/>
          </a:xfrm>
          <a:prstGeom prst="rect">
            <a:avLst/>
          </a:prstGeom>
          <a:noFill/>
          <a:ln w="9525">
            <a:noFill/>
            <a:miter lim="800000"/>
            <a:headEnd/>
            <a:tailEnd/>
          </a:ln>
          <a:effectLst/>
        </p:spPr>
      </p:pic>
      <p:pic>
        <p:nvPicPr>
          <p:cNvPr id="1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29256" y="4429132"/>
            <a:ext cx="695325" cy="990600"/>
          </a:xfrm>
          <a:prstGeom prst="rect">
            <a:avLst/>
          </a:prstGeom>
          <a:noFill/>
          <a:ln w="9525">
            <a:noFill/>
            <a:miter lim="800000"/>
            <a:headEnd/>
            <a:tailEnd/>
          </a:ln>
          <a:effectLst/>
        </p:spPr>
      </p:pic>
      <p:sp>
        <p:nvSpPr>
          <p:cNvPr id="14" name="TextBox 13"/>
          <p:cNvSpPr txBox="1"/>
          <p:nvPr/>
        </p:nvSpPr>
        <p:spPr>
          <a:xfrm>
            <a:off x="3286116" y="4655446"/>
            <a:ext cx="1000132" cy="630942"/>
          </a:xfrm>
          <a:prstGeom prst="rect">
            <a:avLst/>
          </a:prstGeom>
          <a:noFill/>
        </p:spPr>
        <p:txBody>
          <a:bodyPr wrap="square" rtlCol="0">
            <a:spAutoFit/>
          </a:bodyPr>
          <a:lstStyle/>
          <a:p>
            <a:r>
              <a:rPr lang="en-US" sz="3500" b="1" dirty="0">
                <a:solidFill>
                  <a:schemeClr val="accent1">
                    <a:lumMod val="50000"/>
                  </a:schemeClr>
                </a:solidFill>
                <a:latin typeface="Trebuchet MS" pitchFamily="34" charset="0"/>
              </a:rPr>
              <a:t>leaf</a:t>
            </a:r>
            <a:endParaRPr lang="th-TH" sz="3500" b="1" dirty="0">
              <a:solidFill>
                <a:schemeClr val="accent1">
                  <a:lumMod val="50000"/>
                </a:schemeClr>
              </a:solidFill>
              <a:latin typeface="Trebuchet MS" pitchFamily="34" charset="0"/>
            </a:endParaRPr>
          </a:p>
        </p:txBody>
      </p:sp>
      <p:sp>
        <p:nvSpPr>
          <p:cNvPr id="16" name="TextBox 15"/>
          <p:cNvSpPr txBox="1"/>
          <p:nvPr/>
        </p:nvSpPr>
        <p:spPr>
          <a:xfrm>
            <a:off x="6500826" y="4655446"/>
            <a:ext cx="1571636" cy="630942"/>
          </a:xfrm>
          <a:prstGeom prst="rect">
            <a:avLst/>
          </a:prstGeom>
          <a:noFill/>
        </p:spPr>
        <p:txBody>
          <a:bodyPr wrap="square" rtlCol="0">
            <a:spAutoFit/>
          </a:bodyPr>
          <a:lstStyle/>
          <a:p>
            <a:r>
              <a:rPr lang="en-US" sz="3500" b="1" dirty="0">
                <a:solidFill>
                  <a:schemeClr val="accent1">
                    <a:lumMod val="50000"/>
                  </a:schemeClr>
                </a:solidFill>
                <a:latin typeface="Trebuchet MS" pitchFamily="34" charset="0"/>
              </a:rPr>
              <a:t>leaves</a:t>
            </a:r>
            <a:endParaRPr lang="th-TH" sz="3500" b="1" dirty="0">
              <a:solidFill>
                <a:schemeClr val="accent1">
                  <a:lumMod val="50000"/>
                </a:schemeClr>
              </a:solidFill>
              <a:latin typeface="Trebuchet MS" pitchFamily="34"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79C6360D-6F44-45A0-A428-406431A52833}"/>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6296461C-3244-4D3F-9D3C-4CC5BF8E6D8E}"/>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1" name="Title 1">
            <a:extLst>
              <a:ext uri="{FF2B5EF4-FFF2-40B4-BE49-F238E27FC236}">
                <a16:creationId xmlns:a16="http://schemas.microsoft.com/office/drawing/2014/main" id="{6635A982-4E5B-4694-8050-156D53CA38F2}"/>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lnSpc>
                <a:spcPct val="90000"/>
              </a:lnSpc>
            </a:pPr>
            <a:r>
              <a:rPr lang="en-US" altLang="en-US" sz="3600" u="sng" dirty="0">
                <a:solidFill>
                  <a:schemeClr val="bg1"/>
                </a:solidFill>
                <a:latin typeface="Twinkl SemiBold" pitchFamily="2" charset="0"/>
              </a:rPr>
              <a:t>Plants</a:t>
            </a:r>
          </a:p>
        </p:txBody>
      </p:sp>
      <p:sp>
        <p:nvSpPr>
          <p:cNvPr id="9222" name="Content Placeholder 15">
            <a:extLst>
              <a:ext uri="{FF2B5EF4-FFF2-40B4-BE49-F238E27FC236}">
                <a16:creationId xmlns:a16="http://schemas.microsoft.com/office/drawing/2014/main" id="{B940767D-EEB2-4635-9176-B4D4526588FB}"/>
              </a:ext>
            </a:extLst>
          </p:cNvPr>
          <p:cNvSpPr>
            <a:spLocks noGrp="1"/>
          </p:cNvSpPr>
          <p:nvPr>
            <p:ph idx="1"/>
          </p:nvPr>
        </p:nvSpPr>
        <p:spPr>
          <a:xfrm>
            <a:off x="628650" y="1127124"/>
            <a:ext cx="8012112" cy="1577975"/>
          </a:xfrm>
        </p:spPr>
        <p:txBody>
          <a:bodyPr>
            <a:normAutofit fontScale="77500" lnSpcReduction="20000"/>
          </a:bodyPr>
          <a:lstStyle/>
          <a:p>
            <a:pPr lvl="0"/>
            <a:r>
              <a:rPr lang="en-GB" sz="3800" dirty="0">
                <a:solidFill>
                  <a:schemeClr val="bg1"/>
                </a:solidFill>
              </a:rPr>
              <a:t>WALT: explore the requirement of plants for life and growth (air, light, water, nutrients from soil, and room to grow) and how they vary from plant to plant.</a:t>
            </a:r>
            <a:endParaRPr lang="en-GB" sz="2800" dirty="0">
              <a:solidFill>
                <a:schemeClr val="bg1"/>
              </a:solidFill>
              <a:effectLst/>
            </a:endParaRPr>
          </a:p>
        </p:txBody>
      </p:sp>
      <p:sp>
        <p:nvSpPr>
          <p:cNvPr id="8" name="Content Placeholder 15">
            <a:extLst>
              <a:ext uri="{FF2B5EF4-FFF2-40B4-BE49-F238E27FC236}">
                <a16:creationId xmlns:a16="http://schemas.microsoft.com/office/drawing/2014/main" id="{822CED16-2589-46E6-A81A-21C7D066AD95}"/>
              </a:ext>
            </a:extLst>
          </p:cNvPr>
          <p:cNvSpPr txBox="1">
            <a:spLocks/>
          </p:cNvSpPr>
          <p:nvPr/>
        </p:nvSpPr>
        <p:spPr bwMode="auto">
          <a:xfrm>
            <a:off x="754060" y="3228181"/>
            <a:ext cx="7608543" cy="119419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normAutofit/>
          </a:bodyPr>
          <a:lstStyle>
            <a:lvl1pPr marL="228600" indent="-228600" algn="l" rtl="0" fontAlgn="base">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GB" sz="2800" u="sng" dirty="0">
                <a:hlinkClick r:id="rId2"/>
              </a:rPr>
              <a:t>https://www.bbc.com/education/clips/zyvs34j</a:t>
            </a:r>
            <a:endParaRPr lang="en-GB" sz="2800" u="sng" dirty="0"/>
          </a:p>
          <a:p>
            <a:pPr marL="0" indent="0" eaLnBrk="1" hangingPunct="1">
              <a:buNone/>
            </a:pPr>
            <a:endParaRPr lang="en-GB" sz="2800" dirty="0"/>
          </a:p>
        </p:txBody>
      </p:sp>
      <p:sp>
        <p:nvSpPr>
          <p:cNvPr id="9" name="Title 1">
            <a:extLst>
              <a:ext uri="{FF2B5EF4-FFF2-40B4-BE49-F238E27FC236}">
                <a16:creationId xmlns:a16="http://schemas.microsoft.com/office/drawing/2014/main" id="{C1BAAD82-FF99-4F44-BCBD-D725C5D06513}"/>
              </a:ext>
            </a:extLst>
          </p:cNvPr>
          <p:cNvSpPr txBox="1">
            <a:spLocks/>
          </p:cNvSpPr>
          <p:nvPr/>
        </p:nvSpPr>
        <p:spPr bwMode="auto">
          <a:xfrm rot="21401256">
            <a:off x="640794" y="4152495"/>
            <a:ext cx="4130026"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lnSpc>
                <a:spcPct val="90000"/>
              </a:lnSpc>
            </a:pPr>
            <a:r>
              <a:rPr lang="en-US" altLang="en-US" sz="3600" dirty="0">
                <a:solidFill>
                  <a:schemeClr val="bg1"/>
                </a:solidFill>
                <a:latin typeface="Twinkl SemiBold" pitchFamily="2" charset="0"/>
              </a:rPr>
              <a:t>Are plants alive?</a:t>
            </a:r>
          </a:p>
        </p:txBody>
      </p:sp>
    </p:spTree>
    <p:extLst>
      <p:ext uri="{BB962C8B-B14F-4D97-AF65-F5344CB8AC3E}">
        <p14:creationId xmlns:p14="http://schemas.microsoft.com/office/powerpoint/2010/main" val="276571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AE864-C33E-4277-A9C5-94FA336D0B1A}"/>
              </a:ext>
            </a:extLst>
          </p:cNvPr>
          <p:cNvSpPr/>
          <p:nvPr/>
        </p:nvSpPr>
        <p:spPr>
          <a:xfrm>
            <a:off x="4572000" y="1546224"/>
            <a:ext cx="4469258" cy="5123135"/>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43" name="Title 5">
            <a:extLst>
              <a:ext uri="{FF2B5EF4-FFF2-40B4-BE49-F238E27FC236}">
                <a16:creationId xmlns:a16="http://schemas.microsoft.com/office/drawing/2014/main" id="{664E58E6-E1AF-40FF-BA48-66F9DA3DE459}"/>
              </a:ext>
            </a:extLst>
          </p:cNvPr>
          <p:cNvSpPr>
            <a:spLocks noGrp="1"/>
          </p:cNvSpPr>
          <p:nvPr>
            <p:ph type="title"/>
          </p:nvPr>
        </p:nvSpPr>
        <p:spPr>
          <a:xfrm>
            <a:off x="457200" y="420688"/>
            <a:ext cx="8220075" cy="1277937"/>
          </a:xfrm>
        </p:spPr>
        <p:txBody>
          <a:bodyPr/>
          <a:lstStyle/>
          <a:p>
            <a:r>
              <a:rPr lang="en-GB" altLang="en-US"/>
              <a:t>What Do Plants Need?</a:t>
            </a:r>
          </a:p>
        </p:txBody>
      </p:sp>
      <p:sp>
        <p:nvSpPr>
          <p:cNvPr id="7" name="Content Placeholder 6">
            <a:extLst>
              <a:ext uri="{FF2B5EF4-FFF2-40B4-BE49-F238E27FC236}">
                <a16:creationId xmlns:a16="http://schemas.microsoft.com/office/drawing/2014/main" id="{A612613B-320A-469D-8D64-9186BEFFEF43}"/>
              </a:ext>
            </a:extLst>
          </p:cNvPr>
          <p:cNvSpPr>
            <a:spLocks noGrp="1"/>
          </p:cNvSpPr>
          <p:nvPr>
            <p:ph idx="1"/>
          </p:nvPr>
        </p:nvSpPr>
        <p:spPr>
          <a:xfrm>
            <a:off x="4622800" y="1451482"/>
            <a:ext cx="4469258" cy="5312618"/>
          </a:xfrm>
        </p:spPr>
        <p:txBody>
          <a:bodyPr rtlCol="0" anchor="ctr">
            <a:normAutofit fontScale="70000" lnSpcReduction="20000"/>
          </a:bodyPr>
          <a:lstStyle/>
          <a:p>
            <a:pPr marL="0" indent="0" fontAlgn="auto">
              <a:lnSpc>
                <a:spcPct val="110000"/>
              </a:lnSpc>
              <a:spcAft>
                <a:spcPts val="0"/>
              </a:spcAft>
              <a:buFont typeface="Arial" panose="020B0604020202020204" pitchFamily="34" charset="0"/>
              <a:buNone/>
              <a:defRPr/>
            </a:pPr>
            <a:r>
              <a:rPr lang="en-GB" dirty="0">
                <a:cs typeface="+mn-cs"/>
              </a:rPr>
              <a:t>Plants are living things. </a:t>
            </a:r>
            <a:br>
              <a:rPr lang="en-GB" dirty="0">
                <a:cs typeface="+mn-cs"/>
              </a:rPr>
            </a:br>
            <a:r>
              <a:rPr lang="en-GB" dirty="0">
                <a:cs typeface="+mn-cs"/>
              </a:rPr>
              <a:t>There are </a:t>
            </a:r>
            <a:r>
              <a:rPr lang="en-GB" b="1" dirty="0">
                <a:cs typeface="+mn-cs"/>
              </a:rPr>
              <a:t>7 life processes </a:t>
            </a:r>
            <a:r>
              <a:rPr lang="en-GB" dirty="0">
                <a:cs typeface="+mn-cs"/>
              </a:rPr>
              <a:t>that tell us if something is alive. </a:t>
            </a:r>
          </a:p>
          <a:p>
            <a:pPr marL="0" indent="0" fontAlgn="auto">
              <a:lnSpc>
                <a:spcPct val="110000"/>
              </a:lnSpc>
              <a:spcAft>
                <a:spcPts val="0"/>
              </a:spcAft>
              <a:buFont typeface="Arial" panose="020B0604020202020204" pitchFamily="34" charset="0"/>
              <a:buNone/>
              <a:defRPr/>
            </a:pPr>
            <a:r>
              <a:rPr lang="en-GB" dirty="0">
                <a:cs typeface="+mn-cs"/>
              </a:rPr>
              <a:t>The 7 life process are movement, respiration, growth, reproduction,</a:t>
            </a:r>
            <a:br>
              <a:rPr lang="en-GB" dirty="0">
                <a:cs typeface="+mn-cs"/>
              </a:rPr>
            </a:br>
            <a:r>
              <a:rPr lang="en-GB" dirty="0">
                <a:cs typeface="+mn-cs"/>
              </a:rPr>
              <a:t>excretion, nutrition and sensitivity. Plants do all 7 of these things. </a:t>
            </a:r>
          </a:p>
          <a:p>
            <a:pPr marL="0" indent="0" fontAlgn="auto">
              <a:lnSpc>
                <a:spcPct val="110000"/>
              </a:lnSpc>
              <a:spcAft>
                <a:spcPts val="0"/>
              </a:spcAft>
              <a:buFont typeface="Arial" panose="020B0604020202020204" pitchFamily="34" charset="0"/>
              <a:buNone/>
              <a:defRPr/>
            </a:pPr>
            <a:r>
              <a:rPr lang="en-GB" dirty="0">
                <a:cs typeface="+mn-cs"/>
              </a:rPr>
              <a:t>Plants need certain conditions to help them grow well.</a:t>
            </a:r>
          </a:p>
          <a:p>
            <a:pPr marL="0" indent="0" fontAlgn="auto">
              <a:lnSpc>
                <a:spcPct val="110000"/>
              </a:lnSpc>
              <a:spcAft>
                <a:spcPts val="0"/>
              </a:spcAft>
              <a:buFont typeface="Arial" panose="020B0604020202020204" pitchFamily="34" charset="0"/>
              <a:buNone/>
              <a:defRPr/>
            </a:pPr>
            <a:r>
              <a:rPr lang="en-GB" dirty="0">
                <a:cs typeface="+mn-cs"/>
              </a:rPr>
              <a:t>Have you ever looked after a plant? </a:t>
            </a:r>
            <a:br>
              <a:rPr lang="en-GB" dirty="0">
                <a:cs typeface="+mn-cs"/>
              </a:rPr>
            </a:br>
            <a:r>
              <a:rPr lang="en-GB" dirty="0">
                <a:cs typeface="+mn-cs"/>
              </a:rPr>
              <a:t>What did you have to provide it with to help it to grow?</a:t>
            </a:r>
          </a:p>
          <a:p>
            <a:pPr marL="0" indent="0" fontAlgn="auto">
              <a:lnSpc>
                <a:spcPct val="110000"/>
              </a:lnSpc>
              <a:spcAft>
                <a:spcPts val="0"/>
              </a:spcAft>
              <a:buFont typeface="Arial" panose="020B0604020202020204" pitchFamily="34" charset="0"/>
              <a:buNone/>
              <a:defRPr/>
            </a:pPr>
            <a:r>
              <a:rPr lang="en-GB" dirty="0">
                <a:cs typeface="+mn-cs"/>
              </a:rPr>
              <a:t>What do you think plants need? Share your ideas with your class.</a:t>
            </a:r>
          </a:p>
        </p:txBody>
      </p:sp>
      <p:sp>
        <p:nvSpPr>
          <p:cNvPr id="22" name="Rectangle 21">
            <a:extLst>
              <a:ext uri="{FF2B5EF4-FFF2-40B4-BE49-F238E27FC236}">
                <a16:creationId xmlns:a16="http://schemas.microsoft.com/office/drawing/2014/main" id="{14F63A38-3C37-4F45-B8B8-C346B27D1ED1}"/>
              </a:ext>
            </a:extLst>
          </p:cNvPr>
          <p:cNvSpPr/>
          <p:nvPr/>
        </p:nvSpPr>
        <p:spPr>
          <a:xfrm>
            <a:off x="2663825" y="1997075"/>
            <a:ext cx="1760538" cy="1760538"/>
          </a:xfrm>
          <a:prstGeom prst="rect">
            <a:avLst/>
          </a:prstGeom>
          <a:solidFill>
            <a:srgbClr val="6295C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 name="Rectangle 22">
            <a:extLst>
              <a:ext uri="{FF2B5EF4-FFF2-40B4-BE49-F238E27FC236}">
                <a16:creationId xmlns:a16="http://schemas.microsoft.com/office/drawing/2014/main" id="{716C088E-B12A-4ED9-B194-6E2EFBB2328D}"/>
              </a:ext>
            </a:extLst>
          </p:cNvPr>
          <p:cNvSpPr/>
          <p:nvPr/>
        </p:nvSpPr>
        <p:spPr>
          <a:xfrm>
            <a:off x="755650" y="1997075"/>
            <a:ext cx="1760538" cy="1760538"/>
          </a:xfrm>
          <a:prstGeom prst="rect">
            <a:avLst/>
          </a:prstGeom>
          <a:solidFill>
            <a:srgbClr val="6295C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 name="Rectangle 23">
            <a:extLst>
              <a:ext uri="{FF2B5EF4-FFF2-40B4-BE49-F238E27FC236}">
                <a16:creationId xmlns:a16="http://schemas.microsoft.com/office/drawing/2014/main" id="{473B84EC-A8A3-43E9-8BC4-12A3F3CA880C}"/>
              </a:ext>
            </a:extLst>
          </p:cNvPr>
          <p:cNvSpPr/>
          <p:nvPr/>
        </p:nvSpPr>
        <p:spPr>
          <a:xfrm>
            <a:off x="2663825" y="3881438"/>
            <a:ext cx="1760538" cy="1758950"/>
          </a:xfrm>
          <a:prstGeom prst="rect">
            <a:avLst/>
          </a:prstGeom>
          <a:solidFill>
            <a:srgbClr val="6295C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5" name="Rectangle 24">
            <a:extLst>
              <a:ext uri="{FF2B5EF4-FFF2-40B4-BE49-F238E27FC236}">
                <a16:creationId xmlns:a16="http://schemas.microsoft.com/office/drawing/2014/main" id="{7A9C76BA-0EE3-4239-BAA2-B2C2CAC74DC0}"/>
              </a:ext>
            </a:extLst>
          </p:cNvPr>
          <p:cNvSpPr/>
          <p:nvPr/>
        </p:nvSpPr>
        <p:spPr>
          <a:xfrm>
            <a:off x="755650" y="3881438"/>
            <a:ext cx="1760538" cy="1758950"/>
          </a:xfrm>
          <a:prstGeom prst="rect">
            <a:avLst/>
          </a:prstGeom>
          <a:solidFill>
            <a:srgbClr val="6295C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49" name="Picture 13">
            <a:extLst>
              <a:ext uri="{FF2B5EF4-FFF2-40B4-BE49-F238E27FC236}">
                <a16:creationId xmlns:a16="http://schemas.microsoft.com/office/drawing/2014/main" id="{10E7F73A-0160-4A56-BEDC-93CCD548904B}"/>
              </a:ext>
            </a:extLst>
          </p:cNvPr>
          <p:cNvPicPr>
            <a:picLocks noChangeAspect="1"/>
          </p:cNvPicPr>
          <p:nvPr/>
        </p:nvPicPr>
        <p:blipFill>
          <a:blip r:embed="rId2">
            <a:extLst>
              <a:ext uri="{28A0092B-C50C-407E-A947-70E740481C1C}">
                <a14:useLocalDpi xmlns:a14="http://schemas.microsoft.com/office/drawing/2010/main" val="0"/>
              </a:ext>
            </a:extLst>
          </a:blip>
          <a:srcRect b="3546"/>
          <a:stretch>
            <a:fillRect/>
          </a:stretch>
        </p:blipFill>
        <p:spPr bwMode="auto">
          <a:xfrm>
            <a:off x="614363" y="2084388"/>
            <a:ext cx="19526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4">
            <a:extLst>
              <a:ext uri="{FF2B5EF4-FFF2-40B4-BE49-F238E27FC236}">
                <a16:creationId xmlns:a16="http://schemas.microsoft.com/office/drawing/2014/main" id="{F1A44D24-B862-43D5-940A-DC4755FB8C2F}"/>
              </a:ext>
            </a:extLst>
          </p:cNvPr>
          <p:cNvPicPr>
            <a:picLocks noChangeAspect="1"/>
          </p:cNvPicPr>
          <p:nvPr/>
        </p:nvPicPr>
        <p:blipFill>
          <a:blip r:embed="rId3">
            <a:extLst>
              <a:ext uri="{28A0092B-C50C-407E-A947-70E740481C1C}">
                <a14:useLocalDpi xmlns:a14="http://schemas.microsoft.com/office/drawing/2010/main" val="0"/>
              </a:ext>
            </a:extLst>
          </a:blip>
          <a:srcRect b="43710"/>
          <a:stretch>
            <a:fillRect/>
          </a:stretch>
        </p:blipFill>
        <p:spPr bwMode="auto">
          <a:xfrm>
            <a:off x="2613025" y="2084388"/>
            <a:ext cx="18637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6">
            <a:extLst>
              <a:ext uri="{FF2B5EF4-FFF2-40B4-BE49-F238E27FC236}">
                <a16:creationId xmlns:a16="http://schemas.microsoft.com/office/drawing/2014/main" id="{19965964-ECA0-4721-94D0-56DCD77D5E31}"/>
              </a:ext>
            </a:extLst>
          </p:cNvPr>
          <p:cNvPicPr>
            <a:picLocks noChangeAspect="1"/>
          </p:cNvPicPr>
          <p:nvPr/>
        </p:nvPicPr>
        <p:blipFill>
          <a:blip r:embed="rId4">
            <a:extLst>
              <a:ext uri="{28A0092B-C50C-407E-A947-70E740481C1C}">
                <a14:useLocalDpi xmlns:a14="http://schemas.microsoft.com/office/drawing/2010/main" val="0"/>
              </a:ext>
            </a:extLst>
          </a:blip>
          <a:srcRect b="58833"/>
          <a:stretch>
            <a:fillRect/>
          </a:stretch>
        </p:blipFill>
        <p:spPr bwMode="auto">
          <a:xfrm>
            <a:off x="260350" y="3819525"/>
            <a:ext cx="2963863"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7">
            <a:extLst>
              <a:ext uri="{FF2B5EF4-FFF2-40B4-BE49-F238E27FC236}">
                <a16:creationId xmlns:a16="http://schemas.microsoft.com/office/drawing/2014/main" id="{5004A9C8-7D87-4356-9A2D-8CABE23F5C17}"/>
              </a:ext>
            </a:extLst>
          </p:cNvPr>
          <p:cNvPicPr>
            <a:picLocks noChangeAspect="1"/>
          </p:cNvPicPr>
          <p:nvPr/>
        </p:nvPicPr>
        <p:blipFill>
          <a:blip r:embed="rId5">
            <a:extLst>
              <a:ext uri="{28A0092B-C50C-407E-A947-70E740481C1C}">
                <a14:useLocalDpi xmlns:a14="http://schemas.microsoft.com/office/drawing/2010/main" val="0"/>
              </a:ext>
            </a:extLst>
          </a:blip>
          <a:srcRect l="-1025" t="-1865" r="40186" b="39900"/>
          <a:stretch>
            <a:fillRect/>
          </a:stretch>
        </p:blipFill>
        <p:spPr bwMode="auto">
          <a:xfrm>
            <a:off x="2503488" y="3757613"/>
            <a:ext cx="192087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100976"/>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1500166" y="2071678"/>
            <a:ext cx="5572164" cy="2400657"/>
          </a:xfrm>
          <a:prstGeom prst="rect">
            <a:avLst/>
          </a:prstGeom>
          <a:noFill/>
        </p:spPr>
        <p:txBody>
          <a:bodyPr wrap="square" rtlCol="0">
            <a:spAutoFit/>
          </a:bodyPr>
          <a:lstStyle/>
          <a:p>
            <a:r>
              <a:rPr lang="en-US" sz="7500" b="1" dirty="0">
                <a:solidFill>
                  <a:schemeClr val="bg2">
                    <a:lumMod val="75000"/>
                  </a:schemeClr>
                </a:solidFill>
                <a:latin typeface="Trebuchet MS" pitchFamily="34" charset="0"/>
              </a:rPr>
              <a:t>What plants need to</a:t>
            </a:r>
            <a:endParaRPr lang="th-TH" sz="75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sp>
        <p:nvSpPr>
          <p:cNvPr id="22532" name="AutoShape 4" descr="data:image/jpg;base64,/9j/4AAQSkZJRgABAQAAAQABAAD/2wCEAAkGBhMQEBQUExQWExQVGBUYFhgXFRcXFhsXGBoVGBQXFhcYGycgGBojHxcUHy8hJScpLSwsFR8xNTAqNSYrLCkBCQoKDgwOGg8PGi4kHyQpLCosLC0qLiopKSwsLC0sLCwtLC8sLSwsLCwsLiwsLSwsLCwsLCwsLCwsLCw1LCkqLP/AABEIAQ4AuwMBIgACEQEDEQH/xAAcAAEAAgIDAQAAAAAAAAAAAAAABgcEBQIDCAH/xABHEAACAQIEAwYCBgUJCAMBAAABAgMAEQQSITEFQVEGBxMiYXGBkRQyQlKhsSMzgsHhCENykqKy0fDxFlNUYmNzk9IXg7MV/8QAGwEBAAIDAQEAAAAAAAAAAAAAAAMEAQIFBgf/xAAxEQACAQIEAwYGAgMBAAAAAAAAAQIDEQQSITFBUXEFIjJhgfATFJGhseHB8UJS0RX/2gAMAwEAAhEDEQA/ALxpSlAKUpQClKxOJcViwyZ5pFjXYXOpPRRux9Bc0MpX0Rl0qMN3jYL78h9oJrf3Kwpe9jBq1ss59kUkjrlz5gOeoB9K0zx5k/ytf/SX0ZNKVF8P3mcOc2OIEX/eSSD43lVRb/St9gOKw4hc0Mscq9Y3VxrtqpNbJ3IZRcd1Yg3b/te6SNh438FYwplkDZWJYBggbTIAGUkg3OYC4sQYLJ2hWTR8TI43tJPKy36+drA76+tZner5cbKMwOZ4m0PSACx9QVVvZl61CA3r6/CuXXqSU2j3fZOCozw0ZWV/NXdy2uyvbd8ORHOzSQ8m1d4/j9Z09NSOWmgmX+3GB/4mP5n/AArz5Dxd0WysuVdNRe1tLXvy/wA8qNxmXNbxCDa9gFtb2I9ef7q2hinFWepDiewqdWeePdvytb06npHh3G4MTfwZY5CNSFYFgNrldx8RWdXnLhvaBldSzZHX6kqmxU8r9PXkeYtV59lO0IxsGYgLIhyyKNgwAII/5WBBHS5G4NW6NdVDz3aPZk8HZ3uvx75m6pSlWDkilKUApSlAKUpQClKUApSujHY1YYnkc2RFZmPoouaA54mcRoztsoLH2AuapPinGJMQxnmNzYkC/lRd8i8gBpc87XNbfjPbfE4kMtxBGwIKJqxB3DSEX/q5fc1CeJ8WQoyR2a4Kk/ZAIsbH7R9tPXlXPxFZS0i9OJ7Hsns6pQvUqx7zXdW7XP8Aj+TUTSvJqxLMbWB2ubAALsNSBWzx8fg5Y4/Itsxy+Us2xLEWv/H2rDwWDeRvJbylSSdgQQw9zoNOnTStvx1BkB+0GFv2tGHy1/ZFUrvKekcYKqtLpW/fXgacKB+//EnnXOGVkYMjFGGzKSrD2YaiumKDx3CIwH1g9xey2sdNOeX51sMVwWKJAzzOoTmctumwXU1pGEnrfUtVcVSjeDjeK6WNZxrGzO5mdjKxtmZjdrBQup5iwX5c96wuE8LlxGqEKEJ8xvz1yiw121/pVs8LF4jZUbxUAuXSx3OikMQFa1zqdPjaufEeJvEojhMECqNmkUyacsozAfiTfkaswUtpbnExM6CtKk2oJbJbPTRPbhz4aeXxOxO+aYnnoltepuxrXcS4S2DYNfOrBgDa1jp9bU6bfwrGTj+LaRQsuZm+qB4ZBPS1rA+hrY4/jkxhOceHNDIlxYWZXVxqp5HXTUbVLklsygsRQtmppprZ7+fO17GNgsSGAG5AufiTf/PrVndzvFW+lNDuDEb+yMDEx9BnkT9petVlgHjxrFCiwzWujRghWtqQyX3539PSxkPZXtDJw+dyCiyFCjMY2kOjKbLbYNa5vvZa1glTqXJsROWNwbgkm1az9V9GtH5no6lUo3ediWN/pLJ6CCML8M0bEfE1l4bt1jDZlxWcA3sY4Cp9GyoDbkbEH1FW/mYHnv8AxMV5fUuClRDhXeRA+VZ1aFjYFrZor9cwJKr6sAB151LlYEXGoNTxkpapnKq0alF5akWn5n2lKVsRClKUApSlAK03bNb8PxVv9zJ/dNbmuMkYYEEAgggg6gg7g0ZmLs0yhcbEXR1BAJVgD0JBANRVlIJBFiCQR0I0qfce4R9ExDw3JVcrRncmNr5L+oIZT1yX0vUM4wB47W6KT72t/dCH41w6kXG6fA+o4SvGqo1IbSX7/wCoysJivCwwI+s7uB75mF/gF/KsF2LG7EsepPzsNh8K78OufDso1aN84HPK17/nJp1FY4NR1G+BdwUItvNun7+9zq4ZxBYcUS9lV1y5spGtwRcnlvcjTa+2md22jLYYEahXUn2IZfzYfOtZxKJWXzNltt0vWf2dH0jCSQubgEqD0UgFSL9De3sKnpyTSlyOTjKUoznR/wBrtdd7WNDwXjCxxyQyZlST7afXU2A25g2HrvXLCxJh1kcomIBZVhO6H67MSBswCr5TY78ta+JweKGRlxTMpFsoQXDD717GwNiLaHSuxpcMmYRNiFzW1smmUghl1DX3G4+setqttrgcBRnZZraXtzXp15nKLhoxrq0MXgr/ADlj5LXFihsPNqdAOQPOsbtNiL4qUKbi6qf2VX11INxc+tZyrnQj/wDoEKeThwfxe5H4Vhw4TBq1nklcdVQKvPqS3Tl/AnrczODccqSu3du8fwtlqc+yUZE/ifZQW92fyIo9ST+FdfEMe5mksx+sQSNL2ZtudrED4VveFSRNYxoY8PATI+axLSW8t9TsLn3C+lRfFNeRjtc3t7gG341o7SepNHNRprK+L29+VvRmzwePZtFjJtuS/wCZIrYxEg5vqt1U/vtr7EWrSR4whQkY15m2pPOwrPw+BY6yMSelzYfKqdSKi77fk9JhK0qscnj56JRX2JRwziHiAhvrD3sR19On+tbnAcbxGGGXDyshY2SMZWVmP1QqMCBc/dtfnUV4TpMtvusPYeU3+YA/aqediOJeBjUFlyzEoxIW4YjysGIuNVVbXscw3IFS0HeS1tco9qwUKU+4pZefDS/29stiO9he17a22vzt6VypSuwfOBSlKAUpSgFKUoCs+8vDFcXG/KSLL8YnJPt+tX316VWHF4yszH72Vh8gv5r+Ir0P2h4AmNiyN5WBzI43VrEXtzFiQRzB5GxFLdpuCOjNE6gTRHSx0YEX8pO6sNRtqutipA5uKpu+bgz2nYWNg6apPxRv6r9XI3hMU0TZlttYg7EadPz/ADr6ZlZmKghb7HkbDMB1F710EWJBBBG4IsfkaQtYkcibj3O4/f8AGqLvax6ymo/EVRPf379DjilcggBGHQ3FdvZHFiOWSJvKWsVv1F7rfnobj2NJk9WH9G/5VpsWwzXEjZl2zAhhbaxtvepaLuspQ7Sjkkqqeq5tbfn8k64lwqPELlff7LC2Yextt6bVDOJ9npYLkjMg+0u37Q3H5etdsPaXEZbeJ8Sqki3rb871lYDjOKkYIhDnezKtrc7kAWFTRUo6HLrSpV+9Zp+n/f2aPB4UyyKi7sba7dSfkCa3S8JwsbFZJXcqbEKjAXG4uAfwNZUuHXCSCVgrTODZE8sS7BmF7nnt6nblqJZCzFjuxJPuSSa2lPkaUsPbxrUycbjA3kjBjiGy9TzZtTc+5OwrTTnzN7j8hWdWuZrknqSf8PwtSG9zGKsoqK5mzwcqRgAAvI24HL0vW0Vza5Fj0BufQe9YHDERftKXPrt6Ct3wuDPKOieY++y/vP7NVKiUp2PQ4SUqWHzXXJJW068W+L/BsuH8OEfmOrkW9ADbQfIa+nKpF2e4TLLNhpFF0+kAEjMchhKynxNLDMguCNLkAm+laurH7tOHMmGeVv558yjX6igKrW28xDG/NSvQAWsNBSl0OB21iJUqF09ZOz8007+/Ql4pSldQ8IKUpQClKUApSlAKqHttxR8Vi3FwqwM8aZQpJsQHzsQb+ZToLWt7mrN7RcUOFwsswXMUGg5XJABb/lF7n0BqmGbKLsfUk6XJOpPqT+dVMVOyUVxPQ9hYZTqSqy2ivv8A1+TExMVx+lRHUfaAsR62N7DqQ1a3HcFsuaO7qfs6E26g8xt+d9KmOD7LYyYXTDuB1crH8g5Dc+lvXStXjODmGQpJG8TjUi5W9/tAobMD94XGm9wbUnCSV5I9NTxNKU8tKab5X93Ig4ePcED/AJwy/wBojWujERmUEeW41sQfwYH93wqYfQl5Fh7O/wCIJsfiK1OO7PtcNEw9jYHX7pAy/Cw971HlW8dy46s2stVXj5e7+9iHKhVstxqQDrp0vUiXjIhXJAgA5u1yzHbNbl8flXOXg00gymMAgghiy5dD6EsOfI71zj7KSHd1HsC2v9mpnO61OfHD/Cl3G2uGlreRqMRiWkbM7Fj1PToANAN9q663/wDsk3+9H/jP/vXU3ZZ7XSRH+BUfMFq1uiTLJcCPYqSwtzP5c/8AD4104fLfzAnoBzPr6V38Q4dLE36RSCduYPoCK7sHw6Te+T8/lUrajHVlGEKlet3Yt28tut7L6mVhGU/zJUdbD9+tSjgsVo83NyT8Nl/AX+NanAcPeUWvddi9rXHPL1O+uw/CpDLArLlI0FrW5EbW6EWqqt7s7k3aKjHW2uyWvLTTT1NnwLg5xeISEXCnzSEG1owRnIPJjcKPVr8jVywwqihVAVVAAA0AA0AHpUa7vYIfoiyRxhHYsshuzEsjMv1mJbLpcLfTN1vUorrUKahHqfPu1MZLE1ndWUdEvyKUpU5yxSlKAUpSgFKUoD4ygggi4O4O1a7B9m8LCwePDwxsNmWNAR7EDStlShm7QrXcb4DFjI8ko2+qwsHU6XKsQbbC42PMGtjSjVxGTi7p2ZT/AGz7CY7Cx+JhWXEqPrr4Z8YC+hVQxEnrYAi2g6QXhnbBW0mAQ/eUMVPpYXI/H4VePbjvBg4Wlm/STsLxxA2JF7ZnaxyLvqdTY2BsbecuO8SfGYiSdwqvIbkIoVPgB+ZuTzvVKrTprQ61Dt2pRlarK/3+vu5K5+02HUX8TNfkoufj0+Nq1svbdfsxMd92C+2wNRNhbf8AhXHOOo+dRKlE7a7TlVV4SXpb+bm+4l2sklQoqhFbQ6lmtzF7C3Mbc6w8Bx6aBcqMMutgVBAvqbc/x5mtcG+Ptr+VckQn0H+eVbZUlYqVsfGm89SevXX6I3ydrHcZZIkkBtoMym/pvr0tW84fwfxGByyEFQRFYu+trFsgvl5W1udzyrv7oMLBNiZsNKus0RySC3iLkIMkaEg2DoWBsL2Q6ir64VwiLCx5IUCjmd2Y9WY6sfU1uqEZpMgp9vSSbjd9Xb68X0Ky4T2IxWIF8ggQaXlDK37MVr2/pZfTrW2wvdhJntLOojFtY1Oduo81wnv5r9BViUqZYemuBVqdsYubdpWXJJf39zpweESGNY4xlRAFUdANBvvXdSlTnJFKUoBSlKAUpSgFKUoBSlKAV1YrECON3Y2VFZiSQBZQSdToNq7a1PayItgMWqgszYecAAXJJjcAAczQHmzjvF3x00mJmNmkN7X0RfsoL8gLD5ncmpP2R7ncTjAskx+jQnUZlJlYdVjNsoPVj6gEV97pez6YvHq0mUpAglymxzMTlj0O6qbsfUL1r0DVSjTzd+XEo0KWfvz4nmzvQ7Fpw3ERxxZzG8QZWc3JdWYOdABf9XsBa461Ec1eku87siOIYJso/TQhpIiBckgXaPTXzgW9wp1tXmu9vbf+Na1Y2ZrXhlkcr0jQk2AJve1gT1J/efalZGDLAh0YoykFWBIYMDcEEagi171DdLcr3S3OmFyGBU2IOhBtYjmCNjUy4P3kcRwrAidp1G6TkyAj+kfODrvf51Ynd3xbD8XidMXhoHxMIUO7RRnxEbMFf6uh0IIGl7EWvYdnbHuhw80TPg4xBOouqqcsT2+yy7KSL2ItqdanVOVs0JFlUp2zU5Et7Kdp4uI4ZZ4rgElXU7o4tmU9dwb8wQedbivPPY7tRLwTGMmIjdI5MomjYFXFr5ZUB0a1ztowO+gq2V71+F2B+lKL8ikoPxBSrEJ5lruWqdRSWujJbSoSe+XhX/EN/wCCb/0qR8C7S4bHJnw8qyAWuBoy32zobMvxFb3RJdM2dKUrJkUpSgFKUoBSlKAUpSgFKUoCquEcHHDO0gjT9VioZigAHluTIycrBTE1rcmUetWrVe9pD4/aLh0Q/mIppmIIuMwYC4OwvGnqc/pVhVrFWuaRVrpHwivKXabhX0XGzwbCOV1W+nlvePkN1KnQc9NK9XV5375sD4fFpG0/SxxSbnoYzfof0R09utRV13bkWIV4XM3/AOHJpuH4bE4Vw7yQpI8THL9cBl8JiLbEAhiBcaG2lQ7GYCXDN4c0bwv0kQpf1F9GGm4uKvvujxOfhGH2uviobG/1ZHtfoSLG3qKk3E+FRYmNopo1kRt1YXHuOh9RqK1nQjNXWhpPDRqK60KL7osb4fFoxp+ljmj1PoJBbqf0f4mr/rz9iuz54VxzDp5vD+kQvCQTcxSSZMpPMrcqeo/pV6BragnGOV8GbYZOMcr4M6cTg0kFnRXHRlDD5GsPDdmcJFfw8NAl98sMa3ttey61sqVOWTpbCIVyFFKi1lKgrptptUe4n2IhB8fBxphsUnmRo7xJJYhjFMqaNG9rEkEi9xqKk9KA4oTYXFj0rlSlAKUpQClKUApSlAKUpQCuEr5VJsTYE2GpNuQHWudKAjHZfsu0U8+MxGU4rEHYaiKIZRHCD9ogKmZrakcwLmT0pQCqK7+oQMdA3NoAD7LI+X+8avWqX/lAYcCXBvzZJ1PSyNEV/vt+FR1fAyGt4Gb7uGmJ4fMvJcQwHxjhY3+dWVVYdwTj6FiBcX+kXIvrYxRAG3TQ/I9Ks+sw8KN6fgXQrvvQ4V4uM4UyAmT6Uq6fcBSVr6chGT6DN8LEqMYrBrJxBMVOyxxYSORYQ7BSZH/WzWJ8qBVCgne7GwAUnc8M45h8Tm8CaObIbN4bq9j65T/m1bWNkjOr4WHz2rG4hxSHDpnmkSJRzdgo+ZOtQTsz2vHFOMsYg30fDQSBDYgO8jxAuwt5bhSFB1spPMgLpaBtJ2LFpSlZMilKUApSlAKUpQClKjHabvFwXD2ySyFpbX8ONc7jS4zbBL6WzEb321rDdtzDaWrJPSqpxnf7CCRFhZX2t4kiR363y57fjWsPfrirm2FhA5Xkcn521qN1YLdkTr01uy6aV554j3ucTkkJWUQIdlSOJwPdpEJP+d6zMF3y8Rjvn8GYW5oUbY6gqbA7HVTtyrX5inzNPmqd9y+qVRHAu+nHRW8cJiV53Aik9SGQZT8V5DarR7P942BxrIkcwWV1DeG/lYG5BTXQuLbAnSxFwb1vGpGWzJIVYT2ZJqqP+UDCMmDfmGmX0swjJ/FB+NW5VTfygP1OE/7kn91azU8LM1fAzr7gDaPGX+9D+UtS3tr3jwYHDF4pI5pm8sSK4YZubPlOiqNeV9BcXuKy7re75eJRzPNLKsCui+FGwAd1GYl730AdQNL+Y2ItW17xu6aLCwHE4NXshvLGWLgRn7a3u3l53J8tz9nWNOShoiKLkqei4FXcSx74mZppmMkrm7MwBN/ToNAABoAABtXPBcRniDCKSWMNbN4bul8ubLfKRe2Zvma5qo5Wr60gG5HxNUPiu+hzPjO+m51zvJK2aV2duruXa3S7Emrp7kOzzQ4eXEsConKrGCN0jzee+/mZmtysoPOoX2K7q5+IWknvh4Aw3QiSRdyY76AHbMb73savjhvD1w8KRJfJGoVczFjYCwuzG5q5RpyvmkX8PSlfPMyaUpVouilKUApSlAQntO/EOH58VBL9MhF2lw8qopRBqzQyRqpsBuCG0BOtRWbv7YqfDwihuWee4HwEYJ+Yq4KhfFu6Hh2IJIiaBjreFyg+CG6D4LzqOal/iyKam/AyoOO94GNxsiO85hyXyLAzRgXNySQ12OgGp5aWubx5eZLXJNySbkk7knmalHbnsBJwyQby4dzaOUgXB+5JbQNvY7EDTmBF7jYC/sB+JrnVc97SOTWdS9phwp3t865KPjXwLfcD86GJegqEg8jkRSui4OwJ9jXOxHX53/jSwynZXDwvzuPQ19D9dPyrlTVGNUXR3PdtJMUj4Wdi8sKhkcm5aK4WzHmVNhcm5DDmCTr/AOUAw8LCDnnlNudsq3P4j51Ee6/HmLi2HttL4kTexQsP7SKa3/8AKAxAMuDT7SpOx6Wdoguv/wBbfhXRjNyo3Z141HOhdm87hEIwE5tYHEG3raKEG3x0qy3QEEEXB0IO1vWoD3I4YrwoE7PLKy68gQhv8Uap/ViHhRZp+FdCt8Z3F4N3JSWeJSScimMqLkmy5kJAGgA12rf9mO7fBYBfJH4jkgmSWzvddiulktf7IHrepTSiilqkZUIp3SFKUrY2FKUoBSlKAUpSgFKUoDD4twmLFwtDOgkjcWIN/cEEagg2II1BFVtie4SLOTFi5EQ7K0auR6Zrrf5VatK1lFS3RpKEZboqmLuFTMM2MkK8wsSqfgSxA+RrMfuIwZQgTYjPyYtGbdLqEAI+XvVlUrVU4LgaqjBcEeWeNcFfA4qXDSG5jOjDQMpAKsBfS6kG3LUcqxKtzvp7IyS+HjIULmNSkwUXPhi7LJbchfODv9YcgaqJJAdjXOr08svI5OJpZJ6bH0i9dYOU2O3L/CuwmusPcXawB5G341CiBEt7rhfjGFv/ANb/APGSsvvzxwfiSoP5qFAdPtOzsfcWKfM1p+7fiaQcVwrOwyZmS9wbGRHjS+u2ZlF6d6k4bjGLIOYBoxob2yxRBh6WIYW63q7HSjbzOhDShbzLn7p4QnB8LbmJG+LSSE/DWpdWn7GwGPh2DQ6lcPADbbSNdq3FXVojopWVhSlKyZFKUoBSlKAUpSgFKUoBSlKAUpSgFKUoBWgx3YHh87ZnwkJYkkkRhCS2pLFLFj7359a39KAikHdZwtHzjCqTvZmkdN7/AKt2K29Lelb3B8Dw8OXwoIo8t8uSNFte97ZRpe5+ZrOpWLJGEktiL94XY5eJYRktaZAzQtp9e31CfutoD8DyrzfjsRLiZnaT9dI5DaZfOTl83Q339b164rzFgkXFcaWwzJLjs1jpdGnLm+v3b86hqrbqV66vbqemoIgqqoAAUAAAWAA0AAGwrnSlTlkUpSgFKUoBSlKAUpSgFKUoBSlKAUpSgFKUoBSlKAUpSgNd2j4h9HweIm/3cUr6gkXVSRcDlpXnzuowXicXwoIuEzudbWyRvlP9bJ/perd748cIuEyjnK0UY0PNw5228qN8qr7uIwgbiErmx8OBgLjW7vGAR8FcftVDPWcUV6mtSKL4pSlTFgUpSgFKUoBSlKAUpSgFKUoBSlKAUpSgFKUoBSlKAUpSgK07+Z7YCFbfWxC69MscprA/k/4K0OLl+88cY6eRWY29f0ov8Kw+/wB4reTDYcH6oeVhyuTkjPyEvzrK7uO2WB4bwpfGmXxZHlcxoC8n1vDXMq/VNoxvbS1QXXxOiK918W/JFuVwmmVFLMQqqCWJIAAGpJJ2A61WeJ79YHW2Fw080pIAUhQLnb9WzsT6Aa1WHbDtrjMa5XFOY1B0hAMaKfVDqxHVrkcrVvKokjedVRWmpbPH++7BwXWBWxTjmvkiv/TbUj1VSNN6hUvftjyTljwyjkDHIxHx8UX+VVxvQ1WdaTKcq83toWjwzv6xKt+ngikX/p5omH9YuD7ae9c8f35YmUHwIY4Rt5ryuN9fsqDtyI051VdFcggj8dND8K1dWbVkzV1qjVkyeR96nEgSfpF78jFFYe1k2/wrcYHvtxiEeLFDKPQPG39bMw/s/nVeVwBvttUCr1FxKyxFVcT0P2K7wo+Js6LE8TouZgWRlte3lIIY/wBUD1qWV5Sw2JeJw8blHXVWUlSptuCDfn8r9a9E9lO2WGxUEVsQrSlRmWRo1mzW82ZVCgnfVVAO40NXqFb4is9zpYev8RWe5JKUpVgtClKUApSlAKUpQClKUApSlAeee+vEK3FXsfqRQq2mx8z29dHX51aHYzu4wUGFhZ8NG8zRRmQyAS+dlBfLmuqi5I8o5DeufHe6jB43FSYmZpi0gUFQ6qgyqqAiyZtlG5O5qZIgAAAsBoANgOgqOMLSbZFGFpOTOMcKr9UAewt+VHgVt1B9wD+dc6VISmol7I4J75sJhzmve8EdzffXLWj4t3RcNnU5YfAY2s0LFbW6Ibp/ZqZ0rDSe5hpPcoHtV3L4vDXfDn6VFvZRaYD1T7f7Op+6KryRSLg7jkdDccj0r2DVX95fdQcW7YrCWEx/WRkgBzoMyE6K9twdDa+hvevOjxiValBbxKcKhtev+RXwqQNPxrgwaFjHKrRsL6OCrD0KmxHPlXdXOknHRnKlFxdmcUJ5/lXJiOdvjXx0B3rioC7/AD/jWDXclXYrt5Lwx2soliexdGJFrfaRhfKeuhBt11r0PDKGUMLWIBFiCLHXQjevKIap72b73PoWFjw7ZSYww8yOxylmZRcMBYAgDTQAVew1V+GR0cJWbvGTL0pSlXToilKUApSlAKUpQClKUApSlAKUpQClKUApSlAdOKwUcqlZEV1NrhlDA2NxcEdda0PEe7rh8yFThYoybnNEgicE3N8yAX15G49KklKw1fcw0noymOK9yGIVj9HmjkTkJM0b+xyqyn3022rDwfcvjXvnaKKzWN2LArp5ly3vz0bJt66XnSofl6fIr/K0r3see+1XdpisApkOWaEWvImmW9gM6HUancZh1Irf9i+wLYvAxTDwfMZfrrdvLJImpyn7tXDiIFkRkcBlYFWB2IIsQfQg1RPGOKz8JnkwURd44mJQ/SHTyyfpQCoQi4z2J5kE6XtSFFQldGYYeNOeaPI//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22534" name="AutoShape 6" descr="data:image/jpg;base64,/9j/4AAQSkZJRgABAQAAAQABAAD/2wCEAAkGBhMQEBQUExQWExQVGBUYFhgXFRcXFhsXGBoVGBQXFhcYGycgGBojHxcUHy8hJScpLSwsFR8xNTAqNSYrLCkBCQoKDgwOGg8PGi4kHyQpLCosLC0qLiopKSwsLC0sLCwtLC8sLSwsLCwsLiwsLSwsLCwsLCwsLCwsLCw1LCkqLP/AABEIAQ4AuwMBIgACEQEDEQH/xAAcAAEAAgIDAQAAAAAAAAAAAAAABgcEBQIDCAH/xABHEAACAQIEAwYCBgUJCAMBAAABAgMAEQQSITEFQVEGBxMiYXGBkRQyQlKhsSMzgsHhCENykqKy0fDxFlNUYmNzk9IXg7MV/8QAGwEBAAIDAQEAAAAAAAAAAAAAAAMEAQIFBgf/xAAxEQACAQIEAwYGAgMBAAAAAAAAAQIDEQQSITFBUXEFIjJhgfATFJGhseHB8UJS0RX/2gAMAwEAAhEDEQA/ALxpSlAKUpQClKxOJcViwyZ5pFjXYXOpPRRux9Bc0MpX0Rl0qMN3jYL78h9oJrf3Kwpe9jBq1ss59kUkjrlz5gOeoB9K0zx5k/ytf/SX0ZNKVF8P3mcOc2OIEX/eSSD43lVRb/St9gOKw4hc0Mscq9Y3VxrtqpNbJ3IZRcd1Yg3b/te6SNh438FYwplkDZWJYBggbTIAGUkg3OYC4sQYLJ2hWTR8TI43tJPKy36+drA76+tZner5cbKMwOZ4m0PSACx9QVVvZl61CA3r6/CuXXqSU2j3fZOCozw0ZWV/NXdy2uyvbd8ORHOzSQ8m1d4/j9Z09NSOWmgmX+3GB/4mP5n/AArz5Dxd0WysuVdNRe1tLXvy/wA8qNxmXNbxCDa9gFtb2I9ef7q2hinFWepDiewqdWeePdvytb06npHh3G4MTfwZY5CNSFYFgNrldx8RWdXnLhvaBldSzZHX6kqmxU8r9PXkeYtV59lO0IxsGYgLIhyyKNgwAII/5WBBHS5G4NW6NdVDz3aPZk8HZ3uvx75m6pSlWDkilKUApSlAKUpQClKUApSujHY1YYnkc2RFZmPoouaA54mcRoztsoLH2AuapPinGJMQxnmNzYkC/lRd8i8gBpc87XNbfjPbfE4kMtxBGwIKJqxB3DSEX/q5fc1CeJ8WQoyR2a4Kk/ZAIsbH7R9tPXlXPxFZS0i9OJ7Hsns6pQvUqx7zXdW7XP8Aj+TUTSvJqxLMbWB2ubAALsNSBWzx8fg5Y4/Itsxy+Us2xLEWv/H2rDwWDeRvJbylSSdgQQw9zoNOnTStvx1BkB+0GFv2tGHy1/ZFUrvKekcYKqtLpW/fXgacKB+//EnnXOGVkYMjFGGzKSrD2YaiumKDx3CIwH1g9xey2sdNOeX51sMVwWKJAzzOoTmctumwXU1pGEnrfUtVcVSjeDjeK6WNZxrGzO5mdjKxtmZjdrBQup5iwX5c96wuE8LlxGqEKEJ8xvz1yiw121/pVs8LF4jZUbxUAuXSx3OikMQFa1zqdPjaufEeJvEojhMECqNmkUyacsozAfiTfkaswUtpbnExM6CtKk2oJbJbPTRPbhz4aeXxOxO+aYnnoltepuxrXcS4S2DYNfOrBgDa1jp9bU6bfwrGTj+LaRQsuZm+qB4ZBPS1rA+hrY4/jkxhOceHNDIlxYWZXVxqp5HXTUbVLklsygsRQtmppprZ7+fO17GNgsSGAG5AufiTf/PrVndzvFW+lNDuDEb+yMDEx9BnkT9petVlgHjxrFCiwzWujRghWtqQyX3539PSxkPZXtDJw+dyCiyFCjMY2kOjKbLbYNa5vvZa1glTqXJsROWNwbgkm1az9V9GtH5no6lUo3ediWN/pLJ6CCML8M0bEfE1l4bt1jDZlxWcA3sY4Cp9GyoDbkbEH1FW/mYHnv8AxMV5fUuClRDhXeRA+VZ1aFjYFrZor9cwJKr6sAB151LlYEXGoNTxkpapnKq0alF5akWn5n2lKVsRClKUApSlAK03bNb8PxVv9zJ/dNbmuMkYYEEAgggg6gg7g0ZmLs0yhcbEXR1BAJVgD0JBANRVlIJBFiCQR0I0qfce4R9ExDw3JVcrRncmNr5L+oIZT1yX0vUM4wB47W6KT72t/dCH41w6kXG6fA+o4SvGqo1IbSX7/wCoysJivCwwI+s7uB75mF/gF/KsF2LG7EsepPzsNh8K78OufDso1aN84HPK17/nJp1FY4NR1G+BdwUItvNun7+9zq4ZxBYcUS9lV1y5spGtwRcnlvcjTa+2md22jLYYEahXUn2IZfzYfOtZxKJWXzNltt0vWf2dH0jCSQubgEqD0UgFSL9De3sKnpyTSlyOTjKUoznR/wBrtdd7WNDwXjCxxyQyZlST7afXU2A25g2HrvXLCxJh1kcomIBZVhO6H67MSBswCr5TY78ta+JweKGRlxTMpFsoQXDD717GwNiLaHSuxpcMmYRNiFzW1smmUghl1DX3G4+setqttrgcBRnZZraXtzXp15nKLhoxrq0MXgr/ADlj5LXFihsPNqdAOQPOsbtNiL4qUKbi6qf2VX11INxc+tZyrnQj/wDoEKeThwfxe5H4Vhw4TBq1nklcdVQKvPqS3Tl/AnrczODccqSu3du8fwtlqc+yUZE/ifZQW92fyIo9ST+FdfEMe5mksx+sQSNL2ZtudrED4VveFSRNYxoY8PATI+axLSW8t9TsLn3C+lRfFNeRjtc3t7gG341o7SepNHNRprK+L29+VvRmzwePZtFjJtuS/wCZIrYxEg5vqt1U/vtr7EWrSR4whQkY15m2pPOwrPw+BY6yMSelzYfKqdSKi77fk9JhK0qscnj56JRX2JRwziHiAhvrD3sR19On+tbnAcbxGGGXDyshY2SMZWVmP1QqMCBc/dtfnUV4TpMtvusPYeU3+YA/aqediOJeBjUFlyzEoxIW4YjysGIuNVVbXscw3IFS0HeS1tco9qwUKU+4pZefDS/29stiO9he17a22vzt6VypSuwfOBSlKAUpSgFKUoCs+8vDFcXG/KSLL8YnJPt+tX316VWHF4yszH72Vh8gv5r+Ir0P2h4AmNiyN5WBzI43VrEXtzFiQRzB5GxFLdpuCOjNE6gTRHSx0YEX8pO6sNRtqutipA5uKpu+bgz2nYWNg6apPxRv6r9XI3hMU0TZlttYg7EadPz/ADr6ZlZmKghb7HkbDMB1F710EWJBBBG4IsfkaQtYkcibj3O4/f8AGqLvax6ymo/EVRPf379DjilcggBGHQ3FdvZHFiOWSJvKWsVv1F7rfnobj2NJk9WH9G/5VpsWwzXEjZl2zAhhbaxtvepaLuspQ7Sjkkqqeq5tbfn8k64lwqPELlff7LC2Yextt6bVDOJ9npYLkjMg+0u37Q3H5etdsPaXEZbeJ8Sqki3rb871lYDjOKkYIhDnezKtrc7kAWFTRUo6HLrSpV+9Zp+n/f2aPB4UyyKi7sba7dSfkCa3S8JwsbFZJXcqbEKjAXG4uAfwNZUuHXCSCVgrTODZE8sS7BmF7nnt6nblqJZCzFjuxJPuSSa2lPkaUsPbxrUycbjA3kjBjiGy9TzZtTc+5OwrTTnzN7j8hWdWuZrknqSf8PwtSG9zGKsoqK5mzwcqRgAAvI24HL0vW0Vza5Fj0BufQe9YHDERftKXPrt6Ct3wuDPKOieY++y/vP7NVKiUp2PQ4SUqWHzXXJJW068W+L/BsuH8OEfmOrkW9ADbQfIa+nKpF2e4TLLNhpFF0+kAEjMchhKynxNLDMguCNLkAm+laurH7tOHMmGeVv558yjX6igKrW28xDG/NSvQAWsNBSl0OB21iJUqF09ZOz8007+/Ql4pSldQ8IKUpQClKUApSlAKqHttxR8Vi3FwqwM8aZQpJsQHzsQb+ZToLWt7mrN7RcUOFwsswXMUGg5XJABb/lF7n0BqmGbKLsfUk6XJOpPqT+dVMVOyUVxPQ9hYZTqSqy2ivv8A1+TExMVx+lRHUfaAsR62N7DqQ1a3HcFsuaO7qfs6E26g8xt+d9KmOD7LYyYXTDuB1crH8g5Dc+lvXStXjODmGQpJG8TjUi5W9/tAobMD94XGm9wbUnCSV5I9NTxNKU8tKab5X93Ig4ePcED/AJwy/wBojWujERmUEeW41sQfwYH93wqYfQl5Fh7O/wCIJsfiK1OO7PtcNEw9jYHX7pAy/Cw971HlW8dy46s2stVXj5e7+9iHKhVstxqQDrp0vUiXjIhXJAgA5u1yzHbNbl8flXOXg00gymMAgghiy5dD6EsOfI71zj7KSHd1HsC2v9mpnO61OfHD/Cl3G2uGlreRqMRiWkbM7Fj1PToANAN9q663/wDsk3+9H/jP/vXU3ZZ7XSRH+BUfMFq1uiTLJcCPYqSwtzP5c/8AD4104fLfzAnoBzPr6V38Q4dLE36RSCduYPoCK7sHw6Te+T8/lUrajHVlGEKlet3Yt28tut7L6mVhGU/zJUdbD9+tSjgsVo83NyT8Nl/AX+NanAcPeUWvddi9rXHPL1O+uw/CpDLArLlI0FrW5EbW6EWqqt7s7k3aKjHW2uyWvLTTT1NnwLg5xeISEXCnzSEG1owRnIPJjcKPVr8jVywwqihVAVVAAA0AA0AHpUa7vYIfoiyRxhHYsshuzEsjMv1mJbLpcLfTN1vUorrUKahHqfPu1MZLE1ndWUdEvyKUpU5yxSlKAUpSgFKUoD4ygggi4O4O1a7B9m8LCwePDwxsNmWNAR7EDStlShm7QrXcb4DFjI8ko2+qwsHU6XKsQbbC42PMGtjSjVxGTi7p2ZT/AGz7CY7Cx+JhWXEqPrr4Z8YC+hVQxEnrYAi2g6QXhnbBW0mAQ/eUMVPpYXI/H4VePbjvBg4Wlm/STsLxxA2JF7ZnaxyLvqdTY2BsbecuO8SfGYiSdwqvIbkIoVPgB+ZuTzvVKrTprQ61Dt2pRlarK/3+vu5K5+02HUX8TNfkoufj0+Nq1svbdfsxMd92C+2wNRNhbf8AhXHOOo+dRKlE7a7TlVV4SXpb+bm+4l2sklQoqhFbQ6lmtzF7C3Mbc6w8Bx6aBcqMMutgVBAvqbc/x5mtcG+Ptr+VckQn0H+eVbZUlYqVsfGm89SevXX6I3ydrHcZZIkkBtoMym/pvr0tW84fwfxGByyEFQRFYu+trFsgvl5W1udzyrv7oMLBNiZsNKus0RySC3iLkIMkaEg2DoWBsL2Q6ir64VwiLCx5IUCjmd2Y9WY6sfU1uqEZpMgp9vSSbjd9Xb68X0Ky4T2IxWIF8ggQaXlDK37MVr2/pZfTrW2wvdhJntLOojFtY1Oduo81wnv5r9BViUqZYemuBVqdsYubdpWXJJf39zpweESGNY4xlRAFUdANBvvXdSlTnJFKUoBSlKAUpSgFKUoBSlKAV1YrECON3Y2VFZiSQBZQSdToNq7a1PayItgMWqgszYecAAXJJjcAAczQHmzjvF3x00mJmNmkN7X0RfsoL8gLD5ncmpP2R7ncTjAskx+jQnUZlJlYdVjNsoPVj6gEV97pez6YvHq0mUpAglymxzMTlj0O6qbsfUL1r0DVSjTzd+XEo0KWfvz4nmzvQ7Fpw3ERxxZzG8QZWc3JdWYOdABf9XsBa461Ec1eku87siOIYJso/TQhpIiBckgXaPTXzgW9wp1tXmu9vbf+Na1Y2ZrXhlkcr0jQk2AJve1gT1J/efalZGDLAh0YoykFWBIYMDcEEagi171DdLcr3S3OmFyGBU2IOhBtYjmCNjUy4P3kcRwrAidp1G6TkyAj+kfODrvf51Ynd3xbD8XidMXhoHxMIUO7RRnxEbMFf6uh0IIGl7EWvYdnbHuhw80TPg4xBOouqqcsT2+yy7KSL2ItqdanVOVs0JFlUp2zU5Et7Kdp4uI4ZZ4rgElXU7o4tmU9dwb8wQedbivPPY7tRLwTGMmIjdI5MomjYFXFr5ZUB0a1ztowO+gq2V71+F2B+lKL8ikoPxBSrEJ5lruWqdRSWujJbSoSe+XhX/EN/wCCb/0qR8C7S4bHJnw8qyAWuBoy32zobMvxFb3RJdM2dKUrJkUpSgFKUoBSlKAUpSgFKUoCquEcHHDO0gjT9VioZigAHluTIycrBTE1rcmUetWrVe9pD4/aLh0Q/mIppmIIuMwYC4OwvGnqc/pVhVrFWuaRVrpHwivKXabhX0XGzwbCOV1W+nlvePkN1KnQc9NK9XV5375sD4fFpG0/SxxSbnoYzfof0R09utRV13bkWIV4XM3/AOHJpuH4bE4Vw7yQpI8THL9cBl8JiLbEAhiBcaG2lQ7GYCXDN4c0bwv0kQpf1F9GGm4uKvvujxOfhGH2uviobG/1ZHtfoSLG3qKk3E+FRYmNopo1kRt1YXHuOh9RqK1nQjNXWhpPDRqK60KL7osb4fFoxp+ljmj1PoJBbqf0f4mr/rz9iuz54VxzDp5vD+kQvCQTcxSSZMpPMrcqeo/pV6BragnGOV8GbYZOMcr4M6cTg0kFnRXHRlDD5GsPDdmcJFfw8NAl98sMa3ttey61sqVOWTpbCIVyFFKi1lKgrptptUe4n2IhB8fBxphsUnmRo7xJJYhjFMqaNG9rEkEi9xqKk9KA4oTYXFj0rlSlAKUpQClKUApSlAKUpQCuEr5VJsTYE2GpNuQHWudKAjHZfsu0U8+MxGU4rEHYaiKIZRHCD9ogKmZrakcwLmT0pQCqK7+oQMdA3NoAD7LI+X+8avWqX/lAYcCXBvzZJ1PSyNEV/vt+FR1fAyGt4Gb7uGmJ4fMvJcQwHxjhY3+dWVVYdwTj6FiBcX+kXIvrYxRAG3TQ/I9Ks+sw8KN6fgXQrvvQ4V4uM4UyAmT6Uq6fcBSVr6chGT6DN8LEqMYrBrJxBMVOyxxYSORYQ7BSZH/WzWJ8qBVCgne7GwAUnc8M45h8Tm8CaObIbN4bq9j65T/m1bWNkjOr4WHz2rG4hxSHDpnmkSJRzdgo+ZOtQTsz2vHFOMsYg30fDQSBDYgO8jxAuwt5bhSFB1spPMgLpaBtJ2LFpSlZMilKUApSlAKUpQClKjHabvFwXD2ySyFpbX8ONc7jS4zbBL6WzEb321rDdtzDaWrJPSqpxnf7CCRFhZX2t4kiR363y57fjWsPfrirm2FhA5Xkcn521qN1YLdkTr01uy6aV554j3ucTkkJWUQIdlSOJwPdpEJP+d6zMF3y8Rjvn8GYW5oUbY6gqbA7HVTtyrX5inzNPmqd9y+qVRHAu+nHRW8cJiV53Aik9SGQZT8V5DarR7P942BxrIkcwWV1DeG/lYG5BTXQuLbAnSxFwb1vGpGWzJIVYT2ZJqqP+UDCMmDfmGmX0swjJ/FB+NW5VTfygP1OE/7kn91azU8LM1fAzr7gDaPGX+9D+UtS3tr3jwYHDF4pI5pm8sSK4YZubPlOiqNeV9BcXuKy7re75eJRzPNLKsCui+FGwAd1GYl730AdQNL+Y2ItW17xu6aLCwHE4NXshvLGWLgRn7a3u3l53J8tz9nWNOShoiKLkqei4FXcSx74mZppmMkrm7MwBN/ToNAABoAABtXPBcRniDCKSWMNbN4bul8ubLfKRe2Zvma5qo5Wr60gG5HxNUPiu+hzPjO+m51zvJK2aV2duruXa3S7Emrp7kOzzQ4eXEsConKrGCN0jzee+/mZmtysoPOoX2K7q5+IWknvh4Aw3QiSRdyY76AHbMb73savjhvD1w8KRJfJGoVczFjYCwuzG5q5RpyvmkX8PSlfPMyaUpVouilKUApSlAQntO/EOH58VBL9MhF2lw8qopRBqzQyRqpsBuCG0BOtRWbv7YqfDwihuWee4HwEYJ+Yq4KhfFu6Hh2IJIiaBjreFyg+CG6D4LzqOal/iyKam/AyoOO94GNxsiO85hyXyLAzRgXNySQ12OgGp5aWubx5eZLXJNySbkk7knmalHbnsBJwyQby4dzaOUgXB+5JbQNvY7EDTmBF7jYC/sB+JrnVc97SOTWdS9phwp3t865KPjXwLfcD86GJegqEg8jkRSui4OwJ9jXOxHX53/jSwynZXDwvzuPQ19D9dPyrlTVGNUXR3PdtJMUj4Wdi8sKhkcm5aK4WzHmVNhcm5DDmCTr/AOUAw8LCDnnlNudsq3P4j51Ee6/HmLi2HttL4kTexQsP7SKa3/8AKAxAMuDT7SpOx6Wdoguv/wBbfhXRjNyo3Z141HOhdm87hEIwE5tYHEG3raKEG3x0qy3QEEEXB0IO1vWoD3I4YrwoE7PLKy68gQhv8Uap/ViHhRZp+FdCt8Z3F4N3JSWeJSScimMqLkmy5kJAGgA12rf9mO7fBYBfJH4jkgmSWzvddiulktf7IHrepTSiilqkZUIp3SFKUrY2FKUoBSlKAUpSgFKUoDD4twmLFwtDOgkjcWIN/cEEagg2II1BFVtie4SLOTFi5EQ7K0auR6Zrrf5VatK1lFS3RpKEZboqmLuFTMM2MkK8wsSqfgSxA+RrMfuIwZQgTYjPyYtGbdLqEAI+XvVlUrVU4LgaqjBcEeWeNcFfA4qXDSG5jOjDQMpAKsBfS6kG3LUcqxKtzvp7IyS+HjIULmNSkwUXPhi7LJbchfODv9YcgaqJJAdjXOr08svI5OJpZJ6bH0i9dYOU2O3L/CuwmusPcXawB5G341CiBEt7rhfjGFv/ANb/APGSsvvzxwfiSoP5qFAdPtOzsfcWKfM1p+7fiaQcVwrOwyZmS9wbGRHjS+u2ZlF6d6k4bjGLIOYBoxob2yxRBh6WIYW63q7HSjbzOhDShbzLn7p4QnB8LbmJG+LSSE/DWpdWn7GwGPh2DQ6lcPADbbSNdq3FXVojopWVhSlKyZFKUoBSlKAUpSgFKUoBSlKAUpSgFKUoBWgx3YHh87ZnwkJYkkkRhCS2pLFLFj7359a39KAikHdZwtHzjCqTvZmkdN7/AKt2K29Lelb3B8Dw8OXwoIo8t8uSNFte97ZRpe5+ZrOpWLJGEktiL94XY5eJYRktaZAzQtp9e31CfutoD8DyrzfjsRLiZnaT9dI5DaZfOTl83Q339b164rzFgkXFcaWwzJLjs1jpdGnLm+v3b86hqrbqV66vbqemoIgqqoAAUAAAWAA0AAGwrnSlTlkUpSgFKUoBSlKAUpSgFKUoBSlKAUpSgFKUoBSlKAUpSgNd2j4h9HweIm/3cUr6gkXVSRcDlpXnzuowXicXwoIuEzudbWyRvlP9bJ/perd748cIuEyjnK0UY0PNw5228qN8qr7uIwgbiErmx8OBgLjW7vGAR8FcftVDPWcUV6mtSKL4pSlTFgUpSgFKUoBSlKAUpSgFKUoBSlKAUpSgFKUoBSlKAUpSgK07+Z7YCFbfWxC69MscprA/k/4K0OLl+88cY6eRWY29f0ov8Kw+/wB4reTDYcH6oeVhyuTkjPyEvzrK7uO2WB4bwpfGmXxZHlcxoC8n1vDXMq/VNoxvbS1QXXxOiK918W/JFuVwmmVFLMQqqCWJIAAGpJJ2A61WeJ79YHW2Fw080pIAUhQLnb9WzsT6Aa1WHbDtrjMa5XFOY1B0hAMaKfVDqxHVrkcrVvKokjedVRWmpbPH++7BwXWBWxTjmvkiv/TbUj1VSNN6hUvftjyTljwyjkDHIxHx8UX+VVxvQ1WdaTKcq83toWjwzv6xKt+ngikX/p5omH9YuD7ae9c8f35YmUHwIY4Rt5ryuN9fsqDtyI051VdFcggj8dND8K1dWbVkzV1qjVkyeR96nEgSfpF78jFFYe1k2/wrcYHvtxiEeLFDKPQPG39bMw/s/nVeVwBvttUCr1FxKyxFVcT0P2K7wo+Js6LE8TouZgWRlte3lIIY/wBUD1qWV5Sw2JeJw8blHXVWUlSptuCDfn8r9a9E9lO2WGxUEVsQrSlRmWRo1mzW82ZVCgnfVVAO40NXqFb4is9zpYev8RWe5JKUpVgtClKUApSlAKUpQClKUApSlAeee+vEK3FXsfqRQq2mx8z29dHX51aHYzu4wUGFhZ8NG8zRRmQyAS+dlBfLmuqi5I8o5DeufHe6jB43FSYmZpi0gUFQ6qgyqqAiyZtlG5O5qZIgAAAsBoANgOgqOMLSbZFGFpOTOMcKr9UAewt+VHgVt1B9wD+dc6VISmol7I4J75sJhzmve8EdzffXLWj4t3RcNnU5YfAY2s0LFbW6Ibp/ZqZ0rDSe5hpPcoHtV3L4vDXfDn6VFvZRaYD1T7f7Op+6KryRSLg7jkdDccj0r2DVX95fdQcW7YrCWEx/WRkgBzoMyE6K9twdDa+hvevOjxiValBbxKcKhtev+RXwqQNPxrgwaFjHKrRsL6OCrD0KmxHPlXdXOknHRnKlFxdmcUJ5/lXJiOdvjXx0B3rioC7/AD/jWDXclXYrt5Lwx2soliexdGJFrfaRhfKeuhBt11r0PDKGUMLWIBFiCLHXQjevKIap72b73PoWFjw7ZSYww8yOxylmZRcMBYAgDTQAVew1V+GR0cJWbvGTL0pSlXToilKUApSlAKUpQClKUApSlAKUpQClKUApSlAdOKwUcqlZEV1NrhlDA2NxcEdda0PEe7rh8yFThYoybnNEgicE3N8yAX15G49KklKw1fcw0noymOK9yGIVj9HmjkTkJM0b+xyqyn3022rDwfcvjXvnaKKzWN2LArp5ly3vz0bJt66XnSofl6fIr/K0r3see+1XdpisApkOWaEWvImmW9gM6HUancZh1Irf9i+wLYvAxTDwfMZfrrdvLJImpyn7tXDiIFkRkcBlYFWB2IIsQfQg1RPGOKz8JnkwURd44mJQ/SHTyyfpQCoQi4z2J5kE6XtSFFQldGYYeNOeaPI//9k="/>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22536" name="Picture 8" descr="http://everystockphoto.s3.amazonaws.com/flower_plant_growing_242512_l.jpg"/>
          <p:cNvPicPr>
            <a:picLocks noChangeAspect="1" noChangeArrowheads="1"/>
          </p:cNvPicPr>
          <p:nvPr/>
        </p:nvPicPr>
        <p:blipFill>
          <a:blip r:embed="rId2" cstate="print">
            <a:clrChange>
              <a:clrFrom>
                <a:srgbClr val="FFFFFF"/>
              </a:clrFrom>
              <a:clrTo>
                <a:srgbClr val="FFFFFF">
                  <a:alpha val="0"/>
                </a:srgbClr>
              </a:clrTo>
            </a:clrChange>
          </a:blip>
          <a:srcRect l="6207" t="6005" r="25517"/>
          <a:stretch>
            <a:fillRect/>
          </a:stretch>
        </p:blipFill>
        <p:spPr bwMode="auto">
          <a:xfrm>
            <a:off x="6786546" y="4429132"/>
            <a:ext cx="2357454" cy="2428868"/>
          </a:xfrm>
          <a:prstGeom prst="rect">
            <a:avLst/>
          </a:prstGeom>
          <a:noFill/>
        </p:spPr>
      </p:pic>
      <p:pic>
        <p:nvPicPr>
          <p:cNvPr id="10" name="Picture 8" descr="http://everystockphoto.s3.amazonaws.com/flower_plant_growing_242512_l.jpg"/>
          <p:cNvPicPr>
            <a:picLocks noChangeAspect="1" noChangeArrowheads="1"/>
          </p:cNvPicPr>
          <p:nvPr/>
        </p:nvPicPr>
        <p:blipFill>
          <a:blip r:embed="rId2" cstate="print">
            <a:clrChange>
              <a:clrFrom>
                <a:srgbClr val="FFFFFF"/>
              </a:clrFrom>
              <a:clrTo>
                <a:srgbClr val="FFFFFF">
                  <a:alpha val="0"/>
                </a:srgbClr>
              </a:clrTo>
            </a:clrChange>
          </a:blip>
          <a:srcRect l="6207" t="6005" r="25517"/>
          <a:stretch>
            <a:fillRect/>
          </a:stretch>
        </p:blipFill>
        <p:spPr bwMode="auto">
          <a:xfrm>
            <a:off x="3428992" y="5214950"/>
            <a:ext cx="1594741" cy="1643050"/>
          </a:xfrm>
          <a:prstGeom prst="rect">
            <a:avLst/>
          </a:prstGeom>
          <a:noFill/>
        </p:spPr>
      </p:pic>
      <p:pic>
        <p:nvPicPr>
          <p:cNvPr id="11" name="Picture 8" descr="http://everystockphoto.s3.amazonaws.com/flower_plant_growing_242512_l.jpg"/>
          <p:cNvPicPr>
            <a:picLocks noChangeAspect="1" noChangeArrowheads="1"/>
          </p:cNvPicPr>
          <p:nvPr/>
        </p:nvPicPr>
        <p:blipFill>
          <a:blip r:embed="rId2" cstate="print">
            <a:clrChange>
              <a:clrFrom>
                <a:srgbClr val="FFFFFF"/>
              </a:clrFrom>
              <a:clrTo>
                <a:srgbClr val="FFFFFF">
                  <a:alpha val="0"/>
                </a:srgbClr>
              </a:clrTo>
            </a:clrChange>
          </a:blip>
          <a:srcRect l="6207" t="6005" r="25517"/>
          <a:stretch>
            <a:fillRect/>
          </a:stretch>
        </p:blipFill>
        <p:spPr bwMode="auto">
          <a:xfrm>
            <a:off x="428596" y="5974775"/>
            <a:ext cx="857256" cy="883225"/>
          </a:xfrm>
          <a:prstGeom prst="rect">
            <a:avLst/>
          </a:prstGeom>
          <a:noFill/>
        </p:spPr>
      </p:pic>
      <p:sp>
        <p:nvSpPr>
          <p:cNvPr id="12" name="Rectangle 11"/>
          <p:cNvSpPr/>
          <p:nvPr/>
        </p:nvSpPr>
        <p:spPr>
          <a:xfrm>
            <a:off x="5550618" y="3143248"/>
            <a:ext cx="2521844" cy="1323439"/>
          </a:xfrm>
          <a:prstGeom prst="rect">
            <a:avLst/>
          </a:prstGeom>
        </p:spPr>
        <p:txBody>
          <a:bodyPr wrap="none">
            <a:spAutoFit/>
          </a:bodyPr>
          <a:lstStyle/>
          <a:p>
            <a:r>
              <a:rPr lang="en-US" sz="8000" b="1" dirty="0">
                <a:solidFill>
                  <a:schemeClr val="bg2">
                    <a:lumMod val="75000"/>
                  </a:schemeClr>
                </a:solidFill>
                <a:latin typeface="Trebuchet MS" pitchFamily="34" charset="0"/>
              </a:rPr>
              <a:t>grow</a:t>
            </a:r>
            <a:endParaRPr lang="th-TH" sz="80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0034" y="428604"/>
            <a:ext cx="8143932" cy="6000792"/>
          </a:xfrm>
          <a:prstGeom prst="roundRect">
            <a:avLst>
              <a:gd name="adj" fmla="val 67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TextBox 14"/>
          <p:cNvSpPr txBox="1"/>
          <p:nvPr/>
        </p:nvSpPr>
        <p:spPr>
          <a:xfrm>
            <a:off x="500034" y="1285860"/>
            <a:ext cx="8143932" cy="2862322"/>
          </a:xfrm>
          <a:prstGeom prst="rect">
            <a:avLst/>
          </a:prstGeom>
          <a:noFill/>
        </p:spPr>
        <p:txBody>
          <a:bodyPr wrap="square" rtlCol="0">
            <a:spAutoFit/>
          </a:bodyPr>
          <a:lstStyle/>
          <a:p>
            <a:pPr algn="ctr"/>
            <a:r>
              <a:rPr lang="en-US" sz="6000" b="1" dirty="0">
                <a:solidFill>
                  <a:schemeClr val="bg2">
                    <a:lumMod val="75000"/>
                  </a:schemeClr>
                </a:solidFill>
                <a:latin typeface="Trebuchet MS" pitchFamily="34" charset="0"/>
              </a:rPr>
              <a:t>We need to eat food and drink water to grow.</a:t>
            </a:r>
            <a:endParaRPr lang="th-TH" sz="6000" b="1" dirty="0">
              <a:solidFill>
                <a:schemeClr val="bg2">
                  <a:lumMod val="75000"/>
                </a:schemeClr>
              </a:solidFill>
              <a:latin typeface="Trebuchet MS" pitchFamily="34" charset="0"/>
            </a:endParaRPr>
          </a:p>
        </p:txBody>
      </p:sp>
      <p:sp>
        <p:nvSpPr>
          <p:cNvPr id="8" name="TextBox 7"/>
          <p:cNvSpPr txBox="1"/>
          <p:nvPr/>
        </p:nvSpPr>
        <p:spPr>
          <a:xfrm rot="20888635">
            <a:off x="170933" y="193799"/>
            <a:ext cx="3415017" cy="1323439"/>
          </a:xfrm>
          <a:prstGeom prst="rect">
            <a:avLst/>
          </a:prstGeom>
          <a:noFill/>
        </p:spPr>
        <p:txBody>
          <a:bodyPr wrap="square" rtlCol="0">
            <a:spAutoFit/>
          </a:bodyPr>
          <a:lstStyle/>
          <a:p>
            <a:r>
              <a:rPr lang="en-US" sz="8000" dirty="0">
                <a:solidFill>
                  <a:schemeClr val="accent1">
                    <a:lumMod val="50000"/>
                  </a:schemeClr>
                </a:solidFill>
                <a:latin typeface="Brush Script MT" pitchFamily="66" charset="0"/>
              </a:rPr>
              <a:t>Science!</a:t>
            </a:r>
            <a:endParaRPr lang="th-TH" sz="8000" dirty="0">
              <a:solidFill>
                <a:schemeClr val="accent1">
                  <a:lumMod val="50000"/>
                </a:schemeClr>
              </a:solidFill>
              <a:latin typeface="Brush Script MT" pitchFamily="66" charset="0"/>
            </a:endParaRPr>
          </a:p>
        </p:txBody>
      </p:sp>
      <p:pic>
        <p:nvPicPr>
          <p:cNvPr id="23554" name="Picture 2" descr="http://www.yenihayatnews.com/news/wp-content/uploads/2009/02/eatfish.jpg"/>
          <p:cNvPicPr>
            <a:picLocks noChangeAspect="1" noChangeArrowheads="1"/>
          </p:cNvPicPr>
          <p:nvPr/>
        </p:nvPicPr>
        <p:blipFill>
          <a:blip r:embed="rId2" cstate="print">
            <a:clrChange>
              <a:clrFrom>
                <a:srgbClr val="F3F3F3"/>
              </a:clrFrom>
              <a:clrTo>
                <a:srgbClr val="F3F3F3">
                  <a:alpha val="0"/>
                </a:srgbClr>
              </a:clrTo>
            </a:clrChange>
          </a:blip>
          <a:srcRect/>
          <a:stretch>
            <a:fillRect/>
          </a:stretch>
        </p:blipFill>
        <p:spPr bwMode="auto">
          <a:xfrm>
            <a:off x="857224" y="3143248"/>
            <a:ext cx="2839316" cy="3224201"/>
          </a:xfrm>
          <a:prstGeom prst="rect">
            <a:avLst/>
          </a:prstGeom>
          <a:noFill/>
        </p:spPr>
      </p:pic>
      <p:pic>
        <p:nvPicPr>
          <p:cNvPr id="23556" name="Picture 4" descr="http://solariasun.com/wp-content/uploads/2011/02/toxic-chemicals-in-water.jpg"/>
          <p:cNvPicPr>
            <a:picLocks noChangeAspect="1" noChangeArrowheads="1"/>
          </p:cNvPicPr>
          <p:nvPr/>
        </p:nvPicPr>
        <p:blipFill>
          <a:blip r:embed="rId3" cstate="print"/>
          <a:srcRect/>
          <a:stretch>
            <a:fillRect/>
          </a:stretch>
        </p:blipFill>
        <p:spPr bwMode="auto">
          <a:xfrm flipH="1">
            <a:off x="4786314" y="3929066"/>
            <a:ext cx="3324225" cy="2466976"/>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2007" y="56272"/>
            <a:ext cx="425721" cy="384041"/>
          </a:xfrm>
          <a:prstGeom prst="rect">
            <a:avLst/>
          </a:prstGeom>
        </p:spPr>
      </p:pic>
    </p:spTree>
  </p:cSld>
  <p:clrMapOvr>
    <a:masterClrMapping/>
  </p:clrMapOvr>
  <p:transition spd="slow">
    <p:circl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6642e1239ac4e8c27ac7f1c8068cdbb398dfc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TotalTime>
  <Words>894</Words>
  <Application>Microsoft Office PowerPoint</Application>
  <PresentationFormat>On-screen Show (4:3)</PresentationFormat>
  <Paragraphs>136</Paragraphs>
  <Slides>30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Angsana New</vt:lpstr>
      <vt:lpstr>Arial</vt:lpstr>
      <vt:lpstr>Berlin Sans FB</vt:lpstr>
      <vt:lpstr>Brush Script MT</vt:lpstr>
      <vt:lpstr>Calibri</vt:lpstr>
      <vt:lpstr>Comic Sans MS</vt:lpstr>
      <vt:lpstr>Cordia New</vt:lpstr>
      <vt:lpstr>Sassoon Infant Md</vt:lpstr>
      <vt:lpstr>Sassoon Infant Rg</vt:lpstr>
      <vt:lpstr>Trebuchet MS</vt:lpstr>
      <vt:lpstr>Twinkl</vt:lpstr>
      <vt:lpstr>Twinkl SemiBold</vt:lpstr>
      <vt:lpstr>Office Theme</vt:lpstr>
      <vt:lpstr>Plants:  Their parts and what they need to grow</vt:lpstr>
      <vt:lpstr>PowerPoint Presentation</vt:lpstr>
      <vt:lpstr>PowerPoint Presentation</vt:lpstr>
      <vt:lpstr>PowerPoint Presentation</vt:lpstr>
      <vt:lpstr>PowerPoint Presentation</vt:lpstr>
      <vt:lpstr>PowerPoint Presentation</vt:lpstr>
      <vt:lpstr>What Do Plants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Straw/toothpick Squares</dc:title>
  <dc:creator>TWray</dc:creator>
  <cp:lastModifiedBy>Melanie Sandberg</cp:lastModifiedBy>
  <cp:revision>205</cp:revision>
  <dcterms:created xsi:type="dcterms:W3CDTF">2011-02-25T13:32:37Z</dcterms:created>
  <dcterms:modified xsi:type="dcterms:W3CDTF">2019-05-13T07:19:20Z</dcterms:modified>
</cp:coreProperties>
</file>