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87" r:id="rId2"/>
    <p:sldId id="284" r:id="rId3"/>
    <p:sldId id="285" r:id="rId4"/>
    <p:sldId id="318" r:id="rId5"/>
    <p:sldId id="320" r:id="rId6"/>
    <p:sldId id="293" r:id="rId7"/>
    <p:sldId id="279" r:id="rId8"/>
    <p:sldId id="305" r:id="rId9"/>
    <p:sldId id="306" r:id="rId10"/>
    <p:sldId id="307" r:id="rId11"/>
    <p:sldId id="296" r:id="rId12"/>
    <p:sldId id="291" r:id="rId13"/>
    <p:sldId id="299" r:id="rId14"/>
    <p:sldId id="294" r:id="rId15"/>
    <p:sldId id="297" r:id="rId16"/>
    <p:sldId id="308" r:id="rId17"/>
    <p:sldId id="322" r:id="rId18"/>
    <p:sldId id="323" r:id="rId19"/>
    <p:sldId id="324" r:id="rId20"/>
    <p:sldId id="309" r:id="rId21"/>
    <p:sldId id="325" r:id="rId22"/>
    <p:sldId id="310" r:id="rId23"/>
    <p:sldId id="326" r:id="rId24"/>
    <p:sldId id="327" r:id="rId25"/>
    <p:sldId id="311" r:id="rId26"/>
    <p:sldId id="328" r:id="rId27"/>
    <p:sldId id="330" r:id="rId28"/>
    <p:sldId id="329" r:id="rId29"/>
    <p:sldId id="302" r:id="rId30"/>
    <p:sldId id="295" r:id="rId31"/>
    <p:sldId id="300" r:id="rId32"/>
    <p:sldId id="331" r:id="rId33"/>
    <p:sldId id="332" r:id="rId34"/>
    <p:sldId id="313" r:id="rId35"/>
    <p:sldId id="333" r:id="rId36"/>
    <p:sldId id="314" r:id="rId37"/>
    <p:sldId id="315" r:id="rId38"/>
    <p:sldId id="335" r:id="rId39"/>
    <p:sldId id="334" r:id="rId40"/>
    <p:sldId id="337" r:id="rId41"/>
    <p:sldId id="316" r:id="rId42"/>
    <p:sldId id="338" r:id="rId43"/>
    <p:sldId id="317" r:id="rId44"/>
    <p:sldId id="339" r:id="rId45"/>
    <p:sldId id="341" r:id="rId46"/>
    <p:sldId id="342" r:id="rId47"/>
    <p:sldId id="343" r:id="rId48"/>
    <p:sldId id="344" r:id="rId49"/>
    <p:sldId id="347" r:id="rId50"/>
    <p:sldId id="303" r:id="rId51"/>
    <p:sldId id="346" r:id="rId52"/>
    <p:sldId id="292" r:id="rId53"/>
    <p:sldId id="280" r:id="rId54"/>
    <p:sldId id="345"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350"/>
    <a:srgbClr val="253746"/>
    <a:srgbClr val="004A76"/>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85451" autoAdjust="0"/>
  </p:normalViewPr>
  <p:slideViewPr>
    <p:cSldViewPr snapToGrid="0">
      <p:cViewPr>
        <p:scale>
          <a:sx n="99" d="100"/>
          <a:sy n="99" d="100"/>
        </p:scale>
        <p:origin x="-492" y="-30"/>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25/02/2020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lang="en-GB" sz="1200" kern="1200" dirty="0">
                <a:solidFill>
                  <a:schemeClr val="tx1"/>
                </a:solidFill>
                <a:effectLst/>
                <a:latin typeface="+mn-lt"/>
                <a:ea typeface="+mn-ea"/>
                <a:cs typeface="+mn-cs"/>
              </a:rPr>
              <a:t>a paper rectangle and a paper circle,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Paper shapes (</a:t>
            </a:r>
            <a:r>
              <a:rPr lang="en-GB" sz="1200" i="1" kern="1200" dirty="0">
                <a:solidFill>
                  <a:schemeClr val="tx1"/>
                </a:solidFill>
                <a:effectLst/>
                <a:latin typeface="+mn-lt"/>
                <a:ea typeface="+mn-ea"/>
                <a:cs typeface="+mn-cs"/>
              </a:rPr>
              <a:t>see starter</a:t>
            </a:r>
            <a:r>
              <a:rPr lang="en-GB" sz="1200" kern="1200" dirty="0">
                <a:solidFill>
                  <a:schemeClr val="tx1"/>
                </a:solidFill>
                <a:effectLst/>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you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a</a:t>
            </a:r>
            <a:r>
              <a:rPr lang="en-GB" sz="1200" kern="1200" dirty="0">
                <a:solidFill>
                  <a:schemeClr val="tx1"/>
                </a:solidFill>
                <a:effectLst/>
                <a:latin typeface="+mn-lt"/>
                <a:ea typeface="+mn-ea"/>
                <a:cs typeface="+mn-cs"/>
              </a:rPr>
              <a:t> teaching clock or ITP clock, bananas.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3</a:t>
            </a:r>
            <a:r>
              <a:rPr kumimoji="0" lang="en-GB" sz="1200" b="0" i="0" u="none" strike="noStrike" kern="1200" cap="none" spc="0" normalizeH="0" baseline="0" noProof="0" dirty="0">
                <a:ln>
                  <a:noFill/>
                </a:ln>
                <a:solidFill>
                  <a:srgbClr val="253746"/>
                </a:solidFill>
                <a:effectLst/>
                <a:uLnTx/>
                <a:uFillTx/>
                <a:latin typeface="+mn-lt"/>
                <a:ea typeface="+mn-ea"/>
                <a:cs typeface="+mn-cs"/>
              </a:rPr>
              <a:t> </a:t>
            </a:r>
            <a:r>
              <a:rPr kumimoji="0" lang="en-GB" sz="1200" b="0" i="1" u="none" strike="noStrike" kern="1200" cap="none" spc="0" normalizeH="0" baseline="0" noProof="0" dirty="0">
                <a:ln>
                  <a:noFill/>
                </a:ln>
                <a:solidFill>
                  <a:srgbClr val="253746"/>
                </a:solidFill>
                <a:effectLst/>
                <a:uLnTx/>
                <a:uFillTx/>
                <a:latin typeface="+mn-lt"/>
                <a:ea typeface="+mn-ea"/>
                <a:cs typeface="+mn-cs"/>
              </a:rPr>
              <a:t>children will need </a:t>
            </a:r>
            <a:r>
              <a:rPr kumimoji="0" lang="en-GB" sz="1200" b="0" i="0" u="none" strike="noStrike" kern="1200" cap="none" spc="0" normalizeH="0" baseline="0" noProof="0" dirty="0">
                <a:ln>
                  <a:noFill/>
                </a:ln>
                <a:solidFill>
                  <a:srgbClr val="253746"/>
                </a:solidFill>
                <a:effectLst/>
                <a:uLnTx/>
                <a:uFillTx/>
                <a:latin typeface="+mn-lt"/>
                <a:ea typeface="+mn-ea"/>
                <a:cs typeface="+mn-cs"/>
              </a:rPr>
              <a:t>mini-whiteboards and pens.</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first child begins: </a:t>
            </a:r>
            <a:r>
              <a:rPr lang="en-GB" sz="1200" i="1" kern="1200" dirty="0">
                <a:solidFill>
                  <a:schemeClr val="tx1"/>
                </a:solidFill>
                <a:effectLst/>
                <a:latin typeface="+mn-lt"/>
                <a:ea typeface="+mn-ea"/>
                <a:cs typeface="+mn-cs"/>
              </a:rPr>
              <a:t>one quarter, </a:t>
            </a:r>
            <a:r>
              <a:rPr lang="en-GB" sz="1200" kern="1200" dirty="0">
                <a:solidFill>
                  <a:schemeClr val="tx1"/>
                </a:solidFill>
                <a:effectLst/>
                <a:latin typeface="+mn-lt"/>
                <a:ea typeface="+mn-ea"/>
                <a:cs typeface="+mn-cs"/>
              </a:rPr>
              <a:t>then</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opens up the rectangle to reveal</a:t>
            </a:r>
            <a:r>
              <a:rPr lang="en-GB" sz="1200" i="1" kern="1200" dirty="0">
                <a:solidFill>
                  <a:schemeClr val="tx1"/>
                </a:solidFill>
                <a:effectLst/>
                <a:latin typeface="+mn-lt"/>
                <a:ea typeface="+mn-ea"/>
                <a:cs typeface="+mn-cs"/>
              </a:rPr>
              <a:t> two quarters, </a:t>
            </a:r>
            <a:r>
              <a:rPr lang="en-GB" sz="1200" kern="1200" dirty="0">
                <a:solidFill>
                  <a:schemeClr val="tx1"/>
                </a:solidFill>
                <a:effectLst/>
                <a:latin typeface="+mn-lt"/>
                <a:ea typeface="+mn-ea"/>
                <a:cs typeface="+mn-cs"/>
              </a:rPr>
              <a:t>then opens up the shape again to point to</a:t>
            </a:r>
            <a:r>
              <a:rPr lang="en-GB" sz="1200" i="1" kern="1200" dirty="0">
                <a:solidFill>
                  <a:schemeClr val="tx1"/>
                </a:solidFill>
                <a:effectLst/>
                <a:latin typeface="+mn-lt"/>
                <a:ea typeface="+mn-ea"/>
                <a:cs typeface="+mn-cs"/>
              </a:rPr>
              <a:t> three quarters, one</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Support the next child with pointing to their shapes and counting: </a:t>
            </a:r>
            <a:r>
              <a:rPr lang="en-GB" sz="1200" i="1" kern="1200" dirty="0">
                <a:solidFill>
                  <a:schemeClr val="tx1"/>
                </a:solidFill>
                <a:effectLst/>
                <a:latin typeface="+mn-lt"/>
                <a:ea typeface="+mn-ea"/>
                <a:cs typeface="+mn-cs"/>
              </a:rPr>
              <a:t>1 </a:t>
            </a:r>
            <a:r>
              <a:rPr lang="en-GB" sz="1200" b="1" i="1" kern="1200" dirty="0">
                <a:solidFill>
                  <a:schemeClr val="tx1"/>
                </a:solidFill>
                <a:effectLst/>
                <a:latin typeface="+mn-lt"/>
                <a:ea typeface="+mn-ea"/>
                <a:cs typeface="+mn-cs"/>
              </a:rPr>
              <a:t>and</a:t>
            </a:r>
            <a:r>
              <a:rPr lang="en-GB" sz="1200" i="1" kern="1200" dirty="0">
                <a:solidFill>
                  <a:schemeClr val="tx1"/>
                </a:solidFill>
                <a:effectLst/>
                <a:latin typeface="+mn-lt"/>
                <a:ea typeface="+mn-ea"/>
                <a:cs typeface="+mn-cs"/>
              </a:rPr>
              <a:t> one quarter, 1 </a:t>
            </a:r>
            <a:r>
              <a:rPr lang="en-GB" sz="1200" b="1" i="1" kern="1200" dirty="0">
                <a:solidFill>
                  <a:schemeClr val="tx1"/>
                </a:solidFill>
                <a:effectLst/>
                <a:latin typeface="+mn-lt"/>
                <a:ea typeface="+mn-ea"/>
                <a:cs typeface="+mn-cs"/>
              </a:rPr>
              <a:t>and</a:t>
            </a:r>
            <a:r>
              <a:rPr lang="en-GB" sz="1200" i="1" kern="1200" dirty="0">
                <a:solidFill>
                  <a:schemeClr val="tx1"/>
                </a:solidFill>
                <a:effectLst/>
                <a:latin typeface="+mn-lt"/>
                <a:ea typeface="+mn-ea"/>
                <a:cs typeface="+mn-cs"/>
              </a:rPr>
              <a:t> two quarters, 1 </a:t>
            </a:r>
            <a:r>
              <a:rPr lang="en-GB" sz="1200" b="1" i="1" kern="1200" dirty="0">
                <a:solidFill>
                  <a:schemeClr val="tx1"/>
                </a:solidFill>
                <a:effectLst/>
                <a:latin typeface="+mn-lt"/>
                <a:ea typeface="+mn-ea"/>
                <a:cs typeface="+mn-cs"/>
              </a:rPr>
              <a:t>and</a:t>
            </a:r>
            <a:r>
              <a:rPr lang="en-GB" sz="1200" i="1" kern="1200" dirty="0">
                <a:solidFill>
                  <a:schemeClr val="tx1"/>
                </a:solidFill>
                <a:effectLst/>
                <a:latin typeface="+mn-lt"/>
                <a:ea typeface="+mn-ea"/>
                <a:cs typeface="+mn-cs"/>
              </a:rPr>
              <a:t> three quarters, 2,</a:t>
            </a:r>
            <a:r>
              <a:rPr lang="en-GB" sz="1200" kern="1200" dirty="0">
                <a:solidFill>
                  <a:schemeClr val="tx1"/>
                </a:solidFill>
                <a:effectLst/>
                <a:latin typeface="+mn-lt"/>
                <a:ea typeface="+mn-ea"/>
                <a:cs typeface="+mn-cs"/>
              </a:rPr>
              <a:t> etc. </a:t>
            </a:r>
          </a:p>
          <a:p>
            <a:pPr lvl="0"/>
            <a:r>
              <a:rPr lang="en-GB" sz="1200" kern="1200" dirty="0">
                <a:solidFill>
                  <a:schemeClr val="tx1"/>
                </a:solidFill>
                <a:effectLst/>
                <a:latin typeface="+mn-lt"/>
                <a:ea typeface="+mn-ea"/>
                <a:cs typeface="+mn-cs"/>
              </a:rPr>
              <a:t>Repeat this – slowly - round the circle until you reach 5, then start again at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with the next child.</a:t>
            </a: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Write, hide and spot halves and quarters on a number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Play counting in halves and quarters card game.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11</a:t>
            </a:fld>
            <a:endParaRPr lang="en-GB"/>
          </a:p>
        </p:txBody>
      </p:sp>
    </p:spTree>
    <p:extLst>
      <p:ext uri="{BB962C8B-B14F-4D97-AF65-F5344CB8AC3E}">
        <p14:creationId xmlns:p14="http://schemas.microsoft.com/office/powerpoint/2010/main" val="394882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r>
              <a:rPr kumimoji="0" lang="en-GB" sz="1200" b="0" i="0" u="none" strike="noStrike" kern="1200" cap="none" spc="0" normalizeH="0" baseline="0" noProof="0" dirty="0">
                <a:ln>
                  <a:noFill/>
                </a:ln>
                <a:solidFill>
                  <a:prstClr val="black"/>
                </a:solidFill>
                <a:effectLst/>
                <a:uLnTx/>
                <a:uFillTx/>
                <a:latin typeface="+mn-lt"/>
                <a:ea typeface="+mn-ea"/>
                <a:cs typeface="+mn-cs"/>
              </a:rPr>
              <a:t>WT: </a:t>
            </a:r>
            <a:r>
              <a:rPr lang="en-GB" sz="1200" b="1" i="0" u="none" strike="noStrike" kern="1200" baseline="0" dirty="0">
                <a:solidFill>
                  <a:schemeClr val="tx1"/>
                </a:solidFill>
                <a:latin typeface="+mn-lt"/>
                <a:ea typeface="+mn-ea"/>
                <a:cs typeface="+mn-cs"/>
              </a:rPr>
              <a:t>What comes next? Halves and quarters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ARE/GD: </a:t>
            </a:r>
            <a:r>
              <a:rPr lang="en-GB" sz="1200" b="1" i="0" u="none" strike="noStrike" kern="1200" baseline="0" dirty="0">
                <a:solidFill>
                  <a:schemeClr val="tx1"/>
                </a:solidFill>
                <a:latin typeface="+mn-lt"/>
                <a:ea typeface="+mn-ea"/>
                <a:cs typeface="+mn-cs"/>
              </a:rPr>
              <a:t>What comes next? Halves and quarters Sheet 2</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12</a:t>
            </a:fld>
            <a:endParaRPr lang="en-GB"/>
          </a:p>
        </p:txBody>
      </p:sp>
    </p:spTree>
    <p:extLst>
      <p:ext uri="{BB962C8B-B14F-4D97-AF65-F5344CB8AC3E}">
        <p14:creationId xmlns:p14="http://schemas.microsoft.com/office/powerpoint/2010/main" val="389894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a:p>
        </p:txBody>
      </p:sp>
    </p:spTree>
    <p:extLst>
      <p:ext uri="{BB962C8B-B14F-4D97-AF65-F5344CB8AC3E}">
        <p14:creationId xmlns:p14="http://schemas.microsoft.com/office/powerpoint/2010/main" val="337830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14</a:t>
            </a:fld>
            <a:endParaRPr lang="en-GB"/>
          </a:p>
        </p:txBody>
      </p:sp>
    </p:spTree>
    <p:extLst>
      <p:ext uri="{BB962C8B-B14F-4D97-AF65-F5344CB8AC3E}">
        <p14:creationId xmlns:p14="http://schemas.microsoft.com/office/powerpoint/2010/main" val="1957679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15</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16</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17</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18</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19</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20</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21</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22</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23</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24</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25</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26</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27</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Find and record in a table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and </a:t>
            </a:r>
            <a:r>
              <a:rPr lang="en-GB" sz="1200" kern="1200" baseline="30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of given 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Play ‘Find the fraction’ card game, calculating and collecting fraction amounts.</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28</a:t>
            </a:fld>
            <a:endParaRPr lang="en-GB"/>
          </a:p>
        </p:txBody>
      </p:sp>
    </p:spTree>
    <p:extLst>
      <p:ext uri="{BB962C8B-B14F-4D97-AF65-F5344CB8AC3E}">
        <p14:creationId xmlns:p14="http://schemas.microsoft.com/office/powerpoint/2010/main" val="2528372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a:t>
            </a:r>
            <a:r>
              <a:rPr lang="en-GB" sz="1200" b="0" i="0" u="none" strike="noStrike" kern="1200" baseline="0" dirty="0">
                <a:solidFill>
                  <a:schemeClr val="tx1"/>
                </a:solidFill>
                <a:latin typeface="+mn-lt"/>
                <a:ea typeface="+mn-ea"/>
                <a:cs typeface="+mn-cs"/>
              </a:rPr>
              <a:t> </a:t>
            </a:r>
            <a:r>
              <a:rPr lang="en-GB" sz="1200" b="1" i="0" u="none" strike="noStrike" kern="1200" baseline="0" dirty="0">
                <a:solidFill>
                  <a:schemeClr val="tx1"/>
                </a:solidFill>
                <a:latin typeface="+mn-lt"/>
                <a:ea typeface="+mn-ea"/>
                <a:cs typeface="+mn-cs"/>
              </a:rPr>
              <a:t>How many? Finding fractions of amounts Sheet 1</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29</a:t>
            </a:fld>
            <a:endParaRPr lang="en-GB"/>
          </a:p>
        </p:txBody>
      </p:sp>
    </p:spTree>
    <p:extLst>
      <p:ext uri="{BB962C8B-B14F-4D97-AF65-F5344CB8AC3E}">
        <p14:creationId xmlns:p14="http://schemas.microsoft.com/office/powerpoint/2010/main" val="345040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a:t>
            </a:r>
            <a:r>
              <a:rPr lang="en-GB" sz="1200" b="1" kern="1200" dirty="0">
                <a:solidFill>
                  <a:schemeClr val="tx1"/>
                </a:solidFill>
                <a:effectLst/>
                <a:latin typeface="+mn-lt"/>
                <a:ea typeface="+mn-ea"/>
                <a:cs typeface="+mn-cs"/>
              </a:rPr>
              <a:t>1</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each child a paper rectangle and a paper circle (different sizes across the class). Ask them to fold their circle into halves and their rectangle into quarters. Note that to make quarters you halve twice. Also point out that </a:t>
            </a:r>
            <a:r>
              <a:rPr lang="en-GB" sz="1200" kern="1200" baseline="30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is the same as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30</a:t>
            </a:fld>
            <a:endParaRPr lang="en-GB"/>
          </a:p>
        </p:txBody>
      </p:sp>
    </p:spTree>
    <p:extLst>
      <p:ext uri="{BB962C8B-B14F-4D97-AF65-F5344CB8AC3E}">
        <p14:creationId xmlns:p14="http://schemas.microsoft.com/office/powerpoint/2010/main" val="2186380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31</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32</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33</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34</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35</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36</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37</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38</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39</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a:t>
            </a:r>
            <a:r>
              <a:rPr lang="en-GB" sz="1200" b="1" kern="1200" dirty="0">
                <a:solidFill>
                  <a:schemeClr val="tx1"/>
                </a:solidFill>
                <a:effectLst/>
                <a:latin typeface="+mn-lt"/>
                <a:ea typeface="+mn-ea"/>
                <a:cs typeface="+mn-cs"/>
              </a:rPr>
              <a:t>2</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Using a teaching clock or ITP clock, begin at 12, move the hands half an hour at a time while children count: </a:t>
            </a:r>
            <a:r>
              <a:rPr lang="en-GB" sz="1200" i="1" kern="1200" dirty="0">
                <a:solidFill>
                  <a:schemeClr val="tx1"/>
                </a:solidFill>
                <a:effectLst/>
                <a:latin typeface="+mn-lt"/>
                <a:ea typeface="+mn-ea"/>
                <a:cs typeface="+mn-cs"/>
              </a:rPr>
              <a:t>12 o’clock, half past twelve, one o’clock, half past one, etc. </a:t>
            </a:r>
            <a:r>
              <a:rPr lang="en-GB" sz="1200" kern="1200" dirty="0">
                <a:solidFill>
                  <a:schemeClr val="tx1"/>
                </a:solidFill>
                <a:effectLst/>
                <a:latin typeface="+mn-lt"/>
                <a:ea typeface="+mn-ea"/>
                <a:cs typeface="+mn-cs"/>
              </a:rPr>
              <a:t>Repeat, this time moving the hands a quarter of an hour at a time while children count:</a:t>
            </a:r>
            <a:r>
              <a:rPr lang="en-GB" sz="1200" i="1" kern="1200" dirty="0">
                <a:solidFill>
                  <a:schemeClr val="tx1"/>
                </a:solidFill>
                <a:effectLst/>
                <a:latin typeface="+mn-lt"/>
                <a:ea typeface="+mn-ea"/>
                <a:cs typeface="+mn-cs"/>
              </a:rPr>
              <a:t> twelve o’clock, quarter past 12, half past twelve, quarter to one, one o’clock, </a:t>
            </a:r>
            <a:r>
              <a:rPr lang="en-GB" sz="1200" kern="1200" dirty="0">
                <a:solidFill>
                  <a:schemeClr val="tx1"/>
                </a:solidFill>
                <a:effectLst/>
                <a:latin typeface="+mn-lt"/>
                <a:ea typeface="+mn-ea"/>
                <a:cs typeface="+mn-cs"/>
              </a:rPr>
              <a:t>etc.</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40</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41</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42</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43</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44</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45</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46</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47</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Today would be a great day to use a problem-solving investigation</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 </a:t>
            </a:r>
            <a:r>
              <a:rPr lang="en-GB" sz="1200" b="1" i="1" kern="1200" dirty="0">
                <a:solidFill>
                  <a:schemeClr val="tx1"/>
                </a:solidFill>
                <a:effectLst/>
                <a:latin typeface="+mn-lt"/>
                <a:ea typeface="+mn-ea"/>
                <a:cs typeface="+mn-cs"/>
              </a:rPr>
              <a:t>Making Longer, Making Shorter </a:t>
            </a:r>
            <a:r>
              <a:rPr lang="en-GB" sz="1200" b="1" kern="1200" dirty="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from NRICH as </a:t>
            </a:r>
            <a:r>
              <a:rPr lang="en-GB" sz="1200" b="1" kern="1200" dirty="0">
                <a:solidFill>
                  <a:schemeClr val="tx1"/>
                </a:solidFill>
                <a:effectLst/>
                <a:latin typeface="+mn-lt"/>
                <a:ea typeface="+mn-ea"/>
                <a:cs typeface="+mn-cs"/>
              </a:rPr>
              <a:t>the group </a:t>
            </a:r>
            <a:r>
              <a:rPr lang="en-GB" sz="1200" b="1" kern="1200" dirty="0" smtClean="0">
                <a:solidFill>
                  <a:schemeClr val="tx1"/>
                </a:solidFill>
                <a:effectLst/>
                <a:latin typeface="+mn-lt"/>
                <a:ea typeface="+mn-ea"/>
                <a:cs typeface="+mn-cs"/>
              </a:rPr>
              <a:t>activity.</a:t>
            </a:r>
          </a:p>
          <a:p>
            <a:r>
              <a:rPr lang="en-GB" sz="1200" b="1" kern="1200" dirty="0" smtClean="0">
                <a:solidFill>
                  <a:schemeClr val="tx1"/>
                </a:solidFill>
                <a:effectLst/>
                <a:latin typeface="+mn-lt"/>
                <a:ea typeface="+mn-ea"/>
                <a:cs typeface="+mn-cs"/>
              </a:rPr>
              <a:t>Alternatively</a:t>
            </a:r>
            <a:r>
              <a:rPr lang="en-GB" sz="1200" b="1" kern="1200" dirty="0">
                <a:solidFill>
                  <a:schemeClr val="tx1"/>
                </a:solidFill>
                <a:effectLst/>
                <a:latin typeface="+mn-lt"/>
                <a:ea typeface="+mn-ea"/>
                <a:cs typeface="+mn-cs"/>
              </a:rPr>
              <a:t>, 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Change recipe quantities to make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or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 of the given recipe.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a:t>
            </a:r>
            <a:r>
              <a:rPr lang="en-GB" sz="1200" kern="1200" dirty="0">
                <a:solidFill>
                  <a:schemeClr val="tx1"/>
                </a:solidFill>
                <a:effectLst/>
                <a:latin typeface="+mn-lt"/>
                <a:ea typeface="+mn-ea"/>
                <a:cs typeface="+mn-cs"/>
              </a:rPr>
              <a:t>Create fridge cake recipes by changing the amount of each ingredient into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4</a:t>
            </a:r>
            <a:r>
              <a:rPr lang="en-GB" sz="1200" kern="1200" dirty="0">
                <a:solidFill>
                  <a:schemeClr val="tx1"/>
                </a:solidFill>
                <a:effectLst/>
                <a:latin typeface="+mn-lt"/>
                <a:ea typeface="+mn-ea"/>
                <a:cs typeface="+mn-cs"/>
              </a:rPr>
              <a:t>s or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s.</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48</a:t>
            </a:fld>
            <a:endParaRPr lang="en-GB"/>
          </a:p>
        </p:txBody>
      </p:sp>
    </p:spTree>
    <p:extLst>
      <p:ext uri="{BB962C8B-B14F-4D97-AF65-F5344CB8AC3E}">
        <p14:creationId xmlns:p14="http://schemas.microsoft.com/office/powerpoint/2010/main" val="3742197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Today would be a great day to use a problem-solving investigation</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 </a:t>
            </a:r>
            <a:r>
              <a:rPr lang="en-GB" sz="1200" b="1" i="1" kern="1200" dirty="0" smtClean="0">
                <a:solidFill>
                  <a:schemeClr val="tx1"/>
                </a:solidFill>
                <a:effectLst/>
                <a:latin typeface="+mn-lt"/>
                <a:ea typeface="+mn-ea"/>
                <a:cs typeface="+mn-cs"/>
              </a:rPr>
              <a:t>Making Longer, Making Shorter </a:t>
            </a:r>
            <a:r>
              <a:rPr lang="en-GB" sz="1200" b="1" kern="1200" dirty="0" smtClean="0">
                <a:solidFill>
                  <a:schemeClr val="tx1"/>
                </a:solidFill>
                <a:effectLst/>
                <a:latin typeface="+mn-lt"/>
                <a:ea typeface="+mn-ea"/>
                <a:cs typeface="+mn-cs"/>
              </a:rPr>
              <a:t>– from NRICH as the group activity.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49</a:t>
            </a:fld>
            <a:endParaRPr lang="en-GB"/>
          </a:p>
        </p:txBody>
      </p:sp>
    </p:spTree>
    <p:extLst>
      <p:ext uri="{BB962C8B-B14F-4D97-AF65-F5344CB8AC3E}">
        <p14:creationId xmlns:p14="http://schemas.microsoft.com/office/powerpoint/2010/main" val="42621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Simmering skills – to use this starter, drag this slide to the start of </a:t>
            </a:r>
            <a:r>
              <a:rPr kumimoji="0" lang="en-GB" sz="1200" b="1" i="0" u="none" strike="noStrike" kern="1200" cap="none" spc="0" normalizeH="0" baseline="0" noProof="0">
                <a:ln>
                  <a:noFill/>
                </a:ln>
                <a:solidFill>
                  <a:prstClr val="black"/>
                </a:solidFill>
                <a:effectLst/>
                <a:uLnTx/>
                <a:uFillTx/>
                <a:latin typeface="+mn-lt"/>
                <a:ea typeface="+mn-ea"/>
                <a:cs typeface="+mn-cs"/>
              </a:rPr>
              <a:t>Day 3</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Display the ITP </a:t>
            </a:r>
            <a:r>
              <a:rPr lang="en-GB" sz="1200" i="1" kern="1200" dirty="0">
                <a:solidFill>
                  <a:schemeClr val="tx1"/>
                </a:solidFill>
                <a:effectLst/>
                <a:latin typeface="+mn-lt"/>
                <a:ea typeface="+mn-ea"/>
                <a:cs typeface="+mn-cs"/>
              </a:rPr>
              <a:t>Number Grid</a:t>
            </a:r>
            <a:r>
              <a:rPr lang="en-GB" sz="1200" kern="1200" dirty="0">
                <a:solidFill>
                  <a:schemeClr val="tx1"/>
                </a:solidFill>
                <a:effectLst/>
                <a:latin typeface="+mn-lt"/>
                <a:ea typeface="+mn-ea"/>
                <a:cs typeface="+mn-cs"/>
              </a:rPr>
              <a:t> with multiples of 3 highlighted. Lead counting on in 3s. Encourage children to try not to refer to the grid unless they really have to.</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Sheet 1&amp;2: Find </a:t>
            </a:r>
            <a:r>
              <a:rPr kumimoji="0" lang="en-GB" sz="1200" b="0" i="0" u="none" strike="noStrike" kern="1200" cap="none" spc="0" normalizeH="0" baseline="30000" noProof="0" dirty="0">
                <a:ln>
                  <a:noFill/>
                </a:ln>
                <a:solidFill>
                  <a:prstClr val="black"/>
                </a:solidFill>
                <a:effectLst/>
                <a:uLnTx/>
                <a:uFillTx/>
                <a:latin typeface="+mn-lt"/>
                <a:ea typeface="+mn-ea"/>
                <a:cs typeface="+mn-cs"/>
              </a:rPr>
              <a:t>1</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kumimoji="0" lang="en-GB" sz="1200" b="0" i="0" u="none" strike="noStrike" kern="1200" cap="none" spc="0" normalizeH="0" baseline="-25000" noProof="0" dirty="0">
                <a:ln>
                  <a:noFill/>
                </a:ln>
                <a:solidFill>
                  <a:prstClr val="black"/>
                </a:solidFill>
                <a:effectLst/>
                <a:uLnTx/>
                <a:uFillTx/>
                <a:latin typeface="+mn-lt"/>
                <a:ea typeface="+mn-ea"/>
                <a:cs typeface="+mn-cs"/>
              </a:rPr>
              <a:t>2</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30000" noProof="0" dirty="0">
                <a:ln>
                  <a:noFill/>
                </a:ln>
                <a:solidFill>
                  <a:prstClr val="black"/>
                </a:solidFill>
                <a:effectLst/>
                <a:uLnTx/>
                <a:uFillTx/>
                <a:latin typeface="+mn-lt"/>
                <a:ea typeface="+mn-ea"/>
                <a:cs typeface="+mn-cs"/>
              </a:rPr>
              <a:t>1</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kumimoji="0" lang="en-GB" sz="1200" b="0" i="0" u="none" strike="noStrike" kern="1200" cap="none" spc="0" normalizeH="0" baseline="-25000" noProof="0" dirty="0">
                <a:ln>
                  <a:noFill/>
                </a:ln>
                <a:solidFill>
                  <a:prstClr val="black"/>
                </a:solidFill>
                <a:effectLst/>
                <a:uLnTx/>
                <a:uFillTx/>
                <a:latin typeface="+mn-lt"/>
                <a:ea typeface="+mn-ea"/>
                <a:cs typeface="+mn-cs"/>
              </a:rPr>
              <a:t>4</a:t>
            </a:r>
            <a:r>
              <a:rPr kumimoji="0" lang="en-GB" sz="1200" b="0"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30000" noProof="0" dirty="0">
                <a:ln>
                  <a:noFill/>
                </a:ln>
                <a:solidFill>
                  <a:prstClr val="black"/>
                </a:solidFill>
                <a:effectLst/>
                <a:uLnTx/>
                <a:uFillTx/>
                <a:latin typeface="+mn-lt"/>
                <a:ea typeface="+mn-ea"/>
                <a:cs typeface="+mn-cs"/>
              </a:rPr>
              <a:t>3</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kumimoji="0" lang="en-GB" sz="1200" b="0" i="0" u="none" strike="noStrike" kern="1200" cap="none" spc="0" normalizeH="0" baseline="-25000" noProof="0" dirty="0">
                <a:ln>
                  <a:noFill/>
                </a:ln>
                <a:solidFill>
                  <a:prstClr val="black"/>
                </a:solidFill>
                <a:effectLst/>
                <a:uLnTx/>
                <a:uFillTx/>
                <a:latin typeface="+mn-lt"/>
                <a:ea typeface="+mn-ea"/>
                <a:cs typeface="+mn-cs"/>
              </a:rPr>
              <a:t>4</a:t>
            </a:r>
            <a:r>
              <a:rPr kumimoji="0" lang="en-GB" sz="1200" b="0" i="0" u="none" strike="noStrike" kern="1200" cap="none" spc="0" normalizeH="0" baseline="0" noProof="0" dirty="0">
                <a:ln>
                  <a:noFill/>
                </a:ln>
                <a:solidFill>
                  <a:prstClr val="black"/>
                </a:solidFill>
                <a:effectLst/>
                <a:uLnTx/>
                <a:uFillTx/>
                <a:latin typeface="+mn-lt"/>
                <a:ea typeface="+mn-ea"/>
                <a:cs typeface="+mn-cs"/>
              </a:rPr>
              <a:t> and </a:t>
            </a:r>
            <a:r>
              <a:rPr kumimoji="0" lang="en-GB" sz="1200" b="0" i="0" u="none" strike="noStrike" kern="1200" cap="none" spc="0" normalizeH="0" baseline="30000" noProof="0" dirty="0">
                <a:ln>
                  <a:noFill/>
                </a:ln>
                <a:solidFill>
                  <a:prstClr val="black"/>
                </a:solidFill>
                <a:effectLst/>
                <a:uLnTx/>
                <a:uFillTx/>
                <a:latin typeface="+mn-lt"/>
                <a:ea typeface="+mn-ea"/>
                <a:cs typeface="+mn-cs"/>
              </a:rPr>
              <a:t>1</a:t>
            </a:r>
            <a:r>
              <a:rPr kumimoji="0" lang="en-GB" sz="1200" b="0" i="0" u="none" strike="noStrike" kern="1200" cap="none" spc="0" normalizeH="0" baseline="0" noProof="0" dirty="0">
                <a:ln>
                  <a:noFill/>
                </a:ln>
                <a:solidFill>
                  <a:prstClr val="black"/>
                </a:solidFill>
                <a:effectLst/>
                <a:uLnTx/>
                <a:uFillTx/>
                <a:latin typeface="+mn-lt"/>
                <a:ea typeface="+mn-ea"/>
                <a:cs typeface="+mn-cs"/>
              </a:rPr>
              <a:t>/</a:t>
            </a:r>
            <a:r>
              <a:rPr kumimoji="0" lang="en-GB" sz="1200" b="0" i="0" u="none" strike="noStrike" kern="1200" cap="none" spc="0" normalizeH="0" baseline="-25000" noProof="0" dirty="0">
                <a:ln>
                  <a:noFill/>
                </a:ln>
                <a:solidFill>
                  <a:prstClr val="black"/>
                </a:solidFill>
                <a:effectLst/>
                <a:uLnTx/>
                <a:uFillTx/>
                <a:latin typeface="+mn-lt"/>
                <a:ea typeface="+mn-ea"/>
                <a:cs typeface="+mn-cs"/>
              </a:rPr>
              <a:t>3</a:t>
            </a:r>
            <a:r>
              <a:rPr kumimoji="0" lang="en-GB" sz="1200" b="0" i="0" u="none" strike="noStrike" kern="1200" cap="none" spc="0" normalizeH="0" baseline="0" noProof="0" dirty="0">
                <a:ln>
                  <a:noFill/>
                </a:ln>
                <a:solidFill>
                  <a:prstClr val="black"/>
                </a:solidFill>
                <a:effectLst/>
                <a:uLnTx/>
                <a:uFillTx/>
                <a:latin typeface="+mn-lt"/>
                <a:ea typeface="+mn-ea"/>
                <a:cs typeface="+mn-cs"/>
              </a:rPr>
              <a:t> of 12, 24, 36 and 48, using number facts or strips of shapes and pictures.</a:t>
            </a:r>
          </a:p>
        </p:txBody>
      </p:sp>
      <p:sp>
        <p:nvSpPr>
          <p:cNvPr id="4" name="Slide Number Placeholder 3"/>
          <p:cNvSpPr>
            <a:spLocks noGrp="1"/>
          </p:cNvSpPr>
          <p:nvPr>
            <p:ph type="sldNum" sz="quarter" idx="10"/>
          </p:nvPr>
        </p:nvSpPr>
        <p:spPr/>
        <p:txBody>
          <a:bodyPr/>
          <a:lstStyle/>
          <a:p>
            <a:fld id="{33873E03-7F6C-40B1-9C82-92C8804404E5}" type="slidenum">
              <a:rPr lang="en-GB" smtClean="0"/>
              <a:t>50</a:t>
            </a:fld>
            <a:endParaRPr lang="en-GB"/>
          </a:p>
        </p:txBody>
      </p:sp>
    </p:spTree>
    <p:extLst>
      <p:ext uri="{BB962C8B-B14F-4D97-AF65-F5344CB8AC3E}">
        <p14:creationId xmlns:p14="http://schemas.microsoft.com/office/powerpoint/2010/main" val="4241973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51</a:t>
            </a:fld>
            <a:endParaRPr lang="en-GB"/>
          </a:p>
        </p:txBody>
      </p:sp>
    </p:spTree>
    <p:extLst>
      <p:ext uri="{BB962C8B-B14F-4D97-AF65-F5344CB8AC3E}">
        <p14:creationId xmlns:p14="http://schemas.microsoft.com/office/powerpoint/2010/main" val="17276233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dirty="0">
                <a:solidFill>
                  <a:schemeClr val="tx1"/>
                </a:solidFill>
              </a:rPr>
              <a:t>You can now use the </a:t>
            </a:r>
            <a:r>
              <a:rPr lang="en-GB" sz="1200" b="1" i="0" kern="1200" dirty="0">
                <a:solidFill>
                  <a:schemeClr val="tx1"/>
                </a:solidFill>
                <a:effectLst/>
                <a:latin typeface="+mn-lt"/>
                <a:ea typeface="+mn-ea"/>
                <a:cs typeface="+mn-cs"/>
              </a:rPr>
              <a:t>Mastery: Reasoning and Problem-Solving </a:t>
            </a:r>
            <a:r>
              <a:rPr lang="en-GB" sz="1200" b="0" i="0" kern="1200" dirty="0">
                <a:solidFill>
                  <a:schemeClr val="tx1"/>
                </a:solidFill>
                <a:effectLst/>
                <a:latin typeface="+mn-lt"/>
                <a:ea typeface="+mn-ea"/>
                <a:cs typeface="+mn-cs"/>
              </a:rPr>
              <a:t>questions to assess children’s success across this unit.  Go to the next slide.</a:t>
            </a:r>
            <a:endParaRPr lang="en-GB" b="0" dirty="0">
              <a:solidFill>
                <a:schemeClr val="tx1"/>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52</a:t>
            </a:fld>
            <a:endParaRPr lang="en-GB"/>
          </a:p>
        </p:txBody>
      </p:sp>
    </p:spTree>
    <p:extLst>
      <p:ext uri="{BB962C8B-B14F-4D97-AF65-F5344CB8AC3E}">
        <p14:creationId xmlns:p14="http://schemas.microsoft.com/office/powerpoint/2010/main" val="2483638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53</a:t>
            </a:fld>
            <a:endParaRPr lang="en-GB"/>
          </a:p>
        </p:txBody>
      </p:sp>
    </p:spTree>
    <p:extLst>
      <p:ext uri="{BB962C8B-B14F-4D97-AF65-F5344CB8AC3E}">
        <p14:creationId xmlns:p14="http://schemas.microsoft.com/office/powerpoint/2010/main" val="2404325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lang="en-GB" b="0" dirty="0">
              <a:solidFill>
                <a:schemeClr val="tx1"/>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54</a:t>
            </a:fld>
            <a:endParaRPr lang="en-GB"/>
          </a:p>
        </p:txBody>
      </p:sp>
    </p:spTree>
    <p:extLst>
      <p:ext uri="{BB962C8B-B14F-4D97-AF65-F5344CB8AC3E}">
        <p14:creationId xmlns:p14="http://schemas.microsoft.com/office/powerpoint/2010/main" val="410413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a:p>
        </p:txBody>
      </p:sp>
    </p:spTree>
    <p:extLst>
      <p:ext uri="{BB962C8B-B14F-4D97-AF65-F5344CB8AC3E}">
        <p14:creationId xmlns:p14="http://schemas.microsoft.com/office/powerpoint/2010/main" val="324074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 first child raises their half circle saying: </a:t>
            </a:r>
            <a:r>
              <a:rPr lang="en-GB" sz="1200" i="1" kern="1200" dirty="0">
                <a:solidFill>
                  <a:schemeClr val="tx1"/>
                </a:solidFill>
                <a:effectLst/>
                <a:latin typeface="+mn-lt"/>
                <a:ea typeface="+mn-ea"/>
                <a:cs typeface="+mn-cs"/>
              </a:rPr>
              <a:t>half</a:t>
            </a:r>
            <a:r>
              <a:rPr lang="en-GB" sz="1200" kern="1200" dirty="0">
                <a:solidFill>
                  <a:schemeClr val="tx1"/>
                </a:solidFill>
                <a:effectLst/>
                <a:latin typeface="+mn-lt"/>
                <a:ea typeface="+mn-ea"/>
                <a:cs typeface="+mn-cs"/>
              </a:rPr>
              <a:t>, then opens it saying: </a:t>
            </a:r>
            <a:r>
              <a:rPr lang="en-GB" sz="1200" i="1" kern="1200" dirty="0">
                <a:solidFill>
                  <a:schemeClr val="tx1"/>
                </a:solidFill>
                <a:effectLst/>
                <a:latin typeface="+mn-lt"/>
                <a:ea typeface="+mn-ea"/>
                <a:cs typeface="+mn-cs"/>
              </a:rPr>
              <a:t>one</a:t>
            </a:r>
            <a:r>
              <a:rPr lang="en-GB" sz="1200" kern="1200" dirty="0">
                <a:solidFill>
                  <a:schemeClr val="tx1"/>
                </a:solidFill>
                <a:effectLst/>
                <a:latin typeface="+mn-lt"/>
                <a:ea typeface="+mn-ea"/>
                <a:cs typeface="+mn-cs"/>
              </a:rPr>
              <a:t>. Support the next child with what comes next, saying: </a:t>
            </a:r>
            <a:r>
              <a:rPr lang="en-GB" sz="1200" i="1" kern="1200" dirty="0">
                <a:solidFill>
                  <a:schemeClr val="tx1"/>
                </a:solidFill>
                <a:effectLst/>
                <a:latin typeface="+mn-lt"/>
                <a:ea typeface="+mn-ea"/>
                <a:cs typeface="+mn-cs"/>
              </a:rPr>
              <a:t>one </a:t>
            </a:r>
            <a:r>
              <a:rPr lang="en-GB" sz="1200" b="1" i="1" kern="1200" dirty="0">
                <a:solidFill>
                  <a:schemeClr val="tx1"/>
                </a:solidFill>
                <a:effectLst/>
                <a:latin typeface="+mn-lt"/>
                <a:ea typeface="+mn-ea"/>
                <a:cs typeface="+mn-cs"/>
              </a:rPr>
              <a:t>and</a:t>
            </a:r>
            <a:r>
              <a:rPr lang="en-GB" sz="1200" i="1" kern="1200" dirty="0">
                <a:solidFill>
                  <a:schemeClr val="tx1"/>
                </a:solidFill>
                <a:effectLst/>
                <a:latin typeface="+mn-lt"/>
                <a:ea typeface="+mn-ea"/>
                <a:cs typeface="+mn-cs"/>
              </a:rPr>
              <a:t> a half</a:t>
            </a:r>
            <a:r>
              <a:rPr lang="en-GB" sz="1200" kern="1200" dirty="0">
                <a:solidFill>
                  <a:schemeClr val="tx1"/>
                </a:solidFill>
                <a:effectLst/>
                <a:latin typeface="+mn-lt"/>
                <a:ea typeface="+mn-ea"/>
                <a:cs typeface="+mn-cs"/>
              </a:rPr>
              <a:t> and then opening their shape, saying: </a:t>
            </a:r>
            <a:r>
              <a:rPr lang="en-GB" sz="1200" i="1" kern="1200" dirty="0">
                <a:solidFill>
                  <a:schemeClr val="tx1"/>
                </a:solidFill>
                <a:effectLst/>
                <a:latin typeface="+mn-lt"/>
                <a:ea typeface="+mn-ea"/>
                <a:cs typeface="+mn-cs"/>
              </a:rPr>
              <a:t>two</a:t>
            </a:r>
            <a:r>
              <a:rPr lang="en-GB" sz="1200" kern="1200" dirty="0">
                <a:solidFill>
                  <a:schemeClr val="tx1"/>
                </a:solidFill>
                <a:effectLst/>
                <a:latin typeface="+mn-lt"/>
                <a:ea typeface="+mn-ea"/>
                <a:cs typeface="+mn-cs"/>
              </a:rPr>
              <a:t>. Repeat this – slowly - round the circle until you reach 10, then start again at </a:t>
            </a:r>
            <a:r>
              <a:rPr lang="en-GB" sz="1200" kern="1200" baseline="300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with the next child (click onto the next slide). The children will need this repetition to appreciate the counting pattern.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a:p>
        </p:txBody>
      </p:sp>
    </p:spTree>
    <p:extLst>
      <p:ext uri="{BB962C8B-B14F-4D97-AF65-F5344CB8AC3E}">
        <p14:creationId xmlns:p14="http://schemas.microsoft.com/office/powerpoint/2010/main" val="103169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a:p>
        </p:txBody>
      </p:sp>
    </p:spTree>
    <p:extLst>
      <p:ext uri="{BB962C8B-B14F-4D97-AF65-F5344CB8AC3E}">
        <p14:creationId xmlns:p14="http://schemas.microsoft.com/office/powerpoint/2010/main" val="103169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xmlns=""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xmlns=""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xmlns=""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xmlns=""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xmlns=""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4.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nrich.maths.org/5590"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4.jpg"/></Relationships>
</file>

<file path=ppt/slides/_rels/slide5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xmlns="" id="{B69677ED-5C54-4353-B94F-C526DD00205C}"/>
              </a:ext>
            </a:extLst>
          </p:cNvPr>
          <p:cNvSpPr txBox="1"/>
          <p:nvPr/>
        </p:nvSpPr>
        <p:spPr>
          <a:xfrm>
            <a:off x="480194" y="1743331"/>
            <a:ext cx="8130503" cy="262892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Count on in fraction steps.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 </a:t>
            </a:r>
            <a:r>
              <a:rPr lang="en-GB" sz="2000" b="1" dirty="0">
                <a:solidFill>
                  <a:schemeClr val="accent5">
                    <a:lumMod val="75000"/>
                  </a:schemeClr>
                </a:solidFill>
              </a:rPr>
              <a:t>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p>
        </p:txBody>
      </p:sp>
      <p:sp>
        <p:nvSpPr>
          <p:cNvPr id="15" name="TextBox 14">
            <a:extLst>
              <a:ext uri="{FF2B5EF4-FFF2-40B4-BE49-F238E27FC236}">
                <a16:creationId xmlns:a16="http://schemas.microsoft.com/office/drawing/2014/main" xmlns=""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Number, Fractions, Money</a:t>
            </a:r>
          </a:p>
          <a:p>
            <a:pPr algn="ctr"/>
            <a:r>
              <a:rPr lang="en-GB" sz="2400" b="1" dirty="0">
                <a:solidFill>
                  <a:srgbClr val="253746"/>
                </a:solidFill>
              </a:rPr>
              <a:t>Counting in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2</a:t>
            </a:r>
            <a:r>
              <a:rPr lang="en-GB" sz="2400" b="1" dirty="0">
                <a:solidFill>
                  <a:srgbClr val="253746"/>
                </a:solidFill>
              </a:rPr>
              <a:t>s and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s</a:t>
            </a:r>
          </a:p>
          <a:p>
            <a:pPr algn="ctr"/>
            <a:r>
              <a:rPr lang="en-GB" sz="2400" b="1" dirty="0">
                <a:solidFill>
                  <a:srgbClr val="253746"/>
                </a:solidFill>
              </a:rPr>
              <a:t>Finding fractions of amounts</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Count on in fraction steps.</a:t>
            </a:r>
          </a:p>
        </p:txBody>
      </p:sp>
      <p:sp>
        <p:nvSpPr>
          <p:cNvPr id="5" name="Speech Bubble: Rectangle with Corners Rounded 10">
            <a:extLst>
              <a:ext uri="{FF2B5EF4-FFF2-40B4-BE49-F238E27FC236}">
                <a16:creationId xmlns:a16="http://schemas.microsoft.com/office/drawing/2014/main" xmlns="" id="{C268CD3D-D163-46C6-9AC4-5F4BD7505D13}"/>
              </a:ext>
            </a:extLst>
          </p:cNvPr>
          <p:cNvSpPr/>
          <p:nvPr/>
        </p:nvSpPr>
        <p:spPr>
          <a:xfrm>
            <a:off x="69733" y="533979"/>
            <a:ext cx="3290081" cy="1794551"/>
          </a:xfrm>
          <a:prstGeom prst="flowChartTerminator">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Now use the rectangles which were folded into quarters.</a:t>
            </a:r>
          </a:p>
          <a:p>
            <a:pPr algn="ctr">
              <a:lnSpc>
                <a:spcPct val="114000"/>
              </a:lnSpc>
            </a:pPr>
            <a:r>
              <a:rPr lang="en-GB" dirty="0">
                <a:solidFill>
                  <a:srgbClr val="253746"/>
                </a:solidFill>
              </a:rPr>
              <a:t>Children should fold them twice so that only ¼ is showing.</a:t>
            </a:r>
          </a:p>
        </p:txBody>
      </p:sp>
      <p:sp>
        <p:nvSpPr>
          <p:cNvPr id="6" name="Speech Bubble: Rectangle with Corners Rounded 14">
            <a:extLst>
              <a:ext uri="{FF2B5EF4-FFF2-40B4-BE49-F238E27FC236}">
                <a16:creationId xmlns:a16="http://schemas.microsoft.com/office/drawing/2014/main" xmlns="" id="{C5C595CE-B7F4-4D5E-A864-1E044BBD6CB2}"/>
              </a:ext>
            </a:extLst>
          </p:cNvPr>
          <p:cNvSpPr/>
          <p:nvPr/>
        </p:nvSpPr>
        <p:spPr>
          <a:xfrm>
            <a:off x="3435962" y="1431254"/>
            <a:ext cx="4579702" cy="3120019"/>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Using your quarter rectangles, we are going to hold them up one at a time and unfold them to count on in quarters.</a:t>
            </a:r>
          </a:p>
        </p:txBody>
      </p:sp>
    </p:spTree>
    <p:extLst>
      <p:ext uri="{BB962C8B-B14F-4D97-AF65-F5344CB8AC3E}">
        <p14:creationId xmlns:p14="http://schemas.microsoft.com/office/powerpoint/2010/main" val="169277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11</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Count on in fraction steps.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63" y="2676706"/>
            <a:ext cx="8676167" cy="1471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897967" y="3275688"/>
            <a:ext cx="356188" cy="400110"/>
          </a:xfrm>
          <a:prstGeom prst="rect">
            <a:avLst/>
          </a:prstGeom>
        </p:spPr>
        <p:txBody>
          <a:bodyPr wrap="none">
            <a:spAutoFit/>
          </a:bodyPr>
          <a:lstStyle/>
          <a:p>
            <a:r>
              <a:rPr lang="en-GB" sz="2000" b="1" baseline="30000" dirty="0">
                <a:solidFill>
                  <a:srgbClr val="FF0000"/>
                </a:solidFill>
                <a:latin typeface="Myriad Pro Light"/>
              </a:rPr>
              <a:t>¼ </a:t>
            </a:r>
            <a:endParaRPr lang="en-GB" sz="2000" b="1" dirty="0">
              <a:solidFill>
                <a:srgbClr val="FF0000"/>
              </a:solidFill>
              <a:latin typeface="Myriad Pro Light"/>
            </a:endParaRPr>
          </a:p>
        </p:txBody>
      </p:sp>
      <p:sp>
        <p:nvSpPr>
          <p:cNvPr id="8" name="Rectangle 7"/>
          <p:cNvSpPr/>
          <p:nvPr/>
        </p:nvSpPr>
        <p:spPr>
          <a:xfrm>
            <a:off x="1303141" y="3275688"/>
            <a:ext cx="409086" cy="400110"/>
          </a:xfrm>
          <a:prstGeom prst="rect">
            <a:avLst/>
          </a:prstGeom>
        </p:spPr>
        <p:txBody>
          <a:bodyPr wrap="none">
            <a:spAutoFit/>
          </a:bodyPr>
          <a:lstStyle/>
          <a:p>
            <a:r>
              <a:rPr lang="en-GB" sz="2000" b="1" baseline="30000" dirty="0">
                <a:solidFill>
                  <a:srgbClr val="FF0000"/>
                </a:solidFill>
                <a:latin typeface="Myriad Pro Light"/>
              </a:rPr>
              <a:t>½</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9" name="Rectangle 8"/>
          <p:cNvSpPr/>
          <p:nvPr/>
        </p:nvSpPr>
        <p:spPr>
          <a:xfrm>
            <a:off x="1723449" y="3275688"/>
            <a:ext cx="409086" cy="400110"/>
          </a:xfrm>
          <a:prstGeom prst="rect">
            <a:avLst/>
          </a:prstGeom>
        </p:spPr>
        <p:txBody>
          <a:bodyPr wrap="none">
            <a:spAutoFit/>
          </a:bodyPr>
          <a:lstStyle/>
          <a:p>
            <a:r>
              <a:rPr lang="en-GB" sz="2000" b="1" baseline="30000" dirty="0">
                <a:solidFill>
                  <a:srgbClr val="FF0000"/>
                </a:solidFill>
                <a:latin typeface="Myriad Pro Light"/>
              </a:rPr>
              <a:t>¾</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11" name="Rectangle 10"/>
          <p:cNvSpPr/>
          <p:nvPr/>
        </p:nvSpPr>
        <p:spPr>
          <a:xfrm>
            <a:off x="2438295" y="3275688"/>
            <a:ext cx="447558" cy="400110"/>
          </a:xfrm>
          <a:prstGeom prst="rect">
            <a:avLst/>
          </a:prstGeom>
        </p:spPr>
        <p:txBody>
          <a:bodyPr wrap="none">
            <a:spAutoFit/>
          </a:bodyPr>
          <a:lstStyle/>
          <a:p>
            <a:r>
              <a:rPr lang="en-GB" sz="2000" b="1" baseline="30000" dirty="0">
                <a:solidFill>
                  <a:srgbClr val="FF0000"/>
                </a:solidFill>
                <a:latin typeface="Myriad Pro Light"/>
              </a:rPr>
              <a:t>1¼ </a:t>
            </a:r>
            <a:endParaRPr lang="en-GB" sz="2000" b="1" dirty="0">
              <a:solidFill>
                <a:srgbClr val="FF0000"/>
              </a:solidFill>
              <a:latin typeface="Myriad Pro Light"/>
            </a:endParaRPr>
          </a:p>
        </p:txBody>
      </p:sp>
      <p:sp>
        <p:nvSpPr>
          <p:cNvPr id="13" name="Rectangle 12"/>
          <p:cNvSpPr/>
          <p:nvPr/>
        </p:nvSpPr>
        <p:spPr>
          <a:xfrm>
            <a:off x="2783598" y="3275688"/>
            <a:ext cx="500458" cy="400110"/>
          </a:xfrm>
          <a:prstGeom prst="rect">
            <a:avLst/>
          </a:prstGeom>
        </p:spPr>
        <p:txBody>
          <a:bodyPr wrap="none">
            <a:spAutoFit/>
          </a:bodyPr>
          <a:lstStyle/>
          <a:p>
            <a:r>
              <a:rPr lang="en-GB" sz="2000" b="1" baseline="30000" dirty="0">
                <a:solidFill>
                  <a:srgbClr val="FF0000"/>
                </a:solidFill>
                <a:latin typeface="Myriad Pro Light"/>
              </a:rPr>
              <a:t>1½</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14" name="Rectangle 13"/>
          <p:cNvSpPr/>
          <p:nvPr/>
        </p:nvSpPr>
        <p:spPr>
          <a:xfrm>
            <a:off x="3149477" y="3275688"/>
            <a:ext cx="500458" cy="400110"/>
          </a:xfrm>
          <a:prstGeom prst="rect">
            <a:avLst/>
          </a:prstGeom>
        </p:spPr>
        <p:txBody>
          <a:bodyPr wrap="none">
            <a:spAutoFit/>
          </a:bodyPr>
          <a:lstStyle/>
          <a:p>
            <a:r>
              <a:rPr lang="en-GB" sz="2000" b="1" baseline="30000" dirty="0">
                <a:solidFill>
                  <a:srgbClr val="FF0000"/>
                </a:solidFill>
                <a:latin typeface="Myriad Pro Light"/>
              </a:rPr>
              <a:t>1¾</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15" name="Rectangle 14"/>
          <p:cNvSpPr/>
          <p:nvPr/>
        </p:nvSpPr>
        <p:spPr>
          <a:xfrm>
            <a:off x="3872264" y="3275688"/>
            <a:ext cx="447558" cy="400110"/>
          </a:xfrm>
          <a:prstGeom prst="rect">
            <a:avLst/>
          </a:prstGeom>
        </p:spPr>
        <p:txBody>
          <a:bodyPr wrap="none">
            <a:spAutoFit/>
          </a:bodyPr>
          <a:lstStyle/>
          <a:p>
            <a:r>
              <a:rPr lang="en-GB" sz="2000" b="1" baseline="30000" dirty="0">
                <a:solidFill>
                  <a:srgbClr val="FF0000"/>
                </a:solidFill>
                <a:latin typeface="Myriad Pro Light"/>
              </a:rPr>
              <a:t>2¼ </a:t>
            </a:r>
            <a:endParaRPr lang="en-GB" sz="2000" b="1" dirty="0">
              <a:solidFill>
                <a:srgbClr val="FF0000"/>
              </a:solidFill>
              <a:latin typeface="Myriad Pro Light"/>
            </a:endParaRPr>
          </a:p>
        </p:txBody>
      </p:sp>
      <p:sp>
        <p:nvSpPr>
          <p:cNvPr id="16" name="Rectangle 15"/>
          <p:cNvSpPr/>
          <p:nvPr/>
        </p:nvSpPr>
        <p:spPr>
          <a:xfrm>
            <a:off x="4217567" y="3275688"/>
            <a:ext cx="500458" cy="400110"/>
          </a:xfrm>
          <a:prstGeom prst="rect">
            <a:avLst/>
          </a:prstGeom>
        </p:spPr>
        <p:txBody>
          <a:bodyPr wrap="none">
            <a:spAutoFit/>
          </a:bodyPr>
          <a:lstStyle/>
          <a:p>
            <a:r>
              <a:rPr lang="en-GB" sz="2000" b="1" baseline="30000" dirty="0">
                <a:solidFill>
                  <a:srgbClr val="FF0000"/>
                </a:solidFill>
                <a:latin typeface="Myriad Pro Light"/>
              </a:rPr>
              <a:t>2½</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17" name="Rectangle 16"/>
          <p:cNvSpPr/>
          <p:nvPr/>
        </p:nvSpPr>
        <p:spPr>
          <a:xfrm>
            <a:off x="4583446" y="3275688"/>
            <a:ext cx="500458" cy="400110"/>
          </a:xfrm>
          <a:prstGeom prst="rect">
            <a:avLst/>
          </a:prstGeom>
        </p:spPr>
        <p:txBody>
          <a:bodyPr wrap="none">
            <a:spAutoFit/>
          </a:bodyPr>
          <a:lstStyle/>
          <a:p>
            <a:r>
              <a:rPr lang="en-GB" sz="2000" b="1" baseline="30000" dirty="0">
                <a:solidFill>
                  <a:srgbClr val="FF0000"/>
                </a:solidFill>
                <a:latin typeface="Myriad Pro Light"/>
              </a:rPr>
              <a:t>2¾</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18" name="Rectangle 17"/>
          <p:cNvSpPr/>
          <p:nvPr/>
        </p:nvSpPr>
        <p:spPr>
          <a:xfrm>
            <a:off x="5437310" y="3275688"/>
            <a:ext cx="447558" cy="400110"/>
          </a:xfrm>
          <a:prstGeom prst="rect">
            <a:avLst/>
          </a:prstGeom>
        </p:spPr>
        <p:txBody>
          <a:bodyPr wrap="none">
            <a:spAutoFit/>
          </a:bodyPr>
          <a:lstStyle/>
          <a:p>
            <a:r>
              <a:rPr lang="en-GB" sz="2000" b="1" baseline="30000" dirty="0">
                <a:solidFill>
                  <a:srgbClr val="FF0000"/>
                </a:solidFill>
                <a:latin typeface="Myriad Pro Light"/>
              </a:rPr>
              <a:t>3¼ </a:t>
            </a:r>
            <a:endParaRPr lang="en-GB" sz="2000" b="1" dirty="0">
              <a:solidFill>
                <a:srgbClr val="FF0000"/>
              </a:solidFill>
              <a:latin typeface="Myriad Pro Light"/>
            </a:endParaRPr>
          </a:p>
        </p:txBody>
      </p:sp>
      <p:sp>
        <p:nvSpPr>
          <p:cNvPr id="19" name="Rectangle 18"/>
          <p:cNvSpPr/>
          <p:nvPr/>
        </p:nvSpPr>
        <p:spPr>
          <a:xfrm>
            <a:off x="5782613" y="3275688"/>
            <a:ext cx="500458" cy="400110"/>
          </a:xfrm>
          <a:prstGeom prst="rect">
            <a:avLst/>
          </a:prstGeom>
        </p:spPr>
        <p:txBody>
          <a:bodyPr wrap="none">
            <a:spAutoFit/>
          </a:bodyPr>
          <a:lstStyle/>
          <a:p>
            <a:r>
              <a:rPr lang="en-GB" sz="2000" b="1" baseline="30000" dirty="0">
                <a:solidFill>
                  <a:srgbClr val="FF0000"/>
                </a:solidFill>
                <a:latin typeface="Myriad Pro Light"/>
              </a:rPr>
              <a:t>3½</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20" name="Rectangle 19"/>
          <p:cNvSpPr/>
          <p:nvPr/>
        </p:nvSpPr>
        <p:spPr>
          <a:xfrm>
            <a:off x="6148492" y="3275688"/>
            <a:ext cx="500458" cy="400110"/>
          </a:xfrm>
          <a:prstGeom prst="rect">
            <a:avLst/>
          </a:prstGeom>
        </p:spPr>
        <p:txBody>
          <a:bodyPr wrap="none">
            <a:spAutoFit/>
          </a:bodyPr>
          <a:lstStyle/>
          <a:p>
            <a:r>
              <a:rPr lang="en-GB" sz="2000" b="1" baseline="30000" dirty="0">
                <a:solidFill>
                  <a:srgbClr val="FF0000"/>
                </a:solidFill>
                <a:latin typeface="Myriad Pro Light"/>
              </a:rPr>
              <a:t>3¾</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21" name="Rectangle 20"/>
          <p:cNvSpPr/>
          <p:nvPr/>
        </p:nvSpPr>
        <p:spPr>
          <a:xfrm>
            <a:off x="6916281" y="3275688"/>
            <a:ext cx="447558" cy="400110"/>
          </a:xfrm>
          <a:prstGeom prst="rect">
            <a:avLst/>
          </a:prstGeom>
        </p:spPr>
        <p:txBody>
          <a:bodyPr wrap="none">
            <a:spAutoFit/>
          </a:bodyPr>
          <a:lstStyle/>
          <a:p>
            <a:r>
              <a:rPr lang="en-GB" sz="2000" b="1" baseline="30000" dirty="0">
                <a:solidFill>
                  <a:srgbClr val="FF0000"/>
                </a:solidFill>
                <a:latin typeface="Myriad Pro Light"/>
              </a:rPr>
              <a:t>4¼ </a:t>
            </a:r>
            <a:endParaRPr lang="en-GB" sz="2000" b="1" dirty="0">
              <a:solidFill>
                <a:srgbClr val="FF0000"/>
              </a:solidFill>
              <a:latin typeface="Myriad Pro Light"/>
            </a:endParaRPr>
          </a:p>
        </p:txBody>
      </p:sp>
      <p:sp>
        <p:nvSpPr>
          <p:cNvPr id="22" name="Rectangle 21"/>
          <p:cNvSpPr/>
          <p:nvPr/>
        </p:nvSpPr>
        <p:spPr>
          <a:xfrm>
            <a:off x="7295886" y="3275688"/>
            <a:ext cx="500458" cy="400110"/>
          </a:xfrm>
          <a:prstGeom prst="rect">
            <a:avLst/>
          </a:prstGeom>
        </p:spPr>
        <p:txBody>
          <a:bodyPr wrap="none">
            <a:spAutoFit/>
          </a:bodyPr>
          <a:lstStyle/>
          <a:p>
            <a:r>
              <a:rPr lang="en-GB" sz="2000" b="1" baseline="30000" dirty="0">
                <a:solidFill>
                  <a:srgbClr val="FF0000"/>
                </a:solidFill>
                <a:latin typeface="Myriad Pro Light"/>
              </a:rPr>
              <a:t>4½</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23" name="Rectangle 22"/>
          <p:cNvSpPr/>
          <p:nvPr/>
        </p:nvSpPr>
        <p:spPr>
          <a:xfrm>
            <a:off x="7705149" y="3275688"/>
            <a:ext cx="500458" cy="400110"/>
          </a:xfrm>
          <a:prstGeom prst="rect">
            <a:avLst/>
          </a:prstGeom>
        </p:spPr>
        <p:txBody>
          <a:bodyPr wrap="none">
            <a:spAutoFit/>
          </a:bodyPr>
          <a:lstStyle/>
          <a:p>
            <a:r>
              <a:rPr lang="en-GB" sz="2000" b="1" baseline="30000" dirty="0">
                <a:solidFill>
                  <a:srgbClr val="FF0000"/>
                </a:solidFill>
                <a:latin typeface="Myriad Pro Light"/>
              </a:rPr>
              <a:t>4¾</a:t>
            </a:r>
            <a:r>
              <a:rPr lang="en-GB" sz="2000" b="1" dirty="0">
                <a:solidFill>
                  <a:srgbClr val="FF0000"/>
                </a:solidFill>
                <a:latin typeface="Myriad Pro Light"/>
              </a:rPr>
              <a:t> </a:t>
            </a:r>
            <a:r>
              <a:rPr lang="en-GB" sz="2000" b="1" baseline="30000" dirty="0">
                <a:solidFill>
                  <a:srgbClr val="FF0000"/>
                </a:solidFill>
                <a:latin typeface="Myriad Pro Light"/>
              </a:rPr>
              <a:t> </a:t>
            </a:r>
            <a:endParaRPr lang="en-GB" sz="2000" b="1" dirty="0">
              <a:solidFill>
                <a:srgbClr val="FF0000"/>
              </a:solidFill>
              <a:latin typeface="Myriad Pro Light"/>
            </a:endParaRPr>
          </a:p>
        </p:txBody>
      </p:sp>
      <p:sp>
        <p:nvSpPr>
          <p:cNvPr id="24" name="Speech Bubble: Rectangle with Corners Rounded 14">
            <a:extLst>
              <a:ext uri="{FF2B5EF4-FFF2-40B4-BE49-F238E27FC236}">
                <a16:creationId xmlns:a16="http://schemas.microsoft.com/office/drawing/2014/main" xmlns="" id="{C5C595CE-B7F4-4D5E-A864-1E044BBD6CB2}"/>
              </a:ext>
            </a:extLst>
          </p:cNvPr>
          <p:cNvSpPr/>
          <p:nvPr/>
        </p:nvSpPr>
        <p:spPr>
          <a:xfrm>
            <a:off x="116681" y="538755"/>
            <a:ext cx="2704750" cy="1622012"/>
          </a:xfrm>
          <a:prstGeom prst="cloudCallout">
            <a:avLst>
              <a:gd name="adj1" fmla="val -34802"/>
              <a:gd name="adj2" fmla="val 82766"/>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Let’s start back at the beginning.</a:t>
            </a:r>
          </a:p>
        </p:txBody>
      </p:sp>
      <p:sp>
        <p:nvSpPr>
          <p:cNvPr id="25" name="Speech Bubble: Rectangle with Corners Rounded 14">
            <a:extLst>
              <a:ext uri="{FF2B5EF4-FFF2-40B4-BE49-F238E27FC236}">
                <a16:creationId xmlns:a16="http://schemas.microsoft.com/office/drawing/2014/main" xmlns="" id="{C5C595CE-B7F4-4D5E-A864-1E044BBD6CB2}"/>
              </a:ext>
            </a:extLst>
          </p:cNvPr>
          <p:cNvSpPr/>
          <p:nvPr/>
        </p:nvSpPr>
        <p:spPr>
          <a:xfrm>
            <a:off x="5088713" y="3801998"/>
            <a:ext cx="3855217" cy="2605948"/>
          </a:xfrm>
          <a:prstGeom prst="cloudCallout">
            <a:avLst>
              <a:gd name="adj1" fmla="val -81266"/>
              <a:gd name="adj2" fmla="val -34502"/>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Remember that the numbers that have a whole and a fraction part are called </a:t>
            </a:r>
            <a:r>
              <a:rPr lang="en-GB" b="1" dirty="0">
                <a:solidFill>
                  <a:srgbClr val="FF0000"/>
                </a:solidFill>
                <a:latin typeface="Myriad Pro Light" panose="020B0603030403020204" pitchFamily="34" charset="0"/>
              </a:rPr>
              <a:t>mixed numbers.</a:t>
            </a:r>
          </a:p>
        </p:txBody>
      </p:sp>
    </p:spTree>
    <p:extLst>
      <p:ext uri="{BB962C8B-B14F-4D97-AF65-F5344CB8AC3E}">
        <p14:creationId xmlns:p14="http://schemas.microsoft.com/office/powerpoint/2010/main" val="287095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4" grpId="0"/>
      <p:bldP spid="15" grpId="0"/>
      <p:bldP spid="16" grpId="0"/>
      <p:bldP spid="17" grpId="0"/>
      <p:bldP spid="18" grpId="0"/>
      <p:bldP spid="19" grpId="0"/>
      <p:bldP spid="20" grpId="0"/>
      <p:bldP spid="21" grpId="0"/>
      <p:bldP spid="22" grpId="0"/>
      <p:bldP spid="23"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12</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pic>
        <p:nvPicPr>
          <p:cNvPr id="4" name="Picture 3">
            <a:extLst>
              <a:ext uri="{FF2B5EF4-FFF2-40B4-BE49-F238E27FC236}">
                <a16:creationId xmlns:a16="http://schemas.microsoft.com/office/drawing/2014/main" xmlns="" id="{8D034726-6954-4C02-A770-EBCE9F028B0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11481" y="484633"/>
            <a:ext cx="8511596" cy="51206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434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pic>
        <p:nvPicPr>
          <p:cNvPr id="4" name="Picture 3">
            <a:extLst>
              <a:ext uri="{FF2B5EF4-FFF2-40B4-BE49-F238E27FC236}">
                <a16:creationId xmlns:a16="http://schemas.microsoft.com/office/drawing/2014/main" xmlns="" id="{BEF6543A-AB7E-4E4A-9C58-E48DDCA67A1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68954" y="368132"/>
            <a:ext cx="8760748" cy="2386584"/>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xmlns="" id="{AAB6B022-B1A7-48D7-9D4E-B53D10FF47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0119" y="3264493"/>
            <a:ext cx="7982712" cy="2734057"/>
          </a:xfrm>
          <a:prstGeom prst="rect">
            <a:avLst/>
          </a:prstGeom>
          <a:ln>
            <a:solidFill>
              <a:srgbClr val="FFC000"/>
            </a:solidFill>
          </a:ln>
        </p:spPr>
      </p:pic>
      <p:grpSp>
        <p:nvGrpSpPr>
          <p:cNvPr id="11" name="Group 10"/>
          <p:cNvGrpSpPr/>
          <p:nvPr/>
        </p:nvGrpSpPr>
        <p:grpSpPr>
          <a:xfrm>
            <a:off x="6932537" y="4631522"/>
            <a:ext cx="1713640" cy="1160976"/>
            <a:chOff x="1834709" y="4015907"/>
            <a:chExt cx="1606379" cy="952832"/>
          </a:xfrm>
        </p:grpSpPr>
        <p:sp>
          <p:nvSpPr>
            <p:cNvPr id="14" name="Rounded Rectangle 13"/>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5" name="Picture 2" descr="Related imag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824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14</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xmlns=""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r>
              <a:rPr lang="en-GB" sz="2000" b="1" dirty="0">
                <a:solidFill>
                  <a:schemeClr val="accent5">
                    <a:lumMod val="75000"/>
                  </a:schemeClr>
                </a:solidFill>
              </a:rPr>
              <a:t>.</a:t>
            </a:r>
          </a:p>
        </p:txBody>
      </p:sp>
      <p:sp>
        <p:nvSpPr>
          <p:cNvPr id="15" name="TextBox 14">
            <a:extLst>
              <a:ext uri="{FF2B5EF4-FFF2-40B4-BE49-F238E27FC236}">
                <a16:creationId xmlns:a16="http://schemas.microsoft.com/office/drawing/2014/main" xmlns=""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Number, Fractions, Money</a:t>
            </a:r>
          </a:p>
          <a:p>
            <a:pPr algn="ctr"/>
            <a:r>
              <a:rPr lang="en-GB" sz="2400" b="1" dirty="0">
                <a:solidFill>
                  <a:srgbClr val="253746"/>
                </a:solidFill>
              </a:rPr>
              <a:t>Counting in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2</a:t>
            </a:r>
            <a:r>
              <a:rPr lang="en-GB" sz="2400" b="1" dirty="0">
                <a:solidFill>
                  <a:srgbClr val="253746"/>
                </a:solidFill>
              </a:rPr>
              <a:t>s and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s</a:t>
            </a:r>
          </a:p>
          <a:p>
            <a:pPr algn="ctr"/>
            <a:r>
              <a:rPr lang="en-GB" sz="2400" b="1" dirty="0">
                <a:solidFill>
                  <a:srgbClr val="253746"/>
                </a:solidFill>
              </a:rPr>
              <a:t>Finding fractions of amounts</a:t>
            </a:r>
          </a:p>
        </p:txBody>
      </p:sp>
    </p:spTree>
    <p:extLst>
      <p:ext uri="{BB962C8B-B14F-4D97-AF65-F5344CB8AC3E}">
        <p14:creationId xmlns:p14="http://schemas.microsoft.com/office/powerpoint/2010/main" val="308610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15</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6" name="Speech Bubble: Rectangle with Corners Rounded 14">
            <a:extLst>
              <a:ext uri="{FF2B5EF4-FFF2-40B4-BE49-F238E27FC236}">
                <a16:creationId xmlns:a16="http://schemas.microsoft.com/office/drawing/2014/main" xmlns="" id="{C5C595CE-B7F4-4D5E-A864-1E044BBD6CB2}"/>
              </a:ext>
            </a:extLst>
          </p:cNvPr>
          <p:cNvSpPr/>
          <p:nvPr/>
        </p:nvSpPr>
        <p:spPr>
          <a:xfrm>
            <a:off x="859761" y="828888"/>
            <a:ext cx="3438735" cy="2296151"/>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Last time we </a:t>
            </a:r>
          </a:p>
          <a:p>
            <a:pPr algn="ctr">
              <a:lnSpc>
                <a:spcPct val="114000"/>
              </a:lnSpc>
            </a:pPr>
            <a:r>
              <a:rPr lang="en-GB" b="1" dirty="0">
                <a:solidFill>
                  <a:srgbClr val="253746"/>
                </a:solidFill>
                <a:latin typeface="Myriad Pro Light" panose="020B0603030403020204" pitchFamily="34" charset="0"/>
              </a:rPr>
              <a:t>used fractions to count in small steps along the number line.</a:t>
            </a:r>
          </a:p>
        </p:txBody>
      </p:sp>
      <p:sp>
        <p:nvSpPr>
          <p:cNvPr id="9" name="Speech Bubble: Rectangle with Corners Rounded 14">
            <a:extLst>
              <a:ext uri="{FF2B5EF4-FFF2-40B4-BE49-F238E27FC236}">
                <a16:creationId xmlns:a16="http://schemas.microsoft.com/office/drawing/2014/main" xmlns="" id="{C5C595CE-B7F4-4D5E-A864-1E044BBD6CB2}"/>
              </a:ext>
            </a:extLst>
          </p:cNvPr>
          <p:cNvSpPr/>
          <p:nvPr/>
        </p:nvSpPr>
        <p:spPr>
          <a:xfrm>
            <a:off x="3454433" y="1976963"/>
            <a:ext cx="4142119" cy="3150261"/>
          </a:xfrm>
          <a:prstGeom prst="cloudCallout">
            <a:avLst>
              <a:gd name="adj1" fmla="val 58400"/>
              <a:gd name="adj2" fmla="val 65517"/>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Today we are going to use them for something a bit different – to help share out amounts of objects.</a:t>
            </a:r>
          </a:p>
        </p:txBody>
      </p:sp>
    </p:spTree>
    <p:extLst>
      <p:ext uri="{BB962C8B-B14F-4D97-AF65-F5344CB8AC3E}">
        <p14:creationId xmlns:p14="http://schemas.microsoft.com/office/powerpoint/2010/main" val="337855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16</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grpSp>
        <p:nvGrpSpPr>
          <p:cNvPr id="3" name="Group 2"/>
          <p:cNvGrpSpPr/>
          <p:nvPr/>
        </p:nvGrpSpPr>
        <p:grpSpPr>
          <a:xfrm>
            <a:off x="2960850" y="1361740"/>
            <a:ext cx="6085876" cy="3281299"/>
            <a:chOff x="659674" y="406446"/>
            <a:chExt cx="8358923" cy="4838717"/>
          </a:xfrm>
          <a:effectLst>
            <a:outerShdw blurRad="50800" dist="38100" dir="2700000" algn="tl" rotWithShape="0">
              <a:prstClr val="black">
                <a:alpha val="40000"/>
              </a:prstClr>
            </a:outerShdw>
          </a:effectLst>
        </p:grpSpPr>
        <p:pic>
          <p:nvPicPr>
            <p:cNvPr id="103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34667">
              <a:off x="386109" y="1142383"/>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22046" flipH="1">
              <a:off x="3632392" y="1385724"/>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2721" y="2045428"/>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7402462" y="3761845"/>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7917">
              <a:off x="5967619" y="680011"/>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1616633" y="1325505"/>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6091623" y="3902593"/>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7039705" y="1408730"/>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594395" y="2413969"/>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4904870" y="2935772"/>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3502437" y="3568195"/>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5197920" y="1468948"/>
              <a:ext cx="1616135" cy="106900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Speech Bubble: Rectangle with Corners Rounded 14">
            <a:extLst>
              <a:ext uri="{FF2B5EF4-FFF2-40B4-BE49-F238E27FC236}">
                <a16:creationId xmlns:a16="http://schemas.microsoft.com/office/drawing/2014/main" xmlns="" id="{C5C595CE-B7F4-4D5E-A864-1E044BBD6CB2}"/>
              </a:ext>
            </a:extLst>
          </p:cNvPr>
          <p:cNvSpPr/>
          <p:nvPr/>
        </p:nvSpPr>
        <p:spPr>
          <a:xfrm>
            <a:off x="872202" y="3303642"/>
            <a:ext cx="3111587" cy="2176635"/>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I am going to give </a:t>
            </a:r>
            <a:r>
              <a:rPr lang="en-GB" b="1" dirty="0">
                <a:solidFill>
                  <a:srgbClr val="C00000"/>
                </a:solidFill>
                <a:latin typeface="Myriad Pro Light" panose="020B0603030403020204" pitchFamily="34" charset="0"/>
              </a:rPr>
              <a:t>half</a:t>
            </a:r>
            <a:r>
              <a:rPr lang="en-GB" b="1" dirty="0">
                <a:solidFill>
                  <a:srgbClr val="253746"/>
                </a:solidFill>
                <a:latin typeface="Myriad Pro Light" panose="020B0603030403020204" pitchFamily="34" charset="0"/>
              </a:rPr>
              <a:t> of these bananas away and keep the rest.</a:t>
            </a:r>
          </a:p>
        </p:txBody>
      </p:sp>
      <p:sp>
        <p:nvSpPr>
          <p:cNvPr id="24" name="Speech Bubble: Rectangle with Corners Rounded 10">
            <a:extLst>
              <a:ext uri="{FF2B5EF4-FFF2-40B4-BE49-F238E27FC236}">
                <a16:creationId xmlns:a16="http://schemas.microsoft.com/office/drawing/2014/main" xmlns="" id="{C268CD3D-D163-46C6-9AC4-5F4BD7505D13}"/>
              </a:ext>
            </a:extLst>
          </p:cNvPr>
          <p:cNvSpPr/>
          <p:nvPr/>
        </p:nvSpPr>
        <p:spPr>
          <a:xfrm>
            <a:off x="69732" y="533979"/>
            <a:ext cx="3290081" cy="1142907"/>
          </a:xfrm>
          <a:prstGeom prst="flowChartTerminator">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 Have 12 bananas available to share out.</a:t>
            </a:r>
          </a:p>
        </p:txBody>
      </p:sp>
    </p:spTree>
    <p:extLst>
      <p:ext uri="{BB962C8B-B14F-4D97-AF65-F5344CB8AC3E}">
        <p14:creationId xmlns:p14="http://schemas.microsoft.com/office/powerpoint/2010/main" val="22157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17</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23" name="Speech Bubble: Rectangle with Corners Rounded 14">
            <a:extLst>
              <a:ext uri="{FF2B5EF4-FFF2-40B4-BE49-F238E27FC236}">
                <a16:creationId xmlns:a16="http://schemas.microsoft.com/office/drawing/2014/main" xmlns="" id="{C5C595CE-B7F4-4D5E-A864-1E044BBD6CB2}"/>
              </a:ext>
            </a:extLst>
          </p:cNvPr>
          <p:cNvSpPr/>
          <p:nvPr/>
        </p:nvSpPr>
        <p:spPr>
          <a:xfrm>
            <a:off x="116681" y="538755"/>
            <a:ext cx="3111587" cy="2176635"/>
          </a:xfrm>
          <a:prstGeom prst="cloudCallout">
            <a:avLst>
              <a:gd name="adj1" fmla="val 36816"/>
              <a:gd name="adj2" fmla="val 8941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The fraction tells us what to do with this amount.</a:t>
            </a:r>
          </a:p>
        </p:txBody>
      </p:sp>
      <p:sp>
        <p:nvSpPr>
          <p:cNvPr id="3" name="Rectangle 2"/>
          <p:cNvSpPr/>
          <p:nvPr/>
        </p:nvSpPr>
        <p:spPr>
          <a:xfrm>
            <a:off x="3820022" y="4849939"/>
            <a:ext cx="1111202" cy="1015663"/>
          </a:xfrm>
          <a:prstGeom prst="rect">
            <a:avLst/>
          </a:prstGeom>
        </p:spPr>
        <p:txBody>
          <a:bodyPr wrap="none">
            <a:spAutoFit/>
          </a:bodyPr>
          <a:lstStyle/>
          <a:p>
            <a:r>
              <a:rPr lang="en-GB" sz="6000" b="1" baseline="30000" dirty="0">
                <a:latin typeface="Myriad Pro Light"/>
              </a:rPr>
              <a:t>1</a:t>
            </a:r>
            <a:r>
              <a:rPr lang="en-GB" sz="6000" b="1" dirty="0">
                <a:latin typeface="Myriad Pro Light"/>
              </a:rPr>
              <a:t>/</a:t>
            </a:r>
            <a:r>
              <a:rPr lang="en-GB" sz="6000" b="1" baseline="-25000" dirty="0">
                <a:latin typeface="Myriad Pro Light"/>
              </a:rPr>
              <a:t>2 </a:t>
            </a:r>
            <a:endParaRPr lang="en-GB" sz="6000" b="1" dirty="0">
              <a:latin typeface="Myriad Pro Light"/>
            </a:endParaRPr>
          </a:p>
        </p:txBody>
      </p:sp>
      <p:sp>
        <p:nvSpPr>
          <p:cNvPr id="24" name="Speech Bubble: Rectangle with Corners Rounded 10">
            <a:extLst>
              <a:ext uri="{FF2B5EF4-FFF2-40B4-BE49-F238E27FC236}">
                <a16:creationId xmlns:a16="http://schemas.microsoft.com/office/drawing/2014/main" xmlns="" id="{89582055-5601-46BC-A613-BBEEAD6BF36A}"/>
              </a:ext>
            </a:extLst>
          </p:cNvPr>
          <p:cNvSpPr/>
          <p:nvPr/>
        </p:nvSpPr>
        <p:spPr>
          <a:xfrm flipH="1">
            <a:off x="4888276" y="4987962"/>
            <a:ext cx="3290082" cy="1206893"/>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The 2 tells us</a:t>
            </a:r>
          </a:p>
          <a:p>
            <a:pPr algn="ctr">
              <a:lnSpc>
                <a:spcPct val="114000"/>
              </a:lnSpc>
            </a:pPr>
            <a:r>
              <a:rPr lang="en-GB" b="1" dirty="0">
                <a:solidFill>
                  <a:srgbClr val="253746"/>
                </a:solidFill>
                <a:latin typeface="Myriad Pro Light" panose="020B0603030403020204" pitchFamily="34" charset="0"/>
              </a:rPr>
              <a:t>to share the whole amount between two.</a:t>
            </a:r>
          </a:p>
        </p:txBody>
      </p:sp>
      <p:sp>
        <p:nvSpPr>
          <p:cNvPr id="25" name="Speech Bubble: Rectangle with Corners Rounded 10">
            <a:extLst>
              <a:ext uri="{FF2B5EF4-FFF2-40B4-BE49-F238E27FC236}">
                <a16:creationId xmlns:a16="http://schemas.microsoft.com/office/drawing/2014/main" xmlns="" id="{89582055-5601-46BC-A613-BBEEAD6BF36A}"/>
              </a:ext>
            </a:extLst>
          </p:cNvPr>
          <p:cNvSpPr/>
          <p:nvPr/>
        </p:nvSpPr>
        <p:spPr>
          <a:xfrm>
            <a:off x="543023" y="4496375"/>
            <a:ext cx="3290082" cy="1303960"/>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The 1 tells us that we just want to know what is in one of those groups.</a:t>
            </a:r>
          </a:p>
        </p:txBody>
      </p:sp>
      <p:grpSp>
        <p:nvGrpSpPr>
          <p:cNvPr id="26" name="Group 25"/>
          <p:cNvGrpSpPr/>
          <p:nvPr/>
        </p:nvGrpSpPr>
        <p:grpSpPr>
          <a:xfrm>
            <a:off x="2960850" y="1361740"/>
            <a:ext cx="6085876" cy="3281299"/>
            <a:chOff x="659674" y="406446"/>
            <a:chExt cx="8358923" cy="4838717"/>
          </a:xfrm>
          <a:effectLst>
            <a:outerShdw blurRad="50800" dist="38100" dir="2700000" algn="tl" rotWithShape="0">
              <a:prstClr val="black">
                <a:alpha val="40000"/>
              </a:prstClr>
            </a:outerShdw>
          </a:effectLst>
        </p:grpSpPr>
        <p:pic>
          <p:nvPicPr>
            <p:cNvPr id="27" name="Picture 7" descr="Banana, Fruit, Yel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934667">
              <a:off x="386109" y="1142383"/>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descr="Banana, Fruit, Yel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522046" flipH="1">
              <a:off x="3632392" y="1385724"/>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Banana, Fruit, Yell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2721" y="2045428"/>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Banana, Fruit, Yell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7594">
              <a:off x="7402462" y="3761845"/>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Banana, Fruit, Yel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47917">
              <a:off x="5967619" y="680011"/>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7" descr="Banana, Fruit, Yell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602406" flipH="1">
              <a:off x="1616633" y="1325505"/>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Banana, Fruit, Yel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665333" flipH="1">
              <a:off x="6091623" y="3902593"/>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Banana, Fruit, Yel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077954">
              <a:off x="7039705" y="1408730"/>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7" descr="Banana, Fruit, Yell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594395" y="2413969"/>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descr="Banana, Fruit, Yell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602406" flipH="1">
              <a:off x="4904870" y="2935772"/>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7" descr="Banana, Fruit, Yel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352083" flipH="1">
              <a:off x="3502437" y="3568195"/>
              <a:ext cx="1616135" cy="10690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Banana, Fruit, Yell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7594">
              <a:off x="5197920" y="1468948"/>
              <a:ext cx="1616135" cy="10690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020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18</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27"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34667">
            <a:off x="2802027" y="1834113"/>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22046" flipH="1">
            <a:off x="5165546" y="1999131"/>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786" y="2473190"/>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7870068" y="3637150"/>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7917">
            <a:off x="6865753" y="1520563"/>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3657583" y="1984985"/>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6956037" y="3705906"/>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7646306" y="2014732"/>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5"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81739" y="2723110"/>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6051647" y="3076962"/>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7"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4503626" y="1216066"/>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6265008" y="2082259"/>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Speech Bubble: Rectangle with Corners Rounded 10">
            <a:extLst>
              <a:ext uri="{FF2B5EF4-FFF2-40B4-BE49-F238E27FC236}">
                <a16:creationId xmlns:a16="http://schemas.microsoft.com/office/drawing/2014/main" xmlns="" id="{C268CD3D-D163-46C6-9AC4-5F4BD7505D13}"/>
              </a:ext>
            </a:extLst>
          </p:cNvPr>
          <p:cNvSpPr/>
          <p:nvPr/>
        </p:nvSpPr>
        <p:spPr>
          <a:xfrm>
            <a:off x="69733" y="533980"/>
            <a:ext cx="3290081" cy="1206548"/>
          </a:xfrm>
          <a:prstGeom prst="flowChartTerminator">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 Choose two children to come and share the bananas.</a:t>
            </a:r>
          </a:p>
        </p:txBody>
      </p:sp>
    </p:spTree>
    <p:extLst>
      <p:ext uri="{BB962C8B-B14F-4D97-AF65-F5344CB8AC3E}">
        <p14:creationId xmlns:p14="http://schemas.microsoft.com/office/powerpoint/2010/main" val="364303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8.21189E-7 L -0.27795 0.27342 " pathEditMode="relative" rAng="0" ptsTypes="AA">
                                      <p:cBhvr>
                                        <p:cTn id="6" dur="2000" fill="hold"/>
                                        <p:tgtEl>
                                          <p:spTgt spid="27"/>
                                        </p:tgtEl>
                                        <p:attrNameLst>
                                          <p:attrName>ppt_x</p:attrName>
                                          <p:attrName>ppt_y</p:attrName>
                                        </p:attrNameLst>
                                      </p:cBhvr>
                                      <p:rCtr x="-13906" y="13671"/>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2.77778E-7 3.54846E-6 L 2.77778E-7 0.22669 " pathEditMode="relative" rAng="0" ptsTypes="AA">
                                      <p:cBhvr>
                                        <p:cTn id="9" dur="2000" fill="hold"/>
                                        <p:tgtEl>
                                          <p:spTgt spid="33"/>
                                        </p:tgtEl>
                                        <p:attrNameLst>
                                          <p:attrName>ppt_x</p:attrName>
                                          <p:attrName>ppt_y</p:attrName>
                                        </p:attrNameLst>
                                      </p:cBhvr>
                                      <p:rCtr x="0" y="11335"/>
                                    </p:animMotion>
                                  </p:childTnLst>
                                </p:cTn>
                              </p:par>
                            </p:childTnLst>
                          </p:cTn>
                        </p:par>
                        <p:par>
                          <p:cTn id="10" fill="hold">
                            <p:stCondLst>
                              <p:cond delay="4000"/>
                            </p:stCondLst>
                            <p:childTnLst>
                              <p:par>
                                <p:cTn id="11" presetID="42" presetClass="path" presetSubtype="0" accel="50000" decel="50000" fill="hold" nodeType="afterEffect">
                                  <p:stCondLst>
                                    <p:cond delay="0"/>
                                  </p:stCondLst>
                                  <p:childTnLst>
                                    <p:animMotion origin="layout" path="M 3.88889E-6 -2.20449E-6 L -0.25504 0.25006 " pathEditMode="relative" rAng="0" ptsTypes="AA">
                                      <p:cBhvr>
                                        <p:cTn id="12" dur="2000" fill="hold"/>
                                        <p:tgtEl>
                                          <p:spTgt spid="32"/>
                                        </p:tgtEl>
                                        <p:attrNameLst>
                                          <p:attrName>ppt_x</p:attrName>
                                          <p:attrName>ppt_y</p:attrName>
                                        </p:attrNameLst>
                                      </p:cBhvr>
                                      <p:rCtr x="-12760" y="12491"/>
                                    </p:animMotion>
                                  </p:childTnLst>
                                </p:cTn>
                              </p:par>
                            </p:childTnLst>
                          </p:cTn>
                        </p:par>
                        <p:par>
                          <p:cTn id="13" fill="hold">
                            <p:stCondLst>
                              <p:cond delay="6000"/>
                            </p:stCondLst>
                            <p:childTnLst>
                              <p:par>
                                <p:cTn id="14" presetID="42" presetClass="path" presetSubtype="0" accel="50000" decel="50000" fill="hold" nodeType="afterEffect">
                                  <p:stCondLst>
                                    <p:cond delay="0"/>
                                  </p:stCondLst>
                                  <p:childTnLst>
                                    <p:animMotion origin="layout" path="M -1.66667E-6 -9.43789E-7 L -0.04288 0.32478 " pathEditMode="relative" rAng="0" ptsTypes="AA">
                                      <p:cBhvr>
                                        <p:cTn id="15" dur="2000" fill="hold"/>
                                        <p:tgtEl>
                                          <p:spTgt spid="36"/>
                                        </p:tgtEl>
                                        <p:attrNameLst>
                                          <p:attrName>ppt_x</p:attrName>
                                          <p:attrName>ppt_y</p:attrName>
                                        </p:attrNameLst>
                                      </p:cBhvr>
                                      <p:rCtr x="-2153" y="16239"/>
                                    </p:animMotion>
                                  </p:childTnLst>
                                </p:cTn>
                              </p:par>
                            </p:childTnLst>
                          </p:cTn>
                        </p:par>
                        <p:par>
                          <p:cTn id="16" fill="hold">
                            <p:stCondLst>
                              <p:cond delay="8000"/>
                            </p:stCondLst>
                            <p:childTnLst>
                              <p:par>
                                <p:cTn id="17" presetID="42" presetClass="path" presetSubtype="0" accel="50000" decel="50000" fill="hold" nodeType="afterEffect">
                                  <p:stCondLst>
                                    <p:cond delay="0"/>
                                  </p:stCondLst>
                                  <p:childTnLst>
                                    <p:animMotion origin="layout" path="M 2.77778E-6 9.76174E-7 L -0.48247 0.3641 " pathEditMode="relative" rAng="0" ptsTypes="AA">
                                      <p:cBhvr>
                                        <p:cTn id="18" dur="2000" fill="hold"/>
                                        <p:tgtEl>
                                          <p:spTgt spid="29"/>
                                        </p:tgtEl>
                                        <p:attrNameLst>
                                          <p:attrName>ppt_x</p:attrName>
                                          <p:attrName>ppt_y</p:attrName>
                                        </p:attrNameLst>
                                      </p:cBhvr>
                                      <p:rCtr x="-24132" y="18205"/>
                                    </p:animMotion>
                                  </p:childTnLst>
                                </p:cTn>
                              </p:par>
                            </p:childTnLst>
                          </p:cTn>
                        </p:par>
                        <p:par>
                          <p:cTn id="19" fill="hold">
                            <p:stCondLst>
                              <p:cond delay="10000"/>
                            </p:stCondLst>
                            <p:childTnLst>
                              <p:par>
                                <p:cTn id="20" presetID="42" presetClass="path" presetSubtype="0" accel="50000" decel="50000" fill="hold" nodeType="afterEffect">
                                  <p:stCondLst>
                                    <p:cond delay="0"/>
                                  </p:stCondLst>
                                  <p:childTnLst>
                                    <p:animMotion origin="layout" path="M 8.33333E-7 -4.09669E-6 L 8.33333E-7 0.33935 " pathEditMode="relative" rAng="0" ptsTypes="AA">
                                      <p:cBhvr>
                                        <p:cTn id="21" dur="2000" fill="hold"/>
                                        <p:tgtEl>
                                          <p:spTgt spid="38"/>
                                        </p:tgtEl>
                                        <p:attrNameLst>
                                          <p:attrName>ppt_x</p:attrName>
                                          <p:attrName>ppt_y</p:attrName>
                                        </p:attrNameLst>
                                      </p:cBhvr>
                                      <p:rCtr x="0" y="16956"/>
                                    </p:animMotion>
                                  </p:childTnLst>
                                </p:cTn>
                              </p:par>
                            </p:childTnLst>
                          </p:cTn>
                        </p:par>
                        <p:par>
                          <p:cTn id="22" fill="hold">
                            <p:stCondLst>
                              <p:cond delay="12000"/>
                            </p:stCondLst>
                            <p:childTnLst>
                              <p:par>
                                <p:cTn id="23" presetID="42" presetClass="path" presetSubtype="0" accel="50000" decel="50000" fill="hold" nodeType="afterEffect">
                                  <p:stCondLst>
                                    <p:cond delay="0"/>
                                  </p:stCondLst>
                                  <p:childTnLst>
                                    <p:animMotion origin="layout" path="M 3.61111E-6 3.45362E-6 L -0.3066 0.32893 " pathEditMode="relative" rAng="0" ptsTypes="AA">
                                      <p:cBhvr>
                                        <p:cTn id="24" dur="2000" fill="hold"/>
                                        <p:tgtEl>
                                          <p:spTgt spid="28"/>
                                        </p:tgtEl>
                                        <p:attrNameLst>
                                          <p:attrName>ppt_x</p:attrName>
                                          <p:attrName>ppt_y</p:attrName>
                                        </p:attrNameLst>
                                      </p:cBhvr>
                                      <p:rCtr x="-15330" y="16447"/>
                                    </p:animMotion>
                                  </p:childTnLst>
                                </p:cTn>
                              </p:par>
                            </p:childTnLst>
                          </p:cTn>
                        </p:par>
                        <p:par>
                          <p:cTn id="25" fill="hold">
                            <p:stCondLst>
                              <p:cond delay="14000"/>
                            </p:stCondLst>
                            <p:childTnLst>
                              <p:par>
                                <p:cTn id="26" presetID="42" presetClass="path" presetSubtype="0" accel="50000" decel="50000" fill="hold" nodeType="afterEffect">
                                  <p:stCondLst>
                                    <p:cond delay="0"/>
                                  </p:stCondLst>
                                  <p:childTnLst>
                                    <p:animMotion origin="layout" path="M -2.77778E-7 3.60398E-6 L 0.05816 0.36595 " pathEditMode="relative" rAng="0" ptsTypes="AA">
                                      <p:cBhvr>
                                        <p:cTn id="27" dur="2000" fill="hold"/>
                                        <p:tgtEl>
                                          <p:spTgt spid="35"/>
                                        </p:tgtEl>
                                        <p:attrNameLst>
                                          <p:attrName>ppt_x</p:attrName>
                                          <p:attrName>ppt_y</p:attrName>
                                        </p:attrNameLst>
                                      </p:cBhvr>
                                      <p:rCtr x="2899" y="18297"/>
                                    </p:animMotion>
                                  </p:childTnLst>
                                </p:cTn>
                              </p:par>
                            </p:childTnLst>
                          </p:cTn>
                        </p:par>
                        <p:par>
                          <p:cTn id="28" fill="hold">
                            <p:stCondLst>
                              <p:cond delay="16000"/>
                            </p:stCondLst>
                            <p:childTnLst>
                              <p:par>
                                <p:cTn id="29" presetID="42" presetClass="path" presetSubtype="0" accel="50000" decel="50000" fill="hold" nodeType="afterEffect">
                                  <p:stCondLst>
                                    <p:cond delay="0"/>
                                  </p:stCondLst>
                                  <p:childTnLst>
                                    <p:animMotion origin="layout" path="M -5.55556E-7 4.62873E-6 L -0.3099 0.54869 " pathEditMode="relative" rAng="0" ptsTypes="AA">
                                      <p:cBhvr>
                                        <p:cTn id="30" dur="2000" fill="hold"/>
                                        <p:tgtEl>
                                          <p:spTgt spid="37"/>
                                        </p:tgtEl>
                                        <p:attrNameLst>
                                          <p:attrName>ppt_x</p:attrName>
                                          <p:attrName>ppt_y</p:attrName>
                                        </p:attrNameLst>
                                      </p:cBhvr>
                                      <p:rCtr x="-15503" y="27435"/>
                                    </p:animMotion>
                                  </p:childTnLst>
                                </p:cTn>
                              </p:par>
                            </p:childTnLst>
                          </p:cTn>
                        </p:par>
                        <p:par>
                          <p:cTn id="31" fill="hold">
                            <p:stCondLst>
                              <p:cond delay="18000"/>
                            </p:stCondLst>
                            <p:childTnLst>
                              <p:par>
                                <p:cTn id="32" presetID="42" presetClass="path" presetSubtype="0" accel="50000" decel="50000" fill="hold" nodeType="afterEffect">
                                  <p:stCondLst>
                                    <p:cond delay="0"/>
                                  </p:stCondLst>
                                  <p:childTnLst>
                                    <p:animMotion origin="layout" path="M 0 2.79898E-6 L 0.00434 0.1226 " pathEditMode="relative" rAng="0" ptsTypes="AA">
                                      <p:cBhvr>
                                        <p:cTn id="33" dur="2000" fill="hold"/>
                                        <p:tgtEl>
                                          <p:spTgt spid="30"/>
                                        </p:tgtEl>
                                        <p:attrNameLst>
                                          <p:attrName>ppt_x</p:attrName>
                                          <p:attrName>ppt_y</p:attrName>
                                        </p:attrNameLst>
                                      </p:cBhvr>
                                      <p:rCtr x="208" y="6130"/>
                                    </p:animMotion>
                                  </p:childTnLst>
                                </p:cTn>
                              </p:par>
                            </p:childTnLst>
                          </p:cTn>
                        </p:par>
                        <p:par>
                          <p:cTn id="34" fill="hold">
                            <p:stCondLst>
                              <p:cond delay="20000"/>
                            </p:stCondLst>
                            <p:childTnLst>
                              <p:par>
                                <p:cTn id="35" presetID="42" presetClass="path" presetSubtype="0" accel="50000" decel="50000" fill="hold" nodeType="afterEffect">
                                  <p:stCondLst>
                                    <p:cond delay="0"/>
                                  </p:stCondLst>
                                  <p:childTnLst>
                                    <p:animMotion origin="layout" path="M -3.88889E-6 1.02706E-6 L -0.73177 0.14457 " pathEditMode="relative" rAng="0" ptsTypes="AA">
                                      <p:cBhvr>
                                        <p:cTn id="36" dur="2000" fill="hold"/>
                                        <p:tgtEl>
                                          <p:spTgt spid="31"/>
                                        </p:tgtEl>
                                        <p:attrNameLst>
                                          <p:attrName>ppt_x</p:attrName>
                                          <p:attrName>ppt_y</p:attrName>
                                        </p:attrNameLst>
                                      </p:cBhvr>
                                      <p:rCtr x="-36597" y="7217"/>
                                    </p:animMotion>
                                  </p:childTnLst>
                                </p:cTn>
                              </p:par>
                            </p:childTnLst>
                          </p:cTn>
                        </p:par>
                        <p:par>
                          <p:cTn id="37" fill="hold">
                            <p:stCondLst>
                              <p:cond delay="22000"/>
                            </p:stCondLst>
                            <p:childTnLst>
                              <p:par>
                                <p:cTn id="38" presetID="42" presetClass="path" presetSubtype="0" accel="50000" decel="50000" fill="hold" nodeType="afterEffect">
                                  <p:stCondLst>
                                    <p:cond delay="0"/>
                                  </p:stCondLst>
                                  <p:childTnLst>
                                    <p:animMotion origin="layout" path="M 0 0 L 0 0.25 E" pathEditMode="relative" ptsTypes="">
                                      <p:cBhvr>
                                        <p:cTn id="39"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19</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3" name="Rectangle 2"/>
          <p:cNvSpPr/>
          <p:nvPr/>
        </p:nvSpPr>
        <p:spPr>
          <a:xfrm>
            <a:off x="5001708" y="4548489"/>
            <a:ext cx="3703258" cy="1323439"/>
          </a:xfrm>
          <a:prstGeom prst="rect">
            <a:avLst/>
          </a:prstGeom>
        </p:spPr>
        <p:txBody>
          <a:bodyPr wrap="none">
            <a:spAutoFit/>
          </a:bodyPr>
          <a:lstStyle/>
          <a:p>
            <a:r>
              <a:rPr lang="en-GB" sz="8000" b="1" baseline="-25000" dirty="0">
                <a:latin typeface="Myriad Pro Light"/>
              </a:rPr>
              <a:t>½ of 12 = 6</a:t>
            </a:r>
            <a:endParaRPr lang="en-GB" sz="8000" b="1" dirty="0">
              <a:latin typeface="Myriad Pro Light"/>
            </a:endParaRPr>
          </a:p>
        </p:txBody>
      </p:sp>
      <p:sp>
        <p:nvSpPr>
          <p:cNvPr id="39" name="Speech Bubble: Rectangle with Corners Rounded 14">
            <a:extLst>
              <a:ext uri="{FF2B5EF4-FFF2-40B4-BE49-F238E27FC236}">
                <a16:creationId xmlns:a16="http://schemas.microsoft.com/office/drawing/2014/main" xmlns="" id="{C5C595CE-B7F4-4D5E-A864-1E044BBD6CB2}"/>
              </a:ext>
            </a:extLst>
          </p:cNvPr>
          <p:cNvSpPr/>
          <p:nvPr/>
        </p:nvSpPr>
        <p:spPr>
          <a:xfrm>
            <a:off x="116681" y="1312469"/>
            <a:ext cx="3002258" cy="1821598"/>
          </a:xfrm>
          <a:prstGeom prst="cloudCallout">
            <a:avLst>
              <a:gd name="adj1" fmla="val -40663"/>
              <a:gd name="adj2" fmla="val 9051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can also use number facts to split the bananas…</a:t>
            </a:r>
          </a:p>
        </p:txBody>
      </p:sp>
      <p:grpSp>
        <p:nvGrpSpPr>
          <p:cNvPr id="4" name="Group 3"/>
          <p:cNvGrpSpPr/>
          <p:nvPr/>
        </p:nvGrpSpPr>
        <p:grpSpPr>
          <a:xfrm>
            <a:off x="2960849" y="1057244"/>
            <a:ext cx="6085877" cy="3585796"/>
            <a:chOff x="2960849" y="1057244"/>
            <a:chExt cx="6085877" cy="3585796"/>
          </a:xfrm>
          <a:effectLst>
            <a:outerShdw blurRad="50800" dist="38100" dir="2700000" algn="tl" rotWithShape="0">
              <a:prstClr val="black">
                <a:alpha val="40000"/>
              </a:prstClr>
            </a:outerShdw>
          </a:effectLst>
        </p:grpSpPr>
        <p:pic>
          <p:nvPicPr>
            <p:cNvPr id="2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34667">
              <a:off x="2802027" y="1834113"/>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22046" flipH="1">
              <a:off x="5165546" y="1999131"/>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786" y="2473190"/>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7870068" y="3637150"/>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7917">
              <a:off x="6865753" y="1520563"/>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3657583" y="1984985"/>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6956037" y="3705906"/>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7646306" y="2014732"/>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81739" y="2723110"/>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6051647" y="3076962"/>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4503626" y="1216066"/>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6265008" y="2082259"/>
              <a:ext cx="1176658" cy="724929"/>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Speech Bubble: Rectangle with Corners Rounded 14">
            <a:extLst>
              <a:ext uri="{FF2B5EF4-FFF2-40B4-BE49-F238E27FC236}">
                <a16:creationId xmlns:a16="http://schemas.microsoft.com/office/drawing/2014/main" xmlns="" id="{C5C595CE-B7F4-4D5E-A864-1E044BBD6CB2}"/>
              </a:ext>
            </a:extLst>
          </p:cNvPr>
          <p:cNvSpPr/>
          <p:nvPr/>
        </p:nvSpPr>
        <p:spPr>
          <a:xfrm>
            <a:off x="1534852" y="2973372"/>
            <a:ext cx="3002258" cy="1821598"/>
          </a:xfrm>
          <a:prstGeom prst="cloudCallout">
            <a:avLst>
              <a:gd name="adj1" fmla="val 79157"/>
              <a:gd name="adj2" fmla="val 48590"/>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 we know that half of 12 if 6 (because double 6 is 12).</a:t>
            </a:r>
          </a:p>
        </p:txBody>
      </p:sp>
    </p:spTree>
    <p:extLst>
      <p:ext uri="{BB962C8B-B14F-4D97-AF65-F5344CB8AC3E}">
        <p14:creationId xmlns:p14="http://schemas.microsoft.com/office/powerpoint/2010/main" val="3234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p:txBody>
          <a:bodyPr/>
          <a:lstStyle/>
          <a:p>
            <a:pPr algn="r"/>
            <a:r>
              <a:rPr lang="en-GB"/>
              <a:t>Year 2</a:t>
            </a:r>
            <a:endParaRPr lang="en-GB" dirty="0"/>
          </a:p>
        </p:txBody>
      </p:sp>
      <p:sp>
        <p:nvSpPr>
          <p:cNvPr id="13" name="TextBox 12">
            <a:extLst>
              <a:ext uri="{FF2B5EF4-FFF2-40B4-BE49-F238E27FC236}">
                <a16:creationId xmlns:a16="http://schemas.microsoft.com/office/drawing/2014/main" xmlns="" id="{B69677ED-5C54-4353-B94F-C526DD00205C}"/>
              </a:ext>
            </a:extLst>
          </p:cNvPr>
          <p:cNvSpPr txBox="1"/>
          <p:nvPr/>
        </p:nvSpPr>
        <p:spPr>
          <a:xfrm>
            <a:off x="449557" y="1454349"/>
            <a:ext cx="8130503" cy="2628925"/>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Halves and quarters of shapes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Count in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s and</a:t>
            </a:r>
            <a:r>
              <a:rPr lang="en-GB" sz="2000" b="1" baseline="30000" dirty="0">
                <a:solidFill>
                  <a:schemeClr val="accent5">
                    <a:lumMod val="75000"/>
                  </a:schemeClr>
                </a:solidFill>
              </a:rPr>
              <a:t> 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s (pre-requisite skills)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Count in 3s (simmering skills)</a:t>
            </a:r>
          </a:p>
        </p:txBody>
      </p:sp>
      <p:sp>
        <p:nvSpPr>
          <p:cNvPr id="6" name="TextBox 5">
            <a:extLst>
              <a:ext uri="{FF2B5EF4-FFF2-40B4-BE49-F238E27FC236}">
                <a16:creationId xmlns:a16="http://schemas.microsoft.com/office/drawing/2014/main" xmlns="" id="{63BEC64D-FFF6-44DA-95A3-67A93CD753AA}"/>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Number, Fractions, Money</a:t>
            </a:r>
          </a:p>
          <a:p>
            <a:pPr algn="ctr"/>
            <a:r>
              <a:rPr lang="en-GB" sz="2400" b="1" dirty="0">
                <a:solidFill>
                  <a:srgbClr val="253746"/>
                </a:solidFill>
              </a:rPr>
              <a:t>Counting in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2</a:t>
            </a:r>
            <a:r>
              <a:rPr lang="en-GB" sz="2400" b="1" dirty="0">
                <a:solidFill>
                  <a:srgbClr val="253746"/>
                </a:solidFill>
              </a:rPr>
              <a:t>s and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s</a:t>
            </a:r>
          </a:p>
          <a:p>
            <a:pPr algn="ctr"/>
            <a:r>
              <a:rPr lang="en-GB" sz="2400" b="1" dirty="0">
                <a:solidFill>
                  <a:srgbClr val="253746"/>
                </a:solidFill>
              </a:rPr>
              <a:t>Finding fractions of amounts</a:t>
            </a:r>
          </a:p>
        </p:txBody>
      </p:sp>
    </p:spTree>
    <p:extLst>
      <p:ext uri="{BB962C8B-B14F-4D97-AF65-F5344CB8AC3E}">
        <p14:creationId xmlns:p14="http://schemas.microsoft.com/office/powerpoint/2010/main" val="275489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20</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grpSp>
        <p:nvGrpSpPr>
          <p:cNvPr id="5" name="Group 4"/>
          <p:cNvGrpSpPr/>
          <p:nvPr/>
        </p:nvGrpSpPr>
        <p:grpSpPr>
          <a:xfrm>
            <a:off x="2960849" y="1057244"/>
            <a:ext cx="6085877" cy="3585796"/>
            <a:chOff x="2960849" y="1057244"/>
            <a:chExt cx="6085877" cy="3585796"/>
          </a:xfrm>
          <a:effectLst>
            <a:outerShdw blurRad="50800" dist="38100" dir="2700000" algn="tl" rotWithShape="0">
              <a:prstClr val="black">
                <a:alpha val="40000"/>
              </a:prstClr>
            </a:outerShdw>
          </a:effectLst>
        </p:grpSpPr>
        <p:pic>
          <p:nvPicPr>
            <p:cNvPr id="6"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34667">
              <a:off x="2802027" y="1834113"/>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22046" flipH="1">
              <a:off x="5165546" y="1999131"/>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786" y="2473190"/>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7870068" y="3637150"/>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7917">
              <a:off x="6865753" y="1520563"/>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3657583" y="1984985"/>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6956037" y="3705906"/>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7646306" y="2014732"/>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281739" y="2723110"/>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6051647" y="3076962"/>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4503626" y="1216066"/>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6265008" y="2082259"/>
              <a:ext cx="1176658" cy="7249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xmlns="" id="{7BB30A5C-334A-4DE7-8017-2D88CC0A727C}"/>
              </a:ext>
            </a:extLst>
          </p:cNvPr>
          <p:cNvGrpSpPr/>
          <p:nvPr/>
        </p:nvGrpSpPr>
        <p:grpSpPr>
          <a:xfrm>
            <a:off x="283157" y="684276"/>
            <a:ext cx="2801678" cy="1569186"/>
            <a:chOff x="4298496" y="4063018"/>
            <a:chExt cx="2801678" cy="1569186"/>
          </a:xfrm>
          <a:effectLst>
            <a:outerShdw blurRad="50800" dist="38100" dir="2700000" algn="tl" rotWithShape="0">
              <a:prstClr val="black">
                <a:alpha val="40000"/>
              </a:prstClr>
            </a:outerShdw>
          </a:effectLst>
        </p:grpSpPr>
        <p:sp>
          <p:nvSpPr>
            <p:cNvPr id="21" name="Speech Bubble: Rectangle with Corners Rounded 14">
              <a:extLst>
                <a:ext uri="{FF2B5EF4-FFF2-40B4-BE49-F238E27FC236}">
                  <a16:creationId xmlns:a16="http://schemas.microsoft.com/office/drawing/2014/main" xmlns="" id="{C5C595CE-B7F4-4D5E-A864-1E044BBD6CB2}"/>
                </a:ext>
              </a:extLst>
            </p:cNvPr>
            <p:cNvSpPr/>
            <p:nvPr/>
          </p:nvSpPr>
          <p:spPr>
            <a:xfrm>
              <a:off x="4298496" y="4063018"/>
              <a:ext cx="2801678" cy="1569186"/>
            </a:xfrm>
            <a:prstGeom prst="cloudCallout">
              <a:avLst>
                <a:gd name="adj1" fmla="val -53644"/>
                <a:gd name="adj2" fmla="val 68714"/>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How could we find ¼ of the bananas?</a:t>
              </a:r>
            </a:p>
          </p:txBody>
        </p:sp>
        <p:pic>
          <p:nvPicPr>
            <p:cNvPr id="22" name="Picture 21">
              <a:extLst>
                <a:ext uri="{FF2B5EF4-FFF2-40B4-BE49-F238E27FC236}">
                  <a16:creationId xmlns:a16="http://schemas.microsoft.com/office/drawing/2014/main" xmlns="" id="{E6B10444-E519-49CD-A529-0F22C67FF3BC}"/>
                </a:ext>
              </a:extLst>
            </p:cNvPr>
            <p:cNvPicPr>
              <a:picLocks noChangeAspect="1"/>
            </p:cNvPicPr>
            <p:nvPr/>
          </p:nvPicPr>
          <p:blipFill rotWithShape="1">
            <a:blip r:embed="rId5"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
        <p:nvSpPr>
          <p:cNvPr id="23" name="Rectangle 22"/>
          <p:cNvSpPr/>
          <p:nvPr/>
        </p:nvSpPr>
        <p:spPr>
          <a:xfrm>
            <a:off x="4638595" y="4548489"/>
            <a:ext cx="4076757" cy="1323439"/>
          </a:xfrm>
          <a:prstGeom prst="rect">
            <a:avLst/>
          </a:prstGeom>
        </p:spPr>
        <p:txBody>
          <a:bodyPr wrap="none">
            <a:spAutoFit/>
          </a:bodyPr>
          <a:lstStyle/>
          <a:p>
            <a:r>
              <a:rPr lang="en-GB" sz="8000" b="1" baseline="-25000" dirty="0">
                <a:latin typeface="Myriad Pro Light"/>
              </a:rPr>
              <a:t>¼</a:t>
            </a:r>
            <a:r>
              <a:rPr lang="en-GB" sz="8000" b="1" dirty="0">
                <a:latin typeface="Myriad Pro Light"/>
              </a:rPr>
              <a:t> </a:t>
            </a:r>
            <a:r>
              <a:rPr lang="en-GB" sz="8000" b="1" baseline="-25000" dirty="0">
                <a:latin typeface="Myriad Pro Light"/>
              </a:rPr>
              <a:t>of 12 = ?</a:t>
            </a:r>
            <a:endParaRPr lang="en-GB" sz="8000" b="1" dirty="0">
              <a:latin typeface="Myriad Pro Light"/>
            </a:endParaRPr>
          </a:p>
        </p:txBody>
      </p:sp>
      <p:sp>
        <p:nvSpPr>
          <p:cNvPr id="25" name="Speech Bubble: Rectangle with Corners Rounded 14">
            <a:extLst>
              <a:ext uri="{FF2B5EF4-FFF2-40B4-BE49-F238E27FC236}">
                <a16:creationId xmlns:a16="http://schemas.microsoft.com/office/drawing/2014/main" xmlns="" id="{C5C595CE-B7F4-4D5E-A864-1E044BBD6CB2}"/>
              </a:ext>
            </a:extLst>
          </p:cNvPr>
          <p:cNvSpPr/>
          <p:nvPr/>
        </p:nvSpPr>
        <p:spPr>
          <a:xfrm>
            <a:off x="283157" y="2339563"/>
            <a:ext cx="2801678" cy="1569186"/>
          </a:xfrm>
          <a:prstGeom prst="cloudCallout">
            <a:avLst>
              <a:gd name="adj1" fmla="val 77624"/>
              <a:gd name="adj2" fmla="val 50784"/>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could halve each half.</a:t>
            </a:r>
          </a:p>
        </p:txBody>
      </p:sp>
    </p:spTree>
    <p:extLst>
      <p:ext uri="{BB962C8B-B14F-4D97-AF65-F5344CB8AC3E}">
        <p14:creationId xmlns:p14="http://schemas.microsoft.com/office/powerpoint/2010/main" val="22157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21</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6"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34667">
            <a:off x="93431" y="4687845"/>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22046" flipH="1">
            <a:off x="1075875" y="5210919"/>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5948" y="4570084"/>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6412393" y="5300634"/>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7917">
            <a:off x="6606919" y="3885953"/>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247293" y="3589383"/>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5308962" y="5209668"/>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7934102" y="3984661"/>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681755" y="4938169"/>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2217356" y="3652289"/>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1002960" y="3720902"/>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5462825" y="4312246"/>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4" name="Rectangle 23"/>
          <p:cNvSpPr/>
          <p:nvPr/>
        </p:nvSpPr>
        <p:spPr>
          <a:xfrm>
            <a:off x="2407861" y="2635803"/>
            <a:ext cx="4221027" cy="1323439"/>
          </a:xfrm>
          <a:prstGeom prst="rect">
            <a:avLst/>
          </a:prstGeom>
        </p:spPr>
        <p:txBody>
          <a:bodyPr wrap="none">
            <a:spAutoFit/>
          </a:bodyPr>
          <a:lstStyle/>
          <a:p>
            <a:r>
              <a:rPr lang="en-GB" sz="8000" b="1" baseline="-25000" dirty="0">
                <a:latin typeface="Myriad Pro Light"/>
              </a:rPr>
              <a:t>¼</a:t>
            </a:r>
            <a:r>
              <a:rPr lang="en-GB" sz="8000" b="1" dirty="0">
                <a:latin typeface="Myriad Pro Light"/>
              </a:rPr>
              <a:t> </a:t>
            </a:r>
            <a:r>
              <a:rPr lang="en-GB" sz="8000" b="1" baseline="-25000" dirty="0">
                <a:latin typeface="Myriad Pro Light"/>
              </a:rPr>
              <a:t>of 12 = 3</a:t>
            </a:r>
            <a:endParaRPr lang="en-GB" sz="8000" b="1" dirty="0">
              <a:latin typeface="Myriad Pro Light"/>
            </a:endParaRPr>
          </a:p>
        </p:txBody>
      </p:sp>
    </p:spTree>
    <p:extLst>
      <p:ext uri="{BB962C8B-B14F-4D97-AF65-F5344CB8AC3E}">
        <p14:creationId xmlns:p14="http://schemas.microsoft.com/office/powerpoint/2010/main" val="24067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2.42424E-6 L -0.00226 -0.31229 " pathEditMode="relative" rAng="0" ptsTypes="AA">
                                      <p:cBhvr>
                                        <p:cTn id="6" dur="2000" fill="hold"/>
                                        <p:tgtEl>
                                          <p:spTgt spid="13"/>
                                        </p:tgtEl>
                                        <p:attrNameLst>
                                          <p:attrName>ppt_x</p:attrName>
                                          <p:attrName>ppt_y</p:attrName>
                                        </p:attrNameLst>
                                      </p:cBhvr>
                                      <p:rCtr x="-122" y="-15614"/>
                                    </p:animMotion>
                                  </p:childTnLst>
                                </p:cTn>
                              </p:par>
                              <p:par>
                                <p:cTn id="7" presetID="42" presetClass="path" presetSubtype="0" accel="50000" decel="50000" fill="hold" nodeType="withEffect">
                                  <p:stCondLst>
                                    <p:cond delay="0"/>
                                  </p:stCondLst>
                                  <p:childTnLst>
                                    <p:animMotion origin="layout" path="M 1.94444E-6 3.40042E-7 L -0.01094 -0.35762 " pathEditMode="relative" rAng="0" ptsTypes="AA">
                                      <p:cBhvr>
                                        <p:cTn id="8" dur="2000" fill="hold"/>
                                        <p:tgtEl>
                                          <p:spTgt spid="18"/>
                                        </p:tgtEl>
                                        <p:attrNameLst>
                                          <p:attrName>ppt_x</p:attrName>
                                          <p:attrName>ppt_y</p:attrName>
                                        </p:attrNameLst>
                                      </p:cBhvr>
                                      <p:rCtr x="-556" y="-17881"/>
                                    </p:animMotion>
                                  </p:childTnLst>
                                </p:cTn>
                              </p:par>
                              <p:par>
                                <p:cTn id="9" presetID="42" presetClass="path" presetSubtype="0" accel="50000" decel="50000" fill="hold" nodeType="withEffect">
                                  <p:stCondLst>
                                    <p:cond delay="0"/>
                                  </p:stCondLst>
                                  <p:childTnLst>
                                    <p:animMotion origin="layout" path="M -8.33333E-7 -4.09438E-7 L -0.03837 -0.34305 " pathEditMode="relative" rAng="0" ptsTypes="AA">
                                      <p:cBhvr>
                                        <p:cTn id="10" dur="2000" fill="hold"/>
                                        <p:tgtEl>
                                          <p:spTgt spid="17"/>
                                        </p:tgtEl>
                                        <p:attrNameLst>
                                          <p:attrName>ppt_x</p:attrName>
                                          <p:attrName>ppt_y</p:attrName>
                                        </p:attrNameLst>
                                      </p:cBhvr>
                                      <p:rCtr x="-1927" y="-17164"/>
                                    </p:animMotion>
                                  </p:childTnLst>
                                </p:cTn>
                              </p:par>
                              <p:par>
                                <p:cTn id="11" presetID="42" presetClass="path" presetSubtype="0" accel="50000" decel="50000" fill="hold" nodeType="withEffect">
                                  <p:stCondLst>
                                    <p:cond delay="0"/>
                                  </p:stCondLst>
                                  <p:childTnLst>
                                    <p:animMotion origin="layout" path="M -1.94444E-6 1.44113E-6 L -0.02639 -0.44391 " pathEditMode="relative" rAng="0" ptsTypes="AA">
                                      <p:cBhvr>
                                        <p:cTn id="12" dur="2000" fill="hold"/>
                                        <p:tgtEl>
                                          <p:spTgt spid="19"/>
                                        </p:tgtEl>
                                        <p:attrNameLst>
                                          <p:attrName>ppt_x</p:attrName>
                                          <p:attrName>ppt_y</p:attrName>
                                        </p:attrNameLst>
                                      </p:cBhvr>
                                      <p:rCtr x="-1319" y="-22207"/>
                                    </p:animMotion>
                                  </p:childTnLst>
                                </p:cTn>
                              </p:par>
                              <p:par>
                                <p:cTn id="13" presetID="42" presetClass="path" presetSubtype="0" accel="50000" decel="50000" fill="hold" nodeType="withEffect">
                                  <p:stCondLst>
                                    <p:cond delay="0"/>
                                  </p:stCondLst>
                                  <p:childTnLst>
                                    <p:animMotion origin="layout" path="M 4.72222E-6 2.97247E-6 L -0.03299 -0.4483 " pathEditMode="relative" rAng="0" ptsTypes="AA">
                                      <p:cBhvr>
                                        <p:cTn id="14" dur="2000" fill="hold"/>
                                        <p:tgtEl>
                                          <p:spTgt spid="11"/>
                                        </p:tgtEl>
                                        <p:attrNameLst>
                                          <p:attrName>ppt_x</p:attrName>
                                          <p:attrName>ppt_y</p:attrName>
                                        </p:attrNameLst>
                                      </p:cBhvr>
                                      <p:rCtr x="-1649" y="-22415"/>
                                    </p:animMotion>
                                  </p:childTnLst>
                                </p:cTn>
                              </p:par>
                              <p:par>
                                <p:cTn id="15" presetID="42" presetClass="path" presetSubtype="0" accel="50000" decel="50000" fill="hold" nodeType="withEffect">
                                  <p:stCondLst>
                                    <p:cond delay="0"/>
                                  </p:stCondLst>
                                  <p:childTnLst>
                                    <p:animMotion origin="layout" path="M -4.16667E-6 1.08027E-6 L -0.03402 -0.39417 " pathEditMode="relative" rAng="0" ptsTypes="AA">
                                      <p:cBhvr>
                                        <p:cTn id="16" dur="2000" fill="hold"/>
                                        <p:tgtEl>
                                          <p:spTgt spid="15"/>
                                        </p:tgtEl>
                                        <p:attrNameLst>
                                          <p:attrName>ppt_x</p:attrName>
                                          <p:attrName>ppt_y</p:attrName>
                                        </p:attrNameLst>
                                      </p:cBhvr>
                                      <p:rCtr x="-1701" y="-19709"/>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22</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5" name="Rectangle 4"/>
          <p:cNvSpPr/>
          <p:nvPr/>
        </p:nvSpPr>
        <p:spPr>
          <a:xfrm>
            <a:off x="2407861" y="2786618"/>
            <a:ext cx="3836307" cy="1323439"/>
          </a:xfrm>
          <a:prstGeom prst="rect">
            <a:avLst/>
          </a:prstGeom>
        </p:spPr>
        <p:txBody>
          <a:bodyPr wrap="none">
            <a:spAutoFit/>
          </a:bodyPr>
          <a:lstStyle/>
          <a:p>
            <a:r>
              <a:rPr lang="en-GB" sz="8000" b="1" baseline="-25000" dirty="0">
                <a:latin typeface="Myriad Pro Light"/>
              </a:rPr>
              <a:t>¾</a:t>
            </a:r>
            <a:r>
              <a:rPr lang="en-GB" sz="8000" b="1" dirty="0">
                <a:latin typeface="Myriad Pro Light"/>
              </a:rPr>
              <a:t> </a:t>
            </a:r>
            <a:r>
              <a:rPr lang="en-GB" sz="8000" b="1" baseline="-25000" dirty="0">
                <a:latin typeface="Myriad Pro Light"/>
              </a:rPr>
              <a:t>of 12 = ?</a:t>
            </a:r>
            <a:endParaRPr lang="en-GB" sz="8000" b="1" dirty="0">
              <a:latin typeface="Myriad Pro Light"/>
            </a:endParaRPr>
          </a:p>
        </p:txBody>
      </p:sp>
      <p:grpSp>
        <p:nvGrpSpPr>
          <p:cNvPr id="6" name="Group 5">
            <a:extLst>
              <a:ext uri="{FF2B5EF4-FFF2-40B4-BE49-F238E27FC236}">
                <a16:creationId xmlns:a16="http://schemas.microsoft.com/office/drawing/2014/main" xmlns="" id="{7BB30A5C-334A-4DE7-8017-2D88CC0A727C}"/>
              </a:ext>
            </a:extLst>
          </p:cNvPr>
          <p:cNvGrpSpPr/>
          <p:nvPr/>
        </p:nvGrpSpPr>
        <p:grpSpPr>
          <a:xfrm>
            <a:off x="594656" y="909208"/>
            <a:ext cx="2801678" cy="1569186"/>
            <a:chOff x="4298496" y="4063018"/>
            <a:chExt cx="2801678" cy="1569186"/>
          </a:xfrm>
          <a:effectLst>
            <a:outerShdw blurRad="50800" dist="38100" dir="2700000" algn="tl" rotWithShape="0">
              <a:prstClr val="black">
                <a:alpha val="40000"/>
              </a:prstClr>
            </a:outerShdw>
          </a:effectLst>
        </p:grpSpPr>
        <p:sp>
          <p:nvSpPr>
            <p:cNvPr id="7" name="Speech Bubble: Rectangle with Corners Rounded 14">
              <a:extLst>
                <a:ext uri="{FF2B5EF4-FFF2-40B4-BE49-F238E27FC236}">
                  <a16:creationId xmlns:a16="http://schemas.microsoft.com/office/drawing/2014/main" xmlns="" id="{C5C595CE-B7F4-4D5E-A864-1E044BBD6CB2}"/>
                </a:ext>
              </a:extLst>
            </p:cNvPr>
            <p:cNvSpPr/>
            <p:nvPr/>
          </p:nvSpPr>
          <p:spPr>
            <a:xfrm>
              <a:off x="4298496" y="4063018"/>
              <a:ext cx="2801678" cy="1569186"/>
            </a:xfrm>
            <a:prstGeom prst="cloudCallout">
              <a:avLst>
                <a:gd name="adj1" fmla="val -53644"/>
                <a:gd name="adj2" fmla="val 68714"/>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What should we do to solve this?</a:t>
              </a:r>
            </a:p>
          </p:txBody>
        </p:sp>
        <p:pic>
          <p:nvPicPr>
            <p:cNvPr id="8" name="Picture 7">
              <a:extLst>
                <a:ext uri="{FF2B5EF4-FFF2-40B4-BE49-F238E27FC236}">
                  <a16:creationId xmlns:a16="http://schemas.microsoft.com/office/drawing/2014/main" xmlns="" id="{E6B10444-E519-49CD-A529-0F22C67FF3B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Tree>
    <p:extLst>
      <p:ext uri="{BB962C8B-B14F-4D97-AF65-F5344CB8AC3E}">
        <p14:creationId xmlns:p14="http://schemas.microsoft.com/office/powerpoint/2010/main" val="221579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23</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5" name="Rectangle 4"/>
          <p:cNvSpPr/>
          <p:nvPr/>
        </p:nvSpPr>
        <p:spPr>
          <a:xfrm>
            <a:off x="2407861" y="2786618"/>
            <a:ext cx="3836307" cy="1323439"/>
          </a:xfrm>
          <a:prstGeom prst="rect">
            <a:avLst/>
          </a:prstGeom>
        </p:spPr>
        <p:txBody>
          <a:bodyPr wrap="none">
            <a:spAutoFit/>
          </a:bodyPr>
          <a:lstStyle/>
          <a:p>
            <a:r>
              <a:rPr lang="en-GB" sz="8000" b="1" baseline="-25000" dirty="0">
                <a:latin typeface="Myriad Pro Light"/>
              </a:rPr>
              <a:t>¾</a:t>
            </a:r>
            <a:r>
              <a:rPr lang="en-GB" sz="8000" b="1" dirty="0">
                <a:latin typeface="Myriad Pro Light"/>
              </a:rPr>
              <a:t> </a:t>
            </a:r>
            <a:r>
              <a:rPr lang="en-GB" sz="8000" b="1" baseline="-25000" dirty="0">
                <a:latin typeface="Myriad Pro Light"/>
              </a:rPr>
              <a:t>of 12 = ?</a:t>
            </a:r>
            <a:endParaRPr lang="en-GB" sz="8000" b="1" dirty="0">
              <a:latin typeface="Myriad Pro Light"/>
            </a:endParaRPr>
          </a:p>
        </p:txBody>
      </p:sp>
      <p:sp>
        <p:nvSpPr>
          <p:cNvPr id="7" name="Speech Bubble: Rectangle with Corners Rounded 14">
            <a:extLst>
              <a:ext uri="{FF2B5EF4-FFF2-40B4-BE49-F238E27FC236}">
                <a16:creationId xmlns:a16="http://schemas.microsoft.com/office/drawing/2014/main" xmlns="" id="{C5C595CE-B7F4-4D5E-A864-1E044BBD6CB2}"/>
              </a:ext>
            </a:extLst>
          </p:cNvPr>
          <p:cNvSpPr/>
          <p:nvPr/>
        </p:nvSpPr>
        <p:spPr>
          <a:xfrm>
            <a:off x="594656" y="909208"/>
            <a:ext cx="2801678" cy="1569186"/>
          </a:xfrm>
          <a:prstGeom prst="cloudCallout">
            <a:avLst>
              <a:gd name="adj1" fmla="val -53644"/>
              <a:gd name="adj2" fmla="val 68714"/>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Let’s see what the fraction tells us to do.</a:t>
            </a:r>
          </a:p>
        </p:txBody>
      </p:sp>
      <p:sp>
        <p:nvSpPr>
          <p:cNvPr id="14" name="Rectangle 13"/>
          <p:cNvSpPr/>
          <p:nvPr/>
        </p:nvSpPr>
        <p:spPr>
          <a:xfrm>
            <a:off x="3871781" y="4763674"/>
            <a:ext cx="1239442" cy="1015663"/>
          </a:xfrm>
          <a:prstGeom prst="rect">
            <a:avLst/>
          </a:prstGeom>
        </p:spPr>
        <p:txBody>
          <a:bodyPr wrap="none">
            <a:spAutoFit/>
          </a:bodyPr>
          <a:lstStyle/>
          <a:p>
            <a:r>
              <a:rPr lang="en-GB" sz="6000" b="1" baseline="30000" dirty="0">
                <a:latin typeface="Myriad Pro Light"/>
              </a:rPr>
              <a:t>3</a:t>
            </a:r>
            <a:r>
              <a:rPr lang="en-GB" sz="6000" b="1" dirty="0">
                <a:latin typeface="Myriad Pro Light"/>
              </a:rPr>
              <a:t>/</a:t>
            </a:r>
            <a:r>
              <a:rPr lang="en-GB" sz="6000" b="1" baseline="-25000" dirty="0">
                <a:latin typeface="Myriad Pro Light"/>
              </a:rPr>
              <a:t>4</a:t>
            </a:r>
            <a:endParaRPr lang="en-GB" sz="6000" b="1" dirty="0">
              <a:latin typeface="Myriad Pro Light"/>
            </a:endParaRPr>
          </a:p>
        </p:txBody>
      </p:sp>
      <p:sp>
        <p:nvSpPr>
          <p:cNvPr id="15" name="Speech Bubble: Rectangle with Corners Rounded 10">
            <a:extLst>
              <a:ext uri="{FF2B5EF4-FFF2-40B4-BE49-F238E27FC236}">
                <a16:creationId xmlns:a16="http://schemas.microsoft.com/office/drawing/2014/main" xmlns="" id="{89582055-5601-46BC-A613-BBEEAD6BF36A}"/>
              </a:ext>
            </a:extLst>
          </p:cNvPr>
          <p:cNvSpPr/>
          <p:nvPr/>
        </p:nvSpPr>
        <p:spPr>
          <a:xfrm flipH="1">
            <a:off x="4940035" y="4936203"/>
            <a:ext cx="3290082" cy="1206893"/>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The 4 tells us</a:t>
            </a:r>
          </a:p>
          <a:p>
            <a:pPr algn="ctr">
              <a:lnSpc>
                <a:spcPct val="114000"/>
              </a:lnSpc>
            </a:pPr>
            <a:r>
              <a:rPr lang="en-GB" b="1" dirty="0">
                <a:solidFill>
                  <a:srgbClr val="253746"/>
                </a:solidFill>
                <a:latin typeface="Myriad Pro Light" panose="020B0603030403020204" pitchFamily="34" charset="0"/>
              </a:rPr>
              <a:t>to share the whole amount between four.</a:t>
            </a:r>
          </a:p>
        </p:txBody>
      </p:sp>
      <p:sp>
        <p:nvSpPr>
          <p:cNvPr id="16" name="Speech Bubble: Rectangle with Corners Rounded 10">
            <a:extLst>
              <a:ext uri="{FF2B5EF4-FFF2-40B4-BE49-F238E27FC236}">
                <a16:creationId xmlns:a16="http://schemas.microsoft.com/office/drawing/2014/main" xmlns="" id="{89582055-5601-46BC-A613-BBEEAD6BF36A}"/>
              </a:ext>
            </a:extLst>
          </p:cNvPr>
          <p:cNvSpPr/>
          <p:nvPr/>
        </p:nvSpPr>
        <p:spPr>
          <a:xfrm>
            <a:off x="525770" y="4565387"/>
            <a:ext cx="3290082" cy="1303960"/>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The 3 tells us that we want to know what is in </a:t>
            </a:r>
            <a:r>
              <a:rPr lang="en-GB" b="1" dirty="0">
                <a:solidFill>
                  <a:srgbClr val="FF0000"/>
                </a:solidFill>
                <a:latin typeface="Myriad Pro Light" panose="020B0603030403020204" pitchFamily="34" charset="0"/>
              </a:rPr>
              <a:t>three</a:t>
            </a:r>
            <a:r>
              <a:rPr lang="en-GB" b="1" dirty="0">
                <a:solidFill>
                  <a:srgbClr val="253746"/>
                </a:solidFill>
                <a:latin typeface="Myriad Pro Light" panose="020B0603030403020204" pitchFamily="34" charset="0"/>
              </a:rPr>
              <a:t> of those groups.</a:t>
            </a:r>
          </a:p>
        </p:txBody>
      </p:sp>
      <p:sp>
        <p:nvSpPr>
          <p:cNvPr id="17" name="Rectangle 16"/>
          <p:cNvSpPr/>
          <p:nvPr/>
        </p:nvSpPr>
        <p:spPr>
          <a:xfrm>
            <a:off x="6091309" y="668090"/>
            <a:ext cx="2520242" cy="830997"/>
          </a:xfrm>
          <a:prstGeom prst="rect">
            <a:avLst/>
          </a:prstGeom>
        </p:spPr>
        <p:txBody>
          <a:bodyPr wrap="none">
            <a:spAutoFit/>
          </a:bodyPr>
          <a:lstStyle/>
          <a:p>
            <a:r>
              <a:rPr lang="en-GB" sz="4800" b="1" baseline="-25000" dirty="0">
                <a:latin typeface="Myriad Pro Light"/>
              </a:rPr>
              <a:t>¾</a:t>
            </a:r>
            <a:r>
              <a:rPr lang="en-GB" sz="4800" b="1" dirty="0">
                <a:latin typeface="Myriad Pro Light"/>
              </a:rPr>
              <a:t> </a:t>
            </a:r>
            <a:r>
              <a:rPr lang="en-GB" sz="4800" b="1" baseline="-25000" dirty="0">
                <a:latin typeface="Myriad Pro Light"/>
              </a:rPr>
              <a:t>of 12 = ?</a:t>
            </a:r>
            <a:endParaRPr lang="en-GB" sz="4800" b="1" dirty="0">
              <a:latin typeface="Myriad Pro Light"/>
            </a:endParaRPr>
          </a:p>
        </p:txBody>
      </p:sp>
    </p:spTree>
    <p:extLst>
      <p:ext uri="{BB962C8B-B14F-4D97-AF65-F5344CB8AC3E}">
        <p14:creationId xmlns:p14="http://schemas.microsoft.com/office/powerpoint/2010/main" val="159249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animBg="1"/>
      <p:bldP spid="16"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24</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5" name="Rectangle 4"/>
          <p:cNvSpPr/>
          <p:nvPr/>
        </p:nvSpPr>
        <p:spPr>
          <a:xfrm>
            <a:off x="259187" y="3168455"/>
            <a:ext cx="8919429" cy="1169551"/>
          </a:xfrm>
          <a:prstGeom prst="rect">
            <a:avLst/>
          </a:prstGeom>
        </p:spPr>
        <p:txBody>
          <a:bodyPr wrap="none">
            <a:spAutoFit/>
          </a:bodyPr>
          <a:lstStyle/>
          <a:p>
            <a:r>
              <a:rPr lang="en-GB" sz="7000" b="1" baseline="-25000" dirty="0">
                <a:latin typeface="Myriad Pro Light"/>
              </a:rPr>
              <a:t>¾</a:t>
            </a:r>
            <a:r>
              <a:rPr lang="en-GB" sz="7000" b="1" dirty="0">
                <a:latin typeface="Myriad Pro Light"/>
              </a:rPr>
              <a:t> </a:t>
            </a:r>
            <a:r>
              <a:rPr lang="en-GB" sz="7000" b="1" baseline="-25000" dirty="0">
                <a:latin typeface="Myriad Pro Light"/>
              </a:rPr>
              <a:t>of 12 = 3 lots of 3 bananas</a:t>
            </a:r>
            <a:endParaRPr lang="en-GB" sz="7000" b="1" dirty="0">
              <a:latin typeface="Myriad Pro Light"/>
            </a:endParaRPr>
          </a:p>
        </p:txBody>
      </p:sp>
      <p:sp>
        <p:nvSpPr>
          <p:cNvPr id="11" name="Rectangle 10"/>
          <p:cNvSpPr/>
          <p:nvPr/>
        </p:nvSpPr>
        <p:spPr>
          <a:xfrm>
            <a:off x="276114" y="3168455"/>
            <a:ext cx="3438762" cy="1200329"/>
          </a:xfrm>
          <a:prstGeom prst="rect">
            <a:avLst/>
          </a:prstGeom>
        </p:spPr>
        <p:txBody>
          <a:bodyPr wrap="none">
            <a:spAutoFit/>
          </a:bodyPr>
          <a:lstStyle/>
          <a:p>
            <a:r>
              <a:rPr lang="en-GB" sz="7200" b="1" baseline="-25000" dirty="0">
                <a:latin typeface="Myriad Pro Light"/>
              </a:rPr>
              <a:t>¾</a:t>
            </a:r>
            <a:r>
              <a:rPr lang="en-GB" sz="7200" b="1" dirty="0">
                <a:latin typeface="Myriad Pro Light"/>
              </a:rPr>
              <a:t> </a:t>
            </a:r>
            <a:r>
              <a:rPr lang="en-GB" sz="7200" b="1" baseline="-25000" dirty="0">
                <a:latin typeface="Myriad Pro Light"/>
              </a:rPr>
              <a:t>of 12 = 9</a:t>
            </a:r>
            <a:endParaRPr lang="en-GB" sz="7200" b="1" dirty="0">
              <a:latin typeface="Myriad Pro Light"/>
            </a:endParaRPr>
          </a:p>
        </p:txBody>
      </p:sp>
      <p:grpSp>
        <p:nvGrpSpPr>
          <p:cNvPr id="3" name="Group 2"/>
          <p:cNvGrpSpPr/>
          <p:nvPr/>
        </p:nvGrpSpPr>
        <p:grpSpPr>
          <a:xfrm>
            <a:off x="641409" y="979654"/>
            <a:ext cx="1692800" cy="2062899"/>
            <a:chOff x="247293" y="3562080"/>
            <a:chExt cx="1692800" cy="2062899"/>
          </a:xfrm>
          <a:effectLst>
            <a:outerShdw blurRad="50800" dist="38100" dir="2700000" algn="tl" rotWithShape="0">
              <a:prstClr val="black">
                <a:alpha val="40000"/>
              </a:prstClr>
            </a:outerShdw>
          </a:effectLst>
        </p:grpSpPr>
        <p:pic>
          <p:nvPicPr>
            <p:cNvPr id="13"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34667">
              <a:off x="93431" y="4687845"/>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247293" y="3589383"/>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1002960" y="3720902"/>
              <a:ext cx="1095956" cy="7783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rot="2857079">
            <a:off x="3471011" y="1071616"/>
            <a:ext cx="1692800" cy="1996733"/>
            <a:chOff x="247293" y="3562080"/>
            <a:chExt cx="1692800" cy="1996733"/>
          </a:xfrm>
          <a:effectLst>
            <a:outerShdw blurRad="50800" dist="38100" dir="2700000" algn="tl" rotWithShape="0">
              <a:prstClr val="black">
                <a:alpha val="40000"/>
              </a:prstClr>
            </a:outerShdw>
          </a:effectLst>
        </p:grpSpPr>
        <p:pic>
          <p:nvPicPr>
            <p:cNvPr id="21" name="Picture 7" descr="Banana, Fruit, Yell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934667">
              <a:off x="301127" y="4648828"/>
              <a:ext cx="1095956" cy="7240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247293" y="3589383"/>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1002960" y="3720902"/>
              <a:ext cx="1095956" cy="7783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rot="651126" flipH="1">
            <a:off x="6585056" y="1107678"/>
            <a:ext cx="1692800" cy="1825650"/>
            <a:chOff x="247293" y="3562080"/>
            <a:chExt cx="1692800" cy="1825650"/>
          </a:xfrm>
          <a:effectLst>
            <a:outerShdw blurRad="50800" dist="38100" dir="2700000" algn="tl" rotWithShape="0">
              <a:prstClr val="black">
                <a:alpha val="40000"/>
              </a:prstClr>
            </a:outerShdw>
          </a:effectLst>
        </p:grpSpPr>
        <p:pic>
          <p:nvPicPr>
            <p:cNvPr id="25"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98972" flipH="1">
              <a:off x="638265" y="4609419"/>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247293" y="3589383"/>
              <a:ext cx="1176658" cy="7249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1002960" y="3720902"/>
              <a:ext cx="1095956" cy="7783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267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25</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5" name="Rectangle 4"/>
          <p:cNvSpPr/>
          <p:nvPr/>
        </p:nvSpPr>
        <p:spPr>
          <a:xfrm>
            <a:off x="3841577" y="2595966"/>
            <a:ext cx="5464171" cy="1107996"/>
          </a:xfrm>
          <a:prstGeom prst="rect">
            <a:avLst/>
          </a:prstGeom>
        </p:spPr>
        <p:txBody>
          <a:bodyPr wrap="square">
            <a:spAutoFit/>
          </a:bodyPr>
          <a:lstStyle/>
          <a:p>
            <a:pPr algn="ctr"/>
            <a:r>
              <a:rPr lang="en-GB" sz="6600" b="1" baseline="30000" dirty="0">
                <a:latin typeface="Myriad Pro Light"/>
              </a:rPr>
              <a:t>1</a:t>
            </a:r>
            <a:r>
              <a:rPr lang="en-GB" sz="6600" b="1" dirty="0">
                <a:latin typeface="Myriad Pro Light"/>
              </a:rPr>
              <a:t>/</a:t>
            </a:r>
            <a:r>
              <a:rPr lang="en-GB" sz="6600" b="1" baseline="-25000" dirty="0">
                <a:latin typeface="Myriad Pro Light"/>
              </a:rPr>
              <a:t>3</a:t>
            </a:r>
            <a:r>
              <a:rPr lang="en-GB" sz="6600" b="1" dirty="0">
                <a:latin typeface="Myriad Pro Light"/>
              </a:rPr>
              <a:t> of 12 = ?</a:t>
            </a:r>
          </a:p>
        </p:txBody>
      </p:sp>
      <p:sp>
        <p:nvSpPr>
          <p:cNvPr id="6" name="Speech Bubble: Rectangle with Corners Rounded 10">
            <a:extLst>
              <a:ext uri="{FF2B5EF4-FFF2-40B4-BE49-F238E27FC236}">
                <a16:creationId xmlns:a16="http://schemas.microsoft.com/office/drawing/2014/main" xmlns="" id="{89582055-5601-46BC-A613-BBEEAD6BF36A}"/>
              </a:ext>
            </a:extLst>
          </p:cNvPr>
          <p:cNvSpPr/>
          <p:nvPr/>
        </p:nvSpPr>
        <p:spPr>
          <a:xfrm>
            <a:off x="1139624" y="2638834"/>
            <a:ext cx="3290082" cy="746211"/>
          </a:xfrm>
          <a:prstGeom prst="homePlate">
            <a:avLst>
              <a:gd name="adj" fmla="val 55550"/>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 This says </a:t>
            </a:r>
            <a:r>
              <a:rPr lang="en-GB" b="1" dirty="0">
                <a:solidFill>
                  <a:srgbClr val="C00000"/>
                </a:solidFill>
                <a:latin typeface="Myriad Pro Light" panose="020B0603030403020204" pitchFamily="34" charset="0"/>
              </a:rPr>
              <a:t>one third</a:t>
            </a:r>
            <a:r>
              <a:rPr lang="en-GB" b="1" dirty="0">
                <a:solidFill>
                  <a:srgbClr val="253746"/>
                </a:solidFill>
                <a:latin typeface="Myriad Pro Light" panose="020B0603030403020204" pitchFamily="34" charset="0"/>
              </a:rPr>
              <a:t>.</a:t>
            </a:r>
          </a:p>
        </p:txBody>
      </p:sp>
      <p:sp>
        <p:nvSpPr>
          <p:cNvPr id="7" name="Speech Bubble: Rectangle with Corners Rounded 14">
            <a:extLst>
              <a:ext uri="{FF2B5EF4-FFF2-40B4-BE49-F238E27FC236}">
                <a16:creationId xmlns:a16="http://schemas.microsoft.com/office/drawing/2014/main" xmlns="" id="{C5C595CE-B7F4-4D5E-A864-1E044BBD6CB2}"/>
              </a:ext>
            </a:extLst>
          </p:cNvPr>
          <p:cNvSpPr/>
          <p:nvPr/>
        </p:nvSpPr>
        <p:spPr>
          <a:xfrm>
            <a:off x="845237" y="3703961"/>
            <a:ext cx="3532710" cy="1974198"/>
          </a:xfrm>
          <a:prstGeom prst="cloudCallout">
            <a:avLst>
              <a:gd name="adj1" fmla="val -53644"/>
              <a:gd name="adj2" fmla="val 68714"/>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A third tells us that we share the whole lot of bananas three ways.</a:t>
            </a:r>
          </a:p>
        </p:txBody>
      </p:sp>
      <p:grpSp>
        <p:nvGrpSpPr>
          <p:cNvPr id="8" name="Group 7">
            <a:extLst>
              <a:ext uri="{FF2B5EF4-FFF2-40B4-BE49-F238E27FC236}">
                <a16:creationId xmlns:a16="http://schemas.microsoft.com/office/drawing/2014/main" xmlns="" id="{7BB30A5C-334A-4DE7-8017-2D88CC0A727C}"/>
              </a:ext>
            </a:extLst>
          </p:cNvPr>
          <p:cNvGrpSpPr/>
          <p:nvPr/>
        </p:nvGrpSpPr>
        <p:grpSpPr>
          <a:xfrm>
            <a:off x="5383456" y="741260"/>
            <a:ext cx="3568716" cy="1569186"/>
            <a:chOff x="4298496" y="4063018"/>
            <a:chExt cx="2801678" cy="1569186"/>
          </a:xfrm>
          <a:effectLst>
            <a:outerShdw blurRad="50800" dist="38100" dir="2700000" algn="tl" rotWithShape="0">
              <a:prstClr val="black">
                <a:alpha val="40000"/>
              </a:prstClr>
            </a:outerShdw>
          </a:effectLst>
        </p:grpSpPr>
        <p:sp>
          <p:nvSpPr>
            <p:cNvPr id="9" name="Speech Bubble: Rectangle with Corners Rounded 14">
              <a:extLst>
                <a:ext uri="{FF2B5EF4-FFF2-40B4-BE49-F238E27FC236}">
                  <a16:creationId xmlns:a16="http://schemas.microsoft.com/office/drawing/2014/main" xmlns="" id="{C5C595CE-B7F4-4D5E-A864-1E044BBD6CB2}"/>
                </a:ext>
              </a:extLst>
            </p:cNvPr>
            <p:cNvSpPr/>
            <p:nvPr/>
          </p:nvSpPr>
          <p:spPr>
            <a:xfrm>
              <a:off x="4298496" y="4063018"/>
              <a:ext cx="2801678" cy="1569186"/>
            </a:xfrm>
            <a:prstGeom prst="cloudCallout">
              <a:avLst>
                <a:gd name="adj1" fmla="val -53644"/>
                <a:gd name="adj2" fmla="val 68714"/>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What about this one? How can we solve it?</a:t>
              </a:r>
            </a:p>
          </p:txBody>
        </p:sp>
        <p:pic>
          <p:nvPicPr>
            <p:cNvPr id="11" name="Picture 10">
              <a:extLst>
                <a:ext uri="{FF2B5EF4-FFF2-40B4-BE49-F238E27FC236}">
                  <a16:creationId xmlns:a16="http://schemas.microsoft.com/office/drawing/2014/main" xmlns="" id="{E6B10444-E519-49CD-A529-0F22C67FF3BC}"/>
                </a:ext>
              </a:extLst>
            </p:cNvPr>
            <p:cNvPicPr>
              <a:picLocks noChangeAspect="1"/>
            </p:cNvPicPr>
            <p:nvPr/>
          </p:nvPicPr>
          <p:blipFill rotWithShape="1">
            <a:blip r:embed="rId5"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98961" y="4287950"/>
              <a:ext cx="336043" cy="849534"/>
            </a:xfrm>
            <a:prstGeom prst="rect">
              <a:avLst/>
            </a:prstGeom>
          </p:spPr>
        </p:pic>
      </p:grpSp>
    </p:spTree>
    <p:extLst>
      <p:ext uri="{BB962C8B-B14F-4D97-AF65-F5344CB8AC3E}">
        <p14:creationId xmlns:p14="http://schemas.microsoft.com/office/powerpoint/2010/main" val="22157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26</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9"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34667">
            <a:off x="1338525" y="1542711"/>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22046" flipH="1">
            <a:off x="3702044" y="1707729"/>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284" y="2181788"/>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6406566" y="3345748"/>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7917">
            <a:off x="5402251" y="1229161"/>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2194081" y="1693583"/>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5492535" y="3414504"/>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6182804" y="1723330"/>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18237" y="2431708"/>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4588145" y="2785560"/>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3040124" y="924664"/>
            <a:ext cx="1095956" cy="7783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4801506" y="1790857"/>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Rectangle 22"/>
          <p:cNvSpPr/>
          <p:nvPr/>
        </p:nvSpPr>
        <p:spPr>
          <a:xfrm>
            <a:off x="3259834" y="2975095"/>
            <a:ext cx="4212485" cy="923330"/>
          </a:xfrm>
          <a:prstGeom prst="rect">
            <a:avLst/>
          </a:prstGeom>
        </p:spPr>
        <p:txBody>
          <a:bodyPr wrap="square">
            <a:spAutoFit/>
          </a:bodyPr>
          <a:lstStyle/>
          <a:p>
            <a:pPr algn="ctr"/>
            <a:r>
              <a:rPr lang="en-GB" sz="5400" b="1" baseline="30000" dirty="0">
                <a:latin typeface="Myriad Pro Light"/>
              </a:rPr>
              <a:t>1</a:t>
            </a:r>
            <a:r>
              <a:rPr lang="en-GB" sz="5400" b="1" dirty="0">
                <a:latin typeface="Myriad Pro Light"/>
              </a:rPr>
              <a:t>/</a:t>
            </a:r>
            <a:r>
              <a:rPr lang="en-GB" sz="5400" b="1" baseline="-25000" dirty="0">
                <a:latin typeface="Myriad Pro Light"/>
              </a:rPr>
              <a:t>3</a:t>
            </a:r>
            <a:r>
              <a:rPr lang="en-GB" sz="5400" b="1" dirty="0">
                <a:latin typeface="Myriad Pro Light"/>
              </a:rPr>
              <a:t> of 12 = 4</a:t>
            </a:r>
          </a:p>
        </p:txBody>
      </p:sp>
    </p:spTree>
    <p:extLst>
      <p:ext uri="{BB962C8B-B14F-4D97-AF65-F5344CB8AC3E}">
        <p14:creationId xmlns:p14="http://schemas.microsoft.com/office/powerpoint/2010/main" val="26664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14"/>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0 0 L 0 0.25 E" pathEditMode="relative" ptsTypes="">
                                      <p:cBhvr>
                                        <p:cTn id="8" dur="2000" fill="hold"/>
                                        <p:tgtEl>
                                          <p:spTgt spid="17"/>
                                        </p:tgtEl>
                                        <p:attrNameLst>
                                          <p:attrName>ppt_x</p:attrName>
                                          <p:attrName>ppt_y</p:attrName>
                                        </p:attrNameLst>
                                      </p:cBhvr>
                                    </p:animMotion>
                                  </p:childTnLst>
                                </p:cTn>
                              </p:par>
                              <p:par>
                                <p:cTn id="9" presetID="42" presetClass="path" presetSubtype="0" accel="50000" decel="50000" fill="hold" nodeType="withEffect">
                                  <p:stCondLst>
                                    <p:cond delay="0"/>
                                  </p:stCondLst>
                                  <p:childTnLst>
                                    <p:animMotion origin="layout" path="M 0 0 L 0 0.25 E" pathEditMode="relative" ptsTypes="">
                                      <p:cBhvr>
                                        <p:cTn id="10" dur="2000" fill="hold"/>
                                        <p:tgtEl>
                                          <p:spTgt spid="19"/>
                                        </p:tgtEl>
                                        <p:attrNameLst>
                                          <p:attrName>ppt_x</p:attrName>
                                          <p:attrName>ppt_y</p:attrName>
                                        </p:attrNameLst>
                                      </p:cBhvr>
                                    </p:animMotion>
                                  </p:childTnLst>
                                </p:cTn>
                              </p:par>
                              <p:par>
                                <p:cTn id="11" presetID="42" presetClass="path" presetSubtype="0" accel="50000" decel="50000" fill="hold" nodeType="withEffect">
                                  <p:stCondLst>
                                    <p:cond delay="0"/>
                                  </p:stCondLst>
                                  <p:childTnLst>
                                    <p:animMotion origin="layout" path="M 0 0 L 0 0.25 E" pathEditMode="relative" ptsTypes="">
                                      <p:cBhvr>
                                        <p:cTn id="12" dur="2000" fill="hold"/>
                                        <p:tgtEl>
                                          <p:spTgt spid="20"/>
                                        </p:tgtEl>
                                        <p:attrNameLst>
                                          <p:attrName>ppt_x</p:attrName>
                                          <p:attrName>ppt_y</p:attrName>
                                        </p:attrNameLst>
                                      </p:cBhvr>
                                    </p:animMotion>
                                  </p:childTnLst>
                                </p:cTn>
                              </p:par>
                              <p:par>
                                <p:cTn id="13" presetID="42" presetClass="path" presetSubtype="0" accel="50000" decel="50000" fill="hold" nodeType="withEffect">
                                  <p:stCondLst>
                                    <p:cond delay="0"/>
                                  </p:stCondLst>
                                  <p:childTnLst>
                                    <p:animMotion origin="layout" path="M 0 0 L 0 0.25 E" pathEditMode="relative" ptsTypes="">
                                      <p:cBhvr>
                                        <p:cTn id="14" dur="2000" fill="hold"/>
                                        <p:tgtEl>
                                          <p:spTgt spid="9"/>
                                        </p:tgtEl>
                                        <p:attrNameLst>
                                          <p:attrName>ppt_x</p:attrName>
                                          <p:attrName>ppt_y</p:attrName>
                                        </p:attrNameLst>
                                      </p:cBhvr>
                                    </p:animMotion>
                                  </p:childTnLst>
                                </p:cTn>
                              </p:par>
                              <p:par>
                                <p:cTn id="15" presetID="42" presetClass="path" presetSubtype="0" accel="50000" decel="50000" fill="hold" nodeType="withEffect">
                                  <p:stCondLst>
                                    <p:cond delay="0"/>
                                  </p:stCondLst>
                                  <p:childTnLst>
                                    <p:animMotion origin="layout" path="M 2.22222E-6 4.0111E-6 L -0.10104 0.1256 " pathEditMode="relative" rAng="0" ptsTypes="AA">
                                      <p:cBhvr>
                                        <p:cTn id="16" dur="2000" fill="hold"/>
                                        <p:tgtEl>
                                          <p:spTgt spid="13"/>
                                        </p:tgtEl>
                                        <p:attrNameLst>
                                          <p:attrName>ppt_x</p:attrName>
                                          <p:attrName>ppt_y</p:attrName>
                                        </p:attrNameLst>
                                      </p:cBhvr>
                                      <p:rCtr x="-5052" y="6269"/>
                                    </p:animMotion>
                                  </p:childTnLst>
                                </p:cTn>
                              </p:par>
                              <p:par>
                                <p:cTn id="17" presetID="42" presetClass="path" presetSubtype="0" accel="50000" decel="50000" fill="hold" nodeType="withEffect">
                                  <p:stCondLst>
                                    <p:cond delay="0"/>
                                  </p:stCondLst>
                                  <p:childTnLst>
                                    <p:animMotion origin="layout" path="M 3.33333E-6 -4.904E-7 L -0.2099 0.10502 " pathEditMode="relative" rAng="0" ptsTypes="AA">
                                      <p:cBhvr>
                                        <p:cTn id="18" dur="2000" fill="hold"/>
                                        <p:tgtEl>
                                          <p:spTgt spid="16"/>
                                        </p:tgtEl>
                                        <p:attrNameLst>
                                          <p:attrName>ppt_x</p:attrName>
                                          <p:attrName>ppt_y</p:attrName>
                                        </p:attrNameLst>
                                      </p:cBhvr>
                                      <p:rCtr x="-10503" y="5251"/>
                                    </p:animMotion>
                                  </p:childTnLst>
                                </p:cTn>
                              </p:par>
                              <p:par>
                                <p:cTn id="19" presetID="42" presetClass="path" presetSubtype="0" accel="50000" decel="50000" fill="hold" nodeType="withEffect">
                                  <p:stCondLst>
                                    <p:cond delay="0"/>
                                  </p:stCondLst>
                                  <p:childTnLst>
                                    <p:animMotion origin="layout" path="M -1.11111E-6 -2.33634E-6 L -0.29114 0.38168 " pathEditMode="relative" rAng="0" ptsTypes="AA">
                                      <p:cBhvr>
                                        <p:cTn id="20" dur="2000" fill="hold"/>
                                        <p:tgtEl>
                                          <p:spTgt spid="21"/>
                                        </p:tgtEl>
                                        <p:attrNameLst>
                                          <p:attrName>ppt_x</p:attrName>
                                          <p:attrName>ppt_y</p:attrName>
                                        </p:attrNameLst>
                                      </p:cBhvr>
                                      <p:rCtr x="-14566" y="19084"/>
                                    </p:animMotion>
                                  </p:childTnLst>
                                </p:cTn>
                              </p:par>
                              <p:par>
                                <p:cTn id="21" presetID="42" presetClass="path" presetSubtype="0" accel="50000" decel="50000" fill="hold" nodeType="withEffect">
                                  <p:stCondLst>
                                    <p:cond delay="0"/>
                                  </p:stCondLst>
                                  <p:childTnLst>
                                    <p:animMotion origin="layout" path="M -4.44444E-6 4.06199E-6 L 0.22309 -0.05876 " pathEditMode="relative" rAng="0" ptsTypes="AA">
                                      <p:cBhvr>
                                        <p:cTn id="22" dur="2000" fill="hold"/>
                                        <p:tgtEl>
                                          <p:spTgt spid="15"/>
                                        </p:tgtEl>
                                        <p:attrNameLst>
                                          <p:attrName>ppt_x</p:attrName>
                                          <p:attrName>ppt_y</p:attrName>
                                        </p:attrNameLst>
                                      </p:cBhvr>
                                      <p:rCtr x="11146" y="-2938"/>
                                    </p:animMotion>
                                  </p:childTnLst>
                                </p:cTn>
                              </p:par>
                              <p:par>
                                <p:cTn id="23" presetID="42" presetClass="path" presetSubtype="0" accel="50000" decel="50000" fill="hold" nodeType="withEffect">
                                  <p:stCondLst>
                                    <p:cond delay="0"/>
                                  </p:stCondLst>
                                  <p:childTnLst>
                                    <p:animMotion origin="layout" path="M -1.11111E-6 1.95929E-6 L 0.15052 0.00416 " pathEditMode="relative" rAng="0" ptsTypes="AA">
                                      <p:cBhvr>
                                        <p:cTn id="24" dur="2000" fill="hold"/>
                                        <p:tgtEl>
                                          <p:spTgt spid="18"/>
                                        </p:tgtEl>
                                        <p:attrNameLst>
                                          <p:attrName>ppt_x</p:attrName>
                                          <p:attrName>ppt_y</p:attrName>
                                        </p:attrNameLst>
                                      </p:cBhvr>
                                      <p:rCtr x="7517" y="208"/>
                                    </p:animMotion>
                                  </p:childTnLst>
                                </p:cTn>
                              </p:par>
                              <p:par>
                                <p:cTn id="25" presetID="42" presetClass="path" presetSubtype="0" accel="50000" decel="50000" fill="hold" nodeType="withEffect">
                                  <p:stCondLst>
                                    <p:cond delay="0"/>
                                  </p:stCondLst>
                                  <p:childTnLst>
                                    <p:animMotion origin="layout" path="M 2.77778E-7 -1.06176E-6 L 0.03403 -0.17164 " pathEditMode="relative" rAng="0" ptsTypes="AA">
                                      <p:cBhvr>
                                        <p:cTn id="26" dur="2000" fill="hold"/>
                                        <p:tgtEl>
                                          <p:spTgt spid="22"/>
                                        </p:tgtEl>
                                        <p:attrNameLst>
                                          <p:attrName>ppt_x</p:attrName>
                                          <p:attrName>ppt_y</p:attrName>
                                        </p:attrNameLst>
                                      </p:cBhvr>
                                      <p:rCtr x="1701" y="-8582"/>
                                    </p:animMotion>
                                  </p:childTnLst>
                                </p:cTn>
                              </p:par>
                              <p:par>
                                <p:cTn id="27" presetID="42" presetClass="path" presetSubtype="0" accel="50000" decel="50000" fill="hold" nodeType="withEffect">
                                  <p:stCondLst>
                                    <p:cond delay="0"/>
                                  </p:stCondLst>
                                  <p:childTnLst>
                                    <p:animMotion origin="layout" path="M 4.44444E-6 -4.63567E-6 L 0.24843 -0.07217 " pathEditMode="relative" rAng="0" ptsTypes="AA">
                                      <p:cBhvr>
                                        <p:cTn id="28" dur="2000" fill="hold"/>
                                        <p:tgtEl>
                                          <p:spTgt spid="11"/>
                                        </p:tgtEl>
                                        <p:attrNameLst>
                                          <p:attrName>ppt_x</p:attrName>
                                          <p:attrName>ppt_y</p:attrName>
                                        </p:attrNameLst>
                                      </p:cBhvr>
                                      <p:rCtr x="12413" y="-3609"/>
                                    </p:animMotion>
                                  </p:childTnLst>
                                </p:cTn>
                              </p:par>
                            </p:childTnLst>
                          </p:cTn>
                        </p:par>
                        <p:par>
                          <p:cTn id="29" fill="hold">
                            <p:stCondLst>
                              <p:cond delay="2000"/>
                            </p:stCondLst>
                            <p:childTnLst>
                              <p:par>
                                <p:cTn id="30" presetID="10" presetClass="entr" presetSubtype="0" fill="hold" grpId="0" nodeType="afterEffect">
                                  <p:stCondLst>
                                    <p:cond delay="25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27</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9"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34667">
            <a:off x="1338525" y="1542711"/>
            <a:ext cx="1095956" cy="77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22046" flipH="1">
            <a:off x="3702044" y="1707729"/>
            <a:ext cx="1095956" cy="77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284" y="2181788"/>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6406566" y="3345748"/>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7917">
            <a:off x="5402251" y="1229161"/>
            <a:ext cx="1095956" cy="77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2194081" y="1693583"/>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7"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5492535" y="3414504"/>
            <a:ext cx="1095956" cy="77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6182804" y="1723330"/>
            <a:ext cx="1095956" cy="77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18237" y="2431708"/>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4588145" y="2785560"/>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3040124" y="924664"/>
            <a:ext cx="1095956" cy="77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4801506" y="1790857"/>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23"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9773" y="3345747"/>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426772" y="759623"/>
            <a:ext cx="1095956" cy="77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92702" y="2572900"/>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4235364" y="748875"/>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7805330" y="3414505"/>
            <a:ext cx="1095956" cy="7783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367335" y="3609206"/>
            <a:ext cx="1176658" cy="7249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0" name="Speech Bubble: Rectangle with Corners Rounded 14">
            <a:extLst>
              <a:ext uri="{FF2B5EF4-FFF2-40B4-BE49-F238E27FC236}">
                <a16:creationId xmlns:a16="http://schemas.microsoft.com/office/drawing/2014/main" xmlns="" id="{C5C595CE-B7F4-4D5E-A864-1E044BBD6CB2}"/>
              </a:ext>
            </a:extLst>
          </p:cNvPr>
          <p:cNvSpPr/>
          <p:nvPr/>
        </p:nvSpPr>
        <p:spPr>
          <a:xfrm>
            <a:off x="312830" y="4308088"/>
            <a:ext cx="2801678" cy="1331774"/>
          </a:xfrm>
          <a:prstGeom prst="wedgeEllipseCallout">
            <a:avLst>
              <a:gd name="adj1" fmla="val 65995"/>
              <a:gd name="adj2" fmla="val 61400"/>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This time we have 18 bananas.</a:t>
            </a:r>
          </a:p>
        </p:txBody>
      </p:sp>
    </p:spTree>
    <p:extLst>
      <p:ext uri="{BB962C8B-B14F-4D97-AF65-F5344CB8AC3E}">
        <p14:creationId xmlns:p14="http://schemas.microsoft.com/office/powerpoint/2010/main" val="334747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28</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9"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934667">
            <a:off x="1338525" y="1542711"/>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22046" flipH="1">
            <a:off x="3702044" y="1707729"/>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284" y="2181788"/>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6406566" y="3345748"/>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7917">
            <a:off x="5402251" y="1229161"/>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2194081" y="1693583"/>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5492535" y="3414504"/>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6182804" y="1723330"/>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18237" y="2431708"/>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4588145" y="2785560"/>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352083" flipH="1">
            <a:off x="3040124" y="924664"/>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2"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7594">
            <a:off x="4801506" y="1790857"/>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Rectangle 22"/>
          <p:cNvSpPr/>
          <p:nvPr/>
        </p:nvSpPr>
        <p:spPr>
          <a:xfrm>
            <a:off x="0" y="5074483"/>
            <a:ext cx="3929007" cy="954107"/>
          </a:xfrm>
          <a:prstGeom prst="rect">
            <a:avLst/>
          </a:prstGeom>
        </p:spPr>
        <p:txBody>
          <a:bodyPr wrap="square">
            <a:spAutoFit/>
          </a:bodyPr>
          <a:lstStyle/>
          <a:p>
            <a:pPr algn="r"/>
            <a:r>
              <a:rPr lang="en-GB" sz="5600" b="1" baseline="30000" dirty="0">
                <a:latin typeface="Myriad Pro Light"/>
              </a:rPr>
              <a:t>1</a:t>
            </a:r>
            <a:r>
              <a:rPr lang="en-GB" sz="5600" b="1" dirty="0">
                <a:latin typeface="Myriad Pro Light"/>
              </a:rPr>
              <a:t>/</a:t>
            </a:r>
            <a:r>
              <a:rPr lang="en-GB" sz="5600" b="1" baseline="-25000" dirty="0">
                <a:latin typeface="Myriad Pro Light"/>
              </a:rPr>
              <a:t>3</a:t>
            </a:r>
            <a:r>
              <a:rPr lang="en-GB" sz="5600" b="1" dirty="0">
                <a:latin typeface="Myriad Pro Light"/>
              </a:rPr>
              <a:t> of 18 = </a:t>
            </a:r>
          </a:p>
        </p:txBody>
      </p:sp>
      <p:pic>
        <p:nvPicPr>
          <p:cNvPr id="24" name="Picture 23"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2717" y="2977317"/>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077954">
            <a:off x="426772" y="759623"/>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6"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92702" y="2572900"/>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7"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602406" flipH="1">
            <a:off x="4235364" y="748875"/>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Picture 7" descr="Banana, Fruit, Ye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333" flipH="1">
            <a:off x="7805330" y="3414505"/>
            <a:ext cx="1095956" cy="778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7" descr="Banana, Fruit, Yell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10624" flipH="1">
            <a:off x="3758040" y="3516932"/>
            <a:ext cx="1176658" cy="7249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0" name="Rectangle 29"/>
          <p:cNvSpPr/>
          <p:nvPr/>
        </p:nvSpPr>
        <p:spPr>
          <a:xfrm>
            <a:off x="4056013" y="5074483"/>
            <a:ext cx="569387" cy="954107"/>
          </a:xfrm>
          <a:prstGeom prst="rect">
            <a:avLst/>
          </a:prstGeom>
        </p:spPr>
        <p:txBody>
          <a:bodyPr wrap="none">
            <a:spAutoFit/>
          </a:bodyPr>
          <a:lstStyle/>
          <a:p>
            <a:r>
              <a:rPr lang="en-GB" sz="5600" b="1" dirty="0">
                <a:latin typeface="Myriad Pro Light"/>
              </a:rPr>
              <a:t>6</a:t>
            </a:r>
          </a:p>
        </p:txBody>
      </p:sp>
      <p:sp>
        <p:nvSpPr>
          <p:cNvPr id="31" name="Rectangle 30"/>
          <p:cNvSpPr/>
          <p:nvPr/>
        </p:nvSpPr>
        <p:spPr>
          <a:xfrm>
            <a:off x="4010326" y="5074482"/>
            <a:ext cx="492443" cy="954107"/>
          </a:xfrm>
          <a:prstGeom prst="rect">
            <a:avLst/>
          </a:prstGeom>
        </p:spPr>
        <p:txBody>
          <a:bodyPr wrap="none">
            <a:spAutoFit/>
          </a:bodyPr>
          <a:lstStyle/>
          <a:p>
            <a:r>
              <a:rPr lang="en-GB" sz="5600" b="1" dirty="0">
                <a:latin typeface="Myriad Pro Light"/>
              </a:rPr>
              <a:t>?</a:t>
            </a:r>
          </a:p>
        </p:txBody>
      </p:sp>
    </p:spTree>
    <p:extLst>
      <p:ext uri="{BB962C8B-B14F-4D97-AF65-F5344CB8AC3E}">
        <p14:creationId xmlns:p14="http://schemas.microsoft.com/office/powerpoint/2010/main" val="31686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14"/>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2.77778E-7 3.7037E-7 L 0.00313 0.18032 " pathEditMode="relative" rAng="0" ptsTypes="AA">
                                      <p:cBhvr>
                                        <p:cTn id="8" dur="2000" fill="hold"/>
                                        <p:tgtEl>
                                          <p:spTgt spid="17"/>
                                        </p:tgtEl>
                                        <p:attrNameLst>
                                          <p:attrName>ppt_x</p:attrName>
                                          <p:attrName>ppt_y</p:attrName>
                                        </p:attrNameLst>
                                      </p:cBhvr>
                                      <p:rCtr x="156" y="9005"/>
                                    </p:animMotion>
                                  </p:childTnLst>
                                </p:cTn>
                              </p:par>
                              <p:par>
                                <p:cTn id="9" presetID="42" presetClass="path" presetSubtype="0" accel="50000" decel="50000" fill="hold" nodeType="withEffect">
                                  <p:stCondLst>
                                    <p:cond delay="0"/>
                                  </p:stCondLst>
                                  <p:childTnLst>
                                    <p:animMotion origin="layout" path="M 0 0 L 0 0.25 E" pathEditMode="relative" ptsTypes="">
                                      <p:cBhvr>
                                        <p:cTn id="10" dur="2000" fill="hold"/>
                                        <p:tgtEl>
                                          <p:spTgt spid="19"/>
                                        </p:tgtEl>
                                        <p:attrNameLst>
                                          <p:attrName>ppt_x</p:attrName>
                                          <p:attrName>ppt_y</p:attrName>
                                        </p:attrNameLst>
                                      </p:cBhvr>
                                    </p:animMotion>
                                  </p:childTnLst>
                                </p:cTn>
                              </p:par>
                              <p:par>
                                <p:cTn id="11" presetID="42" presetClass="path" presetSubtype="0" accel="50000" decel="50000" fill="hold" nodeType="withEffect">
                                  <p:stCondLst>
                                    <p:cond delay="0"/>
                                  </p:stCondLst>
                                  <p:childTnLst>
                                    <p:animMotion origin="layout" path="M 0 0 L 0 0.25 E" pathEditMode="relative" ptsTypes="">
                                      <p:cBhvr>
                                        <p:cTn id="12" dur="2000" fill="hold"/>
                                        <p:tgtEl>
                                          <p:spTgt spid="20"/>
                                        </p:tgtEl>
                                        <p:attrNameLst>
                                          <p:attrName>ppt_x</p:attrName>
                                          <p:attrName>ppt_y</p:attrName>
                                        </p:attrNameLst>
                                      </p:cBhvr>
                                    </p:animMotion>
                                  </p:childTnLst>
                                </p:cTn>
                              </p:par>
                              <p:par>
                                <p:cTn id="13" presetID="42" presetClass="path" presetSubtype="0" accel="50000" decel="50000" fill="hold" nodeType="withEffect">
                                  <p:stCondLst>
                                    <p:cond delay="0"/>
                                  </p:stCondLst>
                                  <p:childTnLst>
                                    <p:animMotion origin="layout" path="M 0 0 L 0 0.25 E" pathEditMode="relative" ptsTypes="">
                                      <p:cBhvr>
                                        <p:cTn id="14" dur="2000" fill="hold"/>
                                        <p:tgtEl>
                                          <p:spTgt spid="9"/>
                                        </p:tgtEl>
                                        <p:attrNameLst>
                                          <p:attrName>ppt_x</p:attrName>
                                          <p:attrName>ppt_y</p:attrName>
                                        </p:attrNameLst>
                                      </p:cBhvr>
                                    </p:animMotion>
                                  </p:childTnLst>
                                </p:cTn>
                              </p:par>
                              <p:par>
                                <p:cTn id="15" presetID="42" presetClass="path" presetSubtype="0" accel="50000" decel="50000" fill="hold" nodeType="withEffect">
                                  <p:stCondLst>
                                    <p:cond delay="0"/>
                                  </p:stCondLst>
                                  <p:childTnLst>
                                    <p:animMotion origin="layout" path="M 2.22222E-6 4.0111E-6 L -0.10104 0.1256 " pathEditMode="relative" rAng="0" ptsTypes="AA">
                                      <p:cBhvr>
                                        <p:cTn id="16" dur="2000" fill="hold"/>
                                        <p:tgtEl>
                                          <p:spTgt spid="13"/>
                                        </p:tgtEl>
                                        <p:attrNameLst>
                                          <p:attrName>ppt_x</p:attrName>
                                          <p:attrName>ppt_y</p:attrName>
                                        </p:attrNameLst>
                                      </p:cBhvr>
                                      <p:rCtr x="-5052" y="6269"/>
                                    </p:animMotion>
                                  </p:childTnLst>
                                </p:cTn>
                              </p:par>
                              <p:par>
                                <p:cTn id="17" presetID="42" presetClass="path" presetSubtype="0" accel="50000" decel="50000" fill="hold" nodeType="withEffect">
                                  <p:stCondLst>
                                    <p:cond delay="0"/>
                                  </p:stCondLst>
                                  <p:childTnLst>
                                    <p:animMotion origin="layout" path="M 3.33333E-6 -4.904E-7 L -0.2099 0.10502 " pathEditMode="relative" rAng="0" ptsTypes="AA">
                                      <p:cBhvr>
                                        <p:cTn id="18" dur="2000" fill="hold"/>
                                        <p:tgtEl>
                                          <p:spTgt spid="16"/>
                                        </p:tgtEl>
                                        <p:attrNameLst>
                                          <p:attrName>ppt_x</p:attrName>
                                          <p:attrName>ppt_y</p:attrName>
                                        </p:attrNameLst>
                                      </p:cBhvr>
                                      <p:rCtr x="-10503" y="5251"/>
                                    </p:animMotion>
                                  </p:childTnLst>
                                </p:cTn>
                              </p:par>
                              <p:par>
                                <p:cTn id="19" presetID="42" presetClass="path" presetSubtype="0" accel="50000" decel="50000" fill="hold" nodeType="withEffect">
                                  <p:stCondLst>
                                    <p:cond delay="0"/>
                                  </p:stCondLst>
                                  <p:childTnLst>
                                    <p:animMotion origin="layout" path="M -1.11111E-6 -2.33634E-6 L -0.29114 0.38168 " pathEditMode="relative" rAng="0" ptsTypes="AA">
                                      <p:cBhvr>
                                        <p:cTn id="20" dur="2000" fill="hold"/>
                                        <p:tgtEl>
                                          <p:spTgt spid="21"/>
                                        </p:tgtEl>
                                        <p:attrNameLst>
                                          <p:attrName>ppt_x</p:attrName>
                                          <p:attrName>ppt_y</p:attrName>
                                        </p:attrNameLst>
                                      </p:cBhvr>
                                      <p:rCtr x="-14566" y="19084"/>
                                    </p:animMotion>
                                  </p:childTnLst>
                                </p:cTn>
                              </p:par>
                              <p:par>
                                <p:cTn id="21" presetID="42" presetClass="path" presetSubtype="0" accel="50000" decel="50000" fill="hold" nodeType="withEffect">
                                  <p:stCondLst>
                                    <p:cond delay="0"/>
                                  </p:stCondLst>
                                  <p:childTnLst>
                                    <p:animMotion origin="layout" path="M -4.44444E-6 4.06199E-6 L 0.22309 -0.05876 " pathEditMode="relative" rAng="0" ptsTypes="AA">
                                      <p:cBhvr>
                                        <p:cTn id="22" dur="2000" fill="hold"/>
                                        <p:tgtEl>
                                          <p:spTgt spid="15"/>
                                        </p:tgtEl>
                                        <p:attrNameLst>
                                          <p:attrName>ppt_x</p:attrName>
                                          <p:attrName>ppt_y</p:attrName>
                                        </p:attrNameLst>
                                      </p:cBhvr>
                                      <p:rCtr x="11146" y="-2938"/>
                                    </p:animMotion>
                                  </p:childTnLst>
                                </p:cTn>
                              </p:par>
                              <p:par>
                                <p:cTn id="23" presetID="42" presetClass="path" presetSubtype="0" accel="50000" decel="50000" fill="hold" nodeType="withEffect">
                                  <p:stCondLst>
                                    <p:cond delay="0"/>
                                  </p:stCondLst>
                                  <p:childTnLst>
                                    <p:animMotion origin="layout" path="M -1.11111E-6 1.95929E-6 L 0.15052 0.00416 " pathEditMode="relative" rAng="0" ptsTypes="AA">
                                      <p:cBhvr>
                                        <p:cTn id="24" dur="2000" fill="hold"/>
                                        <p:tgtEl>
                                          <p:spTgt spid="18"/>
                                        </p:tgtEl>
                                        <p:attrNameLst>
                                          <p:attrName>ppt_x</p:attrName>
                                          <p:attrName>ppt_y</p:attrName>
                                        </p:attrNameLst>
                                      </p:cBhvr>
                                      <p:rCtr x="7517" y="208"/>
                                    </p:animMotion>
                                  </p:childTnLst>
                                </p:cTn>
                              </p:par>
                              <p:par>
                                <p:cTn id="25" presetID="42" presetClass="path" presetSubtype="0" accel="50000" decel="50000" fill="hold" nodeType="withEffect">
                                  <p:stCondLst>
                                    <p:cond delay="0"/>
                                  </p:stCondLst>
                                  <p:childTnLst>
                                    <p:animMotion origin="layout" path="M 2.77778E-7 -1.06176E-6 L 0.03403 -0.17164 " pathEditMode="relative" rAng="0" ptsTypes="AA">
                                      <p:cBhvr>
                                        <p:cTn id="26" dur="2000" fill="hold"/>
                                        <p:tgtEl>
                                          <p:spTgt spid="22"/>
                                        </p:tgtEl>
                                        <p:attrNameLst>
                                          <p:attrName>ppt_x</p:attrName>
                                          <p:attrName>ppt_y</p:attrName>
                                        </p:attrNameLst>
                                      </p:cBhvr>
                                      <p:rCtr x="1701" y="-8582"/>
                                    </p:animMotion>
                                  </p:childTnLst>
                                </p:cTn>
                              </p:par>
                              <p:par>
                                <p:cTn id="27" presetID="42" presetClass="path" presetSubtype="0" accel="50000" decel="50000" fill="hold" nodeType="withEffect">
                                  <p:stCondLst>
                                    <p:cond delay="0"/>
                                  </p:stCondLst>
                                  <p:childTnLst>
                                    <p:animMotion origin="layout" path="M 4.44444E-6 -4.63567E-6 L 0.24843 -0.07217 " pathEditMode="relative" rAng="0" ptsTypes="AA">
                                      <p:cBhvr>
                                        <p:cTn id="28" dur="2000" fill="hold"/>
                                        <p:tgtEl>
                                          <p:spTgt spid="11"/>
                                        </p:tgtEl>
                                        <p:attrNameLst>
                                          <p:attrName>ppt_x</p:attrName>
                                          <p:attrName>ppt_y</p:attrName>
                                        </p:attrNameLst>
                                      </p:cBhvr>
                                      <p:rCtr x="12413" y="-3609"/>
                                    </p:animMotion>
                                  </p:childTnLst>
                                </p:cTn>
                              </p:par>
                              <p:par>
                                <p:cTn id="29" presetID="42" presetClass="path" presetSubtype="0" accel="50000" decel="50000" fill="hold" nodeType="withEffect">
                                  <p:stCondLst>
                                    <p:cond delay="0"/>
                                  </p:stCondLst>
                                  <p:childTnLst>
                                    <p:animMotion origin="layout" path="M 2.22222E-6 4.0111E-6 L -0.10104 0.1256 " pathEditMode="relative" rAng="0" ptsTypes="AA">
                                      <p:cBhvr>
                                        <p:cTn id="30" dur="2000" fill="hold"/>
                                        <p:tgtEl>
                                          <p:spTgt spid="24"/>
                                        </p:tgtEl>
                                        <p:attrNameLst>
                                          <p:attrName>ppt_x</p:attrName>
                                          <p:attrName>ppt_y</p:attrName>
                                        </p:attrNameLst>
                                      </p:cBhvr>
                                      <p:rCtr x="-5052" y="6269"/>
                                    </p:animMotion>
                                  </p:childTnLst>
                                </p:cTn>
                              </p:par>
                              <p:par>
                                <p:cTn id="31" presetID="42" presetClass="path" presetSubtype="0" accel="50000" decel="50000" fill="hold" nodeType="withEffect">
                                  <p:stCondLst>
                                    <p:cond delay="0"/>
                                  </p:stCondLst>
                                  <p:childTnLst>
                                    <p:animMotion origin="layout" path="M 2.77778E-6 3.71039E-6 L -0.02865 0.17395 " pathEditMode="relative" rAng="0" ptsTypes="AA">
                                      <p:cBhvr>
                                        <p:cTn id="32" dur="2000" fill="hold"/>
                                        <p:tgtEl>
                                          <p:spTgt spid="25"/>
                                        </p:tgtEl>
                                        <p:attrNameLst>
                                          <p:attrName>ppt_x</p:attrName>
                                          <p:attrName>ppt_y</p:attrName>
                                        </p:attrNameLst>
                                      </p:cBhvr>
                                      <p:rCtr x="-1441" y="8698"/>
                                    </p:animMotion>
                                  </p:childTnLst>
                                </p:cTn>
                              </p:par>
                              <p:par>
                                <p:cTn id="33" presetID="42" presetClass="path" presetSubtype="0" accel="50000" decel="50000" fill="hold" nodeType="withEffect">
                                  <p:stCondLst>
                                    <p:cond delay="0"/>
                                  </p:stCondLst>
                                  <p:childTnLst>
                                    <p:animMotion origin="layout" path="M -3.05556E-6 -2.23687E-6 L 0.07257 -0.02961 " pathEditMode="relative" rAng="0" ptsTypes="AA">
                                      <p:cBhvr>
                                        <p:cTn id="34" dur="2000" fill="hold"/>
                                        <p:tgtEl>
                                          <p:spTgt spid="26"/>
                                        </p:tgtEl>
                                        <p:attrNameLst>
                                          <p:attrName>ppt_x</p:attrName>
                                          <p:attrName>ppt_y</p:attrName>
                                        </p:attrNameLst>
                                      </p:cBhvr>
                                      <p:rCtr x="3628" y="-1480"/>
                                    </p:animMotion>
                                  </p:childTnLst>
                                </p:cTn>
                              </p:par>
                              <p:par>
                                <p:cTn id="35" presetID="42" presetClass="path" presetSubtype="0" accel="50000" decel="50000" fill="hold" nodeType="withEffect">
                                  <p:stCondLst>
                                    <p:cond delay="0"/>
                                  </p:stCondLst>
                                  <p:childTnLst>
                                    <p:animMotion origin="layout" path="M -5.55556E-7 -4.58941E-6 L 0.23403 -0.0414 " pathEditMode="relative" rAng="0" ptsTypes="AA">
                                      <p:cBhvr>
                                        <p:cTn id="36" dur="2000" fill="hold"/>
                                        <p:tgtEl>
                                          <p:spTgt spid="27"/>
                                        </p:tgtEl>
                                        <p:attrNameLst>
                                          <p:attrName>ppt_x</p:attrName>
                                          <p:attrName>ppt_y</p:attrName>
                                        </p:attrNameLst>
                                      </p:cBhvr>
                                      <p:rCtr x="11701" y="-2082"/>
                                    </p:animMotion>
                                  </p:childTnLst>
                                </p:cTn>
                              </p:par>
                              <p:par>
                                <p:cTn id="37" presetID="42" presetClass="path" presetSubtype="0" accel="50000" decel="50000" fill="hold" nodeType="withEffect">
                                  <p:stCondLst>
                                    <p:cond delay="0"/>
                                  </p:stCondLst>
                                  <p:childTnLst>
                                    <p:animMotion origin="layout" path="M 0 0 L 0 0.25 E" pathEditMode="relative" ptsTypes="">
                                      <p:cBhvr>
                                        <p:cTn id="38" dur="2000" fill="hold"/>
                                        <p:tgtEl>
                                          <p:spTgt spid="28"/>
                                        </p:tgtEl>
                                        <p:attrNameLst>
                                          <p:attrName>ppt_x</p:attrName>
                                          <p:attrName>ppt_y</p:attrName>
                                        </p:attrNameLst>
                                      </p:cBhvr>
                                    </p:animMotion>
                                  </p:childTnLst>
                                </p:cTn>
                              </p:par>
                              <p:par>
                                <p:cTn id="39" presetID="42" presetClass="path" presetSubtype="0" accel="50000" decel="50000" fill="hold" nodeType="withEffect">
                                  <p:stCondLst>
                                    <p:cond delay="0"/>
                                  </p:stCondLst>
                                  <p:childTnLst>
                                    <p:animMotion origin="layout" path="M -3.61111E-6 7.40741E-7 L 0.18855 0.26829 " pathEditMode="relative" rAng="0" ptsTypes="AA">
                                      <p:cBhvr>
                                        <p:cTn id="40" dur="2000" fill="hold"/>
                                        <p:tgtEl>
                                          <p:spTgt spid="29"/>
                                        </p:tgtEl>
                                        <p:attrNameLst>
                                          <p:attrName>ppt_x</p:attrName>
                                          <p:attrName>ppt_y</p:attrName>
                                        </p:attrNameLst>
                                      </p:cBhvr>
                                      <p:rCtr x="9427" y="13403"/>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xit" presetSubtype="0" fill="hold" grpId="0" nodeType="with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29</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pic>
        <p:nvPicPr>
          <p:cNvPr id="4" name="Picture 3">
            <a:extLst>
              <a:ext uri="{FF2B5EF4-FFF2-40B4-BE49-F238E27FC236}">
                <a16:creationId xmlns:a16="http://schemas.microsoft.com/office/drawing/2014/main" xmlns="" id="{F8FEA040-B2B4-49E1-8846-C588836F9454}"/>
              </a:ext>
            </a:extLst>
          </p:cNvPr>
          <p:cNvPicPr>
            <a:picLocks noChangeAspect="1"/>
          </p:cNvPicPr>
          <p:nvPr/>
        </p:nvPicPr>
        <p:blipFill rotWithShape="1">
          <a:blip r:embed="rId3">
            <a:extLst>
              <a:ext uri="{28A0092B-C50C-407E-A947-70E740481C1C}">
                <a14:useLocalDpi xmlns:a14="http://schemas.microsoft.com/office/drawing/2010/main" val="0"/>
              </a:ext>
            </a:extLst>
          </a:blip>
          <a:srcRect l="8000" t="8566" r="8800" b="12619"/>
          <a:stretch/>
        </p:blipFill>
        <p:spPr>
          <a:xfrm>
            <a:off x="502920" y="412825"/>
            <a:ext cx="8138160" cy="54515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571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p:txBody>
          <a:bodyPr/>
          <a:lstStyle/>
          <a:p>
            <a:pPr algn="r"/>
            <a:r>
              <a:rPr lang="en-GB"/>
              <a:t>Year 2</a:t>
            </a:r>
            <a:endParaRPr lang="en-GB" dirty="0"/>
          </a:p>
        </p:txBody>
      </p:sp>
      <p:sp>
        <p:nvSpPr>
          <p:cNvPr id="13" name="TextBox 12">
            <a:extLst>
              <a:ext uri="{FF2B5EF4-FFF2-40B4-BE49-F238E27FC236}">
                <a16:creationId xmlns:a16="http://schemas.microsoft.com/office/drawing/2014/main" xmlns=""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Halves and quarters of shapes</a:t>
            </a:r>
            <a:endParaRPr lang="en-GB" sz="2000" b="1" dirty="0">
              <a:solidFill>
                <a:schemeClr val="accent5">
                  <a:lumMod val="75000"/>
                </a:schemeClr>
              </a:solidFill>
            </a:endParaRP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04956"/>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112E137A-7F79-4A41-A6AD-A33D317130DF}"/>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Number, Fractions, Money</a:t>
            </a:r>
          </a:p>
          <a:p>
            <a:pPr algn="ctr"/>
            <a:r>
              <a:rPr lang="en-GB" sz="2400" b="1" dirty="0">
                <a:solidFill>
                  <a:srgbClr val="253746"/>
                </a:solidFill>
              </a:rPr>
              <a:t>Counting in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2</a:t>
            </a:r>
            <a:r>
              <a:rPr lang="en-GB" sz="2400" b="1" dirty="0">
                <a:solidFill>
                  <a:srgbClr val="253746"/>
                </a:solidFill>
              </a:rPr>
              <a:t>s and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s</a:t>
            </a:r>
          </a:p>
          <a:p>
            <a:pPr algn="ctr"/>
            <a:r>
              <a:rPr lang="en-GB" sz="2400" b="1" dirty="0">
                <a:solidFill>
                  <a:srgbClr val="253746"/>
                </a:solidFill>
              </a:rPr>
              <a:t>Finding fractions of amounts</a:t>
            </a:r>
          </a:p>
        </p:txBody>
      </p:sp>
    </p:spTree>
    <p:extLst>
      <p:ext uri="{BB962C8B-B14F-4D97-AF65-F5344CB8AC3E}">
        <p14:creationId xmlns:p14="http://schemas.microsoft.com/office/powerpoint/2010/main" val="1450291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30</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xmlns=""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p>
        </p:txBody>
      </p:sp>
      <p:sp>
        <p:nvSpPr>
          <p:cNvPr id="15" name="TextBox 14">
            <a:extLst>
              <a:ext uri="{FF2B5EF4-FFF2-40B4-BE49-F238E27FC236}">
                <a16:creationId xmlns:a16="http://schemas.microsoft.com/office/drawing/2014/main" xmlns=""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Number, Fractions, Money</a:t>
            </a:r>
          </a:p>
          <a:p>
            <a:pPr algn="ctr"/>
            <a:r>
              <a:rPr lang="en-GB" sz="2400" b="1" dirty="0">
                <a:solidFill>
                  <a:srgbClr val="253746"/>
                </a:solidFill>
              </a:rPr>
              <a:t>Counting in 1/2s and 1/4s</a:t>
            </a:r>
          </a:p>
          <a:p>
            <a:pPr algn="ctr"/>
            <a:r>
              <a:rPr lang="en-GB" sz="2400" b="1" dirty="0">
                <a:solidFill>
                  <a:srgbClr val="253746"/>
                </a:solidFill>
              </a:rPr>
              <a:t>Finding fractions of amounts</a:t>
            </a:r>
          </a:p>
        </p:txBody>
      </p:sp>
    </p:spTree>
    <p:extLst>
      <p:ext uri="{BB962C8B-B14F-4D97-AF65-F5344CB8AC3E}">
        <p14:creationId xmlns:p14="http://schemas.microsoft.com/office/powerpoint/2010/main" val="827814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31</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 y="864735"/>
            <a:ext cx="6362700" cy="4867275"/>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peech Bubble: Rectangle with Corners Rounded 14">
            <a:extLst>
              <a:ext uri="{FF2B5EF4-FFF2-40B4-BE49-F238E27FC236}">
                <a16:creationId xmlns:a16="http://schemas.microsoft.com/office/drawing/2014/main" xmlns="" id="{C5C595CE-B7F4-4D5E-A864-1E044BBD6CB2}"/>
              </a:ext>
            </a:extLst>
          </p:cNvPr>
          <p:cNvSpPr/>
          <p:nvPr/>
        </p:nvSpPr>
        <p:spPr>
          <a:xfrm>
            <a:off x="5819798" y="538754"/>
            <a:ext cx="2982557" cy="1798595"/>
          </a:xfrm>
          <a:prstGeom prst="cloudCallout">
            <a:avLst>
              <a:gd name="adj1" fmla="val -66571"/>
              <a:gd name="adj2" fmla="val 64751"/>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This recipe would make more cakes than we need.</a:t>
            </a:r>
          </a:p>
        </p:txBody>
      </p:sp>
      <p:sp>
        <p:nvSpPr>
          <p:cNvPr id="8" name="Speech Bubble: Rectangle with Corners Rounded 14">
            <a:extLst>
              <a:ext uri="{FF2B5EF4-FFF2-40B4-BE49-F238E27FC236}">
                <a16:creationId xmlns:a16="http://schemas.microsoft.com/office/drawing/2014/main" xmlns="" id="{C5C595CE-B7F4-4D5E-A864-1E044BBD6CB2}"/>
              </a:ext>
            </a:extLst>
          </p:cNvPr>
          <p:cNvSpPr/>
          <p:nvPr/>
        </p:nvSpPr>
        <p:spPr>
          <a:xfrm>
            <a:off x="6300444" y="2407687"/>
            <a:ext cx="2749771" cy="1539580"/>
          </a:xfrm>
          <a:prstGeom prst="cloudCallout">
            <a:avLst>
              <a:gd name="adj1" fmla="val 33555"/>
              <a:gd name="adj2" fmla="val -89931"/>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need to halve the amounts.</a:t>
            </a:r>
          </a:p>
        </p:txBody>
      </p:sp>
      <p:grpSp>
        <p:nvGrpSpPr>
          <p:cNvPr id="9" name="Group 8">
            <a:extLst>
              <a:ext uri="{FF2B5EF4-FFF2-40B4-BE49-F238E27FC236}">
                <a16:creationId xmlns:a16="http://schemas.microsoft.com/office/drawing/2014/main" xmlns="" id="{642C735A-3929-4EEF-B8FA-E73A0C1B09B9}"/>
              </a:ext>
            </a:extLst>
          </p:cNvPr>
          <p:cNvGrpSpPr/>
          <p:nvPr/>
        </p:nvGrpSpPr>
        <p:grpSpPr>
          <a:xfrm>
            <a:off x="5032677" y="4747636"/>
            <a:ext cx="4302242" cy="1968747"/>
            <a:chOff x="69733" y="2154929"/>
            <a:chExt cx="4302242" cy="1968747"/>
          </a:xfrm>
        </p:grpSpPr>
        <p:sp>
          <p:nvSpPr>
            <p:cNvPr id="11" name="Cloud 10">
              <a:extLst>
                <a:ext uri="{FF2B5EF4-FFF2-40B4-BE49-F238E27FC236}">
                  <a16:creationId xmlns:a16="http://schemas.microsoft.com/office/drawing/2014/main" xmlns="" id="{AE55A0F2-BE3D-40B5-8CE5-549756B4EF16}"/>
                </a:ext>
              </a:extLst>
            </p:cNvPr>
            <p:cNvSpPr/>
            <p:nvPr/>
          </p:nvSpPr>
          <p:spPr>
            <a:xfrm>
              <a:off x="69733" y="2179672"/>
              <a:ext cx="3679657" cy="1944004"/>
            </a:xfrm>
            <a:prstGeom prst="cloud">
              <a:avLst/>
            </a:prstGeom>
            <a:solidFill>
              <a:schemeClr val="bg1">
                <a:lumMod val="95000"/>
              </a:schemeClr>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25000"/>
                    </a:schemeClr>
                  </a:solidFill>
                  <a:latin typeface="Myriad Pro Light" panose="020B0603030403020204" pitchFamily="34" charset="0"/>
                </a:rPr>
                <a:t>Talk to </a:t>
              </a:r>
            </a:p>
            <a:p>
              <a:pPr algn="ctr"/>
              <a:r>
                <a:rPr lang="en-GB" b="1" dirty="0">
                  <a:solidFill>
                    <a:schemeClr val="bg2">
                      <a:lumMod val="25000"/>
                    </a:schemeClr>
                  </a:solidFill>
                  <a:latin typeface="Myriad Pro Light" panose="020B0603030403020204" pitchFamily="34" charset="0"/>
                </a:rPr>
                <a:t>your partner.</a:t>
              </a:r>
            </a:p>
            <a:p>
              <a:pPr algn="ctr"/>
              <a:r>
                <a:rPr lang="en-GB" b="1" dirty="0">
                  <a:solidFill>
                    <a:schemeClr val="bg2">
                      <a:lumMod val="25000"/>
                    </a:schemeClr>
                  </a:solidFill>
                  <a:latin typeface="Myriad Pro Light" panose="020B0603030403020204" pitchFamily="34" charset="0"/>
                </a:rPr>
                <a:t>How much of each ingredient would we need?</a:t>
              </a:r>
            </a:p>
          </p:txBody>
        </p:sp>
        <p:pic>
          <p:nvPicPr>
            <p:cNvPr id="13" name="Picture 12">
              <a:extLst>
                <a:ext uri="{FF2B5EF4-FFF2-40B4-BE49-F238E27FC236}">
                  <a16:creationId xmlns:a16="http://schemas.microsoft.com/office/drawing/2014/main" xmlns="" id="{AF6EFD4F-8720-427C-9D08-BCEB1A3EBD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33365" y="2154929"/>
              <a:ext cx="1438610" cy="1008746"/>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37773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32</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 y="864735"/>
            <a:ext cx="6362700" cy="4867275"/>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peech Bubble: Rectangle with Corners Rounded 14">
            <a:extLst>
              <a:ext uri="{FF2B5EF4-FFF2-40B4-BE49-F238E27FC236}">
                <a16:creationId xmlns:a16="http://schemas.microsoft.com/office/drawing/2014/main" xmlns="" id="{C5C595CE-B7F4-4D5E-A864-1E044BBD6CB2}"/>
              </a:ext>
            </a:extLst>
          </p:cNvPr>
          <p:cNvSpPr/>
          <p:nvPr/>
        </p:nvSpPr>
        <p:spPr>
          <a:xfrm>
            <a:off x="5819798" y="538754"/>
            <a:ext cx="2982557" cy="1798595"/>
          </a:xfrm>
          <a:prstGeom prst="cloudCallout">
            <a:avLst>
              <a:gd name="adj1" fmla="val -77689"/>
              <a:gd name="adj2" fmla="val 24526"/>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can use number facts to halve 12.</a:t>
            </a:r>
          </a:p>
        </p:txBody>
      </p:sp>
      <p:sp>
        <p:nvSpPr>
          <p:cNvPr id="8" name="Speech Bubble: Rectangle with Corners Rounded 14">
            <a:extLst>
              <a:ext uri="{FF2B5EF4-FFF2-40B4-BE49-F238E27FC236}">
                <a16:creationId xmlns:a16="http://schemas.microsoft.com/office/drawing/2014/main" xmlns="" id="{C5C595CE-B7F4-4D5E-A864-1E044BBD6CB2}"/>
              </a:ext>
            </a:extLst>
          </p:cNvPr>
          <p:cNvSpPr/>
          <p:nvPr/>
        </p:nvSpPr>
        <p:spPr>
          <a:xfrm>
            <a:off x="6129496" y="2578509"/>
            <a:ext cx="2920720" cy="1692040"/>
          </a:xfrm>
          <a:prstGeom prst="cloudCallout">
            <a:avLst>
              <a:gd name="adj1" fmla="val 33555"/>
              <a:gd name="adj2" fmla="val -89931"/>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So we would need 6 tablespoons of butter.</a:t>
            </a:r>
          </a:p>
        </p:txBody>
      </p:sp>
      <p:sp>
        <p:nvSpPr>
          <p:cNvPr id="3" name="Rounded Rectangle 2"/>
          <p:cNvSpPr/>
          <p:nvPr/>
        </p:nvSpPr>
        <p:spPr>
          <a:xfrm>
            <a:off x="401934" y="1838848"/>
            <a:ext cx="3074796" cy="4119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729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33</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 y="864735"/>
            <a:ext cx="6362700" cy="4867275"/>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peech Bubble: Rectangle with Corners Rounded 14">
            <a:extLst>
              <a:ext uri="{FF2B5EF4-FFF2-40B4-BE49-F238E27FC236}">
                <a16:creationId xmlns:a16="http://schemas.microsoft.com/office/drawing/2014/main" xmlns="" id="{C5C595CE-B7F4-4D5E-A864-1E044BBD6CB2}"/>
              </a:ext>
            </a:extLst>
          </p:cNvPr>
          <p:cNvSpPr/>
          <p:nvPr/>
        </p:nvSpPr>
        <p:spPr>
          <a:xfrm>
            <a:off x="5819798" y="538754"/>
            <a:ext cx="2982557" cy="1798595"/>
          </a:xfrm>
          <a:prstGeom prst="cloudCallout">
            <a:avLst>
              <a:gd name="adj1" fmla="val -77689"/>
              <a:gd name="adj2" fmla="val 24526"/>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What about 16? Let’s share 16 into two groups.</a:t>
            </a:r>
          </a:p>
        </p:txBody>
      </p:sp>
      <p:sp>
        <p:nvSpPr>
          <p:cNvPr id="3" name="Rounded Rectangle 2"/>
          <p:cNvSpPr/>
          <p:nvPr/>
        </p:nvSpPr>
        <p:spPr>
          <a:xfrm>
            <a:off x="401934" y="2166526"/>
            <a:ext cx="3074796" cy="4119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98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34</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3074"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0" y="820581"/>
            <a:ext cx="1674794" cy="8373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824" y="820581"/>
            <a:ext cx="1674794" cy="8373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0" y="1790247"/>
            <a:ext cx="1674794" cy="8373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824" y="1790247"/>
            <a:ext cx="1674794" cy="8373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0" y="2791733"/>
            <a:ext cx="1674794" cy="8373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824" y="2791733"/>
            <a:ext cx="1674794" cy="8373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0" y="3826713"/>
            <a:ext cx="1674794" cy="8373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6824" y="3826713"/>
            <a:ext cx="1674794" cy="8373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029146" y="855733"/>
            <a:ext cx="3654320" cy="3843529"/>
            <a:chOff x="4029146" y="855733"/>
            <a:chExt cx="3654320" cy="3843529"/>
          </a:xfrm>
          <a:effectLst>
            <a:outerShdw blurRad="50800" dist="38100" dir="2700000" algn="tl" rotWithShape="0">
              <a:prstClr val="black">
                <a:alpha val="40000"/>
              </a:prstClr>
            </a:outerShdw>
          </a:effectLst>
        </p:grpSpPr>
        <p:pic>
          <p:nvPicPr>
            <p:cNvPr id="7"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146" y="855733"/>
              <a:ext cx="1674794" cy="8373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672" y="855733"/>
              <a:ext cx="1674794" cy="8373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146" y="1825399"/>
              <a:ext cx="1674794" cy="8373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672" y="1825399"/>
              <a:ext cx="1674794" cy="8373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146" y="2826885"/>
              <a:ext cx="1674794" cy="8373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672" y="2826885"/>
              <a:ext cx="1674794" cy="8373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146" y="3861865"/>
              <a:ext cx="1674794" cy="8373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8672" y="3861865"/>
              <a:ext cx="1674794" cy="83739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5109240" y="5152235"/>
            <a:ext cx="3780202" cy="830997"/>
          </a:xfrm>
          <a:prstGeom prst="rect">
            <a:avLst/>
          </a:prstGeom>
        </p:spPr>
        <p:txBody>
          <a:bodyPr wrap="none">
            <a:spAutoFit/>
          </a:bodyPr>
          <a:lstStyle/>
          <a:p>
            <a:r>
              <a:rPr lang="en-GB" sz="4800" b="1" dirty="0"/>
              <a:t>Half of 16 is 8 </a:t>
            </a:r>
          </a:p>
        </p:txBody>
      </p:sp>
    </p:spTree>
    <p:extLst>
      <p:ext uri="{BB962C8B-B14F-4D97-AF65-F5344CB8AC3E}">
        <p14:creationId xmlns:p14="http://schemas.microsoft.com/office/powerpoint/2010/main" val="24571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1.52672E-7 L 0.12518 0.00116 " pathEditMode="relative" rAng="0" ptsTypes="AA">
                                      <p:cBhvr>
                                        <p:cTn id="6" dur="2000" fill="hold"/>
                                        <p:tgtEl>
                                          <p:spTgt spid="3"/>
                                        </p:tgtEl>
                                        <p:attrNameLst>
                                          <p:attrName>ppt_x</p:attrName>
                                          <p:attrName>ppt_y</p:attrName>
                                        </p:attrNameLst>
                                      </p:cBhvr>
                                      <p:rCtr x="6250" y="4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35</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81" y="864735"/>
            <a:ext cx="6362700" cy="4867275"/>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Speech Bubble: Rectangle with Corners Rounded 14">
            <a:extLst>
              <a:ext uri="{FF2B5EF4-FFF2-40B4-BE49-F238E27FC236}">
                <a16:creationId xmlns:a16="http://schemas.microsoft.com/office/drawing/2014/main" xmlns="" id="{C5C595CE-B7F4-4D5E-A864-1E044BBD6CB2}"/>
              </a:ext>
            </a:extLst>
          </p:cNvPr>
          <p:cNvSpPr/>
          <p:nvPr/>
        </p:nvSpPr>
        <p:spPr>
          <a:xfrm>
            <a:off x="5819798" y="1292381"/>
            <a:ext cx="2982557" cy="1798595"/>
          </a:xfrm>
          <a:prstGeom prst="cloudCallout">
            <a:avLst>
              <a:gd name="adj1" fmla="val -77689"/>
              <a:gd name="adj2" fmla="val 24526"/>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How can we work out half of 24?</a:t>
            </a:r>
          </a:p>
        </p:txBody>
      </p:sp>
      <p:sp>
        <p:nvSpPr>
          <p:cNvPr id="3" name="Rounded Rectangle 2"/>
          <p:cNvSpPr/>
          <p:nvPr/>
        </p:nvSpPr>
        <p:spPr>
          <a:xfrm>
            <a:off x="401934" y="2508170"/>
            <a:ext cx="3074796" cy="4119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xmlns="" id="{E6B10444-E519-49CD-A529-0F22C67FF3BC}"/>
              </a:ext>
            </a:extLst>
          </p:cNvPr>
          <p:cNvPicPr>
            <a:picLocks noChangeAspect="1"/>
          </p:cNvPicPr>
          <p:nvPr/>
        </p:nvPicPr>
        <p:blipFill rotWithShape="1">
          <a:blip r:embed="rId4"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061182" y="1578249"/>
            <a:ext cx="391606" cy="849534"/>
          </a:xfrm>
          <a:prstGeom prst="rect">
            <a:avLst/>
          </a:prstGeom>
        </p:spPr>
      </p:pic>
    </p:spTree>
    <p:extLst>
      <p:ext uri="{BB962C8B-B14F-4D97-AF65-F5344CB8AC3E}">
        <p14:creationId xmlns:p14="http://schemas.microsoft.com/office/powerpoint/2010/main" val="1251743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36</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5" name="Speech Bubble: Rectangle with Corners Rounded 14">
            <a:extLst>
              <a:ext uri="{FF2B5EF4-FFF2-40B4-BE49-F238E27FC236}">
                <a16:creationId xmlns:a16="http://schemas.microsoft.com/office/drawing/2014/main" xmlns="" id="{C5C595CE-B7F4-4D5E-A864-1E044BBD6CB2}"/>
              </a:ext>
            </a:extLst>
          </p:cNvPr>
          <p:cNvSpPr/>
          <p:nvPr/>
        </p:nvSpPr>
        <p:spPr>
          <a:xfrm>
            <a:off x="116681" y="538755"/>
            <a:ext cx="2982557" cy="1798595"/>
          </a:xfrm>
          <a:prstGeom prst="cloudCallout">
            <a:avLst>
              <a:gd name="adj1" fmla="val 38206"/>
              <a:gd name="adj2" fmla="val 7983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can halve 24 using partitioning.</a:t>
            </a:r>
          </a:p>
        </p:txBody>
      </p:sp>
      <p:sp>
        <p:nvSpPr>
          <p:cNvPr id="3" name="Rectangle 2"/>
          <p:cNvSpPr/>
          <p:nvPr/>
        </p:nvSpPr>
        <p:spPr>
          <a:xfrm>
            <a:off x="3351137" y="3593217"/>
            <a:ext cx="2428870" cy="830997"/>
          </a:xfrm>
          <a:prstGeom prst="rect">
            <a:avLst/>
          </a:prstGeom>
        </p:spPr>
        <p:txBody>
          <a:bodyPr wrap="none">
            <a:spAutoFit/>
          </a:bodyPr>
          <a:lstStyle/>
          <a:p>
            <a:r>
              <a:rPr lang="en-GB" sz="4800" b="1" dirty="0">
                <a:latin typeface="Myriad Pro Light"/>
              </a:rPr>
              <a:t>20 + 4 </a:t>
            </a:r>
          </a:p>
        </p:txBody>
      </p:sp>
      <p:sp>
        <p:nvSpPr>
          <p:cNvPr id="8" name="Speech Bubble: Rectangle with Corners Rounded 10">
            <a:extLst>
              <a:ext uri="{FF2B5EF4-FFF2-40B4-BE49-F238E27FC236}">
                <a16:creationId xmlns:a16="http://schemas.microsoft.com/office/drawing/2014/main" xmlns="" id="{F8215D56-647C-4ED9-A1BF-8578EBF67CAE}"/>
              </a:ext>
            </a:extLst>
          </p:cNvPr>
          <p:cNvSpPr/>
          <p:nvPr/>
        </p:nvSpPr>
        <p:spPr>
          <a:xfrm>
            <a:off x="813916" y="3599877"/>
            <a:ext cx="2384275" cy="784593"/>
          </a:xfrm>
          <a:prstGeom prst="homePlate">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nSpc>
                <a:spcPct val="114000"/>
              </a:lnSpc>
            </a:pPr>
            <a:r>
              <a:rPr lang="en-GB" b="1" dirty="0">
                <a:solidFill>
                  <a:srgbClr val="253746"/>
                </a:solidFill>
                <a:latin typeface="Myriad Pro Light" panose="020B0603030403020204" pitchFamily="34" charset="0"/>
              </a:rPr>
              <a:t>Half of 20 is 10.</a:t>
            </a:r>
          </a:p>
        </p:txBody>
      </p:sp>
      <p:sp>
        <p:nvSpPr>
          <p:cNvPr id="9" name="Speech Bubble: Rectangle with Corners Rounded 10">
            <a:extLst>
              <a:ext uri="{FF2B5EF4-FFF2-40B4-BE49-F238E27FC236}">
                <a16:creationId xmlns:a16="http://schemas.microsoft.com/office/drawing/2014/main" xmlns="" id="{F8215D56-647C-4ED9-A1BF-8578EBF67CAE}"/>
              </a:ext>
            </a:extLst>
          </p:cNvPr>
          <p:cNvSpPr/>
          <p:nvPr/>
        </p:nvSpPr>
        <p:spPr>
          <a:xfrm flipH="1">
            <a:off x="5719187" y="3623078"/>
            <a:ext cx="2384275" cy="784593"/>
          </a:xfrm>
          <a:prstGeom prst="homePlate">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nSpc>
                <a:spcPct val="114000"/>
              </a:lnSpc>
            </a:pPr>
            <a:r>
              <a:rPr lang="en-GB" b="1" dirty="0">
                <a:solidFill>
                  <a:srgbClr val="253746"/>
                </a:solidFill>
                <a:latin typeface="Myriad Pro Light" panose="020B0603030403020204" pitchFamily="34" charset="0"/>
              </a:rPr>
              <a:t>Half of 4 is 2.</a:t>
            </a:r>
          </a:p>
        </p:txBody>
      </p:sp>
      <p:sp>
        <p:nvSpPr>
          <p:cNvPr id="11" name="Rectangle 10"/>
          <p:cNvSpPr/>
          <p:nvPr/>
        </p:nvSpPr>
        <p:spPr>
          <a:xfrm>
            <a:off x="3369013" y="4430874"/>
            <a:ext cx="1648208" cy="830997"/>
          </a:xfrm>
          <a:prstGeom prst="rect">
            <a:avLst/>
          </a:prstGeom>
        </p:spPr>
        <p:txBody>
          <a:bodyPr wrap="none">
            <a:spAutoFit/>
          </a:bodyPr>
          <a:lstStyle/>
          <a:p>
            <a:r>
              <a:rPr lang="en-GB" sz="4800" b="1" dirty="0">
                <a:latin typeface="Myriad Pro Light"/>
              </a:rPr>
              <a:t>10 +</a:t>
            </a:r>
          </a:p>
        </p:txBody>
      </p:sp>
      <p:sp>
        <p:nvSpPr>
          <p:cNvPr id="13" name="Rectangle 12"/>
          <p:cNvSpPr/>
          <p:nvPr/>
        </p:nvSpPr>
        <p:spPr>
          <a:xfrm>
            <a:off x="4650771" y="4430874"/>
            <a:ext cx="769763" cy="830997"/>
          </a:xfrm>
          <a:prstGeom prst="rect">
            <a:avLst/>
          </a:prstGeom>
        </p:spPr>
        <p:txBody>
          <a:bodyPr wrap="none">
            <a:spAutoFit/>
          </a:bodyPr>
          <a:lstStyle/>
          <a:p>
            <a:r>
              <a:rPr lang="en-GB" sz="4800" b="1" dirty="0">
                <a:latin typeface="Myriad Pro Light"/>
              </a:rPr>
              <a:t>2 </a:t>
            </a:r>
          </a:p>
        </p:txBody>
      </p:sp>
      <p:sp>
        <p:nvSpPr>
          <p:cNvPr id="14" name="Rectangle 13"/>
          <p:cNvSpPr/>
          <p:nvPr/>
        </p:nvSpPr>
        <p:spPr>
          <a:xfrm>
            <a:off x="5324040" y="4430874"/>
            <a:ext cx="1465466" cy="830997"/>
          </a:xfrm>
          <a:prstGeom prst="rect">
            <a:avLst/>
          </a:prstGeom>
        </p:spPr>
        <p:txBody>
          <a:bodyPr wrap="none">
            <a:spAutoFit/>
          </a:bodyPr>
          <a:lstStyle/>
          <a:p>
            <a:r>
              <a:rPr lang="en-GB" sz="4800" b="1" dirty="0">
                <a:latin typeface="Myriad Pro Light"/>
              </a:rPr>
              <a:t>= </a:t>
            </a:r>
            <a:r>
              <a:rPr lang="en-GB" sz="4800" b="1" dirty="0">
                <a:solidFill>
                  <a:srgbClr val="C00000"/>
                </a:solidFill>
                <a:latin typeface="Myriad Pro Light"/>
              </a:rPr>
              <a:t>12</a:t>
            </a:r>
            <a:r>
              <a:rPr lang="en-GB" sz="4800" b="1" dirty="0">
                <a:latin typeface="Myriad Pro Light"/>
              </a:rPr>
              <a:t> </a:t>
            </a:r>
          </a:p>
        </p:txBody>
      </p:sp>
      <p:sp>
        <p:nvSpPr>
          <p:cNvPr id="15" name="Speech Bubble: Rectangle with Corners Rounded 14">
            <a:extLst>
              <a:ext uri="{FF2B5EF4-FFF2-40B4-BE49-F238E27FC236}">
                <a16:creationId xmlns:a16="http://schemas.microsoft.com/office/drawing/2014/main" xmlns="" id="{C5C595CE-B7F4-4D5E-A864-1E044BBD6CB2}"/>
              </a:ext>
            </a:extLst>
          </p:cNvPr>
          <p:cNvSpPr/>
          <p:nvPr/>
        </p:nvSpPr>
        <p:spPr>
          <a:xfrm flipH="1">
            <a:off x="5719187" y="538755"/>
            <a:ext cx="2982557" cy="1798595"/>
          </a:xfrm>
          <a:prstGeom prst="cloudCallout">
            <a:avLst>
              <a:gd name="adj1" fmla="val 38206"/>
              <a:gd name="adj2" fmla="val 79835"/>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So, half of 24 is 12.</a:t>
            </a:r>
          </a:p>
        </p:txBody>
      </p:sp>
    </p:spTree>
    <p:extLst>
      <p:ext uri="{BB962C8B-B14F-4D97-AF65-F5344CB8AC3E}">
        <p14:creationId xmlns:p14="http://schemas.microsoft.com/office/powerpoint/2010/main" val="24571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1" grpId="0"/>
      <p:bldP spid="13" grpId="0"/>
      <p:bldP spid="14" grpId="0"/>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37</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8" y="1283373"/>
            <a:ext cx="8891020" cy="4676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00087" y="3336669"/>
            <a:ext cx="385042" cy="523220"/>
          </a:xfrm>
          <a:prstGeom prst="rect">
            <a:avLst/>
          </a:prstGeom>
        </p:spPr>
        <p:txBody>
          <a:bodyPr wrap="none">
            <a:spAutoFit/>
          </a:bodyPr>
          <a:lstStyle/>
          <a:p>
            <a:r>
              <a:rPr lang="en-GB" sz="2800" dirty="0">
                <a:latin typeface="Myriad Pro Light"/>
              </a:rPr>
              <a:t>6</a:t>
            </a:r>
          </a:p>
        </p:txBody>
      </p:sp>
      <p:sp>
        <p:nvSpPr>
          <p:cNvPr id="8" name="Rectangle 7"/>
          <p:cNvSpPr/>
          <p:nvPr/>
        </p:nvSpPr>
        <p:spPr>
          <a:xfrm>
            <a:off x="4500087" y="4132164"/>
            <a:ext cx="385042" cy="523220"/>
          </a:xfrm>
          <a:prstGeom prst="rect">
            <a:avLst/>
          </a:prstGeom>
        </p:spPr>
        <p:txBody>
          <a:bodyPr wrap="none">
            <a:spAutoFit/>
          </a:bodyPr>
          <a:lstStyle/>
          <a:p>
            <a:r>
              <a:rPr lang="en-GB" sz="2800" dirty="0">
                <a:latin typeface="Myriad Pro Light"/>
              </a:rPr>
              <a:t>8</a:t>
            </a:r>
          </a:p>
        </p:txBody>
      </p:sp>
      <p:sp>
        <p:nvSpPr>
          <p:cNvPr id="9" name="Rectangle 8"/>
          <p:cNvSpPr/>
          <p:nvPr/>
        </p:nvSpPr>
        <p:spPr>
          <a:xfrm>
            <a:off x="4399900" y="4827174"/>
            <a:ext cx="585417" cy="523220"/>
          </a:xfrm>
          <a:prstGeom prst="rect">
            <a:avLst/>
          </a:prstGeom>
        </p:spPr>
        <p:txBody>
          <a:bodyPr wrap="none">
            <a:spAutoFit/>
          </a:bodyPr>
          <a:lstStyle/>
          <a:p>
            <a:r>
              <a:rPr lang="en-GB" sz="2800" dirty="0">
                <a:latin typeface="Myriad Pro Light"/>
              </a:rPr>
              <a:t>12</a:t>
            </a:r>
          </a:p>
        </p:txBody>
      </p:sp>
      <p:sp>
        <p:nvSpPr>
          <p:cNvPr id="11" name="Speech Bubble: Rectangle with Corners Rounded 14">
            <a:extLst>
              <a:ext uri="{FF2B5EF4-FFF2-40B4-BE49-F238E27FC236}">
                <a16:creationId xmlns:a16="http://schemas.microsoft.com/office/drawing/2014/main" xmlns="" id="{C5C595CE-B7F4-4D5E-A864-1E044BBD6CB2}"/>
              </a:ext>
            </a:extLst>
          </p:cNvPr>
          <p:cNvSpPr/>
          <p:nvPr/>
        </p:nvSpPr>
        <p:spPr>
          <a:xfrm>
            <a:off x="6499736" y="620054"/>
            <a:ext cx="2550479" cy="1553578"/>
          </a:xfrm>
          <a:prstGeom prst="cloudCallout">
            <a:avLst>
              <a:gd name="adj1" fmla="val -65870"/>
              <a:gd name="adj2" fmla="val 58159"/>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Let’s record our new amounts.</a:t>
            </a:r>
          </a:p>
        </p:txBody>
      </p:sp>
    </p:spTree>
    <p:extLst>
      <p:ext uri="{BB962C8B-B14F-4D97-AF65-F5344CB8AC3E}">
        <p14:creationId xmlns:p14="http://schemas.microsoft.com/office/powerpoint/2010/main" val="24571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38</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grpSp>
        <p:nvGrpSpPr>
          <p:cNvPr id="5" name="Group 4"/>
          <p:cNvGrpSpPr/>
          <p:nvPr/>
        </p:nvGrpSpPr>
        <p:grpSpPr>
          <a:xfrm>
            <a:off x="209182" y="2268112"/>
            <a:ext cx="6323067" cy="3543801"/>
            <a:chOff x="209182" y="2268112"/>
            <a:chExt cx="6323067" cy="3543801"/>
          </a:xfrm>
        </p:grpSpPr>
        <p:grpSp>
          <p:nvGrpSpPr>
            <p:cNvPr id="3" name="Group 2"/>
            <p:cNvGrpSpPr/>
            <p:nvPr/>
          </p:nvGrpSpPr>
          <p:grpSpPr>
            <a:xfrm>
              <a:off x="209182" y="2268112"/>
              <a:ext cx="6323067" cy="3543801"/>
              <a:chOff x="168168" y="1283373"/>
              <a:chExt cx="8891020" cy="4676622"/>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8" y="1283373"/>
                <a:ext cx="8891020" cy="4676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00087" y="3336669"/>
                <a:ext cx="385042" cy="523220"/>
              </a:xfrm>
              <a:prstGeom prst="rect">
                <a:avLst/>
              </a:prstGeom>
            </p:spPr>
            <p:txBody>
              <a:bodyPr wrap="none">
                <a:spAutoFit/>
              </a:bodyPr>
              <a:lstStyle/>
              <a:p>
                <a:r>
                  <a:rPr lang="en-GB" sz="2800" dirty="0">
                    <a:latin typeface="Myriad Pro Light"/>
                  </a:rPr>
                  <a:t>6</a:t>
                </a:r>
              </a:p>
            </p:txBody>
          </p:sp>
          <p:sp>
            <p:nvSpPr>
              <p:cNvPr id="8" name="Rectangle 7"/>
              <p:cNvSpPr/>
              <p:nvPr/>
            </p:nvSpPr>
            <p:spPr>
              <a:xfrm>
                <a:off x="4500087" y="4132164"/>
                <a:ext cx="385042" cy="523220"/>
              </a:xfrm>
              <a:prstGeom prst="rect">
                <a:avLst/>
              </a:prstGeom>
            </p:spPr>
            <p:txBody>
              <a:bodyPr wrap="none">
                <a:spAutoFit/>
              </a:bodyPr>
              <a:lstStyle/>
              <a:p>
                <a:r>
                  <a:rPr lang="en-GB" sz="2800" dirty="0">
                    <a:latin typeface="Myriad Pro Light"/>
                  </a:rPr>
                  <a:t>8</a:t>
                </a:r>
              </a:p>
            </p:txBody>
          </p:sp>
          <p:sp>
            <p:nvSpPr>
              <p:cNvPr id="9" name="Rectangle 8"/>
              <p:cNvSpPr/>
              <p:nvPr/>
            </p:nvSpPr>
            <p:spPr>
              <a:xfrm>
                <a:off x="4399900" y="4827174"/>
                <a:ext cx="585417" cy="523220"/>
              </a:xfrm>
              <a:prstGeom prst="rect">
                <a:avLst/>
              </a:prstGeom>
            </p:spPr>
            <p:txBody>
              <a:bodyPr wrap="none">
                <a:spAutoFit/>
              </a:bodyPr>
              <a:lstStyle/>
              <a:p>
                <a:r>
                  <a:rPr lang="en-GB" sz="2800" dirty="0">
                    <a:latin typeface="Myriad Pro Light"/>
                  </a:rPr>
                  <a:t>12</a:t>
                </a:r>
              </a:p>
            </p:txBody>
          </p:sp>
        </p:grpSp>
        <p:pic>
          <p:nvPicPr>
            <p:cNvPr id="2050" name="Picture 2" descr="Yellow, Round, Circle, Paint, Brush, Design, El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7825" y="2981991"/>
              <a:ext cx="1071246" cy="105802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Speech Bubble: Rectangle with Corners Rounded 14">
            <a:extLst>
              <a:ext uri="{FF2B5EF4-FFF2-40B4-BE49-F238E27FC236}">
                <a16:creationId xmlns:a16="http://schemas.microsoft.com/office/drawing/2014/main" xmlns="" id="{C5C595CE-B7F4-4D5E-A864-1E044BBD6CB2}"/>
              </a:ext>
            </a:extLst>
          </p:cNvPr>
          <p:cNvSpPr/>
          <p:nvPr/>
        </p:nvSpPr>
        <p:spPr>
          <a:xfrm>
            <a:off x="5275386" y="538755"/>
            <a:ext cx="3774830" cy="2033623"/>
          </a:xfrm>
          <a:prstGeom prst="cloudCallout">
            <a:avLst>
              <a:gd name="adj1" fmla="val -60708"/>
              <a:gd name="adj2" fmla="val 68890"/>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To make a chewier version, we would need to use </a:t>
            </a:r>
            <a:r>
              <a:rPr lang="en-GB" b="1" baseline="30000" dirty="0">
                <a:solidFill>
                  <a:srgbClr val="253746"/>
                </a:solidFill>
                <a:latin typeface="Myriad Pro Light" panose="020B0603030403020204" pitchFamily="34" charset="0"/>
              </a:rPr>
              <a:t>1</a:t>
            </a:r>
            <a:r>
              <a:rPr lang="en-GB" b="1" dirty="0">
                <a:solidFill>
                  <a:srgbClr val="253746"/>
                </a:solidFill>
                <a:latin typeface="Myriad Pro Light" panose="020B0603030403020204" pitchFamily="34" charset="0"/>
              </a:rPr>
              <a:t>/</a:t>
            </a:r>
            <a:r>
              <a:rPr lang="en-GB" b="1" baseline="-25000" dirty="0">
                <a:solidFill>
                  <a:srgbClr val="253746"/>
                </a:solidFill>
                <a:latin typeface="Myriad Pro Light" panose="020B0603030403020204" pitchFamily="34" charset="0"/>
              </a:rPr>
              <a:t>3</a:t>
            </a:r>
            <a:r>
              <a:rPr lang="en-GB" b="1" dirty="0">
                <a:solidFill>
                  <a:srgbClr val="253746"/>
                </a:solidFill>
                <a:latin typeface="Myriad Pro Light" panose="020B0603030403020204" pitchFamily="34" charset="0"/>
              </a:rPr>
              <a:t> of the butter and </a:t>
            </a:r>
            <a:r>
              <a:rPr lang="en-GB" b="1" baseline="30000" dirty="0">
                <a:solidFill>
                  <a:srgbClr val="253746"/>
                </a:solidFill>
                <a:latin typeface="Myriad Pro Light" panose="020B0603030403020204" pitchFamily="34" charset="0"/>
              </a:rPr>
              <a:t>1</a:t>
            </a:r>
            <a:r>
              <a:rPr lang="en-GB" b="1" dirty="0">
                <a:solidFill>
                  <a:srgbClr val="253746"/>
                </a:solidFill>
                <a:latin typeface="Myriad Pro Light" panose="020B0603030403020204" pitchFamily="34" charset="0"/>
              </a:rPr>
              <a:t>/</a:t>
            </a:r>
            <a:r>
              <a:rPr lang="en-GB" b="1" baseline="-25000" dirty="0">
                <a:solidFill>
                  <a:srgbClr val="253746"/>
                </a:solidFill>
                <a:latin typeface="Myriad Pro Light" panose="020B0603030403020204" pitchFamily="34" charset="0"/>
              </a:rPr>
              <a:t>3</a:t>
            </a:r>
            <a:r>
              <a:rPr lang="en-GB" b="1" dirty="0">
                <a:solidFill>
                  <a:srgbClr val="253746"/>
                </a:solidFill>
                <a:latin typeface="Myriad Pro Light" panose="020B0603030403020204" pitchFamily="34" charset="0"/>
              </a:rPr>
              <a:t> of the Rice </a:t>
            </a:r>
            <a:r>
              <a:rPr lang="en-GB" b="1" dirty="0" err="1">
                <a:solidFill>
                  <a:srgbClr val="253746"/>
                </a:solidFill>
                <a:latin typeface="Myriad Pro Light" panose="020B0603030403020204" pitchFamily="34" charset="0"/>
              </a:rPr>
              <a:t>Crispies</a:t>
            </a:r>
            <a:r>
              <a:rPr lang="en-GB" b="1" dirty="0">
                <a:solidFill>
                  <a:srgbClr val="253746"/>
                </a:solidFill>
                <a:latin typeface="Myriad Pro Light" panose="020B0603030403020204" pitchFamily="34" charset="0"/>
              </a:rPr>
              <a:t>. </a:t>
            </a:r>
          </a:p>
        </p:txBody>
      </p:sp>
    </p:spTree>
    <p:extLst>
      <p:ext uri="{BB962C8B-B14F-4D97-AF65-F5344CB8AC3E}">
        <p14:creationId xmlns:p14="http://schemas.microsoft.com/office/powerpoint/2010/main" val="3270897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39</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6" name="Speech Bubble: Rectangle with Corners Rounded 14">
            <a:extLst>
              <a:ext uri="{FF2B5EF4-FFF2-40B4-BE49-F238E27FC236}">
                <a16:creationId xmlns:a16="http://schemas.microsoft.com/office/drawing/2014/main" xmlns="" id="{C5C595CE-B7F4-4D5E-A864-1E044BBD6CB2}"/>
              </a:ext>
            </a:extLst>
          </p:cNvPr>
          <p:cNvSpPr/>
          <p:nvPr/>
        </p:nvSpPr>
        <p:spPr>
          <a:xfrm>
            <a:off x="5970523" y="609093"/>
            <a:ext cx="2982557" cy="1798595"/>
          </a:xfrm>
          <a:prstGeom prst="cloudCallout">
            <a:avLst>
              <a:gd name="adj1" fmla="val 47976"/>
              <a:gd name="adj2" fmla="val 87847"/>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How can we work out </a:t>
            </a:r>
            <a:r>
              <a:rPr lang="en-GB" b="1" baseline="30000" dirty="0">
                <a:solidFill>
                  <a:srgbClr val="253746"/>
                </a:solidFill>
                <a:latin typeface="Myriad Pro Light" panose="020B0603030403020204" pitchFamily="34" charset="0"/>
              </a:rPr>
              <a:t>1</a:t>
            </a:r>
            <a:r>
              <a:rPr lang="en-GB" b="1" dirty="0">
                <a:solidFill>
                  <a:srgbClr val="253746"/>
                </a:solidFill>
                <a:latin typeface="Myriad Pro Light" panose="020B0603030403020204" pitchFamily="34" charset="0"/>
              </a:rPr>
              <a:t>/</a:t>
            </a:r>
            <a:r>
              <a:rPr lang="en-GB" b="1" baseline="-25000" dirty="0">
                <a:solidFill>
                  <a:srgbClr val="253746"/>
                </a:solidFill>
                <a:latin typeface="Myriad Pro Light" panose="020B0603030403020204" pitchFamily="34" charset="0"/>
              </a:rPr>
              <a:t>3 </a:t>
            </a:r>
            <a:r>
              <a:rPr lang="en-GB" b="1" dirty="0">
                <a:solidFill>
                  <a:srgbClr val="253746"/>
                </a:solidFill>
                <a:latin typeface="Myriad Pro Light" panose="020B0603030403020204" pitchFamily="34" charset="0"/>
              </a:rPr>
              <a:t>of 24 marshmallows?</a:t>
            </a:r>
          </a:p>
        </p:txBody>
      </p:sp>
      <p:grpSp>
        <p:nvGrpSpPr>
          <p:cNvPr id="5" name="Group 4"/>
          <p:cNvGrpSpPr/>
          <p:nvPr/>
        </p:nvGrpSpPr>
        <p:grpSpPr>
          <a:xfrm>
            <a:off x="1053159" y="905567"/>
            <a:ext cx="4443290" cy="4434707"/>
            <a:chOff x="319629" y="820581"/>
            <a:chExt cx="5650894" cy="5043612"/>
          </a:xfrm>
          <a:effectLst>
            <a:outerShdw blurRad="50800" dist="38100" dir="2700000" algn="tl" rotWithShape="0">
              <a:prstClr val="black">
                <a:alpha val="40000"/>
              </a:prstClr>
            </a:outerShdw>
          </a:effectLst>
        </p:grpSpPr>
        <p:pic>
          <p:nvPicPr>
            <p:cNvPr id="7"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0" y="820581"/>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90" y="820581"/>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0" y="1655437"/>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90" y="1655437"/>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0" y="2517688"/>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90" y="2517688"/>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30" y="3408777"/>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90" y="3408777"/>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255" y="850846"/>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312" y="850846"/>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255" y="1685702"/>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312" y="1685702"/>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255" y="2547953"/>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312" y="2547953"/>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255" y="3439042"/>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312" y="3439042"/>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29" y="4221863"/>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89" y="4221863"/>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29" y="5112952"/>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1789" y="5112952"/>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254" y="4252128"/>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311" y="4252128"/>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6254" y="5143217"/>
              <a:ext cx="1285211" cy="7209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311" y="5143217"/>
              <a:ext cx="1285211" cy="7209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447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p:txBody>
          <a:bodyPr/>
          <a:lstStyle/>
          <a:p>
            <a:pPr algn="r"/>
            <a:r>
              <a:rPr lang="en-GB"/>
              <a:t>Year 2</a:t>
            </a:r>
            <a:endParaRPr lang="en-GB" dirty="0"/>
          </a:p>
        </p:txBody>
      </p:sp>
      <p:sp>
        <p:nvSpPr>
          <p:cNvPr id="13" name="TextBox 12">
            <a:extLst>
              <a:ext uri="{FF2B5EF4-FFF2-40B4-BE49-F238E27FC236}">
                <a16:creationId xmlns:a16="http://schemas.microsoft.com/office/drawing/2014/main" xmlns=""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Count in halves and quarters</a:t>
            </a:r>
            <a:endParaRPr lang="en-GB" sz="2000" b="1" dirty="0">
              <a:solidFill>
                <a:schemeClr val="accent5">
                  <a:lumMod val="75000"/>
                </a:schemeClr>
              </a:solidFill>
            </a:endParaRP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04956"/>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112E137A-7F79-4A41-A6AD-A33D317130DF}"/>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Number, Fractions, Money</a:t>
            </a:r>
          </a:p>
          <a:p>
            <a:pPr algn="ctr"/>
            <a:r>
              <a:rPr lang="en-GB" sz="2400" b="1" dirty="0">
                <a:solidFill>
                  <a:srgbClr val="253746"/>
                </a:solidFill>
              </a:rPr>
              <a:t>Counting in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2</a:t>
            </a:r>
            <a:r>
              <a:rPr lang="en-GB" sz="2400" b="1" dirty="0">
                <a:solidFill>
                  <a:srgbClr val="253746"/>
                </a:solidFill>
              </a:rPr>
              <a:t>s and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s</a:t>
            </a:r>
          </a:p>
          <a:p>
            <a:pPr algn="ctr"/>
            <a:r>
              <a:rPr lang="en-GB" sz="2400" b="1" dirty="0">
                <a:solidFill>
                  <a:srgbClr val="253746"/>
                </a:solidFill>
              </a:rPr>
              <a:t>Finding fractions of amounts</a:t>
            </a:r>
          </a:p>
        </p:txBody>
      </p:sp>
    </p:spTree>
    <p:extLst>
      <p:ext uri="{BB962C8B-B14F-4D97-AF65-F5344CB8AC3E}">
        <p14:creationId xmlns:p14="http://schemas.microsoft.com/office/powerpoint/2010/main" val="1034992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40</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grpSp>
        <p:nvGrpSpPr>
          <p:cNvPr id="3" name="Group 2"/>
          <p:cNvGrpSpPr/>
          <p:nvPr/>
        </p:nvGrpSpPr>
        <p:grpSpPr>
          <a:xfrm>
            <a:off x="1053160" y="905567"/>
            <a:ext cx="4443289" cy="1394611"/>
            <a:chOff x="1053160" y="905567"/>
            <a:chExt cx="4443289" cy="1394611"/>
          </a:xfrm>
          <a:effectLst>
            <a:outerShdw blurRad="50800" dist="38100" dir="2700000" algn="tl" rotWithShape="0">
              <a:prstClr val="black">
                <a:alpha val="40000"/>
              </a:prstClr>
            </a:outerShdw>
          </a:effectLst>
        </p:grpSpPr>
        <p:pic>
          <p:nvPicPr>
            <p:cNvPr id="7"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60" y="905567"/>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676" y="905567"/>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60" y="1639633"/>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676" y="1639633"/>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457" y="932178"/>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889" y="932178"/>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457" y="1666244"/>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889" y="1666244"/>
              <a:ext cx="1010560" cy="6339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1053160" y="2397786"/>
            <a:ext cx="4443289" cy="1444055"/>
            <a:chOff x="1053160" y="2397786"/>
            <a:chExt cx="4443289" cy="1444055"/>
          </a:xfrm>
          <a:effectLst>
            <a:outerShdw blurRad="50800" dist="38100" dir="2700000" algn="tl" rotWithShape="0">
              <a:prstClr val="black">
                <a:alpha val="40000"/>
              </a:prstClr>
            </a:outerShdw>
          </a:effectLst>
        </p:grpSpPr>
        <p:pic>
          <p:nvPicPr>
            <p:cNvPr id="13"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60" y="2397786"/>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676" y="2397786"/>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60" y="3181295"/>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676" y="3181295"/>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457" y="2424397"/>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889" y="2424397"/>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457" y="3207907"/>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889" y="3207907"/>
              <a:ext cx="1010560" cy="6339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053159" y="3896219"/>
            <a:ext cx="4443290" cy="1444055"/>
            <a:chOff x="1053159" y="3896219"/>
            <a:chExt cx="4443290" cy="1444055"/>
          </a:xfrm>
          <a:effectLst>
            <a:outerShdw blurRad="50800" dist="38100" dir="2700000" algn="tl" rotWithShape="0">
              <a:prstClr val="black">
                <a:alpha val="40000"/>
              </a:prstClr>
            </a:outerShdw>
          </a:effectLst>
        </p:grpSpPr>
        <p:pic>
          <p:nvPicPr>
            <p:cNvPr id="26"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59" y="3896219"/>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675" y="3896219"/>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159" y="4679729"/>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5675" y="4679729"/>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456" y="3922830"/>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889" y="3922830"/>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456" y="4706340"/>
              <a:ext cx="1010560" cy="6339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ooking, Baking, Measuring, Cup, Spo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5889" y="4706340"/>
              <a:ext cx="1010560" cy="633934"/>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Rectangle 33"/>
          <p:cNvSpPr/>
          <p:nvPr/>
        </p:nvSpPr>
        <p:spPr>
          <a:xfrm>
            <a:off x="660941" y="3003813"/>
            <a:ext cx="3135795" cy="769441"/>
          </a:xfrm>
          <a:prstGeom prst="rect">
            <a:avLst/>
          </a:prstGeom>
        </p:spPr>
        <p:txBody>
          <a:bodyPr wrap="none">
            <a:spAutoFit/>
          </a:bodyPr>
          <a:lstStyle/>
          <a:p>
            <a:pPr lvl="0"/>
            <a:r>
              <a:rPr lang="en-GB" sz="4400" baseline="30000" dirty="0">
                <a:latin typeface="Myriad Pro Light"/>
              </a:rPr>
              <a:t>1</a:t>
            </a:r>
            <a:r>
              <a:rPr lang="en-GB" sz="4400" dirty="0">
                <a:latin typeface="Myriad Pro Light"/>
              </a:rPr>
              <a:t>/</a:t>
            </a:r>
            <a:r>
              <a:rPr lang="en-GB" sz="4400" baseline="-25000" dirty="0">
                <a:latin typeface="Myriad Pro Light"/>
              </a:rPr>
              <a:t>3</a:t>
            </a:r>
            <a:r>
              <a:rPr lang="en-GB" sz="4400" dirty="0">
                <a:latin typeface="Myriad Pro Light"/>
              </a:rPr>
              <a:t> of 24 is 8</a:t>
            </a:r>
          </a:p>
        </p:txBody>
      </p:sp>
    </p:spTree>
    <p:extLst>
      <p:ext uri="{BB962C8B-B14F-4D97-AF65-F5344CB8AC3E}">
        <p14:creationId xmlns:p14="http://schemas.microsoft.com/office/powerpoint/2010/main" val="223293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2.72959E-6 L 0.34184 -0.06754 " pathEditMode="relative" rAng="0" ptsTypes="AA">
                                      <p:cBhvr>
                                        <p:cTn id="6" dur="2000" fill="hold"/>
                                        <p:tgtEl>
                                          <p:spTgt spid="3"/>
                                        </p:tgtEl>
                                        <p:attrNameLst>
                                          <p:attrName>ppt_x</p:attrName>
                                          <p:attrName>ppt_y</p:attrName>
                                        </p:attrNameLst>
                                      </p:cBhvr>
                                      <p:rCtr x="17083" y="-3377"/>
                                    </p:animMotion>
                                  </p:childTnLst>
                                </p:cTn>
                              </p:par>
                              <p:par>
                                <p:cTn id="7" presetID="42" presetClass="path" presetSubtype="0" accel="50000" decel="50000" fill="hold" nodeType="withEffect">
                                  <p:stCondLst>
                                    <p:cond delay="0"/>
                                  </p:stCondLst>
                                  <p:childTnLst>
                                    <p:animMotion origin="layout" path="M 3.88889E-6 4.54545E-6 L 0.34288 0.0185 " pathEditMode="relative" rAng="0" ptsTypes="AA">
                                      <p:cBhvr>
                                        <p:cTn id="8" dur="2000" fill="hold"/>
                                        <p:tgtEl>
                                          <p:spTgt spid="4"/>
                                        </p:tgtEl>
                                        <p:attrNameLst>
                                          <p:attrName>ppt_x</p:attrName>
                                          <p:attrName>ppt_y</p:attrName>
                                        </p:attrNameLst>
                                      </p:cBhvr>
                                      <p:rCtr x="17135" y="925"/>
                                    </p:animMotion>
                                  </p:childTnLst>
                                </p:cTn>
                              </p:par>
                              <p:par>
                                <p:cTn id="9" presetID="42" presetClass="path" presetSubtype="0" accel="50000" decel="50000" fill="hold" nodeType="withEffect">
                                  <p:stCondLst>
                                    <p:cond delay="0"/>
                                  </p:stCondLst>
                                  <p:childTnLst>
                                    <p:animMotion origin="layout" path="M 3.88889E-6 -2.3294E-6 L 0.34496 0.11844 " pathEditMode="relative" rAng="0" ptsTypes="AA">
                                      <p:cBhvr>
                                        <p:cTn id="10" dur="2000" fill="hold"/>
                                        <p:tgtEl>
                                          <p:spTgt spid="17"/>
                                        </p:tgtEl>
                                        <p:attrNameLst>
                                          <p:attrName>ppt_x</p:attrName>
                                          <p:attrName>ppt_y</p:attrName>
                                        </p:attrNameLst>
                                      </p:cBhvr>
                                      <p:rCtr x="17240" y="5922"/>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727148" y="2549466"/>
            <a:ext cx="6323067" cy="3543801"/>
            <a:chOff x="168168" y="1283373"/>
            <a:chExt cx="8891020" cy="4676622"/>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8" y="1283373"/>
              <a:ext cx="8891020" cy="4676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4500087" y="3336669"/>
              <a:ext cx="385042" cy="523220"/>
            </a:xfrm>
            <a:prstGeom prst="rect">
              <a:avLst/>
            </a:prstGeom>
          </p:spPr>
          <p:txBody>
            <a:bodyPr wrap="none">
              <a:spAutoFit/>
            </a:bodyPr>
            <a:lstStyle/>
            <a:p>
              <a:r>
                <a:rPr lang="en-GB" sz="2800" dirty="0">
                  <a:latin typeface="Myriad Pro Light"/>
                </a:rPr>
                <a:t>6</a:t>
              </a:r>
            </a:p>
          </p:txBody>
        </p:sp>
        <p:sp>
          <p:nvSpPr>
            <p:cNvPr id="17" name="Rectangle 16"/>
            <p:cNvSpPr/>
            <p:nvPr/>
          </p:nvSpPr>
          <p:spPr>
            <a:xfrm>
              <a:off x="4500087" y="4132164"/>
              <a:ext cx="385042" cy="523220"/>
            </a:xfrm>
            <a:prstGeom prst="rect">
              <a:avLst/>
            </a:prstGeom>
          </p:spPr>
          <p:txBody>
            <a:bodyPr wrap="none">
              <a:spAutoFit/>
            </a:bodyPr>
            <a:lstStyle/>
            <a:p>
              <a:r>
                <a:rPr lang="en-GB" sz="2800" dirty="0">
                  <a:latin typeface="Myriad Pro Light"/>
                </a:rPr>
                <a:t>8</a:t>
              </a:r>
            </a:p>
          </p:txBody>
        </p:sp>
        <p:sp>
          <p:nvSpPr>
            <p:cNvPr id="18" name="Rectangle 17"/>
            <p:cNvSpPr/>
            <p:nvPr/>
          </p:nvSpPr>
          <p:spPr>
            <a:xfrm>
              <a:off x="4399900" y="4827174"/>
              <a:ext cx="585417" cy="523220"/>
            </a:xfrm>
            <a:prstGeom prst="rect">
              <a:avLst/>
            </a:prstGeom>
          </p:spPr>
          <p:txBody>
            <a:bodyPr wrap="none">
              <a:spAutoFit/>
            </a:bodyPr>
            <a:lstStyle/>
            <a:p>
              <a:r>
                <a:rPr lang="en-GB" sz="2800" dirty="0">
                  <a:latin typeface="Myriad Pro Light"/>
                </a:rPr>
                <a:t>12</a:t>
              </a:r>
            </a:p>
          </p:txBody>
        </p:sp>
      </p:grpSp>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41</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grpSp>
        <p:nvGrpSpPr>
          <p:cNvPr id="5" name="Group 4">
            <a:extLst>
              <a:ext uri="{FF2B5EF4-FFF2-40B4-BE49-F238E27FC236}">
                <a16:creationId xmlns:a16="http://schemas.microsoft.com/office/drawing/2014/main" xmlns="" id="{642C735A-3929-4EEF-B8FA-E73A0C1B09B9}"/>
              </a:ext>
            </a:extLst>
          </p:cNvPr>
          <p:cNvGrpSpPr/>
          <p:nvPr/>
        </p:nvGrpSpPr>
        <p:grpSpPr>
          <a:xfrm>
            <a:off x="116681" y="682304"/>
            <a:ext cx="4302242" cy="2509469"/>
            <a:chOff x="69733" y="2154929"/>
            <a:chExt cx="4302242" cy="2509469"/>
          </a:xfrm>
        </p:grpSpPr>
        <p:sp>
          <p:nvSpPr>
            <p:cNvPr id="6" name="Cloud 5">
              <a:extLst>
                <a:ext uri="{FF2B5EF4-FFF2-40B4-BE49-F238E27FC236}">
                  <a16:creationId xmlns:a16="http://schemas.microsoft.com/office/drawing/2014/main" xmlns="" id="{AE55A0F2-BE3D-40B5-8CE5-549756B4EF16}"/>
                </a:ext>
              </a:extLst>
            </p:cNvPr>
            <p:cNvSpPr/>
            <p:nvPr/>
          </p:nvSpPr>
          <p:spPr>
            <a:xfrm>
              <a:off x="69733" y="2179671"/>
              <a:ext cx="4068806" cy="2484727"/>
            </a:xfrm>
            <a:prstGeom prst="cloud">
              <a:avLst/>
            </a:prstGeom>
            <a:solidFill>
              <a:schemeClr val="bg1">
                <a:lumMod val="95000"/>
              </a:schemeClr>
            </a:solidFill>
            <a:ln w="2857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25000"/>
                    </a:schemeClr>
                  </a:solidFill>
                  <a:latin typeface="Myriad Pro Light" panose="020B0603030403020204" pitchFamily="34" charset="0"/>
                </a:rPr>
                <a:t>Think, pair, share </a:t>
              </a:r>
            </a:p>
            <a:p>
              <a:pPr algn="ctr"/>
              <a:r>
                <a:rPr lang="en-GB" b="1" dirty="0">
                  <a:solidFill>
                    <a:schemeClr val="bg2">
                      <a:lumMod val="25000"/>
                    </a:schemeClr>
                  </a:solidFill>
                  <a:latin typeface="Myriad Pro Light" panose="020B0603030403020204" pitchFamily="34" charset="0"/>
                </a:rPr>
                <a:t>how much butter we would need if we only used </a:t>
              </a:r>
              <a:r>
                <a:rPr lang="en-GB" b="1" baseline="30000" dirty="0">
                  <a:solidFill>
                    <a:schemeClr val="bg2">
                      <a:lumMod val="25000"/>
                    </a:schemeClr>
                  </a:solidFill>
                  <a:latin typeface="Myriad Pro Light" panose="020B0603030403020204" pitchFamily="34" charset="0"/>
                </a:rPr>
                <a:t>1</a:t>
              </a:r>
              <a:r>
                <a:rPr lang="en-GB" b="1" dirty="0">
                  <a:solidFill>
                    <a:schemeClr val="bg2">
                      <a:lumMod val="25000"/>
                    </a:schemeClr>
                  </a:solidFill>
                  <a:latin typeface="Myriad Pro Light" panose="020B0603030403020204" pitchFamily="34" charset="0"/>
                </a:rPr>
                <a:t>/</a:t>
              </a:r>
              <a:r>
                <a:rPr lang="en-GB" b="1" baseline="-25000" dirty="0">
                  <a:solidFill>
                    <a:schemeClr val="bg2">
                      <a:lumMod val="25000"/>
                    </a:schemeClr>
                  </a:solidFill>
                  <a:latin typeface="Myriad Pro Light" panose="020B0603030403020204" pitchFamily="34" charset="0"/>
                </a:rPr>
                <a:t>3</a:t>
              </a:r>
              <a:r>
                <a:rPr lang="en-GB" b="1" dirty="0">
                  <a:solidFill>
                    <a:schemeClr val="bg2">
                      <a:lumMod val="25000"/>
                    </a:schemeClr>
                  </a:solidFill>
                  <a:latin typeface="Myriad Pro Light" panose="020B0603030403020204" pitchFamily="34" charset="0"/>
                </a:rPr>
                <a:t> of the original amount.</a:t>
              </a:r>
            </a:p>
          </p:txBody>
        </p:sp>
        <p:pic>
          <p:nvPicPr>
            <p:cNvPr id="7" name="Picture 6">
              <a:extLst>
                <a:ext uri="{FF2B5EF4-FFF2-40B4-BE49-F238E27FC236}">
                  <a16:creationId xmlns:a16="http://schemas.microsoft.com/office/drawing/2014/main" xmlns="" id="{AF6EFD4F-8720-427C-9D08-BCEB1A3EBD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33365" y="2154929"/>
              <a:ext cx="1438610" cy="1008746"/>
            </a:xfrm>
            <a:prstGeom prst="rect">
              <a:avLst/>
            </a:prstGeom>
            <a:effectLst>
              <a:outerShdw blurRad="50800" dist="38100" dir="2700000" algn="tl" rotWithShape="0">
                <a:prstClr val="black">
                  <a:alpha val="40000"/>
                </a:prstClr>
              </a:outerShdw>
            </a:effectLst>
          </p:spPr>
        </p:pic>
      </p:grpSp>
      <p:sp>
        <p:nvSpPr>
          <p:cNvPr id="19" name="Rectangle 18"/>
          <p:cNvSpPr/>
          <p:nvPr/>
        </p:nvSpPr>
        <p:spPr>
          <a:xfrm>
            <a:off x="6876702" y="5234850"/>
            <a:ext cx="412292" cy="523220"/>
          </a:xfrm>
          <a:prstGeom prst="rect">
            <a:avLst/>
          </a:prstGeom>
        </p:spPr>
        <p:txBody>
          <a:bodyPr wrap="none">
            <a:spAutoFit/>
          </a:bodyPr>
          <a:lstStyle/>
          <a:p>
            <a:r>
              <a:rPr lang="en-GB" sz="2800" dirty="0">
                <a:latin typeface="Myriad Pro Light"/>
              </a:rPr>
              <a:t>8</a:t>
            </a:r>
          </a:p>
        </p:txBody>
      </p:sp>
      <p:sp>
        <p:nvSpPr>
          <p:cNvPr id="20" name="Rectangle 19"/>
          <p:cNvSpPr/>
          <p:nvPr/>
        </p:nvSpPr>
        <p:spPr>
          <a:xfrm>
            <a:off x="6886422" y="4105391"/>
            <a:ext cx="412292" cy="523220"/>
          </a:xfrm>
          <a:prstGeom prst="rect">
            <a:avLst/>
          </a:prstGeom>
        </p:spPr>
        <p:txBody>
          <a:bodyPr wrap="none">
            <a:spAutoFit/>
          </a:bodyPr>
          <a:lstStyle/>
          <a:p>
            <a:r>
              <a:rPr lang="en-GB" sz="2800" dirty="0">
                <a:latin typeface="Myriad Pro Light"/>
              </a:rPr>
              <a:t>4</a:t>
            </a:r>
          </a:p>
        </p:txBody>
      </p:sp>
    </p:spTree>
    <p:extLst>
      <p:ext uri="{BB962C8B-B14F-4D97-AF65-F5344CB8AC3E}">
        <p14:creationId xmlns:p14="http://schemas.microsoft.com/office/powerpoint/2010/main" val="24571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42</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grpSp>
        <p:nvGrpSpPr>
          <p:cNvPr id="13" name="Group 12"/>
          <p:cNvGrpSpPr/>
          <p:nvPr/>
        </p:nvGrpSpPr>
        <p:grpSpPr>
          <a:xfrm>
            <a:off x="2727148" y="2549466"/>
            <a:ext cx="6323067" cy="3543801"/>
            <a:chOff x="168168" y="1283373"/>
            <a:chExt cx="8891020" cy="4676622"/>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8" y="1283373"/>
              <a:ext cx="8891020" cy="4676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4500087" y="3336669"/>
              <a:ext cx="385042" cy="523220"/>
            </a:xfrm>
            <a:prstGeom prst="rect">
              <a:avLst/>
            </a:prstGeom>
          </p:spPr>
          <p:txBody>
            <a:bodyPr wrap="none">
              <a:spAutoFit/>
            </a:bodyPr>
            <a:lstStyle/>
            <a:p>
              <a:r>
                <a:rPr lang="en-GB" sz="2800" dirty="0">
                  <a:latin typeface="Myriad Pro Light"/>
                </a:rPr>
                <a:t>6</a:t>
              </a:r>
            </a:p>
          </p:txBody>
        </p:sp>
        <p:sp>
          <p:nvSpPr>
            <p:cNvPr id="17" name="Rectangle 16"/>
            <p:cNvSpPr/>
            <p:nvPr/>
          </p:nvSpPr>
          <p:spPr>
            <a:xfrm>
              <a:off x="4500087" y="4132164"/>
              <a:ext cx="385042" cy="523220"/>
            </a:xfrm>
            <a:prstGeom prst="rect">
              <a:avLst/>
            </a:prstGeom>
          </p:spPr>
          <p:txBody>
            <a:bodyPr wrap="none">
              <a:spAutoFit/>
            </a:bodyPr>
            <a:lstStyle/>
            <a:p>
              <a:r>
                <a:rPr lang="en-GB" sz="2800" dirty="0">
                  <a:latin typeface="Myriad Pro Light"/>
                </a:rPr>
                <a:t>8</a:t>
              </a:r>
            </a:p>
          </p:txBody>
        </p:sp>
        <p:sp>
          <p:nvSpPr>
            <p:cNvPr id="18" name="Rectangle 17"/>
            <p:cNvSpPr/>
            <p:nvPr/>
          </p:nvSpPr>
          <p:spPr>
            <a:xfrm>
              <a:off x="4399900" y="4827174"/>
              <a:ext cx="585417" cy="523220"/>
            </a:xfrm>
            <a:prstGeom prst="rect">
              <a:avLst/>
            </a:prstGeom>
          </p:spPr>
          <p:txBody>
            <a:bodyPr wrap="none">
              <a:spAutoFit/>
            </a:bodyPr>
            <a:lstStyle/>
            <a:p>
              <a:r>
                <a:rPr lang="en-GB" sz="2800" dirty="0">
                  <a:latin typeface="Myriad Pro Light"/>
                </a:rPr>
                <a:t>12</a:t>
              </a:r>
            </a:p>
          </p:txBody>
        </p:sp>
      </p:grpSp>
      <p:sp>
        <p:nvSpPr>
          <p:cNvPr id="19" name="Rectangle 18"/>
          <p:cNvSpPr/>
          <p:nvPr/>
        </p:nvSpPr>
        <p:spPr>
          <a:xfrm>
            <a:off x="6876702" y="5234850"/>
            <a:ext cx="412292" cy="523220"/>
          </a:xfrm>
          <a:prstGeom prst="rect">
            <a:avLst/>
          </a:prstGeom>
        </p:spPr>
        <p:txBody>
          <a:bodyPr wrap="none">
            <a:spAutoFit/>
          </a:bodyPr>
          <a:lstStyle/>
          <a:p>
            <a:r>
              <a:rPr lang="en-GB" sz="2800" dirty="0">
                <a:latin typeface="Myriad Pro Light"/>
              </a:rPr>
              <a:t>8</a:t>
            </a:r>
          </a:p>
        </p:txBody>
      </p:sp>
      <p:sp>
        <p:nvSpPr>
          <p:cNvPr id="20" name="Rectangle 19"/>
          <p:cNvSpPr/>
          <p:nvPr/>
        </p:nvSpPr>
        <p:spPr>
          <a:xfrm>
            <a:off x="6886422" y="4105391"/>
            <a:ext cx="412292" cy="523220"/>
          </a:xfrm>
          <a:prstGeom prst="rect">
            <a:avLst/>
          </a:prstGeom>
        </p:spPr>
        <p:txBody>
          <a:bodyPr wrap="none">
            <a:spAutoFit/>
          </a:bodyPr>
          <a:lstStyle/>
          <a:p>
            <a:r>
              <a:rPr lang="en-GB" sz="2800" dirty="0">
                <a:latin typeface="Myriad Pro Light"/>
              </a:rPr>
              <a:t>4</a:t>
            </a:r>
          </a:p>
        </p:txBody>
      </p:sp>
      <p:sp>
        <p:nvSpPr>
          <p:cNvPr id="21" name="Speech Bubble: Rectangle with Corners Rounded 14">
            <a:extLst>
              <a:ext uri="{FF2B5EF4-FFF2-40B4-BE49-F238E27FC236}">
                <a16:creationId xmlns:a16="http://schemas.microsoft.com/office/drawing/2014/main" xmlns="" id="{C5C595CE-B7F4-4D5E-A864-1E044BBD6CB2}"/>
              </a:ext>
            </a:extLst>
          </p:cNvPr>
          <p:cNvSpPr/>
          <p:nvPr/>
        </p:nvSpPr>
        <p:spPr>
          <a:xfrm>
            <a:off x="116681" y="584253"/>
            <a:ext cx="3983046" cy="2580978"/>
          </a:xfrm>
          <a:prstGeom prst="cloudCallout">
            <a:avLst>
              <a:gd name="adj1" fmla="val 69496"/>
              <a:gd name="adj2" fmla="val 44977"/>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also need to create a recipe that is a quarter of the original size, in order to make bitesize portions.</a:t>
            </a:r>
          </a:p>
        </p:txBody>
      </p:sp>
      <p:pic>
        <p:nvPicPr>
          <p:cNvPr id="22" name="Picture 2" descr="Yellow, Round, Circle, Paint, Brush, Design, El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5425" y="3245610"/>
            <a:ext cx="1071246" cy="105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49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43</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5" name="Speech Bubble: Rectangle with Corners Rounded 14">
            <a:extLst>
              <a:ext uri="{FF2B5EF4-FFF2-40B4-BE49-F238E27FC236}">
                <a16:creationId xmlns:a16="http://schemas.microsoft.com/office/drawing/2014/main" xmlns="" id="{C5C595CE-B7F4-4D5E-A864-1E044BBD6CB2}"/>
              </a:ext>
            </a:extLst>
          </p:cNvPr>
          <p:cNvSpPr/>
          <p:nvPr/>
        </p:nvSpPr>
        <p:spPr>
          <a:xfrm>
            <a:off x="548486" y="718006"/>
            <a:ext cx="3058598" cy="1827351"/>
          </a:xfrm>
          <a:prstGeom prst="cloudCallout">
            <a:avLst>
              <a:gd name="adj1" fmla="val -58958"/>
              <a:gd name="adj2" fmla="val 6587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find ¼ by halving and halving again.</a:t>
            </a:r>
          </a:p>
        </p:txBody>
      </p:sp>
      <p:sp>
        <p:nvSpPr>
          <p:cNvPr id="6" name="Speech Bubble: Rectangle with Corners Rounded 14">
            <a:extLst>
              <a:ext uri="{FF2B5EF4-FFF2-40B4-BE49-F238E27FC236}">
                <a16:creationId xmlns:a16="http://schemas.microsoft.com/office/drawing/2014/main" xmlns="" id="{C5C595CE-B7F4-4D5E-A864-1E044BBD6CB2}"/>
              </a:ext>
            </a:extLst>
          </p:cNvPr>
          <p:cNvSpPr/>
          <p:nvPr/>
        </p:nvSpPr>
        <p:spPr>
          <a:xfrm>
            <a:off x="2077784" y="2264003"/>
            <a:ext cx="2825811" cy="1463936"/>
          </a:xfrm>
          <a:prstGeom prst="cloudCallout">
            <a:avLst>
              <a:gd name="adj1" fmla="val 44604"/>
              <a:gd name="adj2" fmla="val -10534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Let’s start with the butter</a:t>
            </a:r>
          </a:p>
        </p:txBody>
      </p:sp>
      <p:sp>
        <p:nvSpPr>
          <p:cNvPr id="3" name="Rectangle 2"/>
          <p:cNvSpPr/>
          <p:nvPr/>
        </p:nvSpPr>
        <p:spPr>
          <a:xfrm>
            <a:off x="2329803" y="3975313"/>
            <a:ext cx="6473311" cy="1200329"/>
          </a:xfrm>
          <a:prstGeom prst="rect">
            <a:avLst/>
          </a:prstGeom>
        </p:spPr>
        <p:txBody>
          <a:bodyPr wrap="none">
            <a:spAutoFit/>
          </a:bodyPr>
          <a:lstStyle/>
          <a:p>
            <a:pPr algn="r"/>
            <a:r>
              <a:rPr lang="en-GB" sz="3600" b="1" dirty="0">
                <a:latin typeface="Myriad Pro Light"/>
              </a:rPr>
              <a:t>We know that ½ of 12 is 6…</a:t>
            </a:r>
          </a:p>
          <a:p>
            <a:pPr algn="r"/>
            <a:endParaRPr lang="en-GB" sz="3600" b="1" dirty="0">
              <a:latin typeface="Myriad Pro Light"/>
            </a:endParaRPr>
          </a:p>
        </p:txBody>
      </p:sp>
      <p:sp>
        <p:nvSpPr>
          <p:cNvPr id="8" name="Rectangle 7"/>
          <p:cNvSpPr/>
          <p:nvPr/>
        </p:nvSpPr>
        <p:spPr>
          <a:xfrm>
            <a:off x="4053031" y="4376731"/>
            <a:ext cx="4750083" cy="1200329"/>
          </a:xfrm>
          <a:prstGeom prst="rect">
            <a:avLst/>
          </a:prstGeom>
        </p:spPr>
        <p:txBody>
          <a:bodyPr wrap="none">
            <a:spAutoFit/>
          </a:bodyPr>
          <a:lstStyle/>
          <a:p>
            <a:pPr algn="r"/>
            <a:endParaRPr lang="en-GB" sz="3600" b="1" dirty="0">
              <a:latin typeface="Myriad Pro Light"/>
            </a:endParaRPr>
          </a:p>
          <a:p>
            <a:pPr algn="r"/>
            <a:r>
              <a:rPr lang="en-GB" sz="3600" b="1" dirty="0">
                <a:latin typeface="Myriad Pro Light"/>
              </a:rPr>
              <a:t>… and half of 6 is 3.</a:t>
            </a:r>
            <a:endParaRPr lang="en-GB" sz="3600" b="1" dirty="0">
              <a:solidFill>
                <a:prstClr val="black"/>
              </a:solidFill>
              <a:latin typeface="Myriad Pro Light"/>
            </a:endParaRPr>
          </a:p>
        </p:txBody>
      </p:sp>
    </p:spTree>
    <p:extLst>
      <p:ext uri="{BB962C8B-B14F-4D97-AF65-F5344CB8AC3E}">
        <p14:creationId xmlns:p14="http://schemas.microsoft.com/office/powerpoint/2010/main" val="24571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44</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grpSp>
        <p:nvGrpSpPr>
          <p:cNvPr id="13" name="Group 12"/>
          <p:cNvGrpSpPr/>
          <p:nvPr/>
        </p:nvGrpSpPr>
        <p:grpSpPr>
          <a:xfrm>
            <a:off x="1521346" y="1362632"/>
            <a:ext cx="6323067" cy="3543801"/>
            <a:chOff x="168168" y="1283373"/>
            <a:chExt cx="8891020" cy="4676622"/>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8" y="1283373"/>
              <a:ext cx="8891020" cy="4676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4500087" y="3336669"/>
              <a:ext cx="385042" cy="523220"/>
            </a:xfrm>
            <a:prstGeom prst="rect">
              <a:avLst/>
            </a:prstGeom>
          </p:spPr>
          <p:txBody>
            <a:bodyPr wrap="none">
              <a:spAutoFit/>
            </a:bodyPr>
            <a:lstStyle/>
            <a:p>
              <a:r>
                <a:rPr lang="en-GB" sz="2800" dirty="0">
                  <a:latin typeface="Myriad Pro Light"/>
                </a:rPr>
                <a:t>6</a:t>
              </a:r>
            </a:p>
          </p:txBody>
        </p:sp>
        <p:sp>
          <p:nvSpPr>
            <p:cNvPr id="17" name="Rectangle 16"/>
            <p:cNvSpPr/>
            <p:nvPr/>
          </p:nvSpPr>
          <p:spPr>
            <a:xfrm>
              <a:off x="4500086" y="4027143"/>
              <a:ext cx="385042" cy="523220"/>
            </a:xfrm>
            <a:prstGeom prst="rect">
              <a:avLst/>
            </a:prstGeom>
          </p:spPr>
          <p:txBody>
            <a:bodyPr wrap="none">
              <a:spAutoFit/>
            </a:bodyPr>
            <a:lstStyle/>
            <a:p>
              <a:r>
                <a:rPr lang="en-GB" sz="2800" dirty="0">
                  <a:latin typeface="Myriad Pro Light"/>
                </a:rPr>
                <a:t>8</a:t>
              </a:r>
            </a:p>
          </p:txBody>
        </p:sp>
        <p:sp>
          <p:nvSpPr>
            <p:cNvPr id="18" name="Rectangle 17"/>
            <p:cNvSpPr/>
            <p:nvPr/>
          </p:nvSpPr>
          <p:spPr>
            <a:xfrm>
              <a:off x="4399900" y="4827174"/>
              <a:ext cx="585417" cy="523220"/>
            </a:xfrm>
            <a:prstGeom prst="rect">
              <a:avLst/>
            </a:prstGeom>
          </p:spPr>
          <p:txBody>
            <a:bodyPr wrap="none">
              <a:spAutoFit/>
            </a:bodyPr>
            <a:lstStyle/>
            <a:p>
              <a:r>
                <a:rPr lang="en-GB" sz="2800" dirty="0">
                  <a:latin typeface="Myriad Pro Light"/>
                </a:rPr>
                <a:t>12</a:t>
              </a:r>
            </a:p>
          </p:txBody>
        </p:sp>
      </p:grpSp>
      <p:sp>
        <p:nvSpPr>
          <p:cNvPr id="19" name="Rectangle 18"/>
          <p:cNvSpPr/>
          <p:nvPr/>
        </p:nvSpPr>
        <p:spPr>
          <a:xfrm>
            <a:off x="5670900" y="4048016"/>
            <a:ext cx="412292" cy="523220"/>
          </a:xfrm>
          <a:prstGeom prst="rect">
            <a:avLst/>
          </a:prstGeom>
        </p:spPr>
        <p:txBody>
          <a:bodyPr wrap="none">
            <a:spAutoFit/>
          </a:bodyPr>
          <a:lstStyle/>
          <a:p>
            <a:r>
              <a:rPr lang="en-GB" sz="2800" dirty="0">
                <a:latin typeface="Myriad Pro Light"/>
              </a:rPr>
              <a:t>8</a:t>
            </a:r>
          </a:p>
        </p:txBody>
      </p:sp>
      <p:sp>
        <p:nvSpPr>
          <p:cNvPr id="20" name="Rectangle 19"/>
          <p:cNvSpPr/>
          <p:nvPr/>
        </p:nvSpPr>
        <p:spPr>
          <a:xfrm>
            <a:off x="5680620" y="2918557"/>
            <a:ext cx="412292" cy="523220"/>
          </a:xfrm>
          <a:prstGeom prst="rect">
            <a:avLst/>
          </a:prstGeom>
        </p:spPr>
        <p:txBody>
          <a:bodyPr wrap="none">
            <a:spAutoFit/>
          </a:bodyPr>
          <a:lstStyle/>
          <a:p>
            <a:r>
              <a:rPr lang="en-GB" sz="2800" dirty="0">
                <a:latin typeface="Myriad Pro Light"/>
              </a:rPr>
              <a:t>4</a:t>
            </a:r>
          </a:p>
        </p:txBody>
      </p:sp>
      <p:sp>
        <p:nvSpPr>
          <p:cNvPr id="14" name="Rectangle 13"/>
          <p:cNvSpPr/>
          <p:nvPr/>
        </p:nvSpPr>
        <p:spPr>
          <a:xfrm>
            <a:off x="6827807" y="2918557"/>
            <a:ext cx="385042" cy="523220"/>
          </a:xfrm>
          <a:prstGeom prst="rect">
            <a:avLst/>
          </a:prstGeom>
        </p:spPr>
        <p:txBody>
          <a:bodyPr wrap="none">
            <a:spAutoFit/>
          </a:bodyPr>
          <a:lstStyle/>
          <a:p>
            <a:r>
              <a:rPr lang="en-GB" sz="2800" dirty="0">
                <a:latin typeface="Myriad Pro Light"/>
              </a:rPr>
              <a:t>3</a:t>
            </a:r>
          </a:p>
        </p:txBody>
      </p:sp>
    </p:spTree>
    <p:extLst>
      <p:ext uri="{BB962C8B-B14F-4D97-AF65-F5344CB8AC3E}">
        <p14:creationId xmlns:p14="http://schemas.microsoft.com/office/powerpoint/2010/main" val="139652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45</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3" name="Rectangle 2"/>
          <p:cNvSpPr/>
          <p:nvPr/>
        </p:nvSpPr>
        <p:spPr>
          <a:xfrm>
            <a:off x="2573780" y="3975313"/>
            <a:ext cx="6229334" cy="1200329"/>
          </a:xfrm>
          <a:prstGeom prst="rect">
            <a:avLst/>
          </a:prstGeom>
        </p:spPr>
        <p:txBody>
          <a:bodyPr wrap="none">
            <a:spAutoFit/>
          </a:bodyPr>
          <a:lstStyle/>
          <a:p>
            <a:pPr algn="r"/>
            <a:r>
              <a:rPr lang="en-GB" sz="3600" b="1" dirty="0">
                <a:latin typeface="Myriad Pro Light"/>
              </a:rPr>
              <a:t>We know that ½ of 16 is 8…</a:t>
            </a:r>
          </a:p>
          <a:p>
            <a:pPr algn="r"/>
            <a:endParaRPr lang="en-GB" sz="3600" b="1" dirty="0">
              <a:latin typeface="Myriad Pro Light"/>
            </a:endParaRPr>
          </a:p>
        </p:txBody>
      </p:sp>
      <p:sp>
        <p:nvSpPr>
          <p:cNvPr id="8" name="Rectangle 7"/>
          <p:cNvSpPr/>
          <p:nvPr/>
        </p:nvSpPr>
        <p:spPr>
          <a:xfrm>
            <a:off x="4053031" y="4376731"/>
            <a:ext cx="4750083" cy="1200329"/>
          </a:xfrm>
          <a:prstGeom prst="rect">
            <a:avLst/>
          </a:prstGeom>
        </p:spPr>
        <p:txBody>
          <a:bodyPr wrap="none">
            <a:spAutoFit/>
          </a:bodyPr>
          <a:lstStyle/>
          <a:p>
            <a:pPr algn="r"/>
            <a:endParaRPr lang="en-GB" sz="3600" b="1" dirty="0">
              <a:latin typeface="Myriad Pro Light"/>
            </a:endParaRPr>
          </a:p>
          <a:p>
            <a:pPr algn="r"/>
            <a:r>
              <a:rPr lang="en-GB" sz="3600" b="1" dirty="0">
                <a:latin typeface="Myriad Pro Light"/>
              </a:rPr>
              <a:t>… and half of 8 is 4.</a:t>
            </a:r>
            <a:endParaRPr lang="en-GB" sz="3600" b="1" dirty="0">
              <a:solidFill>
                <a:prstClr val="black"/>
              </a:solidFill>
              <a:latin typeface="Myriad Pro Light"/>
            </a:endParaRPr>
          </a:p>
        </p:txBody>
      </p:sp>
      <p:grpSp>
        <p:nvGrpSpPr>
          <p:cNvPr id="9" name="Group 8">
            <a:extLst>
              <a:ext uri="{FF2B5EF4-FFF2-40B4-BE49-F238E27FC236}">
                <a16:creationId xmlns:a16="http://schemas.microsoft.com/office/drawing/2014/main" xmlns="" id="{7BB30A5C-334A-4DE7-8017-2D88CC0A727C}"/>
              </a:ext>
            </a:extLst>
          </p:cNvPr>
          <p:cNvGrpSpPr/>
          <p:nvPr/>
        </p:nvGrpSpPr>
        <p:grpSpPr>
          <a:xfrm>
            <a:off x="650943" y="633046"/>
            <a:ext cx="3036801" cy="1733444"/>
            <a:chOff x="4298496" y="4063018"/>
            <a:chExt cx="2801678" cy="1569186"/>
          </a:xfrm>
          <a:effectLst>
            <a:outerShdw blurRad="50800" dist="38100" dir="2700000" algn="tl" rotWithShape="0">
              <a:prstClr val="black">
                <a:alpha val="40000"/>
              </a:prstClr>
            </a:outerShdw>
          </a:effectLst>
        </p:grpSpPr>
        <p:sp>
          <p:nvSpPr>
            <p:cNvPr id="11" name="Speech Bubble: Rectangle with Corners Rounded 14">
              <a:extLst>
                <a:ext uri="{FF2B5EF4-FFF2-40B4-BE49-F238E27FC236}">
                  <a16:creationId xmlns:a16="http://schemas.microsoft.com/office/drawing/2014/main" xmlns="" id="{C5C595CE-B7F4-4D5E-A864-1E044BBD6CB2}"/>
                </a:ext>
              </a:extLst>
            </p:cNvPr>
            <p:cNvSpPr/>
            <p:nvPr/>
          </p:nvSpPr>
          <p:spPr>
            <a:xfrm>
              <a:off x="4298496" y="4063018"/>
              <a:ext cx="2801678" cy="1569186"/>
            </a:xfrm>
            <a:prstGeom prst="cloudCallout">
              <a:avLst>
                <a:gd name="adj1" fmla="val -59741"/>
                <a:gd name="adj2" fmla="val 66793"/>
              </a:avLst>
            </a:prstGeom>
            <a:solidFill>
              <a:schemeClr val="accent5">
                <a:lumMod val="20000"/>
                <a:lumOff val="80000"/>
              </a:schemeClr>
            </a:solidFill>
            <a:ln w="28575">
              <a:solidFill>
                <a:srgbClr val="004A76"/>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What about the marshmallows?</a:t>
              </a:r>
            </a:p>
          </p:txBody>
        </p:sp>
        <p:pic>
          <p:nvPicPr>
            <p:cNvPr id="13" name="Picture 12">
              <a:extLst>
                <a:ext uri="{FF2B5EF4-FFF2-40B4-BE49-F238E27FC236}">
                  <a16:creationId xmlns:a16="http://schemas.microsoft.com/office/drawing/2014/main" xmlns="" id="{E6B10444-E519-49CD-A529-0F22C67FF3BC}"/>
                </a:ext>
              </a:extLst>
            </p:cNvPr>
            <p:cNvPicPr>
              <a:picLocks noChangeAspect="1"/>
            </p:cNvPicPr>
            <p:nvPr/>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443398" y="4287950"/>
              <a:ext cx="391606" cy="849534"/>
            </a:xfrm>
            <a:prstGeom prst="rect">
              <a:avLst/>
            </a:prstGeom>
          </p:spPr>
        </p:pic>
      </p:grpSp>
    </p:spTree>
    <p:extLst>
      <p:ext uri="{BB962C8B-B14F-4D97-AF65-F5344CB8AC3E}">
        <p14:creationId xmlns:p14="http://schemas.microsoft.com/office/powerpoint/2010/main" val="12410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46</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grpSp>
        <p:nvGrpSpPr>
          <p:cNvPr id="13" name="Group 12"/>
          <p:cNvGrpSpPr/>
          <p:nvPr/>
        </p:nvGrpSpPr>
        <p:grpSpPr>
          <a:xfrm>
            <a:off x="1521346" y="1362632"/>
            <a:ext cx="6323067" cy="3543801"/>
            <a:chOff x="168168" y="1283373"/>
            <a:chExt cx="8891020" cy="4676622"/>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8" y="1283373"/>
              <a:ext cx="8891020" cy="4676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4500087" y="3336669"/>
              <a:ext cx="385042" cy="523220"/>
            </a:xfrm>
            <a:prstGeom prst="rect">
              <a:avLst/>
            </a:prstGeom>
          </p:spPr>
          <p:txBody>
            <a:bodyPr wrap="none">
              <a:spAutoFit/>
            </a:bodyPr>
            <a:lstStyle/>
            <a:p>
              <a:r>
                <a:rPr lang="en-GB" sz="2800" dirty="0">
                  <a:latin typeface="Myriad Pro Light"/>
                </a:rPr>
                <a:t>6</a:t>
              </a:r>
            </a:p>
          </p:txBody>
        </p:sp>
        <p:sp>
          <p:nvSpPr>
            <p:cNvPr id="17" name="Rectangle 16"/>
            <p:cNvSpPr/>
            <p:nvPr/>
          </p:nvSpPr>
          <p:spPr>
            <a:xfrm>
              <a:off x="4500086" y="4027143"/>
              <a:ext cx="385042" cy="523220"/>
            </a:xfrm>
            <a:prstGeom prst="rect">
              <a:avLst/>
            </a:prstGeom>
          </p:spPr>
          <p:txBody>
            <a:bodyPr wrap="none">
              <a:spAutoFit/>
            </a:bodyPr>
            <a:lstStyle/>
            <a:p>
              <a:r>
                <a:rPr lang="en-GB" sz="2800" dirty="0">
                  <a:latin typeface="Myriad Pro Light"/>
                </a:rPr>
                <a:t>8</a:t>
              </a:r>
            </a:p>
          </p:txBody>
        </p:sp>
        <p:sp>
          <p:nvSpPr>
            <p:cNvPr id="18" name="Rectangle 17"/>
            <p:cNvSpPr/>
            <p:nvPr/>
          </p:nvSpPr>
          <p:spPr>
            <a:xfrm>
              <a:off x="4399900" y="4827174"/>
              <a:ext cx="585417" cy="523220"/>
            </a:xfrm>
            <a:prstGeom prst="rect">
              <a:avLst/>
            </a:prstGeom>
          </p:spPr>
          <p:txBody>
            <a:bodyPr wrap="none">
              <a:spAutoFit/>
            </a:bodyPr>
            <a:lstStyle/>
            <a:p>
              <a:r>
                <a:rPr lang="en-GB" sz="2800" dirty="0">
                  <a:latin typeface="Myriad Pro Light"/>
                </a:rPr>
                <a:t>12</a:t>
              </a:r>
            </a:p>
          </p:txBody>
        </p:sp>
      </p:grpSp>
      <p:sp>
        <p:nvSpPr>
          <p:cNvPr id="19" name="Rectangle 18"/>
          <p:cNvSpPr/>
          <p:nvPr/>
        </p:nvSpPr>
        <p:spPr>
          <a:xfrm>
            <a:off x="5670900" y="4048016"/>
            <a:ext cx="412292" cy="523220"/>
          </a:xfrm>
          <a:prstGeom prst="rect">
            <a:avLst/>
          </a:prstGeom>
        </p:spPr>
        <p:txBody>
          <a:bodyPr wrap="none">
            <a:spAutoFit/>
          </a:bodyPr>
          <a:lstStyle/>
          <a:p>
            <a:r>
              <a:rPr lang="en-GB" sz="2800" dirty="0">
                <a:latin typeface="Myriad Pro Light"/>
              </a:rPr>
              <a:t>8</a:t>
            </a:r>
          </a:p>
        </p:txBody>
      </p:sp>
      <p:sp>
        <p:nvSpPr>
          <p:cNvPr id="20" name="Rectangle 19"/>
          <p:cNvSpPr/>
          <p:nvPr/>
        </p:nvSpPr>
        <p:spPr>
          <a:xfrm>
            <a:off x="5680620" y="2918557"/>
            <a:ext cx="412292" cy="523220"/>
          </a:xfrm>
          <a:prstGeom prst="rect">
            <a:avLst/>
          </a:prstGeom>
        </p:spPr>
        <p:txBody>
          <a:bodyPr wrap="none">
            <a:spAutoFit/>
          </a:bodyPr>
          <a:lstStyle/>
          <a:p>
            <a:r>
              <a:rPr lang="en-GB" sz="2800" dirty="0">
                <a:latin typeface="Myriad Pro Light"/>
              </a:rPr>
              <a:t>4</a:t>
            </a:r>
          </a:p>
        </p:txBody>
      </p:sp>
      <p:sp>
        <p:nvSpPr>
          <p:cNvPr id="14" name="Rectangle 13"/>
          <p:cNvSpPr/>
          <p:nvPr/>
        </p:nvSpPr>
        <p:spPr>
          <a:xfrm>
            <a:off x="6827807" y="2918557"/>
            <a:ext cx="385042" cy="523220"/>
          </a:xfrm>
          <a:prstGeom prst="rect">
            <a:avLst/>
          </a:prstGeom>
        </p:spPr>
        <p:txBody>
          <a:bodyPr wrap="none">
            <a:spAutoFit/>
          </a:bodyPr>
          <a:lstStyle/>
          <a:p>
            <a:r>
              <a:rPr lang="en-GB" sz="2800" dirty="0">
                <a:latin typeface="Myriad Pro Light"/>
              </a:rPr>
              <a:t>3</a:t>
            </a:r>
          </a:p>
        </p:txBody>
      </p:sp>
      <p:sp>
        <p:nvSpPr>
          <p:cNvPr id="21" name="Rectangle 20"/>
          <p:cNvSpPr/>
          <p:nvPr/>
        </p:nvSpPr>
        <p:spPr>
          <a:xfrm>
            <a:off x="6827807" y="3438644"/>
            <a:ext cx="385042" cy="523220"/>
          </a:xfrm>
          <a:prstGeom prst="rect">
            <a:avLst/>
          </a:prstGeom>
        </p:spPr>
        <p:txBody>
          <a:bodyPr wrap="none">
            <a:spAutoFit/>
          </a:bodyPr>
          <a:lstStyle/>
          <a:p>
            <a:r>
              <a:rPr lang="en-GB" sz="2800" dirty="0">
                <a:latin typeface="Myriad Pro Light"/>
              </a:rPr>
              <a:t>4</a:t>
            </a:r>
          </a:p>
        </p:txBody>
      </p:sp>
    </p:spTree>
    <p:extLst>
      <p:ext uri="{BB962C8B-B14F-4D97-AF65-F5344CB8AC3E}">
        <p14:creationId xmlns:p14="http://schemas.microsoft.com/office/powerpoint/2010/main" val="3549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47</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sp>
        <p:nvSpPr>
          <p:cNvPr id="3" name="Rectangle 2"/>
          <p:cNvSpPr/>
          <p:nvPr/>
        </p:nvSpPr>
        <p:spPr>
          <a:xfrm>
            <a:off x="2038056" y="3975313"/>
            <a:ext cx="6765058" cy="1200329"/>
          </a:xfrm>
          <a:prstGeom prst="rect">
            <a:avLst/>
          </a:prstGeom>
        </p:spPr>
        <p:txBody>
          <a:bodyPr wrap="none">
            <a:spAutoFit/>
          </a:bodyPr>
          <a:lstStyle/>
          <a:p>
            <a:pPr algn="r"/>
            <a:r>
              <a:rPr lang="en-GB" sz="3600" b="1" dirty="0">
                <a:latin typeface="Myriad Pro Light"/>
              </a:rPr>
              <a:t>We know that ½ of 24 is 12…</a:t>
            </a:r>
          </a:p>
          <a:p>
            <a:pPr algn="r"/>
            <a:endParaRPr lang="en-GB" sz="3600" b="1" dirty="0">
              <a:latin typeface="Myriad Pro Light"/>
            </a:endParaRPr>
          </a:p>
        </p:txBody>
      </p:sp>
      <p:sp>
        <p:nvSpPr>
          <p:cNvPr id="8" name="Rectangle 7"/>
          <p:cNvSpPr/>
          <p:nvPr/>
        </p:nvSpPr>
        <p:spPr>
          <a:xfrm>
            <a:off x="3761285" y="4376731"/>
            <a:ext cx="5041829" cy="1200329"/>
          </a:xfrm>
          <a:prstGeom prst="rect">
            <a:avLst/>
          </a:prstGeom>
        </p:spPr>
        <p:txBody>
          <a:bodyPr wrap="none">
            <a:spAutoFit/>
          </a:bodyPr>
          <a:lstStyle/>
          <a:p>
            <a:pPr algn="r"/>
            <a:endParaRPr lang="en-GB" sz="3600" b="1" dirty="0">
              <a:latin typeface="Myriad Pro Light"/>
            </a:endParaRPr>
          </a:p>
          <a:p>
            <a:pPr algn="r"/>
            <a:r>
              <a:rPr lang="en-GB" sz="3600" b="1" dirty="0">
                <a:latin typeface="Myriad Pro Light"/>
              </a:rPr>
              <a:t>… and half of 12 is 6.</a:t>
            </a:r>
            <a:endParaRPr lang="en-GB" sz="3600" b="1" dirty="0">
              <a:solidFill>
                <a:prstClr val="black"/>
              </a:solidFill>
              <a:latin typeface="Myriad Pro Light"/>
            </a:endParaRPr>
          </a:p>
        </p:txBody>
      </p:sp>
      <p:sp>
        <p:nvSpPr>
          <p:cNvPr id="11" name="Speech Bubble: Rectangle with Corners Rounded 14">
            <a:extLst>
              <a:ext uri="{FF2B5EF4-FFF2-40B4-BE49-F238E27FC236}">
                <a16:creationId xmlns:a16="http://schemas.microsoft.com/office/drawing/2014/main" xmlns="" id="{C5C595CE-B7F4-4D5E-A864-1E044BBD6CB2}"/>
              </a:ext>
            </a:extLst>
          </p:cNvPr>
          <p:cNvSpPr/>
          <p:nvPr/>
        </p:nvSpPr>
        <p:spPr>
          <a:xfrm>
            <a:off x="650943" y="633046"/>
            <a:ext cx="3036801" cy="1733444"/>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And finally, let’s find ¼ of 24.</a:t>
            </a:r>
          </a:p>
        </p:txBody>
      </p:sp>
    </p:spTree>
    <p:extLst>
      <p:ext uri="{BB962C8B-B14F-4D97-AF65-F5344CB8AC3E}">
        <p14:creationId xmlns:p14="http://schemas.microsoft.com/office/powerpoint/2010/main" val="379317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48</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r>
              <a:rPr lang="en-GB" sz="2000" b="1" dirty="0">
                <a:solidFill>
                  <a:srgbClr val="5B9BD5">
                    <a:lumMod val="75000"/>
                  </a:srgbClr>
                </a:solidFill>
              </a:rPr>
              <a:t>.</a:t>
            </a:r>
          </a:p>
        </p:txBody>
      </p:sp>
      <p:grpSp>
        <p:nvGrpSpPr>
          <p:cNvPr id="13" name="Group 12"/>
          <p:cNvGrpSpPr/>
          <p:nvPr/>
        </p:nvGrpSpPr>
        <p:grpSpPr>
          <a:xfrm>
            <a:off x="1521346" y="1362632"/>
            <a:ext cx="6323067" cy="3543801"/>
            <a:chOff x="168168" y="1283373"/>
            <a:chExt cx="8891020" cy="4676622"/>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68" y="1283373"/>
              <a:ext cx="8891020" cy="4676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4500087" y="3336669"/>
              <a:ext cx="385042" cy="523220"/>
            </a:xfrm>
            <a:prstGeom prst="rect">
              <a:avLst/>
            </a:prstGeom>
          </p:spPr>
          <p:txBody>
            <a:bodyPr wrap="none">
              <a:spAutoFit/>
            </a:bodyPr>
            <a:lstStyle/>
            <a:p>
              <a:r>
                <a:rPr lang="en-GB" sz="2800" dirty="0">
                  <a:latin typeface="Myriad Pro Light"/>
                </a:rPr>
                <a:t>6</a:t>
              </a:r>
            </a:p>
          </p:txBody>
        </p:sp>
        <p:sp>
          <p:nvSpPr>
            <p:cNvPr id="17" name="Rectangle 16"/>
            <p:cNvSpPr/>
            <p:nvPr/>
          </p:nvSpPr>
          <p:spPr>
            <a:xfrm>
              <a:off x="4500086" y="4027143"/>
              <a:ext cx="385042" cy="523220"/>
            </a:xfrm>
            <a:prstGeom prst="rect">
              <a:avLst/>
            </a:prstGeom>
          </p:spPr>
          <p:txBody>
            <a:bodyPr wrap="none">
              <a:spAutoFit/>
            </a:bodyPr>
            <a:lstStyle/>
            <a:p>
              <a:r>
                <a:rPr lang="en-GB" sz="2800" dirty="0">
                  <a:latin typeface="Myriad Pro Light"/>
                </a:rPr>
                <a:t>8</a:t>
              </a:r>
            </a:p>
          </p:txBody>
        </p:sp>
        <p:sp>
          <p:nvSpPr>
            <p:cNvPr id="18" name="Rectangle 17"/>
            <p:cNvSpPr/>
            <p:nvPr/>
          </p:nvSpPr>
          <p:spPr>
            <a:xfrm>
              <a:off x="4399900" y="4827174"/>
              <a:ext cx="585417" cy="523220"/>
            </a:xfrm>
            <a:prstGeom prst="rect">
              <a:avLst/>
            </a:prstGeom>
          </p:spPr>
          <p:txBody>
            <a:bodyPr wrap="none">
              <a:spAutoFit/>
            </a:bodyPr>
            <a:lstStyle/>
            <a:p>
              <a:r>
                <a:rPr lang="en-GB" sz="2800" dirty="0">
                  <a:latin typeface="Myriad Pro Light"/>
                </a:rPr>
                <a:t>12</a:t>
              </a:r>
            </a:p>
          </p:txBody>
        </p:sp>
      </p:grpSp>
      <p:sp>
        <p:nvSpPr>
          <p:cNvPr id="19" name="Rectangle 18"/>
          <p:cNvSpPr/>
          <p:nvPr/>
        </p:nvSpPr>
        <p:spPr>
          <a:xfrm>
            <a:off x="5670900" y="4048016"/>
            <a:ext cx="412292" cy="523220"/>
          </a:xfrm>
          <a:prstGeom prst="rect">
            <a:avLst/>
          </a:prstGeom>
        </p:spPr>
        <p:txBody>
          <a:bodyPr wrap="none">
            <a:spAutoFit/>
          </a:bodyPr>
          <a:lstStyle/>
          <a:p>
            <a:r>
              <a:rPr lang="en-GB" sz="2800" dirty="0">
                <a:latin typeface="Myriad Pro Light"/>
              </a:rPr>
              <a:t>8</a:t>
            </a:r>
          </a:p>
        </p:txBody>
      </p:sp>
      <p:sp>
        <p:nvSpPr>
          <p:cNvPr id="20" name="Rectangle 19"/>
          <p:cNvSpPr/>
          <p:nvPr/>
        </p:nvSpPr>
        <p:spPr>
          <a:xfrm>
            <a:off x="5680620" y="2918557"/>
            <a:ext cx="412292" cy="523220"/>
          </a:xfrm>
          <a:prstGeom prst="rect">
            <a:avLst/>
          </a:prstGeom>
        </p:spPr>
        <p:txBody>
          <a:bodyPr wrap="none">
            <a:spAutoFit/>
          </a:bodyPr>
          <a:lstStyle/>
          <a:p>
            <a:r>
              <a:rPr lang="en-GB" sz="2800" dirty="0">
                <a:latin typeface="Myriad Pro Light"/>
              </a:rPr>
              <a:t>4</a:t>
            </a:r>
          </a:p>
        </p:txBody>
      </p:sp>
      <p:sp>
        <p:nvSpPr>
          <p:cNvPr id="14" name="Rectangle 13"/>
          <p:cNvSpPr/>
          <p:nvPr/>
        </p:nvSpPr>
        <p:spPr>
          <a:xfrm>
            <a:off x="6827807" y="2918557"/>
            <a:ext cx="385042" cy="523220"/>
          </a:xfrm>
          <a:prstGeom prst="rect">
            <a:avLst/>
          </a:prstGeom>
        </p:spPr>
        <p:txBody>
          <a:bodyPr wrap="none">
            <a:spAutoFit/>
          </a:bodyPr>
          <a:lstStyle/>
          <a:p>
            <a:r>
              <a:rPr lang="en-GB" sz="2800" dirty="0">
                <a:latin typeface="Myriad Pro Light"/>
              </a:rPr>
              <a:t>3</a:t>
            </a:r>
          </a:p>
        </p:txBody>
      </p:sp>
      <p:sp>
        <p:nvSpPr>
          <p:cNvPr id="21" name="Rectangle 20"/>
          <p:cNvSpPr/>
          <p:nvPr/>
        </p:nvSpPr>
        <p:spPr>
          <a:xfrm>
            <a:off x="6827807" y="3438644"/>
            <a:ext cx="385042" cy="523220"/>
          </a:xfrm>
          <a:prstGeom prst="rect">
            <a:avLst/>
          </a:prstGeom>
        </p:spPr>
        <p:txBody>
          <a:bodyPr wrap="none">
            <a:spAutoFit/>
          </a:bodyPr>
          <a:lstStyle/>
          <a:p>
            <a:r>
              <a:rPr lang="en-GB" sz="2800" dirty="0">
                <a:latin typeface="Myriad Pro Light"/>
              </a:rPr>
              <a:t>4</a:t>
            </a:r>
          </a:p>
        </p:txBody>
      </p:sp>
      <p:sp>
        <p:nvSpPr>
          <p:cNvPr id="22" name="Rectangle 21"/>
          <p:cNvSpPr/>
          <p:nvPr/>
        </p:nvSpPr>
        <p:spPr>
          <a:xfrm>
            <a:off x="6827807" y="3984646"/>
            <a:ext cx="385042" cy="523220"/>
          </a:xfrm>
          <a:prstGeom prst="rect">
            <a:avLst/>
          </a:prstGeom>
        </p:spPr>
        <p:txBody>
          <a:bodyPr wrap="none">
            <a:spAutoFit/>
          </a:bodyPr>
          <a:lstStyle/>
          <a:p>
            <a:r>
              <a:rPr lang="en-GB" sz="2800" dirty="0">
                <a:latin typeface="Myriad Pro Light"/>
              </a:rPr>
              <a:t>6</a:t>
            </a:r>
          </a:p>
        </p:txBody>
      </p:sp>
    </p:spTree>
    <p:extLst>
      <p:ext uri="{BB962C8B-B14F-4D97-AF65-F5344CB8AC3E}">
        <p14:creationId xmlns:p14="http://schemas.microsoft.com/office/powerpoint/2010/main" val="37091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49</a:t>
            </a:fld>
            <a:endParaRPr lang="en-GB" dirty="0">
              <a:solidFill>
                <a:srgbClr val="EA7600"/>
              </a:solidFill>
            </a:endParaRPr>
          </a:p>
        </p:txBody>
      </p:sp>
      <p:sp>
        <p:nvSpPr>
          <p:cNvPr id="2" name="Footer Placeholder 1">
            <a:extLst>
              <a:ext uri="{FF2B5EF4-FFF2-40B4-BE49-F238E27FC236}">
                <a16:creationId xmlns="" xmlns:a16="http://schemas.microsoft.com/office/drawing/2014/main" id="{6E6E7435-766E-44DA-9E64-580F9F209CE0}"/>
              </a:ext>
            </a:extLst>
          </p:cNvPr>
          <p:cNvSpPr>
            <a:spLocks noGrp="1"/>
          </p:cNvSpPr>
          <p:nvPr>
            <p:ph type="ftr" sz="quarter" idx="11"/>
          </p:nvPr>
        </p:nvSpPr>
        <p:spPr/>
        <p:txBody>
          <a:bodyPr/>
          <a:lstStyle/>
          <a:p>
            <a:pPr algn="r"/>
            <a:r>
              <a:rPr lang="en-GB"/>
              <a:t>Year 1/2</a:t>
            </a:r>
            <a:endParaRPr lang="en-GB" dirty="0"/>
          </a:p>
        </p:txBody>
      </p:sp>
      <p:sp>
        <p:nvSpPr>
          <p:cNvPr id="6" name="TextBox 5">
            <a:extLst>
              <a:ext uri="{FF2B5EF4-FFF2-40B4-BE49-F238E27FC236}">
                <a16:creationId xmlns="" xmlns:a16="http://schemas.microsoft.com/office/drawing/2014/main" id="{CD8FF622-8276-45D1-BAED-EA40F597ACCB}"/>
              </a:ext>
            </a:extLst>
          </p:cNvPr>
          <p:cNvSpPr txBox="1"/>
          <p:nvPr/>
        </p:nvSpPr>
        <p:spPr>
          <a:xfrm>
            <a:off x="1986297" y="1797784"/>
            <a:ext cx="4953964" cy="2923877"/>
          </a:xfrm>
          <a:prstGeom prst="rect">
            <a:avLst/>
          </a:prstGeom>
          <a:noFill/>
        </p:spPr>
        <p:txBody>
          <a:bodyPr wrap="square" rtlCol="0">
            <a:spAutoFit/>
          </a:bodyPr>
          <a:lstStyle/>
          <a:p>
            <a:pPr lvl="0" algn="ctr">
              <a:buClr>
                <a:srgbClr val="EA7600"/>
              </a:buClr>
              <a:buSzPct val="120000"/>
            </a:pPr>
            <a:r>
              <a:rPr lang="en-GB" sz="2400" b="1" dirty="0">
                <a:solidFill>
                  <a:srgbClr val="253746"/>
                </a:solidFill>
              </a:rPr>
              <a:t>Investigation</a:t>
            </a:r>
          </a:p>
          <a:p>
            <a:pPr lvl="0" algn="ctr">
              <a:buClr>
                <a:srgbClr val="EA7600"/>
              </a:buClr>
              <a:buSzPct val="120000"/>
            </a:pPr>
            <a:endParaRPr lang="en-GB" sz="2000" b="1" dirty="0">
              <a:solidFill>
                <a:srgbClr val="253746"/>
              </a:solidFill>
            </a:endParaRPr>
          </a:p>
          <a:p>
            <a:pPr lvl="0" algn="ctr">
              <a:buClr>
                <a:srgbClr val="EA7600"/>
              </a:buClr>
              <a:buSzPct val="120000"/>
            </a:pPr>
            <a:r>
              <a:rPr lang="en-GB" sz="2000" b="1" dirty="0">
                <a:solidFill>
                  <a:srgbClr val="5B9BD5">
                    <a:lumMod val="75000"/>
                  </a:srgbClr>
                </a:solidFill>
              </a:rPr>
              <a:t>Use </a:t>
            </a:r>
            <a:r>
              <a:rPr lang="en-GB" sz="2000" b="1" dirty="0" smtClean="0">
                <a:solidFill>
                  <a:srgbClr val="5B9BD5">
                    <a:lumMod val="75000"/>
                  </a:srgbClr>
                </a:solidFill>
              </a:rPr>
              <a:t>‘</a:t>
            </a:r>
            <a:r>
              <a:rPr lang="en-GB" sz="2000" b="1" dirty="0" smtClean="0">
                <a:solidFill>
                  <a:srgbClr val="5B9BD5">
                    <a:lumMod val="75000"/>
                  </a:srgbClr>
                </a:solidFill>
              </a:rPr>
              <a:t>Making Longer, Making Shorter</a:t>
            </a:r>
            <a:r>
              <a:rPr lang="en-GB" sz="2000" b="1" dirty="0" smtClean="0">
                <a:solidFill>
                  <a:srgbClr val="5B9BD5">
                    <a:lumMod val="75000"/>
                  </a:srgbClr>
                </a:solidFill>
              </a:rPr>
              <a:t>’ </a:t>
            </a:r>
            <a:r>
              <a:rPr lang="en-GB" sz="2000" b="1" dirty="0">
                <a:solidFill>
                  <a:srgbClr val="5B9BD5">
                    <a:lumMod val="75000"/>
                  </a:srgbClr>
                </a:solidFill>
              </a:rPr>
              <a:t>from NRICH:  </a:t>
            </a:r>
            <a:r>
              <a:rPr lang="en-GB" sz="2000" u="sng" dirty="0">
                <a:hlinkClick r:id="rId3"/>
              </a:rPr>
              <a:t>https://nrich.maths.org/5590 </a:t>
            </a:r>
            <a:endParaRPr lang="en-GB" sz="2000" b="1" dirty="0">
              <a:solidFill>
                <a:srgbClr val="FF0000"/>
              </a:solidFill>
            </a:endParaRPr>
          </a:p>
          <a:p>
            <a:pPr lvl="0" algn="ctr">
              <a:buClr>
                <a:srgbClr val="EA7600"/>
              </a:buClr>
              <a:buSzPct val="120000"/>
            </a:pPr>
            <a:endParaRPr lang="en-GB" sz="2000" b="1" dirty="0">
              <a:solidFill>
                <a:srgbClr val="5B9BD5">
                  <a:lumMod val="75000"/>
                </a:srgbClr>
              </a:solidFill>
            </a:endParaRPr>
          </a:p>
          <a:p>
            <a:pPr lvl="0" algn="ctr">
              <a:buClr>
                <a:srgbClr val="EA7600"/>
              </a:buClr>
              <a:buSzPct val="120000"/>
            </a:pPr>
            <a:r>
              <a:rPr lang="en-GB" sz="2000" b="1" dirty="0">
                <a:solidFill>
                  <a:srgbClr val="5B9BD5">
                    <a:lumMod val="75000"/>
                  </a:srgbClr>
                </a:solidFill>
              </a:rPr>
              <a:t>Make rods using different numbers of interlocking cubes. A practical context to explore simple multiplying and dividing, and to use the vocabulary of halves and </a:t>
            </a:r>
            <a:r>
              <a:rPr lang="en-GB" sz="2000" b="1" dirty="0" smtClean="0">
                <a:solidFill>
                  <a:srgbClr val="5B9BD5">
                    <a:lumMod val="75000"/>
                  </a:srgbClr>
                </a:solidFill>
              </a:rPr>
              <a:t>quarters.</a:t>
            </a:r>
            <a:endParaRPr lang="en-GB" sz="2000" b="1" dirty="0">
              <a:solidFill>
                <a:srgbClr val="FF0000"/>
              </a:solidFill>
            </a:endParaRPr>
          </a:p>
        </p:txBody>
      </p:sp>
    </p:spTree>
    <p:extLst>
      <p:ext uri="{BB962C8B-B14F-4D97-AF65-F5344CB8AC3E}">
        <p14:creationId xmlns:p14="http://schemas.microsoft.com/office/powerpoint/2010/main" val="764669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p:txBody>
          <a:bodyPr/>
          <a:lstStyle/>
          <a:p>
            <a:pPr algn="r"/>
            <a:r>
              <a:rPr lang="en-GB"/>
              <a:t>Year 2</a:t>
            </a:r>
            <a:endParaRPr lang="en-GB" dirty="0"/>
          </a:p>
        </p:txBody>
      </p:sp>
      <p:pic>
        <p:nvPicPr>
          <p:cNvPr id="3075" name="Picture 3" descr="N:\Documents\Website\Wagtail Website\User Manuel for HT\Elephant---Remember-this-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899" y="1424203"/>
            <a:ext cx="2633091" cy="16716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Count in 3s</a:t>
            </a:r>
            <a:endParaRPr lang="en-GB" sz="2000" b="1" dirty="0">
              <a:solidFill>
                <a:schemeClr val="accent5">
                  <a:lumMod val="75000"/>
                </a:schemeClr>
              </a:solidFill>
            </a:endParaRPr>
          </a:p>
        </p:txBody>
      </p:sp>
      <p:sp>
        <p:nvSpPr>
          <p:cNvPr id="11" name="TextBox 10">
            <a:extLst>
              <a:ext uri="{FF2B5EF4-FFF2-40B4-BE49-F238E27FC236}">
                <a16:creationId xmlns:a16="http://schemas.microsoft.com/office/drawing/2014/main" xmlns="" id="{112E137A-7F79-4A41-A6AD-A33D317130DF}"/>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Number, Fractions, Money</a:t>
            </a:r>
          </a:p>
          <a:p>
            <a:pPr algn="ctr"/>
            <a:r>
              <a:rPr lang="en-GB" sz="2400" b="1" dirty="0">
                <a:solidFill>
                  <a:srgbClr val="253746"/>
                </a:solidFill>
              </a:rPr>
              <a:t>Counting in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2</a:t>
            </a:r>
            <a:r>
              <a:rPr lang="en-GB" sz="2400" b="1" dirty="0">
                <a:solidFill>
                  <a:srgbClr val="253746"/>
                </a:solidFill>
              </a:rPr>
              <a:t>s and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s</a:t>
            </a:r>
          </a:p>
          <a:p>
            <a:pPr algn="ctr"/>
            <a:r>
              <a:rPr lang="en-GB" sz="2400" b="1" dirty="0">
                <a:solidFill>
                  <a:srgbClr val="253746"/>
                </a:solidFill>
              </a:rPr>
              <a:t>Finding fractions of amounts</a:t>
            </a:r>
          </a:p>
        </p:txBody>
      </p:sp>
    </p:spTree>
    <p:extLst>
      <p:ext uri="{BB962C8B-B14F-4D97-AF65-F5344CB8AC3E}">
        <p14:creationId xmlns:p14="http://schemas.microsoft.com/office/powerpoint/2010/main" val="2327067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50</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pic>
        <p:nvPicPr>
          <p:cNvPr id="3" name="Picture 2">
            <a:extLst>
              <a:ext uri="{FF2B5EF4-FFF2-40B4-BE49-F238E27FC236}">
                <a16:creationId xmlns:a16="http://schemas.microsoft.com/office/drawing/2014/main" xmlns="" id="{C30FEF54-401A-4B13-B8DE-31D49F6E556E}"/>
              </a:ext>
            </a:extLst>
          </p:cNvPr>
          <p:cNvPicPr>
            <a:picLocks noChangeAspect="1"/>
          </p:cNvPicPr>
          <p:nvPr/>
        </p:nvPicPr>
        <p:blipFill>
          <a:blip r:embed="rId3"/>
          <a:stretch>
            <a:fillRect/>
          </a:stretch>
        </p:blipFill>
        <p:spPr>
          <a:xfrm>
            <a:off x="316333" y="337912"/>
            <a:ext cx="8478083" cy="415965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xmlns="" id="{C1061F83-FF00-45CA-9A4C-78DB5012811C}"/>
              </a:ext>
            </a:extLst>
          </p:cNvPr>
          <p:cNvPicPr>
            <a:picLocks noChangeAspect="1"/>
          </p:cNvPicPr>
          <p:nvPr/>
        </p:nvPicPr>
        <p:blipFill rotWithShape="1">
          <a:blip r:embed="rId4">
            <a:extLst>
              <a:ext uri="{28A0092B-C50C-407E-A947-70E740481C1C}">
                <a14:useLocalDpi xmlns:a14="http://schemas.microsoft.com/office/drawing/2010/main" val="0"/>
              </a:ext>
            </a:extLst>
          </a:blip>
          <a:srcRect l="8334" t="71495" r="8167" b="12619"/>
          <a:stretch/>
        </p:blipFill>
        <p:spPr>
          <a:xfrm>
            <a:off x="299708" y="4651242"/>
            <a:ext cx="8478083" cy="1140616"/>
          </a:xfrm>
          <a:prstGeom prst="rect">
            <a:avLst/>
          </a:prstGeom>
          <a:ln w="28575">
            <a:solidFill>
              <a:srgbClr val="F6B350"/>
            </a:solid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xmlns="" id="{A7853321-7547-4553-99F7-8EBBB002272E}"/>
              </a:ext>
            </a:extLst>
          </p:cNvPr>
          <p:cNvGrpSpPr/>
          <p:nvPr/>
        </p:nvGrpSpPr>
        <p:grpSpPr>
          <a:xfrm>
            <a:off x="6310994" y="4885236"/>
            <a:ext cx="1713640" cy="1160976"/>
            <a:chOff x="1834709" y="4015907"/>
            <a:chExt cx="1606379" cy="952832"/>
          </a:xfrm>
        </p:grpSpPr>
        <p:sp>
          <p:nvSpPr>
            <p:cNvPr id="9" name="Rounded Rectangle 13">
              <a:extLst>
                <a:ext uri="{FF2B5EF4-FFF2-40B4-BE49-F238E27FC236}">
                  <a16:creationId xmlns:a16="http://schemas.microsoft.com/office/drawing/2014/main" xmlns="" id="{649A32D7-F951-47A3-871A-B35FFA9C18F5}"/>
                </a:ext>
              </a:extLst>
            </p:cNvPr>
            <p:cNvSpPr/>
            <p:nvPr/>
          </p:nvSpPr>
          <p:spPr>
            <a:xfrm>
              <a:off x="1834709" y="4015907"/>
              <a:ext cx="1606379" cy="495328"/>
            </a:xfrm>
            <a:prstGeom prst="roundRect">
              <a:avLst>
                <a:gd name="adj" fmla="val 42473"/>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a:t>
              </a:r>
              <a:endParaRPr lang="en-GB" sz="2400" b="1" dirty="0">
                <a:solidFill>
                  <a:schemeClr val="tx1"/>
                </a:solidFill>
              </a:endParaRPr>
            </a:p>
          </p:txBody>
        </p:sp>
        <p:pic>
          <p:nvPicPr>
            <p:cNvPr id="11" name="Picture 2" descr="Related image">
              <a:extLst>
                <a:ext uri="{FF2B5EF4-FFF2-40B4-BE49-F238E27FC236}">
                  <a16:creationId xmlns:a16="http://schemas.microsoft.com/office/drawing/2014/main" xmlns="" id="{FEE391F9-CD20-401E-B5BD-C1C248B86B40}"/>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1944755">
              <a:off x="2150897" y="4363258"/>
              <a:ext cx="388517" cy="6054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23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51</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pic>
        <p:nvPicPr>
          <p:cNvPr id="4" name="Picture 3">
            <a:extLst>
              <a:ext uri="{FF2B5EF4-FFF2-40B4-BE49-F238E27FC236}">
                <a16:creationId xmlns:a16="http://schemas.microsoft.com/office/drawing/2014/main" xmlns="" id="{B2202B50-2849-431B-9C08-D8AC4417B295}"/>
              </a:ext>
            </a:extLst>
          </p:cNvPr>
          <p:cNvPicPr>
            <a:picLocks noChangeAspect="1"/>
          </p:cNvPicPr>
          <p:nvPr/>
        </p:nvPicPr>
        <p:blipFill rotWithShape="1">
          <a:blip r:embed="rId3">
            <a:extLst>
              <a:ext uri="{28A0092B-C50C-407E-A947-70E740481C1C}">
                <a14:useLocalDpi xmlns:a14="http://schemas.microsoft.com/office/drawing/2010/main" val="0"/>
              </a:ext>
            </a:extLst>
          </a:blip>
          <a:srcRect l="7600" t="9838" r="7700" b="12619"/>
          <a:stretch/>
        </p:blipFill>
        <p:spPr>
          <a:xfrm>
            <a:off x="411480" y="411480"/>
            <a:ext cx="8394692" cy="5434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56404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52</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xmlns="" id="{B69677ED-5C54-4353-B94F-C526DD00205C}"/>
              </a:ext>
            </a:extLst>
          </p:cNvPr>
          <p:cNvSpPr txBox="1"/>
          <p:nvPr/>
        </p:nvSpPr>
        <p:spPr>
          <a:xfrm>
            <a:off x="480194" y="1743331"/>
            <a:ext cx="8130503" cy="262892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Count on in fraction steps.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Find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2</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3</a:t>
            </a:r>
            <a:r>
              <a:rPr lang="en-GB" sz="2000" b="1" dirty="0">
                <a:solidFill>
                  <a:schemeClr val="accent5">
                    <a:lumMod val="75000"/>
                  </a:schemeClr>
                </a:solidFill>
              </a:rPr>
              <a:t>, </a:t>
            </a:r>
            <a:r>
              <a:rPr lang="en-GB" sz="2000" b="1" baseline="30000" dirty="0">
                <a:solidFill>
                  <a:schemeClr val="accent5">
                    <a:lumMod val="75000"/>
                  </a:schemeClr>
                </a:solidFill>
              </a:rPr>
              <a:t>1</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and </a:t>
            </a:r>
            <a:r>
              <a:rPr lang="en-GB" sz="2000" b="1" baseline="30000" dirty="0">
                <a:solidFill>
                  <a:schemeClr val="accent5">
                    <a:lumMod val="75000"/>
                  </a:schemeClr>
                </a:solidFill>
              </a:rPr>
              <a:t>3</a:t>
            </a:r>
            <a:r>
              <a:rPr lang="en-GB" sz="2000" b="1" dirty="0">
                <a:solidFill>
                  <a:schemeClr val="accent5">
                    <a:lumMod val="75000"/>
                  </a:schemeClr>
                </a:solidFill>
              </a:rPr>
              <a:t>/</a:t>
            </a:r>
            <a:r>
              <a:rPr lang="en-GB" sz="2000" b="1" baseline="-25000" dirty="0">
                <a:solidFill>
                  <a:schemeClr val="accent5">
                    <a:lumMod val="75000"/>
                  </a:schemeClr>
                </a:solidFill>
              </a:rPr>
              <a:t>4</a:t>
            </a:r>
            <a:r>
              <a:rPr lang="en-GB" sz="2000" b="1" dirty="0">
                <a:solidFill>
                  <a:schemeClr val="accent5">
                    <a:lumMod val="75000"/>
                  </a:schemeClr>
                </a:solidFill>
              </a:rPr>
              <a:t> of amounts using sharing and number facts.</a:t>
            </a:r>
          </a:p>
        </p:txBody>
      </p:sp>
      <p:sp>
        <p:nvSpPr>
          <p:cNvPr id="15" name="TextBox 14">
            <a:extLst>
              <a:ext uri="{FF2B5EF4-FFF2-40B4-BE49-F238E27FC236}">
                <a16:creationId xmlns:a16="http://schemas.microsoft.com/office/drawing/2014/main" xmlns=""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Number, Fractions, Money</a:t>
            </a:r>
          </a:p>
          <a:p>
            <a:pPr algn="ctr"/>
            <a:r>
              <a:rPr lang="en-GB" sz="2400" b="1" dirty="0">
                <a:solidFill>
                  <a:srgbClr val="253746"/>
                </a:solidFill>
              </a:rPr>
              <a:t>Counting in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2</a:t>
            </a:r>
            <a:r>
              <a:rPr lang="en-GB" sz="2400" b="1" dirty="0">
                <a:solidFill>
                  <a:srgbClr val="253746"/>
                </a:solidFill>
              </a:rPr>
              <a:t>s and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s</a:t>
            </a:r>
          </a:p>
          <a:p>
            <a:pPr algn="ctr"/>
            <a:r>
              <a:rPr lang="en-GB" sz="2400" b="1" dirty="0">
                <a:solidFill>
                  <a:srgbClr val="253746"/>
                </a:solidFill>
              </a:rPr>
              <a:t>Finding fractions of amounts</a:t>
            </a:r>
          </a:p>
        </p:txBody>
      </p:sp>
      <p:grpSp>
        <p:nvGrpSpPr>
          <p:cNvPr id="6" name="Group 5">
            <a:extLst>
              <a:ext uri="{FF2B5EF4-FFF2-40B4-BE49-F238E27FC236}">
                <a16:creationId xmlns:a16="http://schemas.microsoft.com/office/drawing/2014/main" xmlns="" id="{34E420E9-7814-4AAF-8427-455C7CA3E0EE}"/>
              </a:ext>
            </a:extLst>
          </p:cNvPr>
          <p:cNvGrpSpPr/>
          <p:nvPr/>
        </p:nvGrpSpPr>
        <p:grpSpPr>
          <a:xfrm>
            <a:off x="1212955" y="1002269"/>
            <a:ext cx="6344904" cy="1009650"/>
            <a:chOff x="943742" y="1418496"/>
            <a:chExt cx="6344904" cy="1009650"/>
          </a:xfrm>
        </p:grpSpPr>
        <p:sp>
          <p:nvSpPr>
            <p:cNvPr id="7" name="TextBox 6">
              <a:extLst>
                <a:ext uri="{FF2B5EF4-FFF2-40B4-BE49-F238E27FC236}">
                  <a16:creationId xmlns:a16="http://schemas.microsoft.com/office/drawing/2014/main" xmlns="" id="{0AFB597A-AFFF-4D23-A4C6-86CA22E2B00E}"/>
                </a:ext>
              </a:extLst>
            </p:cNvPr>
            <p:cNvSpPr txBox="1"/>
            <p:nvPr/>
          </p:nvSpPr>
          <p:spPr>
            <a:xfrm>
              <a:off x="1802246" y="1729083"/>
              <a:ext cx="5486400" cy="461665"/>
            </a:xfrm>
            <a:prstGeom prst="rect">
              <a:avLst/>
            </a:prstGeom>
            <a:noFill/>
          </p:spPr>
          <p:txBody>
            <a:bodyPr wrap="square" rtlCol="0">
              <a:spAutoFit/>
            </a:bodyPr>
            <a:lstStyle/>
            <a:p>
              <a:pPr algn="ctr"/>
              <a:r>
                <a:rPr lang="en-GB" sz="2400" b="1" dirty="0">
                  <a:solidFill>
                    <a:srgbClr val="253746"/>
                  </a:solidFill>
                </a:rPr>
                <a:t>Well Done!  You’ve completed this unit.</a:t>
              </a:r>
            </a:p>
          </p:txBody>
        </p:sp>
        <p:pic>
          <p:nvPicPr>
            <p:cNvPr id="8" name="Picture 3" descr="N:\Documents\Website\Wagtail Website\User Manuel for HT\Smiley-face.png">
              <a:extLst>
                <a:ext uri="{FF2B5EF4-FFF2-40B4-BE49-F238E27FC236}">
                  <a16:creationId xmlns:a16="http://schemas.microsoft.com/office/drawing/2014/main" xmlns="" id="{E4DEA5A5-2A80-4C97-928C-A6A3D3F84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42" y="1418496"/>
              <a:ext cx="1019175" cy="1009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1924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53</a:t>
            </a:fld>
            <a:endParaRPr lang="en-GB" dirty="0">
              <a:solidFill>
                <a:srgbClr val="EA7600"/>
              </a:solidFill>
            </a:endParaRPr>
          </a:p>
        </p:txBody>
      </p:sp>
      <p:sp>
        <p:nvSpPr>
          <p:cNvPr id="19" name="Rectangle 18">
            <a:extLst>
              <a:ext uri="{FF2B5EF4-FFF2-40B4-BE49-F238E27FC236}">
                <a16:creationId xmlns:a16="http://schemas.microsoft.com/office/drawing/2014/main" xmlns="" id="{15C486FE-0542-4482-AD40-87B16F714A61}"/>
              </a:ext>
            </a:extLst>
          </p:cNvPr>
          <p:cNvSpPr/>
          <p:nvPr/>
        </p:nvSpPr>
        <p:spPr>
          <a:xfrm>
            <a:off x="1551725" y="140677"/>
            <a:ext cx="6108820"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questions</a:t>
            </a:r>
          </a:p>
          <a:p>
            <a:pPr marL="66675" algn="ctr">
              <a:spcAft>
                <a:spcPts val="600"/>
              </a:spcAft>
            </a:pPr>
            <a:endParaRPr lang="en-GB" sz="2000" b="1" dirty="0">
              <a:solidFill>
                <a:schemeClr val="tx1"/>
              </a:solidFill>
            </a:endParaRPr>
          </a:p>
          <a:p>
            <a:pPr marL="66675">
              <a:spcAft>
                <a:spcPts val="600"/>
              </a:spcAft>
            </a:pPr>
            <a:r>
              <a:rPr lang="en-GB" sz="1600" dirty="0">
                <a:solidFill>
                  <a:schemeClr val="tx1"/>
                </a:solidFill>
              </a:rPr>
              <a:t>Write the missing numbers in each sequence.</a:t>
            </a:r>
          </a:p>
          <a:p>
            <a:pPr marL="66675">
              <a:spcAft>
                <a:spcPts val="600"/>
              </a:spcAft>
            </a:pPr>
            <a:r>
              <a:rPr lang="en-GB" sz="1600" dirty="0">
                <a:solidFill>
                  <a:schemeClr val="tx1"/>
                </a:solidFill>
              </a:rPr>
              <a:t>2</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4</a:t>
            </a:r>
            <a:r>
              <a:rPr lang="en-GB" sz="1600" dirty="0">
                <a:solidFill>
                  <a:schemeClr val="tx1"/>
                </a:solidFill>
              </a:rPr>
              <a:t>   2</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2</a:t>
            </a:r>
            <a:r>
              <a:rPr lang="en-GB" sz="1600" dirty="0">
                <a:solidFill>
                  <a:schemeClr val="tx1"/>
                </a:solidFill>
              </a:rPr>
              <a:t>   2</a:t>
            </a:r>
            <a:r>
              <a:rPr lang="en-GB" sz="1600" baseline="30000" dirty="0">
                <a:solidFill>
                  <a:schemeClr val="tx1"/>
                </a:solidFill>
              </a:rPr>
              <a:t>3</a:t>
            </a:r>
            <a:r>
              <a:rPr lang="en-GB" sz="1600" dirty="0">
                <a:solidFill>
                  <a:schemeClr val="tx1"/>
                </a:solidFill>
              </a:rPr>
              <a:t>/</a:t>
            </a:r>
            <a:r>
              <a:rPr lang="en-GB" sz="1600" baseline="-25000" dirty="0">
                <a:solidFill>
                  <a:schemeClr val="tx1"/>
                </a:solidFill>
              </a:rPr>
              <a:t>4</a:t>
            </a:r>
            <a:r>
              <a:rPr lang="en-GB" sz="1600" dirty="0">
                <a:solidFill>
                  <a:schemeClr val="tx1"/>
                </a:solidFill>
              </a:rPr>
              <a:t>  </a:t>
            </a:r>
          </a:p>
          <a:p>
            <a:pPr marL="66675">
              <a:spcAft>
                <a:spcPts val="600"/>
              </a:spcAft>
            </a:pPr>
            <a:r>
              <a:rPr lang="en-GB" sz="1600" dirty="0">
                <a:solidFill>
                  <a:schemeClr val="tx1"/>
                </a:solidFill>
              </a:rPr>
              <a:t>4</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2</a:t>
            </a:r>
            <a:r>
              <a:rPr lang="en-GB" sz="1600" dirty="0">
                <a:solidFill>
                  <a:schemeClr val="tx1"/>
                </a:solidFill>
              </a:rPr>
              <a:t>   4</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4</a:t>
            </a:r>
            <a:r>
              <a:rPr lang="en-GB" sz="1600" dirty="0">
                <a:solidFill>
                  <a:schemeClr val="tx1"/>
                </a:solidFill>
              </a:rPr>
              <a:t>   4    </a:t>
            </a:r>
          </a:p>
          <a:p>
            <a:pPr marL="66675">
              <a:spcAft>
                <a:spcPts val="600"/>
              </a:spcAft>
            </a:pPr>
            <a:r>
              <a:rPr lang="en-GB" sz="1600" baseline="30000" dirty="0">
                <a:solidFill>
                  <a:schemeClr val="tx1"/>
                </a:solidFill>
              </a:rPr>
              <a:t>1</a:t>
            </a:r>
            <a:r>
              <a:rPr lang="en-GB" sz="1600" dirty="0">
                <a:solidFill>
                  <a:schemeClr val="tx1"/>
                </a:solidFill>
              </a:rPr>
              <a:t>/</a:t>
            </a:r>
            <a:r>
              <a:rPr lang="en-GB" sz="1600" baseline="-25000" dirty="0">
                <a:solidFill>
                  <a:schemeClr val="tx1"/>
                </a:solidFill>
              </a:rPr>
              <a:t>3</a:t>
            </a:r>
            <a:r>
              <a:rPr lang="en-GB" sz="1600" dirty="0">
                <a:solidFill>
                  <a:schemeClr val="tx1"/>
                </a:solidFill>
              </a:rPr>
              <a:t>    </a:t>
            </a:r>
            <a:r>
              <a:rPr lang="en-GB" sz="1600" baseline="30000" dirty="0">
                <a:solidFill>
                  <a:schemeClr val="tx1"/>
                </a:solidFill>
              </a:rPr>
              <a:t>2</a:t>
            </a:r>
            <a:r>
              <a:rPr lang="en-GB" sz="1600" dirty="0">
                <a:solidFill>
                  <a:schemeClr val="tx1"/>
                </a:solidFill>
              </a:rPr>
              <a:t>/</a:t>
            </a:r>
            <a:r>
              <a:rPr lang="en-GB" sz="1600" baseline="-25000" dirty="0">
                <a:solidFill>
                  <a:schemeClr val="tx1"/>
                </a:solidFill>
              </a:rPr>
              <a:t>3</a:t>
            </a:r>
            <a:r>
              <a:rPr lang="en-GB" sz="1600" dirty="0">
                <a:solidFill>
                  <a:schemeClr val="tx1"/>
                </a:solidFill>
              </a:rPr>
              <a:t>   1   </a:t>
            </a: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Find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4</a:t>
            </a:r>
            <a:r>
              <a:rPr lang="en-GB" sz="1600" dirty="0">
                <a:solidFill>
                  <a:schemeClr val="tx1"/>
                </a:solidFill>
              </a:rPr>
              <a:t> of each quantity:</a:t>
            </a:r>
          </a:p>
          <a:p>
            <a:pPr marL="66675">
              <a:spcAft>
                <a:spcPts val="600"/>
              </a:spcAft>
            </a:pPr>
            <a:r>
              <a:rPr lang="en-GB" sz="1600" dirty="0">
                <a:solidFill>
                  <a:schemeClr val="tx1"/>
                </a:solidFill>
              </a:rPr>
              <a:t>(a)	     24 stickers</a:t>
            </a:r>
          </a:p>
          <a:p>
            <a:pPr marL="66675">
              <a:spcAft>
                <a:spcPts val="600"/>
              </a:spcAft>
            </a:pPr>
            <a:r>
              <a:rPr lang="en-GB" sz="1600" dirty="0">
                <a:solidFill>
                  <a:schemeClr val="tx1"/>
                </a:solidFill>
              </a:rPr>
              <a:t>(b)	     16 pennies</a:t>
            </a:r>
          </a:p>
          <a:p>
            <a:pPr marL="66675">
              <a:spcAft>
                <a:spcPts val="600"/>
              </a:spcAft>
            </a:pPr>
            <a:r>
              <a:rPr lang="en-GB" sz="1600" dirty="0">
                <a:solidFill>
                  <a:schemeClr val="tx1"/>
                </a:solidFill>
              </a:rPr>
              <a:t>(c)	     28 crisps </a:t>
            </a:r>
          </a:p>
          <a:p>
            <a:pPr marL="66675">
              <a:spcAft>
                <a:spcPts val="600"/>
              </a:spcAft>
            </a:pPr>
            <a:r>
              <a:rPr lang="en-GB" sz="1600" dirty="0">
                <a:solidFill>
                  <a:schemeClr val="tx1"/>
                </a:solidFill>
              </a:rPr>
              <a:t>Use your answers to find </a:t>
            </a:r>
            <a:r>
              <a:rPr lang="en-GB" sz="1600" baseline="30000" dirty="0">
                <a:solidFill>
                  <a:schemeClr val="tx1"/>
                </a:solidFill>
              </a:rPr>
              <a:t>3</a:t>
            </a:r>
            <a:r>
              <a:rPr lang="en-GB" sz="1600" dirty="0">
                <a:solidFill>
                  <a:schemeClr val="tx1"/>
                </a:solidFill>
              </a:rPr>
              <a:t>/</a:t>
            </a:r>
            <a:r>
              <a:rPr lang="en-GB" sz="1600" baseline="-25000" dirty="0">
                <a:solidFill>
                  <a:schemeClr val="tx1"/>
                </a:solidFill>
              </a:rPr>
              <a:t>4</a:t>
            </a:r>
            <a:r>
              <a:rPr lang="en-GB" sz="1600" dirty="0">
                <a:solidFill>
                  <a:schemeClr val="tx1"/>
                </a:solidFill>
              </a:rPr>
              <a:t> of each quantity.</a:t>
            </a:r>
          </a:p>
          <a:p>
            <a:pPr marL="66675">
              <a:spcAft>
                <a:spcPts val="600"/>
              </a:spcAft>
            </a:pPr>
            <a:r>
              <a:rPr lang="en-GB" sz="1600" dirty="0">
                <a:solidFill>
                  <a:schemeClr val="tx1"/>
                </a:solidFill>
              </a:rPr>
              <a:t> </a:t>
            </a:r>
          </a:p>
          <a:p>
            <a:pPr marL="66675">
              <a:spcAft>
                <a:spcPts val="600"/>
              </a:spcAft>
            </a:pPr>
            <a:r>
              <a:rPr lang="en-GB" sz="1600" dirty="0">
                <a:solidFill>
                  <a:schemeClr val="tx1"/>
                </a:solidFill>
              </a:rPr>
              <a:t>True or false? </a:t>
            </a:r>
          </a:p>
          <a:p>
            <a:pPr marL="66675">
              <a:spcAft>
                <a:spcPts val="600"/>
              </a:spcAft>
            </a:pPr>
            <a:r>
              <a:rPr lang="en-GB" sz="1600" dirty="0">
                <a:solidFill>
                  <a:schemeClr val="tx1"/>
                </a:solidFill>
              </a:rPr>
              <a:t>•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3</a:t>
            </a:r>
            <a:r>
              <a:rPr lang="en-GB" sz="1600" dirty="0">
                <a:solidFill>
                  <a:schemeClr val="tx1"/>
                </a:solidFill>
              </a:rPr>
              <a:t> of 12p is the same as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2</a:t>
            </a:r>
            <a:r>
              <a:rPr lang="en-GB" sz="1600" dirty="0">
                <a:solidFill>
                  <a:schemeClr val="tx1"/>
                </a:solidFill>
              </a:rPr>
              <a:t> of 8p  </a:t>
            </a:r>
          </a:p>
          <a:p>
            <a:pPr marL="66675">
              <a:spcAft>
                <a:spcPts val="600"/>
              </a:spcAft>
            </a:pPr>
            <a:r>
              <a:rPr lang="en-GB" sz="1600" dirty="0">
                <a:solidFill>
                  <a:schemeClr val="tx1"/>
                </a:solidFill>
              </a:rPr>
              <a:t>•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3</a:t>
            </a:r>
            <a:r>
              <a:rPr lang="en-GB" sz="1600" dirty="0">
                <a:solidFill>
                  <a:schemeClr val="tx1"/>
                </a:solidFill>
              </a:rPr>
              <a:t> of 24p is the same as</a:t>
            </a:r>
            <a:r>
              <a:rPr lang="en-GB" sz="1600" baseline="30000" dirty="0">
                <a:solidFill>
                  <a:schemeClr val="tx1"/>
                </a:solidFill>
              </a:rPr>
              <a:t> 1</a:t>
            </a:r>
            <a:r>
              <a:rPr lang="en-GB" sz="1600" dirty="0">
                <a:solidFill>
                  <a:schemeClr val="tx1"/>
                </a:solidFill>
              </a:rPr>
              <a:t>/</a:t>
            </a:r>
            <a:r>
              <a:rPr lang="en-GB" sz="1600" baseline="-25000" dirty="0">
                <a:solidFill>
                  <a:schemeClr val="tx1"/>
                </a:solidFill>
              </a:rPr>
              <a:t>2</a:t>
            </a:r>
            <a:r>
              <a:rPr lang="en-GB" sz="1600" dirty="0">
                <a:solidFill>
                  <a:schemeClr val="tx1"/>
                </a:solidFill>
              </a:rPr>
              <a:t> of 16p</a:t>
            </a:r>
          </a:p>
          <a:p>
            <a:pPr marL="66675">
              <a:spcAft>
                <a:spcPts val="600"/>
              </a:spcAft>
            </a:pPr>
            <a:r>
              <a:rPr lang="en-GB" sz="1600" dirty="0">
                <a:solidFill>
                  <a:schemeClr val="tx1"/>
                </a:solidFill>
              </a:rPr>
              <a:t>•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4</a:t>
            </a:r>
            <a:r>
              <a:rPr lang="en-GB" sz="1600" dirty="0">
                <a:solidFill>
                  <a:schemeClr val="tx1"/>
                </a:solidFill>
              </a:rPr>
              <a:t> of 28p is the same as </a:t>
            </a:r>
            <a:r>
              <a:rPr lang="en-GB" sz="1600" baseline="30000" dirty="0">
                <a:solidFill>
                  <a:schemeClr val="tx1"/>
                </a:solidFill>
              </a:rPr>
              <a:t>3</a:t>
            </a:r>
            <a:r>
              <a:rPr lang="en-GB" sz="1600" dirty="0">
                <a:solidFill>
                  <a:schemeClr val="tx1"/>
                </a:solidFill>
              </a:rPr>
              <a:t>/</a:t>
            </a:r>
            <a:r>
              <a:rPr lang="en-GB" sz="1600" baseline="-25000" dirty="0">
                <a:solidFill>
                  <a:schemeClr val="tx1"/>
                </a:solidFill>
              </a:rPr>
              <a:t>4</a:t>
            </a:r>
            <a:r>
              <a:rPr lang="en-GB" sz="1600" dirty="0">
                <a:solidFill>
                  <a:schemeClr val="tx1"/>
                </a:solidFill>
              </a:rPr>
              <a:t> of 16p</a:t>
            </a:r>
          </a:p>
          <a:p>
            <a:pPr marL="66675">
              <a:spcAft>
                <a:spcPts val="600"/>
              </a:spcAft>
            </a:pPr>
            <a:endParaRPr lang="en-GB" sz="2000" dirty="0">
              <a:solidFill>
                <a:schemeClr val="tx1"/>
              </a:solidFill>
            </a:endParaRP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
        <p:nvSpPr>
          <p:cNvPr id="2" name="Footer Placeholder 1">
            <a:extLst>
              <a:ext uri="{FF2B5EF4-FFF2-40B4-BE49-F238E27FC236}">
                <a16:creationId xmlns:a16="http://schemas.microsoft.com/office/drawing/2014/main" xmlns="" id="{FD0714CD-286A-4438-8012-C18FA2C2F644}"/>
              </a:ext>
            </a:extLst>
          </p:cNvPr>
          <p:cNvSpPr>
            <a:spLocks noGrp="1"/>
          </p:cNvSpPr>
          <p:nvPr>
            <p:ph type="ftr" sz="quarter" idx="11"/>
          </p:nvPr>
        </p:nvSpPr>
        <p:spPr/>
        <p:txBody>
          <a:bodyPr/>
          <a:lstStyle/>
          <a:p>
            <a:pPr algn="r"/>
            <a:r>
              <a:rPr lang="en-GB"/>
              <a:t>Year 2</a:t>
            </a:r>
            <a:endParaRPr lang="en-GB" dirty="0"/>
          </a:p>
        </p:txBody>
      </p:sp>
      <p:sp>
        <p:nvSpPr>
          <p:cNvPr id="5" name="Rounded Rectangle 1">
            <a:extLst>
              <a:ext uri="{FF2B5EF4-FFF2-40B4-BE49-F238E27FC236}">
                <a16:creationId xmlns:a16="http://schemas.microsoft.com/office/drawing/2014/main" xmlns="" id="{63D6D68E-22CF-41CF-9D61-65D9D1CF2107}"/>
              </a:ext>
            </a:extLst>
          </p:cNvPr>
          <p:cNvSpPr/>
          <p:nvPr/>
        </p:nvSpPr>
        <p:spPr>
          <a:xfrm>
            <a:off x="3069996" y="1212913"/>
            <a:ext cx="287655" cy="2876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ounded Rectangle 4">
            <a:extLst>
              <a:ext uri="{FF2B5EF4-FFF2-40B4-BE49-F238E27FC236}">
                <a16:creationId xmlns:a16="http://schemas.microsoft.com/office/drawing/2014/main" xmlns="" id="{EA45EE1A-7500-48E3-A863-726D3EBDF30A}"/>
              </a:ext>
            </a:extLst>
          </p:cNvPr>
          <p:cNvSpPr/>
          <p:nvPr/>
        </p:nvSpPr>
        <p:spPr>
          <a:xfrm>
            <a:off x="3546678" y="1216088"/>
            <a:ext cx="287655" cy="2876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ounded Rectangle 5">
            <a:extLst>
              <a:ext uri="{FF2B5EF4-FFF2-40B4-BE49-F238E27FC236}">
                <a16:creationId xmlns:a16="http://schemas.microsoft.com/office/drawing/2014/main" xmlns="" id="{9AEC3A64-1C8C-4513-B216-B221D33372DB}"/>
              </a:ext>
            </a:extLst>
          </p:cNvPr>
          <p:cNvSpPr/>
          <p:nvPr/>
        </p:nvSpPr>
        <p:spPr>
          <a:xfrm>
            <a:off x="4002405" y="1207090"/>
            <a:ext cx="287655" cy="2876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ounded Rectangle 1">
            <a:extLst>
              <a:ext uri="{FF2B5EF4-FFF2-40B4-BE49-F238E27FC236}">
                <a16:creationId xmlns:a16="http://schemas.microsoft.com/office/drawing/2014/main" xmlns="" id="{E50938E6-D0F2-4AC9-AAD0-2B68EE87CEC8}"/>
              </a:ext>
            </a:extLst>
          </p:cNvPr>
          <p:cNvSpPr/>
          <p:nvPr/>
        </p:nvSpPr>
        <p:spPr>
          <a:xfrm>
            <a:off x="3328035" y="1531238"/>
            <a:ext cx="287655" cy="2876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ounded Rectangle 4">
            <a:extLst>
              <a:ext uri="{FF2B5EF4-FFF2-40B4-BE49-F238E27FC236}">
                <a16:creationId xmlns:a16="http://schemas.microsoft.com/office/drawing/2014/main" xmlns="" id="{D5088CEB-5784-4A0A-9271-D7936A59827C}"/>
              </a:ext>
            </a:extLst>
          </p:cNvPr>
          <p:cNvSpPr/>
          <p:nvPr/>
        </p:nvSpPr>
        <p:spPr>
          <a:xfrm>
            <a:off x="2885859" y="1548491"/>
            <a:ext cx="287655" cy="2876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ounded Rectangle 5">
            <a:extLst>
              <a:ext uri="{FF2B5EF4-FFF2-40B4-BE49-F238E27FC236}">
                <a16:creationId xmlns:a16="http://schemas.microsoft.com/office/drawing/2014/main" xmlns="" id="{3DD16813-7FE9-4DD1-9672-411950F38158}"/>
              </a:ext>
            </a:extLst>
          </p:cNvPr>
          <p:cNvSpPr/>
          <p:nvPr/>
        </p:nvSpPr>
        <p:spPr>
          <a:xfrm>
            <a:off x="3759517" y="1531238"/>
            <a:ext cx="287655" cy="2876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ounded Rectangle 1">
            <a:extLst>
              <a:ext uri="{FF2B5EF4-FFF2-40B4-BE49-F238E27FC236}">
                <a16:creationId xmlns:a16="http://schemas.microsoft.com/office/drawing/2014/main" xmlns="" id="{F974A0E6-0B87-4356-8032-8147DED76663}"/>
              </a:ext>
            </a:extLst>
          </p:cNvPr>
          <p:cNvSpPr/>
          <p:nvPr/>
        </p:nvSpPr>
        <p:spPr>
          <a:xfrm>
            <a:off x="2742031" y="1922164"/>
            <a:ext cx="287655" cy="2876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ounded Rectangle 4">
            <a:extLst>
              <a:ext uri="{FF2B5EF4-FFF2-40B4-BE49-F238E27FC236}">
                <a16:creationId xmlns:a16="http://schemas.microsoft.com/office/drawing/2014/main" xmlns="" id="{B2588E65-7F79-4457-86FA-13314DF0DBCE}"/>
              </a:ext>
            </a:extLst>
          </p:cNvPr>
          <p:cNvSpPr/>
          <p:nvPr/>
        </p:nvSpPr>
        <p:spPr>
          <a:xfrm>
            <a:off x="3217866" y="1913952"/>
            <a:ext cx="287655" cy="2876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ounded Rectangle 5">
            <a:extLst>
              <a:ext uri="{FF2B5EF4-FFF2-40B4-BE49-F238E27FC236}">
                <a16:creationId xmlns:a16="http://schemas.microsoft.com/office/drawing/2014/main" xmlns="" id="{E3517861-10CD-4AA5-BA64-39B2F292921E}"/>
              </a:ext>
            </a:extLst>
          </p:cNvPr>
          <p:cNvSpPr/>
          <p:nvPr/>
        </p:nvSpPr>
        <p:spPr>
          <a:xfrm>
            <a:off x="3690505" y="1900563"/>
            <a:ext cx="287655" cy="2876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262603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54</a:t>
            </a:fld>
            <a:endParaRPr lang="en-GB" dirty="0">
              <a:solidFill>
                <a:srgbClr val="EA7600"/>
              </a:solidFill>
            </a:endParaRPr>
          </a:p>
        </p:txBody>
      </p:sp>
      <p:sp>
        <p:nvSpPr>
          <p:cNvPr id="19" name="Rectangle 18">
            <a:extLst>
              <a:ext uri="{FF2B5EF4-FFF2-40B4-BE49-F238E27FC236}">
                <a16:creationId xmlns:a16="http://schemas.microsoft.com/office/drawing/2014/main" xmlns="" id="{15C486FE-0542-4482-AD40-87B16F714A61}"/>
              </a:ext>
            </a:extLst>
          </p:cNvPr>
          <p:cNvSpPr/>
          <p:nvPr/>
        </p:nvSpPr>
        <p:spPr>
          <a:xfrm>
            <a:off x="681414" y="138439"/>
            <a:ext cx="7781171" cy="5908181"/>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66675" algn="ctr">
              <a:spcAft>
                <a:spcPts val="600"/>
              </a:spcAft>
            </a:pPr>
            <a:r>
              <a:rPr lang="en-GB" sz="2000" b="1" dirty="0">
                <a:solidFill>
                  <a:schemeClr val="tx1"/>
                </a:solidFill>
              </a:rPr>
              <a:t>Problem solving and reasoning: Answers</a:t>
            </a:r>
          </a:p>
          <a:p>
            <a:pPr marL="66675" algn="ctr">
              <a:spcAft>
                <a:spcPts val="600"/>
              </a:spcAft>
            </a:pPr>
            <a:endParaRPr lang="en-GB" sz="2000" b="1" dirty="0">
              <a:solidFill>
                <a:schemeClr val="tx1"/>
              </a:solidFill>
            </a:endParaRPr>
          </a:p>
          <a:p>
            <a:pPr marL="66675">
              <a:spcAft>
                <a:spcPts val="600"/>
              </a:spcAft>
            </a:pPr>
            <a:r>
              <a:rPr lang="en-GB" sz="1600" dirty="0">
                <a:solidFill>
                  <a:schemeClr val="tx1"/>
                </a:solidFill>
              </a:rPr>
              <a:t>Write the missing numbers in each sequence.</a:t>
            </a:r>
          </a:p>
          <a:p>
            <a:pPr marL="66675">
              <a:spcAft>
                <a:spcPts val="600"/>
              </a:spcAft>
            </a:pPr>
            <a:r>
              <a:rPr lang="en-GB" sz="1600" dirty="0">
                <a:solidFill>
                  <a:schemeClr val="tx1"/>
                </a:solidFill>
              </a:rPr>
              <a:t>2</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4</a:t>
            </a:r>
            <a:r>
              <a:rPr lang="en-GB" sz="1600" dirty="0">
                <a:solidFill>
                  <a:schemeClr val="tx1"/>
                </a:solidFill>
              </a:rPr>
              <a:t>   2</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2</a:t>
            </a:r>
            <a:r>
              <a:rPr lang="en-GB" sz="1600" dirty="0">
                <a:solidFill>
                  <a:schemeClr val="tx1"/>
                </a:solidFill>
              </a:rPr>
              <a:t>   2</a:t>
            </a:r>
            <a:r>
              <a:rPr lang="en-GB" sz="1600" baseline="30000" dirty="0">
                <a:solidFill>
                  <a:schemeClr val="tx1"/>
                </a:solidFill>
              </a:rPr>
              <a:t>3</a:t>
            </a:r>
            <a:r>
              <a:rPr lang="en-GB" sz="1600" dirty="0">
                <a:solidFill>
                  <a:schemeClr val="tx1"/>
                </a:solidFill>
              </a:rPr>
              <a:t>/</a:t>
            </a:r>
            <a:r>
              <a:rPr lang="en-GB" sz="1600" baseline="-25000" dirty="0">
                <a:solidFill>
                  <a:schemeClr val="tx1"/>
                </a:solidFill>
              </a:rPr>
              <a:t>4</a:t>
            </a:r>
            <a:r>
              <a:rPr lang="en-GB" sz="1600" dirty="0">
                <a:solidFill>
                  <a:schemeClr val="tx1"/>
                </a:solidFill>
              </a:rPr>
              <a:t>   </a:t>
            </a:r>
            <a:r>
              <a:rPr lang="en-GB" sz="1600" b="1" dirty="0">
                <a:solidFill>
                  <a:srgbClr val="00B050"/>
                </a:solidFill>
              </a:rPr>
              <a:t>3   3</a:t>
            </a:r>
            <a:r>
              <a:rPr lang="en-GB" sz="1600" b="1" baseline="30000" dirty="0">
                <a:solidFill>
                  <a:srgbClr val="00B050"/>
                </a:solidFill>
              </a:rPr>
              <a:t>1</a:t>
            </a:r>
            <a:r>
              <a:rPr lang="en-GB" sz="1600" b="1" dirty="0">
                <a:solidFill>
                  <a:srgbClr val="00B050"/>
                </a:solidFill>
              </a:rPr>
              <a:t>/</a:t>
            </a:r>
            <a:r>
              <a:rPr lang="en-GB" sz="1600" b="1" baseline="-25000" dirty="0">
                <a:solidFill>
                  <a:srgbClr val="00B050"/>
                </a:solidFill>
              </a:rPr>
              <a:t>4</a:t>
            </a:r>
            <a:r>
              <a:rPr lang="en-GB" sz="1600" b="1" dirty="0">
                <a:solidFill>
                  <a:srgbClr val="00B050"/>
                </a:solidFill>
              </a:rPr>
              <a:t>   3</a:t>
            </a:r>
            <a:r>
              <a:rPr lang="en-GB" sz="1600" b="1" baseline="30000" dirty="0">
                <a:solidFill>
                  <a:srgbClr val="00B050"/>
                </a:solidFill>
              </a:rPr>
              <a:t>1</a:t>
            </a:r>
            <a:r>
              <a:rPr lang="en-GB" sz="1600" b="1" dirty="0">
                <a:solidFill>
                  <a:srgbClr val="00B050"/>
                </a:solidFill>
              </a:rPr>
              <a:t>/</a:t>
            </a:r>
            <a:r>
              <a:rPr lang="en-GB" sz="1600" b="1" baseline="-25000" dirty="0">
                <a:solidFill>
                  <a:srgbClr val="00B050"/>
                </a:solidFill>
              </a:rPr>
              <a:t>2</a:t>
            </a:r>
            <a:endParaRPr lang="en-GB" sz="1600" b="1" dirty="0">
              <a:solidFill>
                <a:srgbClr val="00B050"/>
              </a:solidFill>
            </a:endParaRPr>
          </a:p>
          <a:p>
            <a:pPr marL="66675">
              <a:spcAft>
                <a:spcPts val="600"/>
              </a:spcAft>
            </a:pPr>
            <a:r>
              <a:rPr lang="en-GB" sz="1600" dirty="0">
                <a:solidFill>
                  <a:schemeClr val="tx1"/>
                </a:solidFill>
              </a:rPr>
              <a:t>4</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2</a:t>
            </a:r>
            <a:r>
              <a:rPr lang="en-GB" sz="1600" dirty="0">
                <a:solidFill>
                  <a:schemeClr val="tx1"/>
                </a:solidFill>
              </a:rPr>
              <a:t>   4</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4</a:t>
            </a:r>
            <a:r>
              <a:rPr lang="en-GB" sz="1600" dirty="0">
                <a:solidFill>
                  <a:schemeClr val="tx1"/>
                </a:solidFill>
              </a:rPr>
              <a:t>   4    </a:t>
            </a:r>
            <a:r>
              <a:rPr lang="en-GB" sz="1600" b="1" dirty="0">
                <a:solidFill>
                  <a:srgbClr val="00B050"/>
                </a:solidFill>
              </a:rPr>
              <a:t>3</a:t>
            </a:r>
            <a:r>
              <a:rPr lang="en-GB" sz="1600" b="1" baseline="30000" dirty="0">
                <a:solidFill>
                  <a:srgbClr val="00B050"/>
                </a:solidFill>
              </a:rPr>
              <a:t>3</a:t>
            </a:r>
            <a:r>
              <a:rPr lang="en-GB" sz="1600" b="1" dirty="0">
                <a:solidFill>
                  <a:srgbClr val="00B050"/>
                </a:solidFill>
              </a:rPr>
              <a:t>/</a:t>
            </a:r>
            <a:r>
              <a:rPr lang="en-GB" sz="1600" b="1" baseline="-25000" dirty="0">
                <a:solidFill>
                  <a:srgbClr val="00B050"/>
                </a:solidFill>
              </a:rPr>
              <a:t>4</a:t>
            </a:r>
            <a:r>
              <a:rPr lang="en-GB" sz="1600" b="1" dirty="0">
                <a:solidFill>
                  <a:srgbClr val="00B050"/>
                </a:solidFill>
              </a:rPr>
              <a:t>   3</a:t>
            </a:r>
            <a:r>
              <a:rPr lang="en-GB" sz="1600" b="1" baseline="30000" dirty="0">
                <a:solidFill>
                  <a:srgbClr val="00B050"/>
                </a:solidFill>
              </a:rPr>
              <a:t>1</a:t>
            </a:r>
            <a:r>
              <a:rPr lang="en-GB" sz="1600" b="1" dirty="0">
                <a:solidFill>
                  <a:srgbClr val="00B050"/>
                </a:solidFill>
              </a:rPr>
              <a:t>/</a:t>
            </a:r>
            <a:r>
              <a:rPr lang="en-GB" sz="1600" b="1" baseline="-25000" dirty="0">
                <a:solidFill>
                  <a:srgbClr val="00B050"/>
                </a:solidFill>
              </a:rPr>
              <a:t>2</a:t>
            </a:r>
            <a:r>
              <a:rPr lang="en-GB" sz="1600" b="1" dirty="0">
                <a:solidFill>
                  <a:srgbClr val="00B050"/>
                </a:solidFill>
              </a:rPr>
              <a:t>   3</a:t>
            </a:r>
            <a:r>
              <a:rPr lang="en-GB" sz="1600" b="1" baseline="30000" dirty="0">
                <a:solidFill>
                  <a:srgbClr val="00B050"/>
                </a:solidFill>
              </a:rPr>
              <a:t>1</a:t>
            </a:r>
            <a:r>
              <a:rPr lang="en-GB" sz="1600" b="1" dirty="0">
                <a:solidFill>
                  <a:srgbClr val="00B050"/>
                </a:solidFill>
              </a:rPr>
              <a:t>/</a:t>
            </a:r>
            <a:r>
              <a:rPr lang="en-GB" sz="1600" b="1" baseline="-25000" dirty="0">
                <a:solidFill>
                  <a:srgbClr val="00B050"/>
                </a:solidFill>
              </a:rPr>
              <a:t>4</a:t>
            </a:r>
            <a:r>
              <a:rPr lang="en-GB" sz="1600" b="1" dirty="0">
                <a:solidFill>
                  <a:srgbClr val="00B050"/>
                </a:solidFill>
              </a:rPr>
              <a:t> </a:t>
            </a:r>
          </a:p>
          <a:p>
            <a:pPr marL="66675">
              <a:spcAft>
                <a:spcPts val="600"/>
              </a:spcAft>
            </a:pPr>
            <a:r>
              <a:rPr lang="en-GB" sz="1600" baseline="30000" dirty="0">
                <a:solidFill>
                  <a:schemeClr val="tx1"/>
                </a:solidFill>
              </a:rPr>
              <a:t>1</a:t>
            </a:r>
            <a:r>
              <a:rPr lang="en-GB" sz="1600" dirty="0">
                <a:solidFill>
                  <a:schemeClr val="tx1"/>
                </a:solidFill>
              </a:rPr>
              <a:t>/</a:t>
            </a:r>
            <a:r>
              <a:rPr lang="en-GB" sz="1600" baseline="-25000" dirty="0">
                <a:solidFill>
                  <a:schemeClr val="tx1"/>
                </a:solidFill>
              </a:rPr>
              <a:t>3</a:t>
            </a:r>
            <a:r>
              <a:rPr lang="en-GB" sz="1600" dirty="0">
                <a:solidFill>
                  <a:schemeClr val="tx1"/>
                </a:solidFill>
              </a:rPr>
              <a:t>    </a:t>
            </a:r>
            <a:r>
              <a:rPr lang="en-GB" sz="1600" baseline="30000" dirty="0">
                <a:solidFill>
                  <a:schemeClr val="tx1"/>
                </a:solidFill>
              </a:rPr>
              <a:t>2</a:t>
            </a:r>
            <a:r>
              <a:rPr lang="en-GB" sz="1600" dirty="0">
                <a:solidFill>
                  <a:schemeClr val="tx1"/>
                </a:solidFill>
              </a:rPr>
              <a:t>/</a:t>
            </a:r>
            <a:r>
              <a:rPr lang="en-GB" sz="1600" baseline="-25000" dirty="0">
                <a:solidFill>
                  <a:schemeClr val="tx1"/>
                </a:solidFill>
              </a:rPr>
              <a:t>3</a:t>
            </a:r>
            <a:r>
              <a:rPr lang="en-GB" sz="1600" dirty="0">
                <a:solidFill>
                  <a:schemeClr val="tx1"/>
                </a:solidFill>
              </a:rPr>
              <a:t>   1 </a:t>
            </a:r>
            <a:r>
              <a:rPr lang="en-GB" dirty="0"/>
              <a:t>1</a:t>
            </a:r>
            <a:r>
              <a:rPr lang="en-GB" b="1" dirty="0">
                <a:solidFill>
                  <a:srgbClr val="00B050"/>
                </a:solidFill>
              </a:rPr>
              <a:t> 1</a:t>
            </a:r>
            <a:r>
              <a:rPr lang="en-GB" b="1" baseline="30000" dirty="0">
                <a:solidFill>
                  <a:srgbClr val="00B050"/>
                </a:solidFill>
              </a:rPr>
              <a:t>1</a:t>
            </a:r>
            <a:r>
              <a:rPr lang="en-GB" b="1" dirty="0">
                <a:solidFill>
                  <a:srgbClr val="00B050"/>
                </a:solidFill>
              </a:rPr>
              <a:t>/</a:t>
            </a:r>
            <a:r>
              <a:rPr lang="en-GB" b="1" baseline="-25000" dirty="0">
                <a:solidFill>
                  <a:srgbClr val="00B050"/>
                </a:solidFill>
              </a:rPr>
              <a:t>3</a:t>
            </a:r>
            <a:r>
              <a:rPr lang="en-GB" b="1" dirty="0">
                <a:solidFill>
                  <a:srgbClr val="00B050"/>
                </a:solidFill>
              </a:rPr>
              <a:t>   1</a:t>
            </a:r>
            <a:r>
              <a:rPr lang="en-GB" b="1" baseline="30000" dirty="0">
                <a:solidFill>
                  <a:srgbClr val="00B050"/>
                </a:solidFill>
              </a:rPr>
              <a:t>2</a:t>
            </a:r>
            <a:r>
              <a:rPr lang="en-GB" b="1" dirty="0">
                <a:solidFill>
                  <a:srgbClr val="00B050"/>
                </a:solidFill>
              </a:rPr>
              <a:t>/</a:t>
            </a:r>
            <a:r>
              <a:rPr lang="en-GB" b="1" baseline="-25000" dirty="0">
                <a:solidFill>
                  <a:srgbClr val="00B050"/>
                </a:solidFill>
              </a:rPr>
              <a:t>3</a:t>
            </a:r>
            <a:r>
              <a:rPr lang="en-GB" b="1" dirty="0">
                <a:solidFill>
                  <a:srgbClr val="00B050"/>
                </a:solidFill>
              </a:rPr>
              <a:t>   2 </a:t>
            </a:r>
            <a:endParaRPr lang="en-GB" sz="1600" b="1" dirty="0">
              <a:solidFill>
                <a:srgbClr val="00B050"/>
              </a:solidFill>
            </a:endParaRPr>
          </a:p>
          <a:p>
            <a:pPr marL="66675">
              <a:spcAft>
                <a:spcPts val="600"/>
              </a:spcAft>
            </a:pPr>
            <a:endParaRPr lang="en-GB" sz="1600" dirty="0">
              <a:solidFill>
                <a:schemeClr val="tx1"/>
              </a:solidFill>
            </a:endParaRPr>
          </a:p>
          <a:p>
            <a:pPr marL="66675">
              <a:spcAft>
                <a:spcPts val="600"/>
              </a:spcAft>
            </a:pPr>
            <a:r>
              <a:rPr lang="en-GB" sz="1600" dirty="0">
                <a:solidFill>
                  <a:schemeClr val="tx1"/>
                </a:solidFill>
              </a:rPr>
              <a:t>Find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4</a:t>
            </a:r>
            <a:r>
              <a:rPr lang="en-GB" sz="1600" dirty="0">
                <a:solidFill>
                  <a:schemeClr val="tx1"/>
                </a:solidFill>
              </a:rPr>
              <a:t> of each quantity:</a:t>
            </a:r>
          </a:p>
          <a:p>
            <a:pPr marL="66675">
              <a:spcAft>
                <a:spcPts val="600"/>
              </a:spcAft>
            </a:pPr>
            <a:r>
              <a:rPr lang="en-GB" sz="1600" dirty="0">
                <a:solidFill>
                  <a:schemeClr val="tx1"/>
                </a:solidFill>
              </a:rPr>
              <a:t>(a)	     24 stickers   </a:t>
            </a:r>
            <a:r>
              <a:rPr lang="en-GB" sz="1600" b="1" dirty="0">
                <a:solidFill>
                  <a:srgbClr val="00B050"/>
                </a:solidFill>
              </a:rPr>
              <a:t>6</a:t>
            </a:r>
          </a:p>
          <a:p>
            <a:pPr marL="66675">
              <a:spcAft>
                <a:spcPts val="600"/>
              </a:spcAft>
            </a:pPr>
            <a:r>
              <a:rPr lang="en-GB" sz="1600" dirty="0">
                <a:solidFill>
                  <a:schemeClr val="tx1"/>
                </a:solidFill>
              </a:rPr>
              <a:t>(b)	     16 pennies   </a:t>
            </a:r>
            <a:r>
              <a:rPr lang="en-GB" sz="1600" b="1" dirty="0">
                <a:solidFill>
                  <a:srgbClr val="00B050"/>
                </a:solidFill>
              </a:rPr>
              <a:t>4</a:t>
            </a:r>
          </a:p>
          <a:p>
            <a:pPr marL="66675">
              <a:spcAft>
                <a:spcPts val="600"/>
              </a:spcAft>
            </a:pPr>
            <a:r>
              <a:rPr lang="en-GB" sz="1600" dirty="0">
                <a:solidFill>
                  <a:schemeClr val="tx1"/>
                </a:solidFill>
              </a:rPr>
              <a:t>(c)	     28 crisps   </a:t>
            </a:r>
            <a:r>
              <a:rPr lang="en-GB" sz="1600" b="1" dirty="0">
                <a:solidFill>
                  <a:srgbClr val="00B050"/>
                </a:solidFill>
              </a:rPr>
              <a:t> 7</a:t>
            </a:r>
          </a:p>
          <a:p>
            <a:pPr marL="66675">
              <a:spcAft>
                <a:spcPts val="600"/>
              </a:spcAft>
            </a:pPr>
            <a:r>
              <a:rPr lang="en-GB" sz="1600" dirty="0">
                <a:solidFill>
                  <a:schemeClr val="tx1"/>
                </a:solidFill>
              </a:rPr>
              <a:t>Use your answers to find </a:t>
            </a:r>
            <a:r>
              <a:rPr lang="en-GB" sz="1600" baseline="30000" dirty="0">
                <a:solidFill>
                  <a:schemeClr val="tx1"/>
                </a:solidFill>
              </a:rPr>
              <a:t>3</a:t>
            </a:r>
            <a:r>
              <a:rPr lang="en-GB" sz="1600" dirty="0">
                <a:solidFill>
                  <a:schemeClr val="tx1"/>
                </a:solidFill>
              </a:rPr>
              <a:t>/</a:t>
            </a:r>
            <a:r>
              <a:rPr lang="en-GB" sz="1600" baseline="-25000" dirty="0">
                <a:solidFill>
                  <a:schemeClr val="tx1"/>
                </a:solidFill>
              </a:rPr>
              <a:t>4</a:t>
            </a:r>
            <a:r>
              <a:rPr lang="en-GB" sz="1600" dirty="0">
                <a:solidFill>
                  <a:schemeClr val="tx1"/>
                </a:solidFill>
              </a:rPr>
              <a:t> of each quantity. </a:t>
            </a:r>
            <a:r>
              <a:rPr lang="en-GB" sz="1600" b="1" dirty="0">
                <a:solidFill>
                  <a:srgbClr val="00B050"/>
                </a:solidFill>
              </a:rPr>
              <a:t>18, 12, 21 respectively. Either by finding 3 times the first number or subtracting 1/4 from the original quantity</a:t>
            </a:r>
          </a:p>
          <a:p>
            <a:pPr marL="66675">
              <a:spcAft>
                <a:spcPts val="600"/>
              </a:spcAft>
            </a:pPr>
            <a:r>
              <a:rPr lang="en-GB" sz="1600" dirty="0">
                <a:solidFill>
                  <a:schemeClr val="tx1"/>
                </a:solidFill>
              </a:rPr>
              <a:t> </a:t>
            </a:r>
          </a:p>
          <a:p>
            <a:pPr marL="66675">
              <a:spcAft>
                <a:spcPts val="600"/>
              </a:spcAft>
            </a:pPr>
            <a:r>
              <a:rPr lang="en-GB" sz="1600" dirty="0">
                <a:solidFill>
                  <a:schemeClr val="tx1"/>
                </a:solidFill>
              </a:rPr>
              <a:t>True or false? </a:t>
            </a:r>
          </a:p>
          <a:p>
            <a:pPr marL="66675">
              <a:spcAft>
                <a:spcPts val="600"/>
              </a:spcAft>
            </a:pPr>
            <a:r>
              <a:rPr lang="en-GB" sz="1600" dirty="0">
                <a:solidFill>
                  <a:schemeClr val="tx1"/>
                </a:solidFill>
              </a:rPr>
              <a:t>•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3</a:t>
            </a:r>
            <a:r>
              <a:rPr lang="en-GB" sz="1600" dirty="0">
                <a:solidFill>
                  <a:schemeClr val="tx1"/>
                </a:solidFill>
              </a:rPr>
              <a:t> of 12p is the same as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2</a:t>
            </a:r>
            <a:r>
              <a:rPr lang="en-GB" sz="1600" dirty="0">
                <a:solidFill>
                  <a:schemeClr val="tx1"/>
                </a:solidFill>
              </a:rPr>
              <a:t> of 8p  	</a:t>
            </a:r>
            <a:r>
              <a:rPr lang="en-GB" sz="1600" b="1" dirty="0">
                <a:solidFill>
                  <a:srgbClr val="00B050"/>
                </a:solidFill>
              </a:rPr>
              <a:t>True – both equal 4p</a:t>
            </a:r>
          </a:p>
          <a:p>
            <a:pPr marL="66675">
              <a:spcAft>
                <a:spcPts val="600"/>
              </a:spcAft>
            </a:pPr>
            <a:r>
              <a:rPr lang="en-GB" sz="1600" dirty="0">
                <a:solidFill>
                  <a:schemeClr val="tx1"/>
                </a:solidFill>
              </a:rPr>
              <a:t>•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3</a:t>
            </a:r>
            <a:r>
              <a:rPr lang="en-GB" sz="1600" dirty="0">
                <a:solidFill>
                  <a:schemeClr val="tx1"/>
                </a:solidFill>
              </a:rPr>
              <a:t> of 24p is the same as</a:t>
            </a:r>
            <a:r>
              <a:rPr lang="en-GB" sz="1600" baseline="30000" dirty="0">
                <a:solidFill>
                  <a:schemeClr val="tx1"/>
                </a:solidFill>
              </a:rPr>
              <a:t> 1</a:t>
            </a:r>
            <a:r>
              <a:rPr lang="en-GB" sz="1600" dirty="0">
                <a:solidFill>
                  <a:schemeClr val="tx1"/>
                </a:solidFill>
              </a:rPr>
              <a:t>/</a:t>
            </a:r>
            <a:r>
              <a:rPr lang="en-GB" sz="1600" baseline="-25000" dirty="0">
                <a:solidFill>
                  <a:schemeClr val="tx1"/>
                </a:solidFill>
              </a:rPr>
              <a:t>2</a:t>
            </a:r>
            <a:r>
              <a:rPr lang="en-GB" sz="1600" dirty="0">
                <a:solidFill>
                  <a:schemeClr val="tx1"/>
                </a:solidFill>
              </a:rPr>
              <a:t> of 16p	</a:t>
            </a:r>
            <a:r>
              <a:rPr lang="en-GB" sz="1600" b="1" dirty="0">
                <a:solidFill>
                  <a:srgbClr val="00B050"/>
                </a:solidFill>
              </a:rPr>
              <a:t>True – both equal 8p.</a:t>
            </a:r>
          </a:p>
          <a:p>
            <a:pPr marL="66675">
              <a:spcAft>
                <a:spcPts val="600"/>
              </a:spcAft>
            </a:pPr>
            <a:r>
              <a:rPr lang="en-GB" sz="1600" dirty="0">
                <a:solidFill>
                  <a:schemeClr val="tx1"/>
                </a:solidFill>
              </a:rPr>
              <a:t>•	</a:t>
            </a:r>
            <a:r>
              <a:rPr lang="en-GB" sz="1600" baseline="30000" dirty="0">
                <a:solidFill>
                  <a:schemeClr val="tx1"/>
                </a:solidFill>
              </a:rPr>
              <a:t>1</a:t>
            </a:r>
            <a:r>
              <a:rPr lang="en-GB" sz="1600" dirty="0">
                <a:solidFill>
                  <a:schemeClr val="tx1"/>
                </a:solidFill>
              </a:rPr>
              <a:t>/</a:t>
            </a:r>
            <a:r>
              <a:rPr lang="en-GB" sz="1600" baseline="-25000" dirty="0">
                <a:solidFill>
                  <a:schemeClr val="tx1"/>
                </a:solidFill>
              </a:rPr>
              <a:t>4</a:t>
            </a:r>
            <a:r>
              <a:rPr lang="en-GB" sz="1600" dirty="0">
                <a:solidFill>
                  <a:schemeClr val="tx1"/>
                </a:solidFill>
              </a:rPr>
              <a:t> of 28p is the same as </a:t>
            </a:r>
            <a:r>
              <a:rPr lang="en-GB" sz="1600" baseline="30000" dirty="0">
                <a:solidFill>
                  <a:schemeClr val="tx1"/>
                </a:solidFill>
              </a:rPr>
              <a:t>3</a:t>
            </a:r>
            <a:r>
              <a:rPr lang="en-GB" sz="1600" dirty="0">
                <a:solidFill>
                  <a:schemeClr val="tx1"/>
                </a:solidFill>
              </a:rPr>
              <a:t>/</a:t>
            </a:r>
            <a:r>
              <a:rPr lang="en-GB" sz="1600" baseline="-25000" dirty="0">
                <a:solidFill>
                  <a:schemeClr val="tx1"/>
                </a:solidFill>
              </a:rPr>
              <a:t>4</a:t>
            </a:r>
            <a:r>
              <a:rPr lang="en-GB" sz="1600" dirty="0">
                <a:solidFill>
                  <a:schemeClr val="tx1"/>
                </a:solidFill>
              </a:rPr>
              <a:t> of 16p	</a:t>
            </a:r>
            <a:r>
              <a:rPr lang="en-GB" sz="1600" b="1" dirty="0">
                <a:solidFill>
                  <a:srgbClr val="00B050"/>
                </a:solidFill>
              </a:rPr>
              <a:t>False, they equal 7p and 12p respectively</a:t>
            </a:r>
          </a:p>
          <a:p>
            <a:pPr marL="66675">
              <a:spcAft>
                <a:spcPts val="600"/>
              </a:spcAft>
            </a:pPr>
            <a:endParaRPr lang="en-GB" sz="2000" dirty="0">
              <a:solidFill>
                <a:schemeClr val="tx1"/>
              </a:solidFill>
            </a:endParaRPr>
          </a:p>
          <a:p>
            <a:pPr marL="66675">
              <a:spcAft>
                <a:spcPts val="600"/>
              </a:spcAft>
            </a:pPr>
            <a:endParaRPr lang="en-GB" sz="2000" dirty="0">
              <a:solidFill>
                <a:schemeClr val="tx1"/>
              </a:solidFill>
            </a:endParaRPr>
          </a:p>
          <a:p>
            <a:pPr marL="66675" algn="ctr">
              <a:spcAft>
                <a:spcPts val="600"/>
              </a:spcAft>
            </a:pPr>
            <a:r>
              <a:rPr lang="en-GB" sz="2000" b="1" dirty="0">
                <a:solidFill>
                  <a:schemeClr val="tx1"/>
                </a:solidFill>
              </a:rPr>
              <a:t> </a:t>
            </a:r>
          </a:p>
        </p:txBody>
      </p:sp>
      <p:sp>
        <p:nvSpPr>
          <p:cNvPr id="2" name="Footer Placeholder 1">
            <a:extLst>
              <a:ext uri="{FF2B5EF4-FFF2-40B4-BE49-F238E27FC236}">
                <a16:creationId xmlns:a16="http://schemas.microsoft.com/office/drawing/2014/main" xmlns="" id="{FD0714CD-286A-4438-8012-C18FA2C2F644}"/>
              </a:ext>
            </a:extLst>
          </p:cNvPr>
          <p:cNvSpPr>
            <a:spLocks noGrp="1"/>
          </p:cNvSpPr>
          <p:nvPr>
            <p:ph type="ftr" sz="quarter" idx="11"/>
          </p:nvPr>
        </p:nvSpPr>
        <p:spPr/>
        <p:txBody>
          <a:bodyPr/>
          <a:lstStyle/>
          <a:p>
            <a:pPr algn="r"/>
            <a:r>
              <a:rPr lang="en-GB"/>
              <a:t>Year 2</a:t>
            </a:r>
            <a:endParaRPr lang="en-GB" dirty="0"/>
          </a:p>
        </p:txBody>
      </p:sp>
    </p:spTree>
    <p:extLst>
      <p:ext uri="{BB962C8B-B14F-4D97-AF65-F5344CB8AC3E}">
        <p14:creationId xmlns:p14="http://schemas.microsoft.com/office/powerpoint/2010/main" val="5047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xmlns=""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Count on in fraction steps.</a:t>
            </a:r>
          </a:p>
        </p:txBody>
      </p:sp>
      <p:sp>
        <p:nvSpPr>
          <p:cNvPr id="15" name="TextBox 14">
            <a:extLst>
              <a:ext uri="{FF2B5EF4-FFF2-40B4-BE49-F238E27FC236}">
                <a16:creationId xmlns:a16="http://schemas.microsoft.com/office/drawing/2014/main" xmlns=""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Number, Fractions, Money</a:t>
            </a:r>
          </a:p>
          <a:p>
            <a:pPr algn="ctr"/>
            <a:r>
              <a:rPr lang="en-GB" sz="2400" b="1" dirty="0">
                <a:solidFill>
                  <a:srgbClr val="253746"/>
                </a:solidFill>
              </a:rPr>
              <a:t>Counting in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2</a:t>
            </a:r>
            <a:r>
              <a:rPr lang="en-GB" sz="2400" b="1" dirty="0">
                <a:solidFill>
                  <a:srgbClr val="253746"/>
                </a:solidFill>
              </a:rPr>
              <a:t>s and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s</a:t>
            </a:r>
          </a:p>
          <a:p>
            <a:pPr algn="ctr"/>
            <a:r>
              <a:rPr lang="en-GB" sz="2400" b="1" dirty="0">
                <a:solidFill>
                  <a:srgbClr val="253746"/>
                </a:solidFill>
              </a:rPr>
              <a:t>Finding fractions of amounts</a:t>
            </a:r>
          </a:p>
        </p:txBody>
      </p:sp>
    </p:spTree>
    <p:extLst>
      <p:ext uri="{BB962C8B-B14F-4D97-AF65-F5344CB8AC3E}">
        <p14:creationId xmlns:p14="http://schemas.microsoft.com/office/powerpoint/2010/main" val="21770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Count on in fraction steps.</a:t>
            </a:r>
          </a:p>
        </p:txBody>
      </p:sp>
      <p:sp>
        <p:nvSpPr>
          <p:cNvPr id="5" name="Speech Bubble: Rectangle with Corners Rounded 10">
            <a:extLst>
              <a:ext uri="{FF2B5EF4-FFF2-40B4-BE49-F238E27FC236}">
                <a16:creationId xmlns:a16="http://schemas.microsoft.com/office/drawing/2014/main" xmlns="" id="{C268CD3D-D163-46C6-9AC4-5F4BD7505D13}"/>
              </a:ext>
            </a:extLst>
          </p:cNvPr>
          <p:cNvSpPr/>
          <p:nvPr/>
        </p:nvSpPr>
        <p:spPr>
          <a:xfrm>
            <a:off x="69733" y="533979"/>
            <a:ext cx="3290081" cy="1422803"/>
          </a:xfrm>
          <a:prstGeom prst="flowChartTerminator">
            <a:avLst/>
          </a:prstGeom>
          <a:blipFill dpi="0" rotWithShape="1">
            <a:blip r:embed="rId3">
              <a:extLs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dirty="0">
                <a:solidFill>
                  <a:srgbClr val="253746"/>
                </a:solidFill>
              </a:rPr>
              <a:t> Ask children to sit in a circle with their folded shapes from the ‘Halves and Quarters of Shapes’ starter.</a:t>
            </a:r>
          </a:p>
        </p:txBody>
      </p:sp>
      <p:sp>
        <p:nvSpPr>
          <p:cNvPr id="7" name="Speech Bubble: Rectangle with Corners Rounded 14">
            <a:extLst>
              <a:ext uri="{FF2B5EF4-FFF2-40B4-BE49-F238E27FC236}">
                <a16:creationId xmlns:a16="http://schemas.microsoft.com/office/drawing/2014/main" xmlns="" id="{C5C595CE-B7F4-4D5E-A864-1E044BBD6CB2}"/>
              </a:ext>
            </a:extLst>
          </p:cNvPr>
          <p:cNvSpPr/>
          <p:nvPr/>
        </p:nvSpPr>
        <p:spPr>
          <a:xfrm>
            <a:off x="1714773" y="2015507"/>
            <a:ext cx="3827720" cy="2453461"/>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Today we are going to count on using number steps that are smaller than 1.</a:t>
            </a:r>
          </a:p>
        </p:txBody>
      </p:sp>
      <p:sp>
        <p:nvSpPr>
          <p:cNvPr id="9" name="Speech Bubble: Rectangle with Corners Rounded 14">
            <a:extLst>
              <a:ext uri="{FF2B5EF4-FFF2-40B4-BE49-F238E27FC236}">
                <a16:creationId xmlns:a16="http://schemas.microsoft.com/office/drawing/2014/main" xmlns="" id="{C5C595CE-B7F4-4D5E-A864-1E044BBD6CB2}"/>
              </a:ext>
            </a:extLst>
          </p:cNvPr>
          <p:cNvSpPr/>
          <p:nvPr/>
        </p:nvSpPr>
        <p:spPr>
          <a:xfrm>
            <a:off x="4583447" y="3336053"/>
            <a:ext cx="3686345" cy="2374123"/>
          </a:xfrm>
          <a:prstGeom prst="cloudCallout">
            <a:avLst>
              <a:gd name="adj1" fmla="val 57666"/>
              <a:gd name="adj2" fmla="val 65672"/>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We have met numbers like this before – remember, we call them </a:t>
            </a:r>
            <a:r>
              <a:rPr lang="en-GB" b="1" dirty="0">
                <a:solidFill>
                  <a:srgbClr val="FF0000"/>
                </a:solidFill>
                <a:latin typeface="Myriad Pro Light" panose="020B0603030403020204" pitchFamily="34" charset="0"/>
              </a:rPr>
              <a:t>fractions</a:t>
            </a:r>
            <a:r>
              <a:rPr lang="en-GB" b="1" dirty="0">
                <a:solidFill>
                  <a:srgbClr val="253746"/>
                </a:solidFill>
                <a:latin typeface="Myriad Pro Light" panose="020B0603030403020204" pitchFamily="34" charset="0"/>
              </a:rPr>
              <a:t>.</a:t>
            </a:r>
          </a:p>
        </p:txBody>
      </p:sp>
    </p:spTree>
    <p:extLst>
      <p:ext uri="{BB962C8B-B14F-4D97-AF65-F5344CB8AC3E}">
        <p14:creationId xmlns:p14="http://schemas.microsoft.com/office/powerpoint/2010/main" val="20478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Count on in fraction steps.</a:t>
            </a:r>
          </a:p>
        </p:txBody>
      </p:sp>
      <p:sp>
        <p:nvSpPr>
          <p:cNvPr id="5" name="Speech Bubble: Rectangle with Corners Rounded 14">
            <a:extLst>
              <a:ext uri="{FF2B5EF4-FFF2-40B4-BE49-F238E27FC236}">
                <a16:creationId xmlns:a16="http://schemas.microsoft.com/office/drawing/2014/main" xmlns="" id="{C5C595CE-B7F4-4D5E-A864-1E044BBD6CB2}"/>
              </a:ext>
            </a:extLst>
          </p:cNvPr>
          <p:cNvSpPr/>
          <p:nvPr/>
        </p:nvSpPr>
        <p:spPr>
          <a:xfrm>
            <a:off x="2746130" y="1288754"/>
            <a:ext cx="3827720" cy="2453461"/>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Using your half circles, we are going to hold them up one at a time to count on in halves.</a:t>
            </a:r>
          </a:p>
        </p:txBody>
      </p:sp>
    </p:spTree>
    <p:extLst>
      <p:ext uri="{BB962C8B-B14F-4D97-AF65-F5344CB8AC3E}">
        <p14:creationId xmlns:p14="http://schemas.microsoft.com/office/powerpoint/2010/main" val="169277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xmlns="" id="{6E6E7435-766E-44DA-9E64-580F9F209CE0}"/>
              </a:ext>
            </a:extLst>
          </p:cNvPr>
          <p:cNvSpPr>
            <a:spLocks noGrp="1"/>
          </p:cNvSpPr>
          <p:nvPr>
            <p:ph type="ftr" sz="quarter" idx="11"/>
          </p:nvPr>
        </p:nvSpPr>
        <p:spPr>
          <a:xfrm>
            <a:off x="5305926" y="6367376"/>
            <a:ext cx="3723776" cy="365125"/>
          </a:xfrm>
        </p:spPr>
        <p:txBody>
          <a:bodyPr/>
          <a:lstStyle/>
          <a:p>
            <a:pPr algn="r"/>
            <a:r>
              <a:rPr lang="en-GB"/>
              <a:t>Year 2</a:t>
            </a:r>
            <a:endParaRPr lang="en-GB" dirty="0"/>
          </a:p>
        </p:txBody>
      </p:sp>
      <p:sp>
        <p:nvSpPr>
          <p:cNvPr id="12" name="TextBox 11">
            <a:extLst>
              <a:ext uri="{FF2B5EF4-FFF2-40B4-BE49-F238E27FC236}">
                <a16:creationId xmlns:a16="http://schemas.microsoft.com/office/drawing/2014/main" xmlns=""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1: </a:t>
            </a:r>
            <a:r>
              <a:rPr lang="en-GB" sz="2000" b="1" dirty="0">
                <a:solidFill>
                  <a:srgbClr val="5B9BD5">
                    <a:lumMod val="75000"/>
                  </a:srgbClr>
                </a:solidFill>
              </a:rPr>
              <a:t>Count on in fraction steps.</a:t>
            </a:r>
          </a:p>
        </p:txBody>
      </p:sp>
      <p:sp>
        <p:nvSpPr>
          <p:cNvPr id="5" name="Speech Bubble: Rectangle with Corners Rounded 14">
            <a:extLst>
              <a:ext uri="{FF2B5EF4-FFF2-40B4-BE49-F238E27FC236}">
                <a16:creationId xmlns:a16="http://schemas.microsoft.com/office/drawing/2014/main" xmlns="" id="{C5C595CE-B7F4-4D5E-A864-1E044BBD6CB2}"/>
              </a:ext>
            </a:extLst>
          </p:cNvPr>
          <p:cNvSpPr/>
          <p:nvPr/>
        </p:nvSpPr>
        <p:spPr>
          <a:xfrm>
            <a:off x="5783090" y="70758"/>
            <a:ext cx="3267125" cy="2140437"/>
          </a:xfrm>
          <a:prstGeom prst="cloudCallout">
            <a:avLst>
              <a:gd name="adj1" fmla="val -59741"/>
              <a:gd name="adj2" fmla="val 66793"/>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Numbers that have a whole and a fraction part are called </a:t>
            </a:r>
            <a:r>
              <a:rPr lang="en-GB" b="1" dirty="0">
                <a:solidFill>
                  <a:srgbClr val="FF0000"/>
                </a:solidFill>
                <a:latin typeface="Myriad Pro Light" panose="020B0603030403020204" pitchFamily="34" charset="0"/>
              </a:rPr>
              <a:t>mixed numbers.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38" y="2913321"/>
            <a:ext cx="8880420" cy="1625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76061" y="3541159"/>
            <a:ext cx="441146" cy="369332"/>
          </a:xfrm>
          <a:prstGeom prst="rect">
            <a:avLst/>
          </a:prstGeom>
        </p:spPr>
        <p:txBody>
          <a:bodyPr wrap="none">
            <a:spAutoFit/>
          </a:bodyPr>
          <a:lstStyle/>
          <a:p>
            <a:r>
              <a:rPr lang="en-GB" b="1" baseline="30000" dirty="0">
                <a:solidFill>
                  <a:srgbClr val="FF0000"/>
                </a:solidFill>
              </a:rPr>
              <a:t>1</a:t>
            </a:r>
            <a:r>
              <a:rPr lang="en-GB" b="1" dirty="0">
                <a:solidFill>
                  <a:srgbClr val="FF0000"/>
                </a:solidFill>
              </a:rPr>
              <a:t>/</a:t>
            </a:r>
            <a:r>
              <a:rPr lang="en-GB" b="1" baseline="-25000" dirty="0">
                <a:solidFill>
                  <a:srgbClr val="FF0000"/>
                </a:solidFill>
              </a:rPr>
              <a:t>2</a:t>
            </a:r>
            <a:endParaRPr lang="en-GB" b="1" dirty="0">
              <a:solidFill>
                <a:srgbClr val="FF0000"/>
              </a:solidFill>
            </a:endParaRPr>
          </a:p>
        </p:txBody>
      </p:sp>
      <p:sp>
        <p:nvSpPr>
          <p:cNvPr id="9" name="Rectangle 8"/>
          <p:cNvSpPr/>
          <p:nvPr/>
        </p:nvSpPr>
        <p:spPr>
          <a:xfrm>
            <a:off x="2674489" y="3542413"/>
            <a:ext cx="611065" cy="369332"/>
          </a:xfrm>
          <a:prstGeom prst="rect">
            <a:avLst/>
          </a:prstGeom>
        </p:spPr>
        <p:txBody>
          <a:bodyPr wrap="none">
            <a:spAutoFit/>
          </a:bodyPr>
          <a:lstStyle/>
          <a:p>
            <a:r>
              <a:rPr lang="en-GB" b="1" dirty="0">
                <a:solidFill>
                  <a:srgbClr val="FF0000"/>
                </a:solidFill>
              </a:rPr>
              <a:t>1 </a:t>
            </a:r>
            <a:r>
              <a:rPr lang="en-GB" b="1" baseline="30000" dirty="0">
                <a:solidFill>
                  <a:srgbClr val="FF0000"/>
                </a:solidFill>
              </a:rPr>
              <a:t>1</a:t>
            </a:r>
            <a:r>
              <a:rPr lang="en-GB" b="1" dirty="0">
                <a:solidFill>
                  <a:srgbClr val="FF0000"/>
                </a:solidFill>
              </a:rPr>
              <a:t>/</a:t>
            </a:r>
            <a:r>
              <a:rPr lang="en-GB" b="1" baseline="-25000" dirty="0">
                <a:solidFill>
                  <a:srgbClr val="FF0000"/>
                </a:solidFill>
              </a:rPr>
              <a:t>2</a:t>
            </a:r>
            <a:endParaRPr lang="en-GB" b="1" dirty="0">
              <a:solidFill>
                <a:srgbClr val="FF0000"/>
              </a:solidFill>
            </a:endParaRPr>
          </a:p>
        </p:txBody>
      </p:sp>
      <p:sp>
        <p:nvSpPr>
          <p:cNvPr id="11" name="Rectangle 10"/>
          <p:cNvSpPr/>
          <p:nvPr/>
        </p:nvSpPr>
        <p:spPr>
          <a:xfrm>
            <a:off x="4304365" y="3542413"/>
            <a:ext cx="611065" cy="369332"/>
          </a:xfrm>
          <a:prstGeom prst="rect">
            <a:avLst/>
          </a:prstGeom>
        </p:spPr>
        <p:txBody>
          <a:bodyPr wrap="none">
            <a:spAutoFit/>
          </a:bodyPr>
          <a:lstStyle/>
          <a:p>
            <a:r>
              <a:rPr lang="en-GB" b="1" dirty="0">
                <a:solidFill>
                  <a:srgbClr val="FF0000"/>
                </a:solidFill>
              </a:rPr>
              <a:t>2 </a:t>
            </a:r>
            <a:r>
              <a:rPr lang="en-GB" b="1" baseline="30000" dirty="0">
                <a:solidFill>
                  <a:srgbClr val="FF0000"/>
                </a:solidFill>
              </a:rPr>
              <a:t>1</a:t>
            </a:r>
            <a:r>
              <a:rPr lang="en-GB" b="1" dirty="0">
                <a:solidFill>
                  <a:srgbClr val="FF0000"/>
                </a:solidFill>
              </a:rPr>
              <a:t>/</a:t>
            </a:r>
            <a:r>
              <a:rPr lang="en-GB" b="1" baseline="-25000" dirty="0">
                <a:solidFill>
                  <a:srgbClr val="FF0000"/>
                </a:solidFill>
              </a:rPr>
              <a:t>2</a:t>
            </a:r>
            <a:endParaRPr lang="en-GB" b="1" dirty="0">
              <a:solidFill>
                <a:srgbClr val="FF0000"/>
              </a:solidFill>
            </a:endParaRPr>
          </a:p>
        </p:txBody>
      </p:sp>
      <p:sp>
        <p:nvSpPr>
          <p:cNvPr id="13" name="Rectangle 12"/>
          <p:cNvSpPr/>
          <p:nvPr/>
        </p:nvSpPr>
        <p:spPr>
          <a:xfrm>
            <a:off x="5871344" y="3542413"/>
            <a:ext cx="611065" cy="369332"/>
          </a:xfrm>
          <a:prstGeom prst="rect">
            <a:avLst/>
          </a:prstGeom>
        </p:spPr>
        <p:txBody>
          <a:bodyPr wrap="none">
            <a:spAutoFit/>
          </a:bodyPr>
          <a:lstStyle/>
          <a:p>
            <a:r>
              <a:rPr lang="en-GB" b="1" dirty="0">
                <a:solidFill>
                  <a:srgbClr val="FF0000"/>
                </a:solidFill>
              </a:rPr>
              <a:t>3 </a:t>
            </a:r>
            <a:r>
              <a:rPr lang="en-GB" b="1" baseline="30000" dirty="0">
                <a:solidFill>
                  <a:srgbClr val="FF0000"/>
                </a:solidFill>
              </a:rPr>
              <a:t>1</a:t>
            </a:r>
            <a:r>
              <a:rPr lang="en-GB" b="1" dirty="0">
                <a:solidFill>
                  <a:srgbClr val="FF0000"/>
                </a:solidFill>
              </a:rPr>
              <a:t>/</a:t>
            </a:r>
            <a:r>
              <a:rPr lang="en-GB" b="1" baseline="-25000" dirty="0">
                <a:solidFill>
                  <a:srgbClr val="FF0000"/>
                </a:solidFill>
              </a:rPr>
              <a:t>2</a:t>
            </a:r>
            <a:endParaRPr lang="en-GB" b="1" dirty="0">
              <a:solidFill>
                <a:srgbClr val="FF0000"/>
              </a:solidFill>
            </a:endParaRPr>
          </a:p>
        </p:txBody>
      </p:sp>
      <p:sp>
        <p:nvSpPr>
          <p:cNvPr id="14" name="Rectangle 13"/>
          <p:cNvSpPr/>
          <p:nvPr/>
        </p:nvSpPr>
        <p:spPr>
          <a:xfrm>
            <a:off x="7498126" y="3542413"/>
            <a:ext cx="611065" cy="369332"/>
          </a:xfrm>
          <a:prstGeom prst="rect">
            <a:avLst/>
          </a:prstGeom>
        </p:spPr>
        <p:txBody>
          <a:bodyPr wrap="none">
            <a:spAutoFit/>
          </a:bodyPr>
          <a:lstStyle/>
          <a:p>
            <a:r>
              <a:rPr lang="en-GB" b="1" dirty="0">
                <a:solidFill>
                  <a:srgbClr val="FF0000"/>
                </a:solidFill>
              </a:rPr>
              <a:t>4 </a:t>
            </a:r>
            <a:r>
              <a:rPr lang="en-GB" b="1" baseline="30000" dirty="0">
                <a:solidFill>
                  <a:srgbClr val="FF0000"/>
                </a:solidFill>
              </a:rPr>
              <a:t>1</a:t>
            </a:r>
            <a:r>
              <a:rPr lang="en-GB" b="1" dirty="0">
                <a:solidFill>
                  <a:srgbClr val="FF0000"/>
                </a:solidFill>
              </a:rPr>
              <a:t>/</a:t>
            </a:r>
            <a:r>
              <a:rPr lang="en-GB" b="1" baseline="-25000" dirty="0">
                <a:solidFill>
                  <a:srgbClr val="FF0000"/>
                </a:solidFill>
              </a:rPr>
              <a:t>2</a:t>
            </a:r>
            <a:endParaRPr lang="en-GB" b="1" dirty="0">
              <a:solidFill>
                <a:srgbClr val="FF0000"/>
              </a:solidFill>
            </a:endParaRPr>
          </a:p>
        </p:txBody>
      </p:sp>
      <p:sp>
        <p:nvSpPr>
          <p:cNvPr id="15" name="Speech Bubble: Rectangle with Corners Rounded 14">
            <a:extLst>
              <a:ext uri="{FF2B5EF4-FFF2-40B4-BE49-F238E27FC236}">
                <a16:creationId xmlns:a16="http://schemas.microsoft.com/office/drawing/2014/main" xmlns="" id="{C5C595CE-B7F4-4D5E-A864-1E044BBD6CB2}"/>
              </a:ext>
            </a:extLst>
          </p:cNvPr>
          <p:cNvSpPr/>
          <p:nvPr/>
        </p:nvSpPr>
        <p:spPr>
          <a:xfrm>
            <a:off x="116681" y="676708"/>
            <a:ext cx="2704750" cy="1622012"/>
          </a:xfrm>
          <a:prstGeom prst="cloudCallout">
            <a:avLst>
              <a:gd name="adj1" fmla="val -34802"/>
              <a:gd name="adj2" fmla="val 82766"/>
            </a:avLst>
          </a:prstGeom>
          <a:solidFill>
            <a:schemeClr val="accent5">
              <a:lumMod val="20000"/>
              <a:lumOff val="80000"/>
            </a:schemeClr>
          </a:solidFill>
          <a:ln w="28575">
            <a:solidFill>
              <a:srgbClr val="004A76"/>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14000"/>
              </a:lnSpc>
            </a:pPr>
            <a:r>
              <a:rPr lang="en-GB" b="1" dirty="0">
                <a:solidFill>
                  <a:srgbClr val="253746"/>
                </a:solidFill>
                <a:latin typeface="Myriad Pro Light" panose="020B0603030403020204" pitchFamily="34" charset="0"/>
              </a:rPr>
              <a:t>Let’s start back at the beginning.</a:t>
            </a:r>
          </a:p>
        </p:txBody>
      </p:sp>
    </p:spTree>
    <p:extLst>
      <p:ext uri="{BB962C8B-B14F-4D97-AF65-F5344CB8AC3E}">
        <p14:creationId xmlns:p14="http://schemas.microsoft.com/office/powerpoint/2010/main" val="169277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9" grpId="0"/>
      <p:bldP spid="11" grpId="0"/>
      <p:bldP spid="13" grpId="0"/>
      <p:bldP spid="14"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3629</TotalTime>
  <Words>3017</Words>
  <Application>Microsoft Office PowerPoint</Application>
  <PresentationFormat>On-screen Show (4:3)</PresentationFormat>
  <Paragraphs>496</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Lisa Pocock</cp:lastModifiedBy>
  <cp:revision>252</cp:revision>
  <dcterms:created xsi:type="dcterms:W3CDTF">2018-09-13T11:08:58Z</dcterms:created>
  <dcterms:modified xsi:type="dcterms:W3CDTF">2020-02-25T13:54:22Z</dcterms:modified>
</cp:coreProperties>
</file>