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9" r:id="rId5"/>
    <p:sldId id="260" r:id="rId6"/>
    <p:sldId id="261" r:id="rId7"/>
    <p:sldId id="258"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E93256-B0C7-4F0D-A31A-AF81F7BB7749}"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B3A21A-9239-45C9-B4A5-1D0D6777EC49}" type="slidenum">
              <a:rPr lang="en-GB" smtClean="0"/>
              <a:t>‹#›</a:t>
            </a:fld>
            <a:endParaRPr lang="en-GB"/>
          </a:p>
        </p:txBody>
      </p:sp>
    </p:spTree>
    <p:extLst>
      <p:ext uri="{BB962C8B-B14F-4D97-AF65-F5344CB8AC3E}">
        <p14:creationId xmlns:p14="http://schemas.microsoft.com/office/powerpoint/2010/main" val="4017308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E93256-B0C7-4F0D-A31A-AF81F7BB7749}"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B3A21A-9239-45C9-B4A5-1D0D6777EC49}" type="slidenum">
              <a:rPr lang="en-GB" smtClean="0"/>
              <a:t>‹#›</a:t>
            </a:fld>
            <a:endParaRPr lang="en-GB"/>
          </a:p>
        </p:txBody>
      </p:sp>
    </p:spTree>
    <p:extLst>
      <p:ext uri="{BB962C8B-B14F-4D97-AF65-F5344CB8AC3E}">
        <p14:creationId xmlns:p14="http://schemas.microsoft.com/office/powerpoint/2010/main" val="317455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E93256-B0C7-4F0D-A31A-AF81F7BB7749}"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B3A21A-9239-45C9-B4A5-1D0D6777EC49}" type="slidenum">
              <a:rPr lang="en-GB" smtClean="0"/>
              <a:t>‹#›</a:t>
            </a:fld>
            <a:endParaRPr lang="en-GB"/>
          </a:p>
        </p:txBody>
      </p:sp>
    </p:spTree>
    <p:extLst>
      <p:ext uri="{BB962C8B-B14F-4D97-AF65-F5344CB8AC3E}">
        <p14:creationId xmlns:p14="http://schemas.microsoft.com/office/powerpoint/2010/main" val="120229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E93256-B0C7-4F0D-A31A-AF81F7BB7749}"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B3A21A-9239-45C9-B4A5-1D0D6777EC49}" type="slidenum">
              <a:rPr lang="en-GB" smtClean="0"/>
              <a:t>‹#›</a:t>
            </a:fld>
            <a:endParaRPr lang="en-GB"/>
          </a:p>
        </p:txBody>
      </p:sp>
    </p:spTree>
    <p:extLst>
      <p:ext uri="{BB962C8B-B14F-4D97-AF65-F5344CB8AC3E}">
        <p14:creationId xmlns:p14="http://schemas.microsoft.com/office/powerpoint/2010/main" val="216086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E93256-B0C7-4F0D-A31A-AF81F7BB7749}"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B3A21A-9239-45C9-B4A5-1D0D6777EC49}" type="slidenum">
              <a:rPr lang="en-GB" smtClean="0"/>
              <a:t>‹#›</a:t>
            </a:fld>
            <a:endParaRPr lang="en-GB"/>
          </a:p>
        </p:txBody>
      </p:sp>
    </p:spTree>
    <p:extLst>
      <p:ext uri="{BB962C8B-B14F-4D97-AF65-F5344CB8AC3E}">
        <p14:creationId xmlns:p14="http://schemas.microsoft.com/office/powerpoint/2010/main" val="305863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FE93256-B0C7-4F0D-A31A-AF81F7BB7749}"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B3A21A-9239-45C9-B4A5-1D0D6777EC49}" type="slidenum">
              <a:rPr lang="en-GB" smtClean="0"/>
              <a:t>‹#›</a:t>
            </a:fld>
            <a:endParaRPr lang="en-GB"/>
          </a:p>
        </p:txBody>
      </p:sp>
    </p:spTree>
    <p:extLst>
      <p:ext uri="{BB962C8B-B14F-4D97-AF65-F5344CB8AC3E}">
        <p14:creationId xmlns:p14="http://schemas.microsoft.com/office/powerpoint/2010/main" val="10673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FE93256-B0C7-4F0D-A31A-AF81F7BB7749}" type="datetimeFigureOut">
              <a:rPr lang="en-GB" smtClean="0"/>
              <a:t>17/04/2020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B3A21A-9239-45C9-B4A5-1D0D6777EC49}" type="slidenum">
              <a:rPr lang="en-GB" smtClean="0"/>
              <a:t>‹#›</a:t>
            </a:fld>
            <a:endParaRPr lang="en-GB"/>
          </a:p>
        </p:txBody>
      </p:sp>
    </p:spTree>
    <p:extLst>
      <p:ext uri="{BB962C8B-B14F-4D97-AF65-F5344CB8AC3E}">
        <p14:creationId xmlns:p14="http://schemas.microsoft.com/office/powerpoint/2010/main" val="971265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FE93256-B0C7-4F0D-A31A-AF81F7BB7749}" type="datetimeFigureOut">
              <a:rPr lang="en-GB" smtClean="0"/>
              <a:t>17/04/2020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B3A21A-9239-45C9-B4A5-1D0D6777EC49}" type="slidenum">
              <a:rPr lang="en-GB" smtClean="0"/>
              <a:t>‹#›</a:t>
            </a:fld>
            <a:endParaRPr lang="en-GB"/>
          </a:p>
        </p:txBody>
      </p:sp>
    </p:spTree>
    <p:extLst>
      <p:ext uri="{BB962C8B-B14F-4D97-AF65-F5344CB8AC3E}">
        <p14:creationId xmlns:p14="http://schemas.microsoft.com/office/powerpoint/2010/main" val="186954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93256-B0C7-4F0D-A31A-AF81F7BB7749}" type="datetimeFigureOut">
              <a:rPr lang="en-GB" smtClean="0"/>
              <a:t>17/04/2020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B3A21A-9239-45C9-B4A5-1D0D6777EC49}" type="slidenum">
              <a:rPr lang="en-GB" smtClean="0"/>
              <a:t>‹#›</a:t>
            </a:fld>
            <a:endParaRPr lang="en-GB"/>
          </a:p>
        </p:txBody>
      </p:sp>
    </p:spTree>
    <p:extLst>
      <p:ext uri="{BB962C8B-B14F-4D97-AF65-F5344CB8AC3E}">
        <p14:creationId xmlns:p14="http://schemas.microsoft.com/office/powerpoint/2010/main" val="2750349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93256-B0C7-4F0D-A31A-AF81F7BB7749}"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B3A21A-9239-45C9-B4A5-1D0D6777EC49}" type="slidenum">
              <a:rPr lang="en-GB" smtClean="0"/>
              <a:t>‹#›</a:t>
            </a:fld>
            <a:endParaRPr lang="en-GB"/>
          </a:p>
        </p:txBody>
      </p:sp>
    </p:spTree>
    <p:extLst>
      <p:ext uri="{BB962C8B-B14F-4D97-AF65-F5344CB8AC3E}">
        <p14:creationId xmlns:p14="http://schemas.microsoft.com/office/powerpoint/2010/main" val="97143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93256-B0C7-4F0D-A31A-AF81F7BB7749}"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B3A21A-9239-45C9-B4A5-1D0D6777EC49}" type="slidenum">
              <a:rPr lang="en-GB" smtClean="0"/>
              <a:t>‹#›</a:t>
            </a:fld>
            <a:endParaRPr lang="en-GB"/>
          </a:p>
        </p:txBody>
      </p:sp>
    </p:spTree>
    <p:extLst>
      <p:ext uri="{BB962C8B-B14F-4D97-AF65-F5344CB8AC3E}">
        <p14:creationId xmlns:p14="http://schemas.microsoft.com/office/powerpoint/2010/main" val="89370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93256-B0C7-4F0D-A31A-AF81F7BB7749}" type="datetimeFigureOut">
              <a:rPr lang="en-GB" smtClean="0"/>
              <a:t>17/04/2020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3A21A-9239-45C9-B4A5-1D0D6777EC49}" type="slidenum">
              <a:rPr lang="en-GB" smtClean="0"/>
              <a:t>‹#›</a:t>
            </a:fld>
            <a:endParaRPr lang="en-GB"/>
          </a:p>
        </p:txBody>
      </p:sp>
    </p:spTree>
    <p:extLst>
      <p:ext uri="{BB962C8B-B14F-4D97-AF65-F5344CB8AC3E}">
        <p14:creationId xmlns:p14="http://schemas.microsoft.com/office/powerpoint/2010/main" val="1667319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7640"/>
            <a:ext cx="7772400" cy="1470025"/>
          </a:xfrm>
        </p:spPr>
        <p:txBody>
          <a:bodyPr/>
          <a:lstStyle/>
          <a:p>
            <a:r>
              <a:rPr lang="en-GB" b="1" u="sng" dirty="0" smtClean="0"/>
              <a:t>The Greek Orthodox Holy Week</a:t>
            </a:r>
            <a:endParaRPr lang="en-GB" b="1" u="sng"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063638">
            <a:off x="307297" y="1876031"/>
            <a:ext cx="3456384" cy="1376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179198"/>
            <a:ext cx="3699917" cy="2276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475656" y="4797152"/>
            <a:ext cx="6408712" cy="1015663"/>
          </a:xfrm>
          <a:prstGeom prst="rect">
            <a:avLst/>
          </a:prstGeom>
          <a:noFill/>
        </p:spPr>
        <p:txBody>
          <a:bodyPr wrap="square" rtlCol="0">
            <a:spAutoFit/>
          </a:bodyPr>
          <a:lstStyle/>
          <a:p>
            <a:r>
              <a:rPr lang="en-GB" sz="2000" dirty="0" smtClean="0"/>
              <a:t>The week before Easter when we relive Christ’s suffering and death. During Holy Week, we follow the footsteps of Christ, who passed from death to life.</a:t>
            </a:r>
            <a:endParaRPr lang="en-GB" sz="2000" dirty="0"/>
          </a:p>
        </p:txBody>
      </p:sp>
    </p:spTree>
    <p:extLst>
      <p:ext uri="{BB962C8B-B14F-4D97-AF65-F5344CB8AC3E}">
        <p14:creationId xmlns:p14="http://schemas.microsoft.com/office/powerpoint/2010/main" val="2395656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Easter Sunday</a:t>
            </a:r>
            <a:endParaRPr lang="en-GB" dirty="0"/>
          </a:p>
        </p:txBody>
      </p:sp>
      <p:sp>
        <p:nvSpPr>
          <p:cNvPr id="3" name="Content Placeholder 2"/>
          <p:cNvSpPr>
            <a:spLocks noGrp="1"/>
          </p:cNvSpPr>
          <p:nvPr>
            <p:ph idx="1"/>
          </p:nvPr>
        </p:nvSpPr>
        <p:spPr>
          <a:xfrm>
            <a:off x="323528" y="1767149"/>
            <a:ext cx="8640960" cy="4525963"/>
          </a:xfrm>
        </p:spPr>
        <p:txBody>
          <a:bodyPr/>
          <a:lstStyle/>
          <a:p>
            <a:r>
              <a:rPr lang="en-GB" dirty="0" smtClean="0"/>
              <a:t>Celebration of Jesus’ resurrection</a:t>
            </a:r>
          </a:p>
          <a:p>
            <a:r>
              <a:rPr lang="en-GB" dirty="0" smtClean="0"/>
              <a:t>Fast is broken</a:t>
            </a:r>
          </a:p>
          <a:p>
            <a:r>
              <a:rPr lang="en-GB" dirty="0" smtClean="0"/>
              <a:t>Family and friends come together for a feast. The tradition is to eat lamb and crack the red eggs.</a:t>
            </a:r>
          </a:p>
          <a:p>
            <a:r>
              <a:rPr lang="en-GB" dirty="0" smtClean="0"/>
              <a:t>The person who still has a whole egg at the end of cracking the eggs is said to be the lucky one.</a:t>
            </a:r>
            <a:endParaRPr lang="en-GB" dirty="0"/>
          </a:p>
        </p:txBody>
      </p:sp>
      <p:pic>
        <p:nvPicPr>
          <p:cNvPr id="6146" name="Picture 2" descr="http://t1.gstatic.com/images?q=tbn:ANd9GcRJg1PxcGYmgA0PndJCStYXTHvcq0MlutDxiNnCKnFkdHaCiVMV:2.bp.blogspot.com/-HcBNNMQZTTQ/T0QSI4hoowI/AAAAAAAABjI/pBCX-FMmn5c/s1600/Easter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32248" cy="154603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t2.gstatic.com/images?q=tbn:ANd9GcSTmbQvBoLkI_pKdAKM1WjB-xeKg70mVCiI-eCIhRi25Rg0aF2n:photos.travelblog.org/Photos/98081/398031/f/3802524-The-Red-Painted-Eggs-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7997" y="0"/>
            <a:ext cx="2466975"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75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Lazarus Saturday</a:t>
            </a:r>
            <a:endParaRPr lang="en-GB" dirty="0"/>
          </a:p>
        </p:txBody>
      </p:sp>
      <p:sp>
        <p:nvSpPr>
          <p:cNvPr id="3" name="Content Placeholder 2"/>
          <p:cNvSpPr>
            <a:spLocks noGrp="1"/>
          </p:cNvSpPr>
          <p:nvPr>
            <p:ph idx="1"/>
          </p:nvPr>
        </p:nvSpPr>
        <p:spPr/>
        <p:txBody>
          <a:bodyPr/>
          <a:lstStyle/>
          <a:p>
            <a:r>
              <a:rPr lang="en-GB" dirty="0" smtClean="0"/>
              <a:t>Lazarus, a friend of Jesus, had been dead for 4 days when Jesus went to the tomb where he was buried.</a:t>
            </a:r>
          </a:p>
          <a:p>
            <a:r>
              <a:rPr lang="en-GB" dirty="0" smtClean="0"/>
              <a:t>Jesus said, “I am the resurrection and the life,” and brought Lazarus back to life.</a:t>
            </a:r>
          </a:p>
          <a:p>
            <a:r>
              <a:rPr lang="en-GB" dirty="0" smtClean="0"/>
              <a:t>This miracle led many to faith, but also the chief priests’ decision to kill Jesus.</a:t>
            </a:r>
            <a:endParaRPr lang="en-GB" dirty="0"/>
          </a:p>
        </p:txBody>
      </p:sp>
    </p:spTree>
    <p:extLst>
      <p:ext uri="{BB962C8B-B14F-4D97-AF65-F5344CB8AC3E}">
        <p14:creationId xmlns:p14="http://schemas.microsoft.com/office/powerpoint/2010/main" val="2269551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820"/>
            <a:ext cx="8229600" cy="1143000"/>
          </a:xfrm>
        </p:spPr>
        <p:txBody>
          <a:bodyPr/>
          <a:lstStyle/>
          <a:p>
            <a:r>
              <a:rPr lang="en-GB" dirty="0" smtClean="0"/>
              <a:t>Palm Sunday</a:t>
            </a:r>
            <a:endParaRPr lang="en-GB" dirty="0"/>
          </a:p>
        </p:txBody>
      </p:sp>
      <p:sp>
        <p:nvSpPr>
          <p:cNvPr id="3" name="Content Placeholder 2"/>
          <p:cNvSpPr>
            <a:spLocks noGrp="1"/>
          </p:cNvSpPr>
          <p:nvPr>
            <p:ph idx="1"/>
          </p:nvPr>
        </p:nvSpPr>
        <p:spPr>
          <a:xfrm>
            <a:off x="179512" y="836712"/>
            <a:ext cx="6103525" cy="5213176"/>
          </a:xfrm>
        </p:spPr>
        <p:txBody>
          <a:bodyPr>
            <a:normAutofit lnSpcReduction="10000"/>
          </a:bodyPr>
          <a:lstStyle/>
          <a:p>
            <a:r>
              <a:rPr lang="en-GB" sz="2800" dirty="0" smtClean="0"/>
              <a:t>The Sunday before Easter</a:t>
            </a:r>
          </a:p>
          <a:p>
            <a:r>
              <a:rPr lang="en-GB" sz="2800" dirty="0" smtClean="0"/>
              <a:t>Marks the beginning of Holy Week</a:t>
            </a:r>
          </a:p>
          <a:p>
            <a:r>
              <a:rPr lang="en-GB" sz="2800" dirty="0" smtClean="0"/>
              <a:t>Celebrates the day Jesus rode into Jerusalem on a donkey. Great crowds of people lined the streets waving palm branches to welcome him. The people shouted “Hosanna” and laid their cloaks and palm leaves on the floor in his path.</a:t>
            </a:r>
          </a:p>
          <a:p>
            <a:pPr marL="0" indent="0">
              <a:buNone/>
            </a:pPr>
            <a:r>
              <a:rPr lang="en-GB" sz="2800" u="sng" dirty="0" smtClean="0"/>
              <a:t>Tradition today:</a:t>
            </a:r>
            <a:r>
              <a:rPr lang="en-GB" sz="2800" dirty="0" smtClean="0"/>
              <a:t/>
            </a:r>
            <a:br>
              <a:rPr lang="en-GB" sz="2800" dirty="0" smtClean="0"/>
            </a:br>
            <a:r>
              <a:rPr lang="en-GB" sz="2800" dirty="0" smtClean="0"/>
              <a:t>You collect a palm cross from church, to</a:t>
            </a:r>
            <a:br>
              <a:rPr lang="en-GB" sz="2800" dirty="0" smtClean="0"/>
            </a:br>
            <a:r>
              <a:rPr lang="en-GB" sz="2800" dirty="0" smtClean="0"/>
              <a:t>show that we are willing to follow him.</a:t>
            </a:r>
            <a:endParaRPr lang="en-GB" sz="2800" dirty="0"/>
          </a:p>
        </p:txBody>
      </p:sp>
      <p:pic>
        <p:nvPicPr>
          <p:cNvPr id="4" name="Picture 2" descr="Palm Sunday talking with St. Pe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3037" y="188640"/>
            <a:ext cx="26860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031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Holy Monday</a:t>
            </a:r>
            <a:endParaRPr lang="en-GB" dirty="0"/>
          </a:p>
        </p:txBody>
      </p:sp>
      <p:sp>
        <p:nvSpPr>
          <p:cNvPr id="3" name="Content Placeholder 2"/>
          <p:cNvSpPr>
            <a:spLocks noGrp="1"/>
          </p:cNvSpPr>
          <p:nvPr>
            <p:ph idx="1"/>
          </p:nvPr>
        </p:nvSpPr>
        <p:spPr>
          <a:xfrm>
            <a:off x="457200" y="1268760"/>
            <a:ext cx="5842992" cy="5256584"/>
          </a:xfrm>
        </p:spPr>
        <p:txBody>
          <a:bodyPr>
            <a:normAutofit/>
          </a:bodyPr>
          <a:lstStyle/>
          <a:p>
            <a:r>
              <a:rPr lang="en-GB" dirty="0" smtClean="0"/>
              <a:t>Christ the Bridegroom of the Church. The priest holds the icon as a symbol of Jesus’ suffering and to prepare us for his coming.</a:t>
            </a:r>
          </a:p>
          <a:p>
            <a:r>
              <a:rPr lang="en-GB" dirty="0" smtClean="0"/>
              <a:t>Jesus curses the fig tree because it has no fruit. The tree is like those who have heard God’s word but fail to fulfil themselves by not Obeying it.</a:t>
            </a:r>
          </a:p>
        </p:txBody>
      </p:sp>
      <p:pic>
        <p:nvPicPr>
          <p:cNvPr id="3074" name="Picture 2" descr="http://t3.gstatic.com/images?q=tbn:ANd9GcRzy7fNW5eiULDZNQ0HA_JZO8EZFU-yAPsz5AP0Ucb64JjcrEAi4A:iconreader.files.wordpress.com/2011/04/jes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188640"/>
            <a:ext cx="2627784" cy="3632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862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519"/>
            <a:ext cx="8229600" cy="1143000"/>
          </a:xfrm>
        </p:spPr>
        <p:txBody>
          <a:bodyPr/>
          <a:lstStyle/>
          <a:p>
            <a:r>
              <a:rPr lang="en-GB" dirty="0" smtClean="0"/>
              <a:t>Holy Tuesday</a:t>
            </a:r>
            <a:endParaRPr lang="en-GB" dirty="0"/>
          </a:p>
        </p:txBody>
      </p:sp>
      <p:sp>
        <p:nvSpPr>
          <p:cNvPr id="3" name="Content Placeholder 2"/>
          <p:cNvSpPr>
            <a:spLocks noGrp="1"/>
          </p:cNvSpPr>
          <p:nvPr>
            <p:ph idx="1"/>
          </p:nvPr>
        </p:nvSpPr>
        <p:spPr>
          <a:xfrm>
            <a:off x="29776" y="980728"/>
            <a:ext cx="6846480" cy="5400600"/>
          </a:xfrm>
        </p:spPr>
        <p:txBody>
          <a:bodyPr>
            <a:noAutofit/>
          </a:bodyPr>
          <a:lstStyle/>
          <a:p>
            <a:r>
              <a:rPr lang="en-GB" sz="2400" dirty="0" smtClean="0"/>
              <a:t>The maidens who filled their lamps with oil were prepared to receive the bridegroom. Those with empty lamps were shut out of the marriage feast.</a:t>
            </a:r>
            <a:endParaRPr lang="en-GB" sz="2400" dirty="0"/>
          </a:p>
          <a:p>
            <a:r>
              <a:rPr lang="en-GB" sz="2400" dirty="0"/>
              <a:t>The theme of this service is vigilance, symbolized by the parable of the ten virgins, some of whom were caught unprepared for the bridegroom to arrive. The parable suggests </a:t>
            </a:r>
            <a:r>
              <a:rPr lang="en-GB" sz="2400" dirty="0" smtClean="0"/>
              <a:t>each of us should light our lives with faith and good works and always </a:t>
            </a:r>
            <a:r>
              <a:rPr lang="en-GB" sz="2400" dirty="0"/>
              <a:t>to be </a:t>
            </a:r>
            <a:r>
              <a:rPr lang="en-GB" sz="2400" dirty="0" smtClean="0"/>
              <a:t>ready to receive Christ.</a:t>
            </a:r>
          </a:p>
          <a:p>
            <a:r>
              <a:rPr lang="en-GB" sz="2400" dirty="0" smtClean="0"/>
              <a:t>Make the right choices</a:t>
            </a:r>
          </a:p>
          <a:p>
            <a:r>
              <a:rPr lang="en-GB" sz="2400" dirty="0" smtClean="0"/>
              <a:t>Always be ready to receive Jesus in our lives because we don’t know when he’ll come back to earth.</a:t>
            </a:r>
          </a:p>
        </p:txBody>
      </p:sp>
      <p:pic>
        <p:nvPicPr>
          <p:cNvPr id="4098" name="Picture 2" descr="http://t0.gstatic.com/images?q=tbn:ANd9GcQh-qOsaKjaUSWSpgaCXFRDIZhGb9jRAjzVqzeGWFlmmPx8fQsq:andreasblom.files.wordpress.com/2010/03/virgi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4918" y="49252"/>
            <a:ext cx="2375065" cy="2875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186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8229600" cy="1143000"/>
          </a:xfrm>
        </p:spPr>
        <p:txBody>
          <a:bodyPr/>
          <a:lstStyle/>
          <a:p>
            <a:r>
              <a:rPr lang="en-GB" dirty="0" smtClean="0"/>
              <a:t>Holy Wednesday</a:t>
            </a:r>
            <a:endParaRPr lang="en-GB" dirty="0"/>
          </a:p>
        </p:txBody>
      </p:sp>
      <p:sp>
        <p:nvSpPr>
          <p:cNvPr id="3" name="Content Placeholder 2"/>
          <p:cNvSpPr>
            <a:spLocks noGrp="1"/>
          </p:cNvSpPr>
          <p:nvPr>
            <p:ph idx="1"/>
          </p:nvPr>
        </p:nvSpPr>
        <p:spPr>
          <a:xfrm>
            <a:off x="0" y="620688"/>
            <a:ext cx="6948264" cy="5400600"/>
          </a:xfrm>
        </p:spPr>
        <p:txBody>
          <a:bodyPr>
            <a:normAutofit fontScale="92500" lnSpcReduction="20000"/>
          </a:bodyPr>
          <a:lstStyle/>
          <a:p>
            <a:r>
              <a:rPr lang="en-GB" dirty="0" smtClean="0"/>
              <a:t>We remember the woman who made wrong choices and asked to wash Jesus’ feet. She anointed him with oil but Jesus’ friends did not like this woman touching Jesus because of her wrong doing, they could not understand how Jesus could forgive her.</a:t>
            </a:r>
          </a:p>
          <a:p>
            <a:pPr marL="0" indent="0">
              <a:buNone/>
            </a:pPr>
            <a:r>
              <a:rPr lang="en-GB" u="sng" dirty="0" smtClean="0"/>
              <a:t>Tradition today</a:t>
            </a:r>
          </a:p>
          <a:p>
            <a:pPr marL="0" indent="0">
              <a:buNone/>
            </a:pPr>
            <a:r>
              <a:rPr lang="en-GB" dirty="0" smtClean="0"/>
              <a:t>People go to church and confess any wrong choices they may have made. They then ask for forgiveness. They get blessed with the Holy Oil in the sign of a cross on their forehead.</a:t>
            </a:r>
            <a:endParaRPr lang="en-GB" dirty="0"/>
          </a:p>
        </p:txBody>
      </p:sp>
      <p:pic>
        <p:nvPicPr>
          <p:cNvPr id="5122" name="Picture 2" descr="http://4.bp.blogspot.com/_kEFTmMk3e5c/S7vq1X2VC5I/AAAAAAAAB3Y/WrGVfmqj0ic/s1600/St_Mary_Magdalene_washing_Jesus_Fe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40906" y="28992"/>
            <a:ext cx="2503094"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711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Holy Thursday</a:t>
            </a:r>
            <a:endParaRPr lang="en-GB" dirty="0"/>
          </a:p>
        </p:txBody>
      </p:sp>
      <p:sp>
        <p:nvSpPr>
          <p:cNvPr id="3" name="Content Placeholder 2"/>
          <p:cNvSpPr>
            <a:spLocks noGrp="1"/>
          </p:cNvSpPr>
          <p:nvPr>
            <p:ph idx="1"/>
          </p:nvPr>
        </p:nvSpPr>
        <p:spPr>
          <a:xfrm>
            <a:off x="17694" y="764704"/>
            <a:ext cx="8586753" cy="5256584"/>
          </a:xfrm>
        </p:spPr>
        <p:txBody>
          <a:bodyPr>
            <a:normAutofit fontScale="92500" lnSpcReduction="20000"/>
          </a:bodyPr>
          <a:lstStyle/>
          <a:p>
            <a:r>
              <a:rPr lang="en-GB" sz="2800" dirty="0" smtClean="0"/>
              <a:t>Also known as Maundy Thursday</a:t>
            </a:r>
          </a:p>
          <a:p>
            <a:r>
              <a:rPr lang="en-GB" sz="2800" dirty="0" smtClean="0"/>
              <a:t>This was the day Jesus gathered with his disciples for the last supper</a:t>
            </a:r>
          </a:p>
          <a:p>
            <a:r>
              <a:rPr lang="en-GB" sz="2800" dirty="0" smtClean="0"/>
              <a:t>He told them he knew someone was going to betray him</a:t>
            </a:r>
          </a:p>
          <a:p>
            <a:r>
              <a:rPr lang="en-GB" sz="2800" dirty="0" smtClean="0"/>
              <a:t>He blessed the wine</a:t>
            </a:r>
            <a:br>
              <a:rPr lang="en-GB" sz="2800" dirty="0" smtClean="0"/>
            </a:br>
            <a:r>
              <a:rPr lang="en-GB" sz="2800" dirty="0" smtClean="0"/>
              <a:t>and bread saying,</a:t>
            </a:r>
            <a:br>
              <a:rPr lang="en-GB" sz="2800" dirty="0" smtClean="0"/>
            </a:br>
            <a:r>
              <a:rPr lang="en-GB" sz="2800" dirty="0" smtClean="0"/>
              <a:t>‘This is my body and</a:t>
            </a:r>
            <a:br>
              <a:rPr lang="en-GB" sz="2800" dirty="0" smtClean="0"/>
            </a:br>
            <a:r>
              <a:rPr lang="en-GB" sz="2800" dirty="0" smtClean="0"/>
              <a:t>this is my blood.’</a:t>
            </a:r>
          </a:p>
          <a:p>
            <a:r>
              <a:rPr lang="en-GB" sz="2800" dirty="0" smtClean="0"/>
              <a:t>Before he was</a:t>
            </a:r>
            <a:br>
              <a:rPr lang="en-GB" sz="2800" dirty="0" smtClean="0"/>
            </a:br>
            <a:r>
              <a:rPr lang="en-GB" sz="2800" dirty="0" smtClean="0"/>
              <a:t>arrested Jesus prayed</a:t>
            </a:r>
            <a:br>
              <a:rPr lang="en-GB" sz="2800" dirty="0" smtClean="0"/>
            </a:br>
            <a:r>
              <a:rPr lang="en-GB" sz="2800" dirty="0" smtClean="0"/>
              <a:t>in the Garden of</a:t>
            </a:r>
            <a:br>
              <a:rPr lang="en-GB" sz="2800" dirty="0" smtClean="0"/>
            </a:br>
            <a:r>
              <a:rPr lang="en-GB" sz="2800" dirty="0" smtClean="0"/>
              <a:t>Gethsemane, knowing</a:t>
            </a:r>
            <a:br>
              <a:rPr lang="en-GB" sz="2800" dirty="0" smtClean="0"/>
            </a:br>
            <a:r>
              <a:rPr lang="en-GB" sz="2800" dirty="0" smtClean="0"/>
              <a:t>what was about to </a:t>
            </a:r>
            <a:br>
              <a:rPr lang="en-GB" sz="2800" dirty="0" smtClean="0"/>
            </a:br>
            <a:r>
              <a:rPr lang="en-GB" sz="2800" dirty="0" smtClean="0"/>
              <a:t>happen.</a:t>
            </a:r>
          </a:p>
          <a:p>
            <a:endParaRPr lang="en-GB"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2672" y="2564904"/>
            <a:ext cx="5104073" cy="3140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8452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11" y="-99392"/>
            <a:ext cx="8229600" cy="1143000"/>
          </a:xfrm>
        </p:spPr>
        <p:txBody>
          <a:bodyPr/>
          <a:lstStyle/>
          <a:p>
            <a:r>
              <a:rPr lang="en-GB" dirty="0" smtClean="0"/>
              <a:t>Holy Friday</a:t>
            </a:r>
            <a:endParaRPr lang="en-GB" dirty="0"/>
          </a:p>
        </p:txBody>
      </p:sp>
      <p:sp>
        <p:nvSpPr>
          <p:cNvPr id="3" name="Content Placeholder 2"/>
          <p:cNvSpPr>
            <a:spLocks noGrp="1"/>
          </p:cNvSpPr>
          <p:nvPr>
            <p:ph idx="1"/>
          </p:nvPr>
        </p:nvSpPr>
        <p:spPr>
          <a:xfrm>
            <a:off x="-27532" y="764704"/>
            <a:ext cx="6660829" cy="5328592"/>
          </a:xfrm>
        </p:spPr>
        <p:txBody>
          <a:bodyPr>
            <a:noAutofit/>
          </a:bodyPr>
          <a:lstStyle/>
          <a:p>
            <a:r>
              <a:rPr lang="en-GB" sz="2400" dirty="0" smtClean="0"/>
              <a:t>Jesus was put on the cross and left to die, this is called crucifixion</a:t>
            </a:r>
          </a:p>
          <a:p>
            <a:r>
              <a:rPr lang="en-GB" sz="2400" dirty="0" smtClean="0"/>
              <a:t>We mourn his death by going to church and go under the </a:t>
            </a:r>
            <a:r>
              <a:rPr lang="en-GB" sz="2400" dirty="0" err="1"/>
              <a:t>E</a:t>
            </a:r>
            <a:r>
              <a:rPr lang="en-GB" sz="2400" dirty="0" err="1" smtClean="0"/>
              <a:t>pitaphios</a:t>
            </a:r>
            <a:r>
              <a:rPr lang="en-GB" sz="2400" dirty="0" smtClean="0"/>
              <a:t> to show our love and respect for him. The </a:t>
            </a:r>
            <a:r>
              <a:rPr lang="en-GB" sz="2400" dirty="0" err="1" smtClean="0"/>
              <a:t>Epitaphios</a:t>
            </a:r>
            <a:r>
              <a:rPr lang="en-GB" sz="2400" dirty="0" smtClean="0"/>
              <a:t> represents Christ’s tomb.</a:t>
            </a:r>
          </a:p>
          <a:p>
            <a:r>
              <a:rPr lang="en-GB" sz="2400" dirty="0" smtClean="0"/>
              <a:t>On </a:t>
            </a:r>
            <a:r>
              <a:rPr lang="en-GB" sz="2400" dirty="0"/>
              <a:t>Friday afternoon we witness </a:t>
            </a:r>
            <a:r>
              <a:rPr lang="en-GB" sz="2400" dirty="0" smtClean="0"/>
              <a:t>the </a:t>
            </a:r>
            <a:r>
              <a:rPr lang="en-GB" sz="2400" dirty="0"/>
              <a:t>taking down from the cross of the body of Christ: wrapped in a white </a:t>
            </a:r>
            <a:r>
              <a:rPr lang="en-GB" sz="2400" dirty="0" smtClean="0"/>
              <a:t>sheet. He </a:t>
            </a:r>
            <a:r>
              <a:rPr lang="en-GB" sz="2400" dirty="0"/>
              <a:t>is taken down and brought to the sanctuary. Then the gold embroidered ceremonial cloth, called the </a:t>
            </a:r>
            <a:r>
              <a:rPr lang="en-GB" sz="2400" dirty="0" err="1"/>
              <a:t>E</a:t>
            </a:r>
            <a:r>
              <a:rPr lang="en-GB" sz="2400" dirty="0" err="1" smtClean="0"/>
              <a:t>pitaphios</a:t>
            </a:r>
            <a:r>
              <a:rPr lang="en-GB" sz="2400" dirty="0"/>
              <a:t>, bearing the depiction of the dead Christ, is brought out in solemn procession and placed to rest on </a:t>
            </a:r>
            <a:r>
              <a:rPr lang="en-GB" sz="2400" dirty="0" smtClean="0"/>
              <a:t>the altar over him.</a:t>
            </a:r>
            <a:endParaRPr lang="en-GB" sz="2400" dirty="0"/>
          </a:p>
        </p:txBody>
      </p:sp>
      <p:pic>
        <p:nvPicPr>
          <p:cNvPr id="2050" name="Picture 2" descr="Crucifixion of Our Lord Jesus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3298" y="76200"/>
            <a:ext cx="2381519" cy="3208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35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lstStyle/>
          <a:p>
            <a:r>
              <a:rPr lang="en-GB" dirty="0" smtClean="0"/>
              <a:t>Holy Saturday</a:t>
            </a:r>
            <a:endParaRPr lang="en-GB" dirty="0"/>
          </a:p>
        </p:txBody>
      </p:sp>
      <p:sp>
        <p:nvSpPr>
          <p:cNvPr id="3" name="Content Placeholder 2"/>
          <p:cNvSpPr>
            <a:spLocks noGrp="1"/>
          </p:cNvSpPr>
          <p:nvPr>
            <p:ph idx="1"/>
          </p:nvPr>
        </p:nvSpPr>
        <p:spPr>
          <a:xfrm>
            <a:off x="0" y="980728"/>
            <a:ext cx="8856984" cy="4713387"/>
          </a:xfrm>
        </p:spPr>
        <p:txBody>
          <a:bodyPr>
            <a:normAutofit fontScale="77500" lnSpcReduction="20000"/>
          </a:bodyPr>
          <a:lstStyle/>
          <a:p>
            <a:r>
              <a:rPr lang="en-GB" dirty="0" smtClean="0"/>
              <a:t>This day is the Blessed Sabbath, a day of strict fasting, but a day of hope and waiting. We know that because Christ died, death is no longer the end of life.</a:t>
            </a:r>
          </a:p>
          <a:p>
            <a:r>
              <a:rPr lang="en-GB" dirty="0" smtClean="0"/>
              <a:t>Greek Orthodox people go to  church late at night to celebrate the resurrection of Jesus</a:t>
            </a:r>
          </a:p>
          <a:p>
            <a:r>
              <a:rPr lang="en-GB" dirty="0"/>
              <a:t>The church is darkened, symbolic of the darkness of the tomb. Then the priest, carrying a white candle from the eternal vigil light on the holy altar, proclaims:</a:t>
            </a:r>
          </a:p>
          <a:p>
            <a:pPr marL="0" indent="0">
              <a:buNone/>
            </a:pPr>
            <a:r>
              <a:rPr lang="en-GB" i="1" dirty="0" smtClean="0"/>
              <a:t>	Come </a:t>
            </a:r>
            <a:r>
              <a:rPr lang="en-GB" i="1" dirty="0"/>
              <a:t>ye and receive light from the </a:t>
            </a:r>
            <a:r>
              <a:rPr lang="en-GB" i="1" dirty="0" smtClean="0"/>
              <a:t>un-wading </a:t>
            </a:r>
            <a:r>
              <a:rPr lang="en-GB" i="1" dirty="0"/>
              <a:t>light...''</a:t>
            </a:r>
            <a:endParaRPr lang="en-GB" dirty="0"/>
          </a:p>
          <a:p>
            <a:r>
              <a:rPr lang="en-GB" dirty="0"/>
              <a:t>The church slowly fills with the flickering light of hope that has become reality.</a:t>
            </a:r>
          </a:p>
          <a:p>
            <a:r>
              <a:rPr lang="en-GB" dirty="0" smtClean="0"/>
              <a:t>At midnight and to end fasting. We say “Christo </a:t>
            </a:r>
            <a:r>
              <a:rPr lang="en-GB" dirty="0" err="1" smtClean="0"/>
              <a:t>Anesti</a:t>
            </a:r>
            <a:r>
              <a:rPr lang="en-GB" dirty="0" smtClean="0"/>
              <a:t>,” this means Christ has risen</a:t>
            </a:r>
          </a:p>
          <a:p>
            <a:endParaRPr lang="en-GB" dirty="0"/>
          </a:p>
        </p:txBody>
      </p:sp>
    </p:spTree>
    <p:extLst>
      <p:ext uri="{BB962C8B-B14F-4D97-AF65-F5344CB8AC3E}">
        <p14:creationId xmlns:p14="http://schemas.microsoft.com/office/powerpoint/2010/main" val="244761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2025</TotalTime>
  <Words>702</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Greek Orthodox Holy Week</vt:lpstr>
      <vt:lpstr>Lazarus Saturday</vt:lpstr>
      <vt:lpstr>Palm Sunday</vt:lpstr>
      <vt:lpstr>Holy Monday</vt:lpstr>
      <vt:lpstr>Holy Tuesday</vt:lpstr>
      <vt:lpstr>Holy Wednesday</vt:lpstr>
      <vt:lpstr>Holy Thursday</vt:lpstr>
      <vt:lpstr>Holy Friday</vt:lpstr>
      <vt:lpstr>Holy Saturday</vt:lpstr>
      <vt:lpstr>Easter Sunday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Fitter</dc:creator>
  <cp:lastModifiedBy>Richards</cp:lastModifiedBy>
  <cp:revision>27</cp:revision>
  <dcterms:created xsi:type="dcterms:W3CDTF">2014-03-29T15:09:17Z</dcterms:created>
  <dcterms:modified xsi:type="dcterms:W3CDTF">2020-04-17T11:14:55Z</dcterms:modified>
</cp:coreProperties>
</file>