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306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BFF"/>
    <a:srgbClr val="FF81FF"/>
    <a:srgbClr val="990099"/>
    <a:srgbClr val="9E9EBE"/>
    <a:srgbClr val="FFAFD7"/>
    <a:srgbClr val="FF3399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49" d="100"/>
          <a:sy n="49" d="100"/>
        </p:scale>
        <p:origin x="512" y="52"/>
      </p:cViewPr>
      <p:guideLst>
        <p:guide orient="horz" pos="2772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8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5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7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6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0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15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4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2669457"/>
            <a:ext cx="9468463" cy="1117891"/>
          </a:xfrm>
        </p:spPr>
        <p:txBody>
          <a:bodyPr>
            <a:noAutofit/>
          </a:bodyPr>
          <a:lstStyle/>
          <a:p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b="1" dirty="0">
                <a:solidFill>
                  <a:srgbClr val="0000FF"/>
                </a:solidFill>
                <a:latin typeface="+mn-lt"/>
              </a:rPr>
              <a:t>Clauses </a:t>
            </a:r>
            <a:r>
              <a:rPr lang="en-GB" b="1">
                <a:solidFill>
                  <a:srgbClr val="0000FF"/>
                </a:solidFill>
                <a:latin typeface="+mn-lt"/>
              </a:rPr>
              <a:t>and Conjunctions</a:t>
            </a: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64234"/>
            <a:ext cx="3878306" cy="1983592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A58E797-D6BA-9A48-81C8-AE9B49500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2893" y="4239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7170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</a:t>
            </a:r>
            <a:r>
              <a:rPr lang="en-GB" sz="2400" b="1" i="1" dirty="0">
                <a:latin typeface="+mj-lt"/>
              </a:rPr>
              <a:t>, </a:t>
            </a:r>
            <a:r>
              <a:rPr lang="en-GB" sz="2400" i="1" dirty="0">
                <a:latin typeface="+mj-lt"/>
              </a:rPr>
              <a:t>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5E46F9-9BE3-3C4F-86CE-32B55A4EC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8652" y="1570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Explore 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>
                <a:hlinkClick r:id="rId3"/>
              </a:rPr>
              <a:t>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68848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Clauses</a:t>
            </a:r>
            <a:r>
              <a:rPr lang="en-GB" sz="2400" dirty="0"/>
              <a:t> are groups of words with an </a:t>
            </a:r>
            <a:r>
              <a:rPr lang="en-GB" sz="2400" b="1" dirty="0">
                <a:solidFill>
                  <a:srgbClr val="00B050"/>
                </a:solidFill>
              </a:rPr>
              <a:t>active verb </a:t>
            </a:r>
            <a:r>
              <a:rPr lang="en-GB" sz="2400" dirty="0"/>
              <a:t>and a </a:t>
            </a:r>
            <a:r>
              <a:rPr lang="en-GB" sz="2400" b="1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; they make sense.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8" y="56121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7172" y="2276284"/>
            <a:ext cx="542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Harry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800" dirty="0">
                <a:ln w="0"/>
              </a:rPr>
              <a:t>around in amazement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479424" y="3365784"/>
            <a:ext cx="6999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</a:t>
            </a:r>
            <a:r>
              <a:rPr lang="en-GB" sz="2800" dirty="0">
                <a:solidFill>
                  <a:srgbClr val="FF0000"/>
                </a:solidFill>
              </a:rPr>
              <a:t> sun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shone</a:t>
            </a:r>
            <a:r>
              <a:rPr lang="en-GB" sz="2800" dirty="0">
                <a:ln w="0"/>
              </a:rPr>
              <a:t> brightly on a stack of cauldrons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2479424" y="278144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They </a:t>
            </a:r>
            <a:r>
              <a:rPr lang="en-GB" sz="28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800" dirty="0">
                <a:ln w="0"/>
              </a:rPr>
              <a:t> through the archway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477172" y="3889004"/>
            <a:ext cx="556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 cobbled </a:t>
            </a:r>
            <a:r>
              <a:rPr lang="en-GB" sz="2800" dirty="0">
                <a:solidFill>
                  <a:srgbClr val="FF0000"/>
                </a:solidFill>
              </a:rPr>
              <a:t>street </a:t>
            </a:r>
            <a:r>
              <a:rPr lang="en-GB" sz="2800" dirty="0">
                <a:ln w="0"/>
                <a:solidFill>
                  <a:srgbClr val="00B050"/>
                </a:solidFill>
              </a:rPr>
              <a:t>twisted </a:t>
            </a:r>
            <a:r>
              <a:rPr lang="en-GB" sz="2800" dirty="0">
                <a:ln w="0"/>
              </a:rPr>
              <a:t>out of sight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40" y="2061290"/>
            <a:ext cx="1757443" cy="2608987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FCD937-DE45-134F-9C63-D3DC95568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1173" y="5086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82370" y="3060459"/>
            <a:ext cx="468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Harry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400" dirty="0">
                <a:ln w="0"/>
              </a:rPr>
              <a:t>around in amazement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7027458" y="3060458"/>
            <a:ext cx="462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they </a:t>
            </a:r>
            <a:r>
              <a:rPr lang="en-GB" sz="24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400" dirty="0">
                <a:ln w="0"/>
              </a:rPr>
              <a:t> through the archway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21081" y="2565080"/>
            <a:ext cx="517972" cy="55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15599" y="2182030"/>
            <a:ext cx="16550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9429587" y="2177704"/>
            <a:ext cx="1498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new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  <a:endCxn id="34" idx="0"/>
          </p:cNvCxnSpPr>
          <p:nvPr/>
        </p:nvCxnSpPr>
        <p:spPr>
          <a:xfrm flipH="1">
            <a:off x="9337754" y="2547036"/>
            <a:ext cx="841317" cy="513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2"/>
          <p:cNvSpPr/>
          <p:nvPr/>
        </p:nvSpPr>
        <p:spPr>
          <a:xfrm>
            <a:off x="7793943" y="4527467"/>
            <a:ext cx="1331300" cy="78358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29243" y="635520"/>
            <a:ext cx="6096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are </a:t>
            </a:r>
            <a:r>
              <a:rPr lang="en-GB" sz="2800" b="1" dirty="0">
                <a:solidFill>
                  <a:srgbClr val="0000FF"/>
                </a:solidFill>
              </a:rPr>
              <a:t>joining words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000" dirty="0"/>
              <a:t>They help </a:t>
            </a:r>
            <a:r>
              <a:rPr lang="en-GB" sz="2000" dirty="0">
                <a:solidFill>
                  <a:srgbClr val="0000FF"/>
                </a:solidFill>
              </a:rPr>
              <a:t>add more detail </a:t>
            </a:r>
            <a:r>
              <a:rPr lang="en-GB" sz="2000" dirty="0"/>
              <a:t>by joining new </a:t>
            </a:r>
            <a:r>
              <a:rPr lang="en-GB" sz="2000" b="1" dirty="0"/>
              <a:t>clauses</a:t>
            </a:r>
            <a:r>
              <a:rPr lang="en-GB" sz="2000" dirty="0"/>
              <a:t>…</a:t>
            </a:r>
          </a:p>
          <a:p>
            <a:pPr algn="ctr"/>
            <a:r>
              <a:rPr lang="en-GB" sz="2000" dirty="0"/>
              <a:t>explaining </a:t>
            </a:r>
            <a:r>
              <a:rPr lang="en-GB" sz="2000" b="1" dirty="0"/>
              <a:t>when</a:t>
            </a:r>
            <a:r>
              <a:rPr lang="en-GB" sz="2000" dirty="0"/>
              <a:t>, </a:t>
            </a:r>
            <a:r>
              <a:rPr lang="en-GB" sz="2000" b="1" dirty="0"/>
              <a:t>why</a:t>
            </a:r>
            <a:r>
              <a:rPr lang="en-GB" sz="2000" dirty="0"/>
              <a:t> or </a:t>
            </a:r>
            <a:r>
              <a:rPr lang="en-GB" sz="2000" b="1" dirty="0"/>
              <a:t>where</a:t>
            </a:r>
            <a:r>
              <a:rPr lang="en-GB" sz="2000" dirty="0"/>
              <a:t> something happened.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484" y="4017503"/>
            <a:ext cx="1310597" cy="2149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/>
              <a:t>before</a:t>
            </a:r>
          </a:p>
          <a:p>
            <a:pPr algn="ctr"/>
            <a:r>
              <a:rPr lang="en-GB" dirty="0"/>
              <a:t>after</a:t>
            </a:r>
          </a:p>
          <a:p>
            <a:pPr algn="ctr"/>
            <a:r>
              <a:rPr lang="en-GB" dirty="0"/>
              <a:t>when</a:t>
            </a:r>
          </a:p>
          <a:p>
            <a:pPr algn="ctr"/>
            <a:r>
              <a:rPr lang="en-GB" dirty="0"/>
              <a:t>while</a:t>
            </a:r>
          </a:p>
          <a:p>
            <a:pPr algn="ctr"/>
            <a:r>
              <a:rPr lang="en-GB" dirty="0"/>
              <a:t>as</a:t>
            </a:r>
          </a:p>
          <a:p>
            <a:pPr algn="ctr"/>
            <a:r>
              <a:rPr lang="en-GB" dirty="0"/>
              <a:t>until</a:t>
            </a:r>
            <a:endParaRPr lang="en-GB" sz="2800" dirty="0"/>
          </a:p>
        </p:txBody>
      </p:sp>
      <p:sp>
        <p:nvSpPr>
          <p:cNvPr id="41" name="Rounded Rectangular Callout 2"/>
          <p:cNvSpPr/>
          <p:nvPr/>
        </p:nvSpPr>
        <p:spPr>
          <a:xfrm>
            <a:off x="9284821" y="3947761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join a new </a:t>
            </a:r>
            <a:r>
              <a:rPr lang="en-GB" b="1" dirty="0">
                <a:solidFill>
                  <a:schemeClr val="tx1"/>
                </a:solidFill>
              </a:rPr>
              <a:t>clause</a:t>
            </a:r>
            <a:r>
              <a:rPr lang="en-GB" dirty="0">
                <a:solidFill>
                  <a:schemeClr val="tx1"/>
                </a:solidFill>
              </a:rPr>
              <a:t>, to add this detail, using a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83493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45" name="Rounded Rectangular Callout 2"/>
          <p:cNvSpPr/>
          <p:nvPr/>
        </p:nvSpPr>
        <p:spPr>
          <a:xfrm>
            <a:off x="9284821" y="3947276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choice of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 will change the </a:t>
            </a:r>
            <a:r>
              <a:rPr lang="en-GB" b="1" dirty="0">
                <a:solidFill>
                  <a:schemeClr val="tx1"/>
                </a:solidFill>
              </a:rPr>
              <a:t>meaning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270184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99"/>
                </a:solidFill>
              </a:rPr>
              <a:t>before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0184" y="3053390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31ED65-9F15-2F4E-B79A-4A8FE4ECF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5759" y="773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4375 -0.0002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34" grpId="0"/>
      <p:bldP spid="34" grpId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0484" y="635520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Different conjunctions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b="1" dirty="0">
                <a:solidFill>
                  <a:srgbClr val="0000FF"/>
                </a:solidFill>
              </a:rPr>
              <a:t>help us add different types of information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9502" y="1502084"/>
            <a:ext cx="1706702" cy="2833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When?</a:t>
            </a:r>
            <a:endParaRPr lang="en-GB" sz="2400" dirty="0"/>
          </a:p>
          <a:p>
            <a:pPr algn="ctr"/>
            <a:r>
              <a:rPr lang="en-GB" sz="2400" dirty="0"/>
              <a:t>before</a:t>
            </a:r>
          </a:p>
          <a:p>
            <a:pPr algn="ctr"/>
            <a:r>
              <a:rPr lang="en-GB" sz="2400" dirty="0"/>
              <a:t>after</a:t>
            </a:r>
          </a:p>
          <a:p>
            <a:pPr algn="ctr"/>
            <a:r>
              <a:rPr lang="en-GB" sz="2400" dirty="0"/>
              <a:t>when</a:t>
            </a:r>
          </a:p>
          <a:p>
            <a:pPr algn="ctr"/>
            <a:r>
              <a:rPr lang="en-GB" sz="2400" dirty="0"/>
              <a:t>while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until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267" y="1502084"/>
            <a:ext cx="1706702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Why?</a:t>
            </a:r>
            <a:endParaRPr lang="en-GB" sz="2400" dirty="0"/>
          </a:p>
          <a:p>
            <a:pPr algn="ctr"/>
            <a:r>
              <a:rPr lang="en-GB" sz="2400" dirty="0"/>
              <a:t>because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so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27032" y="1502084"/>
            <a:ext cx="170670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Where?</a:t>
            </a:r>
            <a:endParaRPr lang="en-GB" sz="2400" dirty="0"/>
          </a:p>
          <a:p>
            <a:pPr algn="ctr"/>
            <a:r>
              <a:rPr lang="en-GB" sz="2400" dirty="0"/>
              <a:t>where</a:t>
            </a:r>
          </a:p>
          <a:p>
            <a:pPr algn="ctr"/>
            <a:r>
              <a:rPr lang="en-GB" sz="2400" dirty="0"/>
              <a:t>wherever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00" y="4549771"/>
            <a:ext cx="1625818" cy="1599165"/>
          </a:xfrm>
          <a:prstGeom prst="rect">
            <a:avLst/>
          </a:prstGeom>
        </p:spPr>
      </p:pic>
      <p:sp>
        <p:nvSpPr>
          <p:cNvPr id="20" name="Rounded Rectangular Callout 2"/>
          <p:cNvSpPr/>
          <p:nvPr/>
        </p:nvSpPr>
        <p:spPr>
          <a:xfrm>
            <a:off x="8769550" y="2585061"/>
            <a:ext cx="2174676" cy="673897"/>
          </a:xfrm>
          <a:prstGeom prst="wedgeRoundRectCallout">
            <a:avLst>
              <a:gd name="adj1" fmla="val 44268"/>
              <a:gd name="adj2" fmla="val 230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1" name="Rounded Rectangular Callout 2"/>
          <p:cNvSpPr/>
          <p:nvPr/>
        </p:nvSpPr>
        <p:spPr>
          <a:xfrm>
            <a:off x="1189502" y="4464354"/>
            <a:ext cx="1706702" cy="1334104"/>
          </a:xfrm>
          <a:prstGeom prst="wedgeRoundRectCallout">
            <a:avLst>
              <a:gd name="adj1" fmla="val 445488"/>
              <a:gd name="adj2" fmla="val 39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until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declare which house a student should join.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ular Callout 2"/>
          <p:cNvSpPr/>
          <p:nvPr/>
        </p:nvSpPr>
        <p:spPr>
          <a:xfrm>
            <a:off x="3408267" y="3594776"/>
            <a:ext cx="1706702" cy="1334104"/>
          </a:xfrm>
          <a:prstGeom prst="wedgeRoundRectCallout">
            <a:avLst>
              <a:gd name="adj1" fmla="val 314365"/>
              <a:gd name="adj2" fmla="val 829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because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can sense where you belong.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3" name="Rounded Rectangular Callout 2"/>
          <p:cNvSpPr/>
          <p:nvPr/>
        </p:nvSpPr>
        <p:spPr>
          <a:xfrm>
            <a:off x="5627032" y="2983908"/>
            <a:ext cx="1706702" cy="1334104"/>
          </a:xfrm>
          <a:prstGeom prst="wedgeRoundRectCallout">
            <a:avLst>
              <a:gd name="adj1" fmla="val 192407"/>
              <a:gd name="adj2" fmla="val 1117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where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students are judged.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7E0EC8-200D-1948-AF3D-733F9B1A6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5424" y="12585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627" y="70256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Add more detail by adding an extra clause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694" y="5854729"/>
            <a:ext cx="995011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Conjunctions</a:t>
            </a:r>
            <a:r>
              <a:rPr lang="en-GB" sz="2400" dirty="0"/>
              <a:t> can join the </a:t>
            </a:r>
            <a:r>
              <a:rPr lang="en-GB" sz="2400" b="1" dirty="0"/>
              <a:t>clauses</a:t>
            </a:r>
            <a:r>
              <a:rPr lang="en-GB" sz="2400" dirty="0"/>
              <a:t>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35152" y="2493137"/>
            <a:ext cx="4438332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Hermione found a new spell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72" y="510163"/>
            <a:ext cx="904928" cy="116347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8506435" y="4294895"/>
            <a:ext cx="2858347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she was in the library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5152" y="3185658"/>
            <a:ext cx="3010486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Ron dropped his wand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38524" y="3658392"/>
            <a:ext cx="412900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was surprised by a house elf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35152" y="3882490"/>
            <a:ext cx="4292278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Harry hung on to the broomstick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596139" y="5561895"/>
            <a:ext cx="2737606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caught the snitch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5152" y="4579322"/>
            <a:ext cx="4213360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Professor McGonagall appeared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51083" y="4925392"/>
            <a:ext cx="506412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a cat had been sitting moments 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8379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8379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because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627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627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46143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Which of these </a:t>
            </a:r>
            <a:r>
              <a:rPr lang="en-GB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could add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extra information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to them?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4" y="545600"/>
            <a:ext cx="1256107" cy="1362143"/>
          </a:xfrm>
          <a:prstGeom prst="rect">
            <a:avLst/>
          </a:prstGeom>
        </p:spPr>
      </p:pic>
      <p:sp>
        <p:nvSpPr>
          <p:cNvPr id="26" name="Rounded Rectangular Callout 2"/>
          <p:cNvSpPr/>
          <p:nvPr/>
        </p:nvSpPr>
        <p:spPr>
          <a:xfrm>
            <a:off x="1437932" y="1307308"/>
            <a:ext cx="3159941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These main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make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sense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but don’t tell us much.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ular Callout 2"/>
          <p:cNvSpPr/>
          <p:nvPr/>
        </p:nvSpPr>
        <p:spPr>
          <a:xfrm>
            <a:off x="1550466" y="1277984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match up the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784614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Which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conjunction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will you use?</a:t>
            </a:r>
          </a:p>
        </p:txBody>
      </p:sp>
      <p:sp>
        <p:nvSpPr>
          <p:cNvPr id="29" name="Rounded Rectangular Callout 2"/>
          <p:cNvSpPr/>
          <p:nvPr/>
        </p:nvSpPr>
        <p:spPr>
          <a:xfrm>
            <a:off x="1437930" y="1331672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other combinations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will also work.</a:t>
            </a:r>
          </a:p>
        </p:txBody>
      </p:sp>
      <p:sp>
        <p:nvSpPr>
          <p:cNvPr id="30" name="Rounded Rectangular Callout 2"/>
          <p:cNvSpPr/>
          <p:nvPr/>
        </p:nvSpPr>
        <p:spPr>
          <a:xfrm>
            <a:off x="785002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combinations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will not make sense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828E39-D3E9-0A4F-AC1A-FBE7EB6D1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2806" y="2371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6341 -0.2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3555 -3.7037E-7 C 0.1961 -3.7037E-7 0.2711 -0.10995 0.2711 -0.19907 L 0.2711 -0.39768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7552 -0.0726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14282 L 0.0267 -0.14282 C 0.08347 -0.14282 0.15378 -0.20833 0.15378 -0.26065 L 0.15378 -0.37778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8242 -3.7037E-7 C 0.26406 -3.7037E-7 0.3651 -0.05602 0.3651 -0.10093 L 0.3651 -0.20162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8594 -0.2537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7943 -1.85185E-6 C 0.2599 -1.85185E-6 0.35911 -0.04722 0.35911 -0.08518 L 0.35911 -0.16991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4088 -0.04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 animBg="1"/>
      <p:bldP spid="11" grpId="0" animBg="1"/>
      <p:bldP spid="11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7826" y="896573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Does it matter which conjunction you choose?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6" y="903519"/>
            <a:ext cx="1479986" cy="1862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6761" y="2766438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420451" y="2766438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9096" y="2806711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6761" y="3505692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6420451" y="3505692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9096" y="3545965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6761" y="4285219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6420451" y="4285219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9096" y="4325492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after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8212672" y="5219898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Do these all have the same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meaning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F582DE-8F5F-F14A-8A8F-2DE6F96EC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1778" y="17979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15" grpId="0" animBg="1"/>
      <p:bldP spid="16" grpId="0"/>
      <p:bldP spid="19" grpId="0"/>
      <p:bldP spid="24" grpId="0" animBg="1"/>
      <p:bldP spid="25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686221" y="3060458"/>
            <a:ext cx="4686044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Harry </a:t>
            </a:r>
            <a:r>
              <a:rPr lang="en-GB" sz="2400" dirty="0">
                <a:ln w="0"/>
              </a:rPr>
              <a:t>looked around in amazement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0067" y="2711190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0410" y="2350388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747572" y="2350388"/>
            <a:ext cx="20500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9309730" y="2719720"/>
            <a:ext cx="462855" cy="3402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9243" y="6355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When we add an </a:t>
            </a:r>
            <a:r>
              <a:rPr lang="en-GB" sz="2400" b="1" dirty="0"/>
              <a:t>extra clause</a:t>
            </a:r>
            <a:r>
              <a:rPr lang="en-GB" sz="2400" dirty="0"/>
              <a:t>,</a:t>
            </a:r>
          </a:p>
          <a:p>
            <a:pPr algn="ctr"/>
            <a:r>
              <a:rPr lang="en-GB" sz="2400" dirty="0"/>
              <a:t>it </a:t>
            </a:r>
            <a:r>
              <a:rPr lang="en-GB" sz="2400" b="1" dirty="0"/>
              <a:t>adds information </a:t>
            </a:r>
            <a:r>
              <a:rPr lang="en-GB" sz="2400" dirty="0"/>
              <a:t>to the </a:t>
            </a:r>
            <a:r>
              <a:rPr lang="en-GB" sz="2400" dirty="0">
                <a:solidFill>
                  <a:srgbClr val="0000FF"/>
                </a:solidFill>
              </a:rPr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772585" y="253324"/>
            <a:ext cx="2174676" cy="1069782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Has this changed the </a:t>
            </a:r>
            <a:r>
              <a:rPr lang="en-GB" b="1" dirty="0">
                <a:solidFill>
                  <a:schemeClr val="tx1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 of the sentence? How?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72265" y="3060458"/>
            <a:ext cx="5824844" cy="510778"/>
            <a:chOff x="5372265" y="3060458"/>
            <a:chExt cx="5824844" cy="510778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576518" y="3060458"/>
              <a:ext cx="4620591" cy="510778"/>
            </a:xfrm>
            <a:prstGeom prst="roundRect">
              <a:avLst/>
            </a:prstGeom>
            <a:solidFill>
              <a:srgbClr val="FFABFF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/>
                <a:t>they </a:t>
              </a:r>
              <a:r>
                <a:rPr lang="en-GB" sz="2400" dirty="0">
                  <a:ln w="0"/>
                </a:rPr>
                <a:t>stepped through the archway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72265" y="3060458"/>
              <a:ext cx="1204253" cy="5107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FF"/>
                  </a:solidFill>
                </a:rPr>
                <a:t>when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28704" y="4966676"/>
            <a:ext cx="769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0000FF"/>
                </a:solidFill>
              </a:rPr>
              <a:t>main clause </a:t>
            </a:r>
            <a:r>
              <a:rPr lang="en-GB" sz="2400" dirty="0"/>
              <a:t>can go at the </a:t>
            </a:r>
            <a:r>
              <a:rPr lang="en-GB" sz="2400" b="1" dirty="0"/>
              <a:t>beginning</a:t>
            </a:r>
            <a:r>
              <a:rPr lang="en-GB" sz="2400" dirty="0"/>
              <a:t> of the sentence…</a:t>
            </a:r>
          </a:p>
          <a:p>
            <a:pPr algn="ctr"/>
            <a:r>
              <a:rPr lang="en-GB" sz="2400" dirty="0"/>
              <a:t>or go at the </a:t>
            </a:r>
            <a:r>
              <a:rPr lang="en-GB" sz="2400" b="1" dirty="0"/>
              <a:t>end</a:t>
            </a:r>
            <a:r>
              <a:rPr lang="en-GB" sz="2400" dirty="0"/>
              <a:t> of it.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859111" y="2718546"/>
            <a:ext cx="496802" cy="2683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96256" y="2357744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43723" y="2636429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84066" y="2275627"/>
            <a:ext cx="20072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6F2E63-91F8-8B43-A7F7-754C2D2A1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0515" y="5000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7864 -0.009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8451 -0.009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5" grpId="0" build="p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51881" y="733131"/>
            <a:ext cx="96507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If you add a clause </a:t>
            </a:r>
            <a:r>
              <a:rPr lang="en-GB" sz="2400" b="1" dirty="0"/>
              <a:t>after a main clause</a:t>
            </a:r>
            <a:r>
              <a:rPr lang="en-GB" sz="2400" dirty="0"/>
              <a:t>, you don’t usually need a comma.</a:t>
            </a:r>
          </a:p>
          <a:p>
            <a:pPr algn="ctr"/>
            <a:r>
              <a:rPr lang="en-GB" sz="2400" dirty="0"/>
              <a:t>If the </a:t>
            </a:r>
            <a:r>
              <a:rPr lang="en-GB" sz="2400" b="1" dirty="0"/>
              <a:t>added clause (subordinate) is first</a:t>
            </a:r>
            <a:r>
              <a:rPr lang="en-GB" sz="2400" dirty="0"/>
              <a:t>, separate it with a </a:t>
            </a:r>
            <a:r>
              <a:rPr lang="en-GB" sz="2400" b="1" dirty="0"/>
              <a:t>comma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230805" y="4649882"/>
            <a:ext cx="2174676" cy="1332913"/>
          </a:xfrm>
          <a:prstGeom prst="wedgeRoundRectCallout">
            <a:avLst>
              <a:gd name="adj1" fmla="val 49015"/>
              <a:gd name="adj2" fmla="val 654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your reader or listener that the main bit is coming.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10604" y="3279174"/>
            <a:ext cx="37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604" y="3763555"/>
            <a:ext cx="714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 </a:t>
            </a:r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0603" y="4188217"/>
            <a:ext cx="725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21" name="Rounded Rectangular Callout 2"/>
          <p:cNvSpPr/>
          <p:nvPr/>
        </p:nvSpPr>
        <p:spPr>
          <a:xfrm>
            <a:off x="9230805" y="2734925"/>
            <a:ext cx="2174676" cy="1310778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 to say the first clause </a:t>
            </a:r>
            <a:r>
              <a:rPr lang="en-GB" i="1" dirty="0">
                <a:solidFill>
                  <a:schemeClr val="tx1"/>
                </a:solidFill>
              </a:rPr>
              <a:t>differently</a:t>
            </a:r>
            <a:r>
              <a:rPr lang="en-GB" dirty="0">
                <a:solidFill>
                  <a:schemeClr val="tx1"/>
                </a:solidFill>
              </a:rPr>
              <a:t>. Try it.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8B291B-0F0B-B746-A233-9DA567AB1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563" y="4948054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0EF5CF-4C12-754C-98BD-CE59E7537D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6479" y="4923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64332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where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when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Because he was nervous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Before she sneaked out of the dormitory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Where it struck the branch 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When they heard the lesson was cancelled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because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before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2BE7E3-EC7D-C941-B12A-DDB140684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480" y="1562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732</Words>
  <Application>Microsoft Office PowerPoint</Application>
  <PresentationFormat>Widescreen</PresentationFormat>
  <Paragraphs>134</Paragraphs>
  <Slides>11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 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betty-ann appiagyei</cp:lastModifiedBy>
  <cp:revision>265</cp:revision>
  <dcterms:created xsi:type="dcterms:W3CDTF">2013-08-23T07:43:20Z</dcterms:created>
  <dcterms:modified xsi:type="dcterms:W3CDTF">2020-05-18T12:55:43Z</dcterms:modified>
</cp:coreProperties>
</file>