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61" r:id="rId4"/>
    <p:sldId id="262" r:id="rId5"/>
    <p:sldId id="266" r:id="rId6"/>
    <p:sldId id="267" r:id="rId7"/>
    <p:sldId id="270" r:id="rId8"/>
    <p:sldId id="264" r:id="rId9"/>
    <p:sldId id="265" r:id="rId10"/>
    <p:sldId id="268" r:id="rId11"/>
    <p:sldId id="269" r:id="rId12"/>
    <p:sldId id="257" r:id="rId13"/>
    <p:sldId id="259" r:id="rId14"/>
    <p:sldId id="258" r:id="rId15"/>
    <p:sldId id="26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/>
    <p:restoredTop sz="88027" autoAdjust="0"/>
  </p:normalViewPr>
  <p:slideViewPr>
    <p:cSldViewPr snapToGrid="0" snapToObjects="1">
      <p:cViewPr varScale="1">
        <p:scale>
          <a:sx n="70" d="100"/>
          <a:sy n="70" d="100"/>
        </p:scale>
        <p:origin x="11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5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6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9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5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86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3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0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9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8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4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9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8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4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0341-98E5-BD42-93E1-96F29A4BC3B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ED004-D893-0349-AF48-B78002B6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31/05/2020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8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tif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23.jp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577ED59-5732-5C43-962A-9822187A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6"/>
          <a:stretch/>
        </p:blipFill>
        <p:spPr>
          <a:xfrm>
            <a:off x="0" y="1113"/>
            <a:ext cx="9144000" cy="62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A53DA-B18D-D648-A4E7-A6CB23098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4064001" y="2457686"/>
            <a:ext cx="4592320" cy="415647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4348480" y="2687160"/>
            <a:ext cx="45821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Whenever the moon and stars are set, </a:t>
            </a:r>
          </a:p>
          <a:p>
            <a:r>
              <a:rPr lang="en-US" dirty="0">
                <a:latin typeface="Times" pitchFamily="2" charset="0"/>
              </a:rPr>
              <a:t>       Whenever the wind is high, </a:t>
            </a:r>
          </a:p>
          <a:p>
            <a:r>
              <a:rPr lang="en-US" dirty="0">
                <a:latin typeface="Times" pitchFamily="2" charset="0"/>
              </a:rPr>
              <a:t>All night long in the dark and wet, </a:t>
            </a:r>
          </a:p>
          <a:p>
            <a:r>
              <a:rPr lang="en-US" dirty="0">
                <a:latin typeface="Times" pitchFamily="2" charset="0"/>
              </a:rPr>
              <a:t>       A man goes riding by. </a:t>
            </a:r>
          </a:p>
          <a:p>
            <a:r>
              <a:rPr lang="en-US" dirty="0">
                <a:latin typeface="Times" pitchFamily="2" charset="0"/>
              </a:rPr>
              <a:t>Late in the night when the fires are out, </a:t>
            </a:r>
          </a:p>
          <a:p>
            <a:r>
              <a:rPr lang="en-US" dirty="0">
                <a:latin typeface="Times" pitchFamily="2" charset="0"/>
              </a:rPr>
              <a:t>       Why does he gallop and gallop about?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Whenever the trees are crying aloud, </a:t>
            </a:r>
          </a:p>
          <a:p>
            <a:r>
              <a:rPr lang="en-US" dirty="0">
                <a:latin typeface="Times" pitchFamily="2" charset="0"/>
              </a:rPr>
              <a:t>       And ships are tossed at sea, </a:t>
            </a:r>
          </a:p>
          <a:p>
            <a:r>
              <a:rPr lang="en-US" dirty="0">
                <a:latin typeface="Times" pitchFamily="2" charset="0"/>
              </a:rPr>
              <a:t>By, on the highway, low and loud, </a:t>
            </a:r>
          </a:p>
          <a:p>
            <a:r>
              <a:rPr lang="en-US" dirty="0">
                <a:latin typeface="Times" pitchFamily="2" charset="0"/>
              </a:rPr>
              <a:t>       By at the gallop goes he. </a:t>
            </a:r>
          </a:p>
          <a:p>
            <a:r>
              <a:rPr lang="en-US" dirty="0">
                <a:latin typeface="Times" pitchFamily="2" charset="0"/>
              </a:rPr>
              <a:t>By at the gallop he goes, and then </a:t>
            </a:r>
          </a:p>
          <a:p>
            <a:r>
              <a:rPr lang="en-US" dirty="0">
                <a:latin typeface="Times" pitchFamily="2" charset="0"/>
              </a:rPr>
              <a:t>       By he comes back at the gallop again.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E2CDAF-CC1D-804F-8A75-F81F60D03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79" y="3910791"/>
            <a:ext cx="3088132" cy="701848"/>
          </a:xfrm>
          <a:prstGeom prst="rect">
            <a:avLst/>
          </a:prstGeom>
        </p:spPr>
      </p:pic>
      <p:pic>
        <p:nvPicPr>
          <p:cNvPr id="4" name="Online Media 3" descr="The rider">
            <a:hlinkClick r:id="" action="ppaction://media"/>
            <a:extLst>
              <a:ext uri="{FF2B5EF4-FFF2-40B4-BE49-F238E27FC236}">
                <a16:creationId xmlns:a16="http://schemas.microsoft.com/office/drawing/2014/main" id="{42988D39-ACBC-4F4B-9F4B-39D539D09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8108" y="4778465"/>
            <a:ext cx="1327785" cy="13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C98C1-728D-984E-A357-EB3092B0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4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0316D33-9CB8-9340-B3E8-0664B55C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1156969"/>
            <a:ext cx="4511040" cy="7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C98C1-728D-984E-A357-EB3092B0B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7"/>
            <a:ext cx="9142089" cy="6856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4246175" y="1785463"/>
            <a:ext cx="4803228" cy="44366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4465941" y="2017985"/>
            <a:ext cx="4676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The moon has a face like the clock in the hall; </a:t>
            </a:r>
          </a:p>
          <a:p>
            <a:r>
              <a:rPr lang="en-US" dirty="0">
                <a:latin typeface="Times" pitchFamily="2" charset="0"/>
              </a:rPr>
              <a:t>She shines on thieves on the garden wall, </a:t>
            </a:r>
          </a:p>
          <a:p>
            <a:r>
              <a:rPr lang="en-US" dirty="0">
                <a:latin typeface="Times" pitchFamily="2" charset="0"/>
              </a:rPr>
              <a:t>On streets and fields and </a:t>
            </a:r>
            <a:r>
              <a:rPr lang="en-US" dirty="0" err="1">
                <a:latin typeface="Times" pitchFamily="2" charset="0"/>
              </a:rPr>
              <a:t>harbour</a:t>
            </a:r>
            <a:r>
              <a:rPr lang="en-US" dirty="0">
                <a:latin typeface="Times" pitchFamily="2" charset="0"/>
              </a:rPr>
              <a:t> quays, </a:t>
            </a:r>
          </a:p>
          <a:p>
            <a:r>
              <a:rPr lang="en-US" dirty="0">
                <a:latin typeface="Times" pitchFamily="2" charset="0"/>
              </a:rPr>
              <a:t>And birdies asleep in the forks of the trees.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The squalling cat and the squeaking mouse, </a:t>
            </a:r>
          </a:p>
          <a:p>
            <a:r>
              <a:rPr lang="en-US" dirty="0">
                <a:latin typeface="Times" pitchFamily="2" charset="0"/>
              </a:rPr>
              <a:t>The howling dog by the door of the house, </a:t>
            </a:r>
          </a:p>
          <a:p>
            <a:r>
              <a:rPr lang="en-US" dirty="0">
                <a:latin typeface="Times" pitchFamily="2" charset="0"/>
              </a:rPr>
              <a:t>The bat that lies in bed at noon, </a:t>
            </a:r>
          </a:p>
          <a:p>
            <a:r>
              <a:rPr lang="en-US" dirty="0">
                <a:latin typeface="Times" pitchFamily="2" charset="0"/>
              </a:rPr>
              <a:t>All love to be out by the light of the moon.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But all of the things that belong to the day </a:t>
            </a:r>
          </a:p>
          <a:p>
            <a:r>
              <a:rPr lang="en-US" dirty="0">
                <a:latin typeface="Times" pitchFamily="2" charset="0"/>
              </a:rPr>
              <a:t>Cuddle to sleep to be out of her way; </a:t>
            </a:r>
          </a:p>
          <a:p>
            <a:r>
              <a:rPr lang="en-US" dirty="0">
                <a:latin typeface="Times" pitchFamily="2" charset="0"/>
              </a:rPr>
              <a:t>And flowers and children close their eyes </a:t>
            </a:r>
          </a:p>
          <a:p>
            <a:r>
              <a:rPr lang="en-US" dirty="0">
                <a:latin typeface="Times" pitchFamily="2" charset="0"/>
              </a:rPr>
              <a:t>Till up in the morning the sun shall arise.</a:t>
            </a:r>
          </a:p>
        </p:txBody>
      </p:sp>
      <p:pic>
        <p:nvPicPr>
          <p:cNvPr id="5" name="Online Media 4" descr="The moon">
            <a:hlinkClick r:id="" action="ppaction://media"/>
            <a:extLst>
              <a:ext uri="{FF2B5EF4-FFF2-40B4-BE49-F238E27FC236}">
                <a16:creationId xmlns:a16="http://schemas.microsoft.com/office/drawing/2014/main" id="{467484B0-17E0-074F-B6A0-E3028237E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162" y="4870698"/>
            <a:ext cx="1264749" cy="126474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E129D8A-69E5-F442-A480-582FE315A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941" y="1148288"/>
            <a:ext cx="2438400" cy="4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CBFAB-D3EE-B04A-959A-FE7FF40FA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" y="0"/>
            <a:ext cx="9140246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C288C5-75EF-0F47-A1F2-FB556A5E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036" y="1970253"/>
            <a:ext cx="2198413" cy="65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0EE093-1321-DA4D-A791-958146AA1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282" y="2708456"/>
            <a:ext cx="622884" cy="512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A78E16-0BE1-F147-BD53-61B4BB34D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554" y="3168139"/>
            <a:ext cx="3517462" cy="8060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66A2D9-1AA9-9049-BAD1-F9CFD3C9A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750" y="3974224"/>
            <a:ext cx="4250266" cy="13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07 L -1.02309 -0.0007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43 0.00115 L -0.98768 0.00115 " pathEditMode="relative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396 -0.0081 L -1.08177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99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6423 -0.02384 L -0.97534 -0.023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CBFAB-D3EE-B04A-959A-FE7FF40FA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" y="1408"/>
            <a:ext cx="9140246" cy="68551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AE1E4C-CD91-B84E-B305-12181B7C9853}"/>
              </a:ext>
            </a:extLst>
          </p:cNvPr>
          <p:cNvSpPr/>
          <p:nvPr/>
        </p:nvSpPr>
        <p:spPr>
          <a:xfrm>
            <a:off x="4064000" y="103456"/>
            <a:ext cx="4826000" cy="51594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CBB37B-0650-B642-8E2E-6E404C487CDF}"/>
              </a:ext>
            </a:extLst>
          </p:cNvPr>
          <p:cNvSpPr/>
          <p:nvPr/>
        </p:nvSpPr>
        <p:spPr>
          <a:xfrm>
            <a:off x="4318000" y="31769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" pitchFamily="2" charset="0"/>
              </a:rPr>
              <a:t>Faster than fairies, faster than witches,</a:t>
            </a:r>
          </a:p>
          <a:p>
            <a:r>
              <a:rPr lang="en-US" dirty="0">
                <a:latin typeface="Times" pitchFamily="2" charset="0"/>
              </a:rPr>
              <a:t>Bridges and houses, hedges and ditches;</a:t>
            </a:r>
          </a:p>
          <a:p>
            <a:r>
              <a:rPr lang="en-US" dirty="0">
                <a:latin typeface="Times" pitchFamily="2" charset="0"/>
              </a:rPr>
              <a:t>And charging along like troops in a battle</a:t>
            </a:r>
          </a:p>
          <a:p>
            <a:r>
              <a:rPr lang="en-US" dirty="0">
                <a:latin typeface="Times" pitchFamily="2" charset="0"/>
              </a:rPr>
              <a:t>All through the meadows the horses and cattle:</a:t>
            </a:r>
          </a:p>
          <a:p>
            <a:r>
              <a:rPr lang="en-US" dirty="0">
                <a:latin typeface="Times" pitchFamily="2" charset="0"/>
              </a:rPr>
              <a:t>All of the sights of the hill and the plain</a:t>
            </a:r>
          </a:p>
          <a:p>
            <a:r>
              <a:rPr lang="en-US" dirty="0">
                <a:latin typeface="Times" pitchFamily="2" charset="0"/>
              </a:rPr>
              <a:t>Fly as thick as driving rain;</a:t>
            </a:r>
          </a:p>
          <a:p>
            <a:r>
              <a:rPr lang="en-US" dirty="0">
                <a:latin typeface="Times" pitchFamily="2" charset="0"/>
              </a:rPr>
              <a:t>And ever again, in the wink of an eye,</a:t>
            </a:r>
          </a:p>
          <a:p>
            <a:r>
              <a:rPr lang="en-US" dirty="0">
                <a:latin typeface="Times" pitchFamily="2" charset="0"/>
              </a:rPr>
              <a:t>Painted stations whistle by.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Here is a child who clambers and scrambles,</a:t>
            </a:r>
          </a:p>
          <a:p>
            <a:r>
              <a:rPr lang="en-US" dirty="0">
                <a:latin typeface="Times" pitchFamily="2" charset="0"/>
              </a:rPr>
              <a:t>All by himself and gathering brambles;</a:t>
            </a:r>
          </a:p>
          <a:p>
            <a:r>
              <a:rPr lang="en-US" dirty="0">
                <a:latin typeface="Times" pitchFamily="2" charset="0"/>
              </a:rPr>
              <a:t>Here is a tramp who stands and gazes;</a:t>
            </a:r>
          </a:p>
          <a:p>
            <a:r>
              <a:rPr lang="en-US" dirty="0">
                <a:latin typeface="Times" pitchFamily="2" charset="0"/>
              </a:rPr>
              <a:t>And here is the green for stringing the daisies!</a:t>
            </a:r>
          </a:p>
          <a:p>
            <a:r>
              <a:rPr lang="en-US" dirty="0">
                <a:latin typeface="Times" pitchFamily="2" charset="0"/>
              </a:rPr>
              <a:t>Here is a cart runaway in the road</a:t>
            </a:r>
          </a:p>
          <a:p>
            <a:r>
              <a:rPr lang="en-US" dirty="0">
                <a:latin typeface="Times" pitchFamily="2" charset="0"/>
              </a:rPr>
              <a:t>Lumping along with man and load;</a:t>
            </a:r>
          </a:p>
          <a:p>
            <a:r>
              <a:rPr lang="en-US" dirty="0">
                <a:latin typeface="Times" pitchFamily="2" charset="0"/>
              </a:rPr>
              <a:t>And here is a mill, and there is a river:</a:t>
            </a:r>
          </a:p>
          <a:p>
            <a:r>
              <a:rPr lang="en-US" dirty="0">
                <a:latin typeface="Times" pitchFamily="2" charset="0"/>
              </a:rPr>
              <a:t>Each a glimpse and gone forever!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9111A-C9D1-A148-A675-3F6F36FA3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60" y="317699"/>
            <a:ext cx="1767489" cy="5302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350AC1-A96A-7843-BFB9-6DCC9BCD9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89" y="847946"/>
            <a:ext cx="500789" cy="412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EE86B7-2B6F-5B40-9B00-DFD7FD6A5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301" y="1034497"/>
            <a:ext cx="2827983" cy="648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4D4805-E28C-FB46-88BC-15D0FF931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660" y="1619631"/>
            <a:ext cx="3417146" cy="1060494"/>
          </a:xfrm>
          <a:prstGeom prst="rect">
            <a:avLst/>
          </a:prstGeom>
        </p:spPr>
      </p:pic>
      <p:pic>
        <p:nvPicPr>
          <p:cNvPr id="4" name="Online Media 3" descr="The Train">
            <a:hlinkClick r:id="" action="ppaction://media"/>
            <a:extLst>
              <a:ext uri="{FF2B5EF4-FFF2-40B4-BE49-F238E27FC236}">
                <a16:creationId xmlns:a16="http://schemas.microsoft.com/office/drawing/2014/main" id="{621DB934-023B-A94E-A1B9-8563A7731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6793" y="4177876"/>
            <a:ext cx="1428711" cy="14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082" y="2520101"/>
            <a:ext cx="6400800" cy="30600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400" dirty="0"/>
              <a:t>Explore more Hamilton Trust Learning Materials at </a:t>
            </a:r>
            <a:r>
              <a:rPr lang="en-GB" sz="2400" dirty="0">
                <a:hlinkClick r:id="rId2"/>
              </a:rPr>
              <a:t>https://wrht.org.uk/hamilton</a:t>
            </a:r>
            <a:r>
              <a:rPr lang="en-GB" sz="2400" dirty="0">
                <a:hlinkClick r:id="rId3"/>
              </a:rPr>
              <a:t>/</a:t>
            </a:r>
            <a:r>
              <a:rPr lang="en-GB" sz="24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63" y="1223461"/>
            <a:ext cx="6146238" cy="169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32" y="4565836"/>
            <a:ext cx="2429899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0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562E59-00A2-304F-B382-F88E6F0A7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234" r="4414" b="-234"/>
          <a:stretch/>
        </p:blipFill>
        <p:spPr>
          <a:xfrm>
            <a:off x="0" y="14748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04054B7-6604-1C4E-9593-25BDA9FBD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13" y="419975"/>
            <a:ext cx="3747687" cy="8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562 0.47361 C 0.67187 0.49908 0.59131 0.54491 0.44982 0.54121 C 0.38715 0.52269 0.21215 0.42246 0.16284 0.34514 C 0.10295 0.26597 0.06631 0.21551 0.0276 0.11783 C 0.02066 0.08982 0.00798 0.04584 4.72222E-6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81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562E59-00A2-304F-B382-F88E6F0A7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4887311" y="2226896"/>
            <a:ext cx="4130562" cy="443666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5116585" y="2460068"/>
            <a:ext cx="3981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How do you like to go up in a swing, </a:t>
            </a:r>
          </a:p>
          <a:p>
            <a:r>
              <a:rPr lang="en-US" dirty="0">
                <a:latin typeface="Times" pitchFamily="2" charset="0"/>
              </a:rPr>
              <a:t>             Up in the air so blue? </a:t>
            </a:r>
          </a:p>
          <a:p>
            <a:r>
              <a:rPr lang="en-US" dirty="0">
                <a:latin typeface="Times" pitchFamily="2" charset="0"/>
              </a:rPr>
              <a:t>Oh, I do think it the pleasantest thing </a:t>
            </a:r>
          </a:p>
          <a:p>
            <a:r>
              <a:rPr lang="en-US" dirty="0">
                <a:latin typeface="Times" pitchFamily="2" charset="0"/>
              </a:rPr>
              <a:t>             Ever a child can do!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Up in the air and over the wall, </a:t>
            </a:r>
          </a:p>
          <a:p>
            <a:r>
              <a:rPr lang="en-US" dirty="0">
                <a:latin typeface="Times" pitchFamily="2" charset="0"/>
              </a:rPr>
              <a:t>             Till I can see so wide, </a:t>
            </a:r>
          </a:p>
          <a:p>
            <a:r>
              <a:rPr lang="en-US" dirty="0">
                <a:latin typeface="Times" pitchFamily="2" charset="0"/>
              </a:rPr>
              <a:t>River and trees and cattle and all </a:t>
            </a:r>
          </a:p>
          <a:p>
            <a:r>
              <a:rPr lang="en-US" dirty="0">
                <a:latin typeface="Times" pitchFamily="2" charset="0"/>
              </a:rPr>
              <a:t>             Over the countryside--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Till I look down on the garden green, </a:t>
            </a:r>
          </a:p>
          <a:p>
            <a:r>
              <a:rPr lang="en-US" dirty="0">
                <a:latin typeface="Times" pitchFamily="2" charset="0"/>
              </a:rPr>
              <a:t>              Down on the roof so brown-- </a:t>
            </a:r>
          </a:p>
          <a:p>
            <a:r>
              <a:rPr lang="en-US" dirty="0">
                <a:latin typeface="Times" pitchFamily="2" charset="0"/>
              </a:rPr>
              <a:t>Up in the air I go flying again, </a:t>
            </a:r>
          </a:p>
          <a:p>
            <a:r>
              <a:rPr lang="en-US" dirty="0">
                <a:latin typeface="Times" pitchFamily="2" charset="0"/>
              </a:rPr>
              <a:t>              Up in the air and down!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04054B7-6604-1C4E-9593-25BDA9FBD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13" y="419975"/>
            <a:ext cx="3747687" cy="858845"/>
          </a:xfrm>
          <a:prstGeom prst="rect">
            <a:avLst/>
          </a:prstGeom>
        </p:spPr>
      </p:pic>
      <p:pic>
        <p:nvPicPr>
          <p:cNvPr id="4" name="Online Media 3" descr="The swing">
            <a:hlinkClick r:id="" action="ppaction://media"/>
            <a:extLst>
              <a:ext uri="{FF2B5EF4-FFF2-40B4-BE49-F238E27FC236}">
                <a16:creationId xmlns:a16="http://schemas.microsoft.com/office/drawing/2014/main" id="{616818A5-2AB1-E14A-B824-265A398B0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6057" y="4408244"/>
            <a:ext cx="1264749" cy="12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55981-65BE-F74A-B499-F377379BF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53D14E94-CDF9-334A-993A-DFA8D42B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"/>
            <a:ext cx="4063597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BB5E8F-B51B-E14C-B676-93A836520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5455919" y="477521"/>
            <a:ext cx="3474721" cy="576492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5624181" y="635874"/>
            <a:ext cx="32962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Dark brown is the river, </a:t>
            </a:r>
          </a:p>
          <a:p>
            <a:r>
              <a:rPr lang="en-US" dirty="0">
                <a:latin typeface="Times" pitchFamily="2" charset="0"/>
              </a:rPr>
              <a:t>       Golden is the sand. </a:t>
            </a:r>
          </a:p>
          <a:p>
            <a:r>
              <a:rPr lang="en-US" dirty="0">
                <a:latin typeface="Times" pitchFamily="2" charset="0"/>
              </a:rPr>
              <a:t>It flows along for ever, </a:t>
            </a:r>
          </a:p>
          <a:p>
            <a:r>
              <a:rPr lang="en-US" dirty="0">
                <a:latin typeface="Times" pitchFamily="2" charset="0"/>
              </a:rPr>
              <a:t>       With trees on either hand.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Green leaves a-floating, </a:t>
            </a:r>
          </a:p>
          <a:p>
            <a:r>
              <a:rPr lang="en-US" dirty="0">
                <a:latin typeface="Times" pitchFamily="2" charset="0"/>
              </a:rPr>
              <a:t>       Castles of the foam, </a:t>
            </a:r>
          </a:p>
          <a:p>
            <a:r>
              <a:rPr lang="en-US" dirty="0">
                <a:latin typeface="Times" pitchFamily="2" charset="0"/>
              </a:rPr>
              <a:t>Boats of mine a-boating-- </a:t>
            </a:r>
          </a:p>
          <a:p>
            <a:r>
              <a:rPr lang="en-US" dirty="0">
                <a:latin typeface="Times" pitchFamily="2" charset="0"/>
              </a:rPr>
              <a:t>       Where will all come home?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On goes the river </a:t>
            </a:r>
          </a:p>
          <a:p>
            <a:r>
              <a:rPr lang="en-US" dirty="0">
                <a:latin typeface="Times" pitchFamily="2" charset="0"/>
              </a:rPr>
              <a:t>       And out past the mill, </a:t>
            </a:r>
          </a:p>
          <a:p>
            <a:r>
              <a:rPr lang="en-US" dirty="0">
                <a:latin typeface="Times" pitchFamily="2" charset="0"/>
              </a:rPr>
              <a:t>Away down the valley, </a:t>
            </a:r>
          </a:p>
          <a:p>
            <a:r>
              <a:rPr lang="en-US" dirty="0">
                <a:latin typeface="Times" pitchFamily="2" charset="0"/>
              </a:rPr>
              <a:t>       Away down the hill. 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Away down the river, </a:t>
            </a:r>
          </a:p>
          <a:p>
            <a:r>
              <a:rPr lang="en-US" dirty="0">
                <a:latin typeface="Times" pitchFamily="2" charset="0"/>
              </a:rPr>
              <a:t>       A hundred miles or more, </a:t>
            </a:r>
          </a:p>
          <a:p>
            <a:r>
              <a:rPr lang="en-US" dirty="0">
                <a:latin typeface="Times" pitchFamily="2" charset="0"/>
              </a:rPr>
              <a:t>Other little children </a:t>
            </a:r>
          </a:p>
          <a:p>
            <a:r>
              <a:rPr lang="en-US" dirty="0">
                <a:latin typeface="Times" pitchFamily="2" charset="0"/>
              </a:rPr>
              <a:t>       Shall bring my boats ashore.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985CC91-C54F-8E42-81ED-014FDE931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360"/>
            <a:ext cx="4063597" cy="2966720"/>
          </a:xfrm>
          <a:prstGeom prst="rect">
            <a:avLst/>
          </a:prstGeom>
        </p:spPr>
      </p:pic>
      <p:pic>
        <p:nvPicPr>
          <p:cNvPr id="9" name="Online Media 8" descr="The River">
            <a:hlinkClick r:id="" action="ppaction://media"/>
            <a:extLst>
              <a:ext uri="{FF2B5EF4-FFF2-40B4-BE49-F238E27FC236}">
                <a16:creationId xmlns:a16="http://schemas.microsoft.com/office/drawing/2014/main" id="{2D30A3BE-C96B-8946-A2AF-59C243DB8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5894" y="3982720"/>
            <a:ext cx="1561465" cy="15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83782B-E9D3-F246-83B0-1DAA3401B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" t="4430" r="67000" b="45628"/>
          <a:stretch/>
        </p:blipFill>
        <p:spPr>
          <a:xfrm>
            <a:off x="3175000" y="751839"/>
            <a:ext cx="2794000" cy="3423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F421C-830F-AB49-8BA1-F42CF1E8E08A}"/>
              </a:ext>
            </a:extLst>
          </p:cNvPr>
          <p:cNvSpPr txBox="1"/>
          <p:nvPr/>
        </p:nvSpPr>
        <p:spPr>
          <a:xfrm>
            <a:off x="2757252" y="4663440"/>
            <a:ext cx="36294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" pitchFamily="2" charset="0"/>
              </a:rPr>
              <a:t>Robert Louis Stevenson</a:t>
            </a:r>
          </a:p>
          <a:p>
            <a:pPr algn="ctr"/>
            <a:endParaRPr lang="en-US" sz="2000" dirty="0">
              <a:latin typeface="Times" pitchFamily="2" charset="0"/>
            </a:endParaRPr>
          </a:p>
          <a:p>
            <a:pPr algn="ctr"/>
            <a:r>
              <a:rPr lang="en-US" sz="2000" dirty="0">
                <a:latin typeface="Times" pitchFamily="2" charset="0"/>
              </a:rPr>
              <a:t>1850-1894</a:t>
            </a:r>
          </a:p>
        </p:txBody>
      </p:sp>
    </p:spTree>
    <p:extLst>
      <p:ext uri="{BB962C8B-B14F-4D97-AF65-F5344CB8AC3E}">
        <p14:creationId xmlns:p14="http://schemas.microsoft.com/office/powerpoint/2010/main" val="358982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CAF4D-0EF3-594B-BDFF-D13031A21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305730F5-A849-A04E-9377-2605D378D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094" y="1254760"/>
            <a:ext cx="5967812" cy="41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DE7AAD-EE12-2644-A791-768078500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" y="0"/>
            <a:ext cx="9149493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D3CE21-60A1-A040-8BAE-AEEC5DA1B753}"/>
              </a:ext>
            </a:extLst>
          </p:cNvPr>
          <p:cNvSpPr/>
          <p:nvPr/>
        </p:nvSpPr>
        <p:spPr>
          <a:xfrm>
            <a:off x="3462109" y="1464896"/>
            <a:ext cx="5394609" cy="51594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0A2ED-FF3A-8949-907D-295B6B26E977}"/>
              </a:ext>
            </a:extLst>
          </p:cNvPr>
          <p:cNvSpPr txBox="1"/>
          <p:nvPr/>
        </p:nvSpPr>
        <p:spPr>
          <a:xfrm>
            <a:off x="3675119" y="1698068"/>
            <a:ext cx="5299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The lights from the </a:t>
            </a:r>
            <a:r>
              <a:rPr lang="en-US" dirty="0" err="1">
                <a:latin typeface="Times" pitchFamily="2" charset="0"/>
              </a:rPr>
              <a:t>parlour</a:t>
            </a:r>
            <a:r>
              <a:rPr lang="en-US" dirty="0">
                <a:latin typeface="Times" pitchFamily="2" charset="0"/>
              </a:rPr>
              <a:t> and kitchen shone out</a:t>
            </a:r>
          </a:p>
          <a:p>
            <a:r>
              <a:rPr lang="en-US" dirty="0">
                <a:latin typeface="Times" pitchFamily="2" charset="0"/>
              </a:rPr>
              <a:t>Through the blinds and the windows and bars;</a:t>
            </a:r>
          </a:p>
          <a:p>
            <a:r>
              <a:rPr lang="en-US" dirty="0">
                <a:latin typeface="Times" pitchFamily="2" charset="0"/>
              </a:rPr>
              <a:t>And high overhead and all moving about,</a:t>
            </a:r>
          </a:p>
          <a:p>
            <a:r>
              <a:rPr lang="en-US" dirty="0">
                <a:latin typeface="Times" pitchFamily="2" charset="0"/>
              </a:rPr>
              <a:t>There were thousands of millions of stars.</a:t>
            </a:r>
          </a:p>
          <a:p>
            <a:r>
              <a:rPr lang="en-US" dirty="0">
                <a:latin typeface="Times" pitchFamily="2" charset="0"/>
              </a:rPr>
              <a:t>There ne'er were such thousands of leaves on a tree,</a:t>
            </a:r>
          </a:p>
          <a:p>
            <a:r>
              <a:rPr lang="en-US" dirty="0">
                <a:latin typeface="Times" pitchFamily="2" charset="0"/>
              </a:rPr>
              <a:t>Nor of people in church or the Park,</a:t>
            </a:r>
          </a:p>
          <a:p>
            <a:r>
              <a:rPr lang="en-US" dirty="0">
                <a:latin typeface="Times" pitchFamily="2" charset="0"/>
              </a:rPr>
              <a:t>As the crowds of the stars that looked down upon me,</a:t>
            </a:r>
          </a:p>
          <a:p>
            <a:r>
              <a:rPr lang="en-US" dirty="0">
                <a:latin typeface="Times" pitchFamily="2" charset="0"/>
              </a:rPr>
              <a:t>And that glittered and winked in the dark.</a:t>
            </a:r>
          </a:p>
          <a:p>
            <a:endParaRPr lang="en-US" dirty="0">
              <a:latin typeface="Times" pitchFamily="2" charset="0"/>
            </a:endParaRPr>
          </a:p>
          <a:p>
            <a:r>
              <a:rPr lang="en-US" dirty="0">
                <a:latin typeface="Times" pitchFamily="2" charset="0"/>
              </a:rPr>
              <a:t>The Dog, and the Plough, and the Hunter, and all,</a:t>
            </a:r>
          </a:p>
          <a:p>
            <a:r>
              <a:rPr lang="en-US" dirty="0">
                <a:latin typeface="Times" pitchFamily="2" charset="0"/>
              </a:rPr>
              <a:t>And the star of the sailor, and Mars,</a:t>
            </a:r>
          </a:p>
          <a:p>
            <a:r>
              <a:rPr lang="en-US" dirty="0">
                <a:latin typeface="Times" pitchFamily="2" charset="0"/>
              </a:rPr>
              <a:t>These shone in the sky, and the pail by the wall</a:t>
            </a:r>
          </a:p>
          <a:p>
            <a:r>
              <a:rPr lang="en-US" dirty="0">
                <a:latin typeface="Times" pitchFamily="2" charset="0"/>
              </a:rPr>
              <a:t>Would be half full of water and stars.</a:t>
            </a:r>
          </a:p>
          <a:p>
            <a:r>
              <a:rPr lang="en-US" dirty="0">
                <a:latin typeface="Times" pitchFamily="2" charset="0"/>
              </a:rPr>
              <a:t>They saw me at last, and they chased me with cries,</a:t>
            </a:r>
          </a:p>
          <a:p>
            <a:r>
              <a:rPr lang="en-US" dirty="0">
                <a:latin typeface="Times" pitchFamily="2" charset="0"/>
              </a:rPr>
              <a:t>And they soon had me packed into bed;</a:t>
            </a:r>
          </a:p>
          <a:p>
            <a:r>
              <a:rPr lang="en-US" dirty="0">
                <a:latin typeface="Times" pitchFamily="2" charset="0"/>
              </a:rPr>
              <a:t>But the glory kept shining and bright in my eyes,</a:t>
            </a:r>
          </a:p>
          <a:p>
            <a:r>
              <a:rPr lang="en-US" dirty="0">
                <a:latin typeface="Times" pitchFamily="2" charset="0"/>
              </a:rPr>
              <a:t>And the stars going round in my head.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FEBA3678-3744-454A-A9FB-26C4A58CC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0110"/>
            <a:ext cx="3680288" cy="2578281"/>
          </a:xfrm>
          <a:prstGeom prst="rect">
            <a:avLst/>
          </a:prstGeom>
        </p:spPr>
      </p:pic>
      <p:pic>
        <p:nvPicPr>
          <p:cNvPr id="5" name="Online Media 4" descr="Stars">
            <a:hlinkClick r:id="" action="ppaction://media"/>
            <a:extLst>
              <a:ext uri="{FF2B5EF4-FFF2-40B4-BE49-F238E27FC236}">
                <a16:creationId xmlns:a16="http://schemas.microsoft.com/office/drawing/2014/main" id="{66D3F125-CF39-AA40-9198-51A5AD2A58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503" y="4341053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B73B1-A456-924C-9CD5-876FB72E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3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B261FE-AF44-E84B-A8B4-BEB16FFD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88" y="5016500"/>
            <a:ext cx="5018024" cy="114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714</Words>
  <Application>Microsoft Office PowerPoint</Application>
  <PresentationFormat>On-screen Show (4:3)</PresentationFormat>
  <Paragraphs>100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Fletcher</dc:creator>
  <cp:lastModifiedBy>betty-ann appiagyei</cp:lastModifiedBy>
  <cp:revision>17</cp:revision>
  <dcterms:created xsi:type="dcterms:W3CDTF">2019-12-16T20:30:55Z</dcterms:created>
  <dcterms:modified xsi:type="dcterms:W3CDTF">2020-05-31T12:28:58Z</dcterms:modified>
</cp:coreProperties>
</file>