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 id="2147483692" r:id="rId4"/>
  </p:sldMasterIdLst>
  <p:notesMasterIdLst>
    <p:notesMasterId r:id="rId17"/>
  </p:notesMasterIdLst>
  <p:sldIdLst>
    <p:sldId id="1018" r:id="rId5"/>
    <p:sldId id="1016" r:id="rId6"/>
    <p:sldId id="969" r:id="rId7"/>
    <p:sldId id="1007" r:id="rId8"/>
    <p:sldId id="1006" r:id="rId9"/>
    <p:sldId id="1015" r:id="rId10"/>
    <p:sldId id="261" r:id="rId11"/>
    <p:sldId id="1022" r:id="rId12"/>
    <p:sldId id="1023" r:id="rId13"/>
    <p:sldId id="1021" r:id="rId14"/>
    <p:sldId id="1019" r:id="rId15"/>
    <p:sldId id="100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7F1BA-1D12-46A2-9388-EE711593A1AB}" v="13" dt="2020-03-31T13:25:01.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79217" autoAdjust="0"/>
  </p:normalViewPr>
  <p:slideViewPr>
    <p:cSldViewPr snapToGrid="0">
      <p:cViewPr varScale="1">
        <p:scale>
          <a:sx n="86" d="100"/>
          <a:sy n="86" d="100"/>
        </p:scale>
        <p:origin x="25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77ABA-1971-4267-B1E5-EA30E5050967}" type="datetimeFigureOut">
              <a:rPr lang="en-GB" smtClean="0"/>
              <a:t>04/05/2020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B0E46-B423-4170-A0AE-D3F1613C7021}" type="slidenum">
              <a:rPr lang="en-GB" smtClean="0"/>
              <a:t>‹#›</a:t>
            </a:fld>
            <a:endParaRPr lang="en-GB" dirty="0"/>
          </a:p>
        </p:txBody>
      </p:sp>
    </p:spTree>
    <p:extLst>
      <p:ext uri="{BB962C8B-B14F-4D97-AF65-F5344CB8AC3E}">
        <p14:creationId xmlns:p14="http://schemas.microsoft.com/office/powerpoint/2010/main" val="418751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legraph.co.uk/news/0/ve-day-2020-celebrate-75th-anniversary-lockdow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elegraph.co.uk/news/0/ve-day-2020-celebrate-75th-anniversary-lockdown/" TargetMode="External"/><Relationship Id="rId7" Type="http://schemas.openxmlformats.org/officeDocument/2006/relationships/hyperlink" Target="https://www.independent.co.uk/life-style/royal-family/queen-elizabeth-ve-day-75-princess-margaret-celebrate-london-crowds-king-a9490676.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metro.co.uk/2015/05/08/ve-day-2015-back-in-1945-this-is-what-you-ate-to-celebrate-5185160/" TargetMode="External"/><Relationship Id="rId5" Type="http://schemas.openxmlformats.org/officeDocument/2006/relationships/hyperlink" Target="https://www.forces-war-records.co.uk/galleries/world-war-two-army-personnel/2320" TargetMode="External"/><Relationship Id="rId4" Type="http://schemas.openxmlformats.org/officeDocument/2006/relationships/hyperlink" Target="https://www.bbc.co.uk/teach/class-clips-video/history-ks2-ve-day/z7xtmf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xmYsd8srF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llthatsinteresting.com/captain-tom-moore" TargetMode="External"/><Relationship Id="rId5" Type="http://schemas.openxmlformats.org/officeDocument/2006/relationships/hyperlink" Target="https://www.telegraph.co.uk/news/general-election-2015/11593338/Election-2015-Miliband-and-Clegg-perform-their-final-duties-at-VE-Day-Cenotaph-ceremony.html" TargetMode="External"/><Relationship Id="rId4" Type="http://schemas.openxmlformats.org/officeDocument/2006/relationships/hyperlink" Target="https://www.telegraph.co.uk/news/0/ve-day-2020-celebrate-75th-anniversary-lockdow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aF-HdgZVU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ntalfloss.com/article/58233/21-slang-terms-world-war-i"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bc.co.uk/programmes/articles/4TrqYDyf4PMdLypxzyTwGDg/great-british-bunting" TargetMode="External"/><Relationship Id="rId4" Type="http://schemas.openxmlformats.org/officeDocument/2006/relationships/hyperlink" Target="https://www.dailymail.co.uk/news/article-8281139/Put-Tommy-silhouette-window-Friday-mark-75th-anniversary-VE-Day.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bcgoodfood.com/recipes/chocolate-rice-krispie-cakes" TargetMode="External"/><Relationship Id="rId7" Type="http://schemas.openxmlformats.org/officeDocument/2006/relationships/hyperlink" Target="https://www.bbcgoodfood.com/recipes/iced-fairy-cak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bbcgoodfood.com/recipes/irish-soda-bread" TargetMode="External"/><Relationship Id="rId5" Type="http://schemas.openxmlformats.org/officeDocument/2006/relationships/hyperlink" Target="https://www.bbcgoodfood.com/recipes/grannys-victoria-sponge" TargetMode="External"/><Relationship Id="rId4" Type="http://schemas.openxmlformats.org/officeDocument/2006/relationships/hyperlink" Target="https://www.bbcgoodfood.com/recipes/classic-scones-jam-clotted-crea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b="0" dirty="0"/>
              <a:t>Icons8 </a:t>
            </a:r>
          </a:p>
          <a:p>
            <a:pPr marL="228600" indent="-228600">
              <a:buAutoNum type="arabicParenR"/>
            </a:pPr>
            <a:r>
              <a:rPr lang="en-GB" b="0" dirty="0"/>
              <a:t>iStock </a:t>
            </a:r>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dirty="0"/>
          </a:p>
        </p:txBody>
      </p:sp>
    </p:spTree>
    <p:extLst>
      <p:ext uri="{BB962C8B-B14F-4D97-AF65-F5344CB8AC3E}">
        <p14:creationId xmlns:p14="http://schemas.microsoft.com/office/powerpoint/2010/main" val="872977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dirty="0">
                <a:hlinkClick r:id="rId3"/>
              </a:rPr>
              <a:t>https://www.telegraph.co.uk/news/0/ve-day-2020-celebrate-75th-anniversary-lockdown/</a:t>
            </a:r>
            <a:endParaRPr lang="en-GB" dirty="0"/>
          </a:p>
        </p:txBody>
      </p:sp>
      <p:sp>
        <p:nvSpPr>
          <p:cNvPr id="4" name="Slide Number Placeholder 3"/>
          <p:cNvSpPr>
            <a:spLocks noGrp="1"/>
          </p:cNvSpPr>
          <p:nvPr>
            <p:ph type="sldNum" sz="quarter" idx="5"/>
          </p:nvPr>
        </p:nvSpPr>
        <p:spPr/>
        <p:txBody>
          <a:bodyPr/>
          <a:lstStyle/>
          <a:p>
            <a:fld id="{908B0E46-B423-4170-A0AE-D3F1613C7021}" type="slidenum">
              <a:rPr lang="en-GB" smtClean="0"/>
              <a:t>10</a:t>
            </a:fld>
            <a:endParaRPr lang="en-GB" dirty="0"/>
          </a:p>
        </p:txBody>
      </p:sp>
    </p:spTree>
    <p:extLst>
      <p:ext uri="{BB962C8B-B14F-4D97-AF65-F5344CB8AC3E}">
        <p14:creationId xmlns:p14="http://schemas.microsoft.com/office/powerpoint/2010/main" val="4501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B0E46-B423-4170-A0AE-D3F1613C7021}" type="slidenum">
              <a:rPr lang="en-GB" smtClean="0"/>
              <a:t>11</a:t>
            </a:fld>
            <a:endParaRPr lang="en-GB" dirty="0"/>
          </a:p>
        </p:txBody>
      </p:sp>
    </p:spTree>
    <p:extLst>
      <p:ext uri="{BB962C8B-B14F-4D97-AF65-F5344CB8AC3E}">
        <p14:creationId xmlns:p14="http://schemas.microsoft.com/office/powerpoint/2010/main" val="341925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70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b="0" dirty="0"/>
              <a:t>The Imperial War Museum </a:t>
            </a:r>
          </a:p>
          <a:p>
            <a:endParaRPr lang="en-GB" dirty="0"/>
          </a:p>
        </p:txBody>
      </p:sp>
      <p:sp>
        <p:nvSpPr>
          <p:cNvPr id="4" name="Slide Number Placeholder 3"/>
          <p:cNvSpPr>
            <a:spLocks noGrp="1"/>
          </p:cNvSpPr>
          <p:nvPr>
            <p:ph type="sldNum" sz="quarter" idx="5"/>
          </p:nvPr>
        </p:nvSpPr>
        <p:spPr/>
        <p:txBody>
          <a:bodyPr/>
          <a:lstStyle/>
          <a:p>
            <a:fld id="{908B0E46-B423-4170-A0AE-D3F1613C7021}" type="slidenum">
              <a:rPr lang="en-GB" smtClean="0"/>
              <a:t>2</a:t>
            </a:fld>
            <a:endParaRPr lang="en-GB" dirty="0"/>
          </a:p>
        </p:txBody>
      </p:sp>
    </p:spTree>
    <p:extLst>
      <p:ext uri="{BB962C8B-B14F-4D97-AF65-F5344CB8AC3E}">
        <p14:creationId xmlns:p14="http://schemas.microsoft.com/office/powerpoint/2010/main" val="119767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Images:</a:t>
            </a:r>
          </a:p>
          <a:p>
            <a:r>
              <a:rPr lang="en-US" dirty="0"/>
              <a:t>1) The Imperial War Museum </a:t>
            </a:r>
          </a:p>
        </p:txBody>
      </p:sp>
      <p:sp>
        <p:nvSpPr>
          <p:cNvPr id="4" name="Slide Number Placeholder 3"/>
          <p:cNvSpPr>
            <a:spLocks noGrp="1"/>
          </p:cNvSpPr>
          <p:nvPr>
            <p:ph type="sldNum" sz="quarter" idx="10"/>
          </p:nvPr>
        </p:nvSpPr>
        <p:spPr/>
        <p:txBody>
          <a:bodyPr/>
          <a:lstStyle/>
          <a:p>
            <a:fld id="{20F1A601-D8BD-B040-ABA4-FE93694EBCFA}" type="slidenum">
              <a:rPr lang="en-US" smtClean="0"/>
              <a:t>3</a:t>
            </a:fld>
            <a:endParaRPr lang="en-US"/>
          </a:p>
        </p:txBody>
      </p:sp>
    </p:spTree>
    <p:extLst>
      <p:ext uri="{BB962C8B-B14F-4D97-AF65-F5344CB8AC3E}">
        <p14:creationId xmlns:p14="http://schemas.microsoft.com/office/powerpoint/2010/main" val="209036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hlinkClick r:id="rId3"/>
              </a:rPr>
              <a:t>https://www.telegraph.co.uk/news/0/ve-day-2020-celebrate-75th-anniversary-lockdown/</a:t>
            </a:r>
            <a:r>
              <a:rPr lang="en-GB" b="1" dirty="0"/>
              <a:t> </a:t>
            </a:r>
          </a:p>
          <a:p>
            <a:pPr marL="228600" indent="-228600">
              <a:buAutoNum type="arabicParenR"/>
            </a:pPr>
            <a:r>
              <a:rPr lang="en-GB" dirty="0">
                <a:hlinkClick r:id="rId4"/>
              </a:rPr>
              <a:t>https://www.bbc.co.uk/teach/class-clips-video/history-ks2-ve-day/z7xtmfr</a:t>
            </a:r>
            <a:endParaRPr lang="en-GB" b="1" dirty="0"/>
          </a:p>
          <a:p>
            <a:pPr marL="0" indent="0">
              <a:buNone/>
            </a:pPr>
            <a:endParaRPr lang="en-GB" b="1" dirty="0"/>
          </a:p>
          <a:p>
            <a:pPr marL="0" indent="0">
              <a:buNone/>
            </a:pPr>
            <a:r>
              <a:rPr lang="en-GB" b="1" dirty="0"/>
              <a:t>Images: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5"/>
              </a:rPr>
              <a:t>https://www.forces-war-records.co.uk/galleries/world-war-two-army-personnel/2320</a:t>
            </a:r>
            <a:endParaRPr lang="en-GB" dirty="0"/>
          </a:p>
          <a:p>
            <a:pPr marL="228600" indent="-228600">
              <a:buAutoNum type="arabicParenR"/>
            </a:pPr>
            <a:r>
              <a:rPr lang="en-GB" dirty="0">
                <a:hlinkClick r:id="rId6"/>
              </a:rPr>
              <a:t>https://metro.co.uk/2015/05/08/ve-day-2015-back-in-1945-this-is-what-you-ate-to-celebrate-5185160/</a:t>
            </a:r>
            <a:endParaRPr lang="en-GB" dirty="0"/>
          </a:p>
          <a:p>
            <a:pPr marL="228600" indent="-228600">
              <a:buAutoNum type="arabicParenR"/>
            </a:pPr>
            <a:r>
              <a:rPr lang="en-GB" dirty="0">
                <a:hlinkClick r:id="rId7"/>
              </a:rPr>
              <a:t>https://www.independent.co.uk/life-style/royal-family/queen-elizabeth-ve-day-75-princess-margaret-celebrate-london-crowds-king-a9490676.html</a:t>
            </a:r>
            <a:endParaRPr lang="en-GB" dirty="0"/>
          </a:p>
          <a:p>
            <a:pPr marL="228600" indent="-228600">
              <a:buAutoNum type="arabicParenR"/>
            </a:pPr>
            <a:r>
              <a:rPr lang="en-GB" dirty="0"/>
              <a:t>Icons8</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908B0E46-B423-4170-A0AE-D3F1613C7021}" type="slidenum">
              <a:rPr lang="en-GB" smtClean="0"/>
              <a:t>4</a:t>
            </a:fld>
            <a:endParaRPr lang="en-GB" dirty="0"/>
          </a:p>
        </p:txBody>
      </p:sp>
    </p:spTree>
    <p:extLst>
      <p:ext uri="{BB962C8B-B14F-4D97-AF65-F5344CB8AC3E}">
        <p14:creationId xmlns:p14="http://schemas.microsoft.com/office/powerpoint/2010/main" val="295314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dirty="0">
                <a:hlinkClick r:id="rId3"/>
              </a:rPr>
              <a:t>https://www.youtube.com/watch?v=vxmYsd8srFY</a:t>
            </a:r>
            <a:r>
              <a:rPr lang="en-GB" b="1" dirty="0"/>
              <a:t> </a:t>
            </a:r>
          </a:p>
          <a:p>
            <a:endParaRPr lang="en-GB" b="1" dirty="0"/>
          </a:p>
          <a:p>
            <a:r>
              <a:rPr lang="en-GB" b="1" dirty="0"/>
              <a:t>References: </a:t>
            </a:r>
          </a:p>
          <a:p>
            <a:pPr marL="228600" indent="-228600">
              <a:buAutoNum type="arabicParenR"/>
            </a:pPr>
            <a:r>
              <a:rPr lang="en-GB" dirty="0">
                <a:hlinkClick r:id="rId4"/>
              </a:rPr>
              <a:t>https://www.telegraph.co.uk/news/0/ve-day-2020-celebrate-75th-anniversary-lockdown/</a:t>
            </a:r>
            <a:endParaRPr lang="en-GB" dirty="0"/>
          </a:p>
          <a:p>
            <a:pPr marL="228600" indent="-228600">
              <a:buAutoNum type="arabicParenR"/>
            </a:pPr>
            <a:r>
              <a:rPr lang="en-GB" dirty="0">
                <a:hlinkClick r:id="rId3"/>
              </a:rPr>
              <a:t>https://www.youtube.com/watch?v=vxmYsd8srFY</a:t>
            </a:r>
            <a:r>
              <a:rPr lang="en-GB" b="1" dirty="0"/>
              <a:t> </a:t>
            </a:r>
            <a:endParaRPr lang="en-GB" b="0" dirty="0"/>
          </a:p>
          <a:p>
            <a:endParaRPr lang="en-GB" b="1" dirty="0"/>
          </a:p>
          <a:p>
            <a:r>
              <a:rPr lang="en-GB" b="1" dirty="0"/>
              <a:t>Images: </a:t>
            </a:r>
          </a:p>
          <a:p>
            <a:pPr marL="228600" indent="-228600">
              <a:buAutoNum type="arabicParenR"/>
            </a:pPr>
            <a:r>
              <a:rPr lang="en-GB" dirty="0">
                <a:hlinkClick r:id="rId5"/>
              </a:rPr>
              <a:t>https://www.telegraph.co.uk/news/general-election-2015/11593338/Election-2015-Miliband-and-Clegg-perform-their-final-duties-at-VE-Day-Cenotaph-ceremony.html</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4"/>
              </a:rPr>
              <a:t>https://www.telegraph.co.uk/news/0/ve-day-2020-celebrate-75th-anniversary-lockdown/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6"/>
              </a:rPr>
              <a:t>https://allthatsinteresting.com/captain-tom-moore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Icons8</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a:p>
          <a:p>
            <a:pPr marL="228600" indent="-228600">
              <a:buAutoNum type="arabicParenR"/>
            </a:pPr>
            <a:endParaRPr lang="en-GB" b="0" dirty="0"/>
          </a:p>
          <a:p>
            <a:pPr marL="0" indent="0">
              <a:buNone/>
            </a:pPr>
            <a:endParaRPr lang="en-GB" b="0" dirty="0"/>
          </a:p>
        </p:txBody>
      </p:sp>
      <p:sp>
        <p:nvSpPr>
          <p:cNvPr id="4" name="Slide Number Placeholder 3"/>
          <p:cNvSpPr>
            <a:spLocks noGrp="1"/>
          </p:cNvSpPr>
          <p:nvPr>
            <p:ph type="sldNum" sz="quarter" idx="5"/>
          </p:nvPr>
        </p:nvSpPr>
        <p:spPr/>
        <p:txBody>
          <a:bodyPr/>
          <a:lstStyle/>
          <a:p>
            <a:fld id="{908B0E46-B423-4170-A0AE-D3F1613C7021}" type="slidenum">
              <a:rPr lang="en-GB" smtClean="0"/>
              <a:t>5</a:t>
            </a:fld>
            <a:endParaRPr lang="en-GB" dirty="0"/>
          </a:p>
        </p:txBody>
      </p:sp>
    </p:spTree>
    <p:extLst>
      <p:ext uri="{BB962C8B-B14F-4D97-AF65-F5344CB8AC3E}">
        <p14:creationId xmlns:p14="http://schemas.microsoft.com/office/powerpoint/2010/main" val="198649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dirty="0">
                <a:hlinkClick r:id="rId3"/>
              </a:rPr>
              <a:t>https://www.youtube.com/watch?v=oaF-HdgZVU8</a:t>
            </a:r>
            <a:endParaRPr lang="en-GB" dirty="0"/>
          </a:p>
        </p:txBody>
      </p:sp>
      <p:sp>
        <p:nvSpPr>
          <p:cNvPr id="4" name="Slide Number Placeholder 3"/>
          <p:cNvSpPr>
            <a:spLocks noGrp="1"/>
          </p:cNvSpPr>
          <p:nvPr>
            <p:ph type="sldNum" sz="quarter" idx="5"/>
          </p:nvPr>
        </p:nvSpPr>
        <p:spPr/>
        <p:txBody>
          <a:bodyPr/>
          <a:lstStyle/>
          <a:p>
            <a:fld id="{908B0E46-B423-4170-A0AE-D3F1613C7021}" type="slidenum">
              <a:rPr lang="en-GB" smtClean="0"/>
              <a:t>6</a:t>
            </a:fld>
            <a:endParaRPr lang="en-GB" dirty="0"/>
          </a:p>
        </p:txBody>
      </p:sp>
    </p:spTree>
    <p:extLst>
      <p:ext uri="{BB962C8B-B14F-4D97-AF65-F5344CB8AC3E}">
        <p14:creationId xmlns:p14="http://schemas.microsoft.com/office/powerpoint/2010/main" val="67280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dirty="0">
                <a:hlinkClick r:id="rId3"/>
              </a:rPr>
              <a:t>https://www.mentalfloss.com/article/58233/21-slang-terms-world-war-I</a:t>
            </a:r>
            <a:endParaRPr lang="en-GB" dirty="0"/>
          </a:p>
          <a:p>
            <a:pPr marL="228600" indent="-228600">
              <a:buAutoNum type="arabicParenR"/>
            </a:pPr>
            <a:r>
              <a:rPr lang="en-GB" dirty="0">
                <a:hlinkClick r:id="rId4"/>
              </a:rPr>
              <a:t>https://www.dailymail.co.uk/news/article-8281139/Put-Tommy-silhouette-window-Friday-mark-75th-anniversary-VE-Day.html</a:t>
            </a:r>
            <a:endParaRPr lang="en-GB" dirty="0"/>
          </a:p>
          <a:p>
            <a:pPr marL="228600" indent="-228600">
              <a:buAutoNum type="arabicParenR"/>
            </a:pPr>
            <a:r>
              <a:rPr lang="en-GB" dirty="0">
                <a:hlinkClick r:id="rId5"/>
              </a:rPr>
              <a:t>https://www.bbc.co.uk/programmes/articles/4TrqYDyf4PMdLypxzyTwGDg/great-british-bunting</a:t>
            </a:r>
            <a:r>
              <a:rPr lang="en-GB" b="0" dirty="0"/>
              <a:t> </a:t>
            </a:r>
          </a:p>
        </p:txBody>
      </p:sp>
      <p:sp>
        <p:nvSpPr>
          <p:cNvPr id="4" name="Slide Number Placeholder 3"/>
          <p:cNvSpPr>
            <a:spLocks noGrp="1"/>
          </p:cNvSpPr>
          <p:nvPr>
            <p:ph type="sldNum" sz="quarter" idx="5"/>
          </p:nvPr>
        </p:nvSpPr>
        <p:spPr/>
        <p:txBody>
          <a:bodyPr/>
          <a:lstStyle/>
          <a:p>
            <a:fld id="{908B0E46-B423-4170-A0AE-D3F1613C7021}" type="slidenum">
              <a:rPr lang="en-GB" smtClean="0"/>
              <a:t>7</a:t>
            </a:fld>
            <a:endParaRPr lang="en-GB" dirty="0"/>
          </a:p>
        </p:txBody>
      </p:sp>
    </p:spTree>
    <p:extLst>
      <p:ext uri="{BB962C8B-B14F-4D97-AF65-F5344CB8AC3E}">
        <p14:creationId xmlns:p14="http://schemas.microsoft.com/office/powerpoint/2010/main" val="198723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Recipes &amp; Images:</a:t>
            </a:r>
          </a:p>
          <a:p>
            <a:pPr marL="228600" indent="-228600">
              <a:buFont typeface="+mj-lt"/>
              <a:buAutoNum type="arabicParenR"/>
            </a:pPr>
            <a:r>
              <a:rPr lang="en-GB" dirty="0">
                <a:hlinkClick r:id="rId3"/>
              </a:rPr>
              <a:t>https://www.bbcgoodfood.com/recipes/chocolate-rice-krispie-cakes</a:t>
            </a:r>
            <a:endParaRPr lang="en-GB" dirty="0"/>
          </a:p>
          <a:p>
            <a:pPr marL="228600" indent="-228600">
              <a:buFont typeface="+mj-lt"/>
              <a:buAutoNum type="arabicParenR"/>
            </a:pPr>
            <a:r>
              <a:rPr lang="en-GB" dirty="0">
                <a:hlinkClick r:id="rId4"/>
              </a:rPr>
              <a:t>https://www.bbcgoodfood.com/recipes/classic-scones-jam-clotted-cream</a:t>
            </a:r>
            <a:endParaRPr lang="en-GB" dirty="0"/>
          </a:p>
          <a:p>
            <a:pPr marL="228600" indent="-228600">
              <a:buFont typeface="+mj-lt"/>
              <a:buAutoNum type="arabicParenR"/>
            </a:pPr>
            <a:r>
              <a:rPr lang="en-GB" dirty="0">
                <a:hlinkClick r:id="rId5"/>
              </a:rPr>
              <a:t>https://www.bbcgoodfood.com/recipes/grannys-victoria-sponge</a:t>
            </a:r>
            <a:endParaRPr lang="en-GB" dirty="0"/>
          </a:p>
          <a:p>
            <a:pPr marL="228600" indent="-228600">
              <a:buFont typeface="+mj-lt"/>
              <a:buAutoNum type="arabicParenR"/>
            </a:pPr>
            <a:r>
              <a:rPr lang="en-GB" dirty="0">
                <a:hlinkClick r:id="rId6"/>
              </a:rPr>
              <a:t>https://www.bbcgoodfood.com/recipes/irish-soda-bread</a:t>
            </a:r>
            <a:endParaRPr lang="en-GB" dirty="0"/>
          </a:p>
          <a:p>
            <a:pPr marL="228600" indent="-228600">
              <a:buFont typeface="+mj-lt"/>
              <a:buAutoNum type="arabicParenR"/>
            </a:pPr>
            <a:r>
              <a:rPr lang="en-GB" dirty="0">
                <a:hlinkClick r:id="rId7"/>
              </a:rPr>
              <a:t>https://www.bbcgoodfood.com/recipes/iced-fairy-cakes</a:t>
            </a:r>
            <a:endParaRPr lang="en-GB" dirty="0"/>
          </a:p>
          <a:p>
            <a:pPr marL="228600" indent="-228600">
              <a:buFont typeface="+mj-lt"/>
              <a:buAutoNum type="arabicParenR"/>
            </a:pPr>
            <a:r>
              <a:rPr lang="en-GB" dirty="0"/>
              <a:t>Icons8</a:t>
            </a:r>
          </a:p>
          <a:p>
            <a:endParaRPr lang="en-GB" dirty="0"/>
          </a:p>
        </p:txBody>
      </p:sp>
      <p:sp>
        <p:nvSpPr>
          <p:cNvPr id="4" name="Slide Number Placeholder 3"/>
          <p:cNvSpPr>
            <a:spLocks noGrp="1"/>
          </p:cNvSpPr>
          <p:nvPr>
            <p:ph type="sldNum" sz="quarter" idx="5"/>
          </p:nvPr>
        </p:nvSpPr>
        <p:spPr/>
        <p:txBody>
          <a:bodyPr/>
          <a:lstStyle/>
          <a:p>
            <a:fld id="{908B0E46-B423-4170-A0AE-D3F1613C7021}" type="slidenum">
              <a:rPr lang="en-GB" smtClean="0"/>
              <a:t>8</a:t>
            </a:fld>
            <a:endParaRPr lang="en-GB" dirty="0"/>
          </a:p>
        </p:txBody>
      </p:sp>
    </p:spTree>
    <p:extLst>
      <p:ext uri="{BB962C8B-B14F-4D97-AF65-F5344CB8AC3E}">
        <p14:creationId xmlns:p14="http://schemas.microsoft.com/office/powerpoint/2010/main" val="390883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B0E46-B423-4170-A0AE-D3F1613C7021}" type="slidenum">
              <a:rPr lang="en-GB" smtClean="0"/>
              <a:t>9</a:t>
            </a:fld>
            <a:endParaRPr lang="en-GB" dirty="0"/>
          </a:p>
        </p:txBody>
      </p:sp>
    </p:spTree>
    <p:extLst>
      <p:ext uri="{BB962C8B-B14F-4D97-AF65-F5344CB8AC3E}">
        <p14:creationId xmlns:p14="http://schemas.microsoft.com/office/powerpoint/2010/main" val="381765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safeshare.tv/x/FoQ45XPO_W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feshare.tv/x/FoQ45XPO_WQ" TargetMode="External"/><Relationship Id="rId1" Type="http://schemas.openxmlformats.org/officeDocument/2006/relationships/slideMaster" Target="../slideMasters/slideMaster2.xml"/><Relationship Id="rId4" Type="http://schemas.openxmlformats.org/officeDocument/2006/relationships/hyperlink" Target="mailto:aisling@votesforschools.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0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1"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2" y="4910634"/>
            <a:ext cx="4109877" cy="434967"/>
          </a:xfrm>
          <a:prstGeom prst="rect">
            <a:avLst/>
          </a:prstGeom>
          <a:noFill/>
          <a:ln>
            <a:noFill/>
          </a:ln>
        </p:spPr>
        <p:txBody>
          <a:bodyPr vert="horz" lIns="68569" tIns="34275" rIns="68569" bIns="3427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1800" b="1" dirty="0">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9"/>
            <a:ext cx="6552728" cy="992579"/>
          </a:xfrm>
          <a:prstGeom prst="rect">
            <a:avLst/>
          </a:prstGeom>
          <a:noFill/>
        </p:spPr>
        <p:txBody>
          <a:bodyPr wrap="square" rtlCol="0">
            <a:spAutoFit/>
          </a:bodyPr>
          <a:lstStyle/>
          <a:p>
            <a:pPr algn="ctr"/>
            <a:r>
              <a:rPr lang="en-GB" sz="1950" b="1" i="0" u="none" strike="noStrike" kern="1200" cap="none" dirty="0">
                <a:solidFill>
                  <a:schemeClr val="tx1"/>
                </a:solidFill>
                <a:latin typeface="+mn-lt"/>
                <a:ea typeface="Lato" panose="020F0502020204030203" pitchFamily="34" charset="0"/>
                <a:cs typeface="Lato" panose="020F0502020204030203" pitchFamily="34" charset="0"/>
                <a:sym typeface="Calibri"/>
              </a:rPr>
              <a:t>Vote Now on…</a:t>
            </a:r>
            <a:br>
              <a:rPr lang="en-GB" sz="1950" kern="1200" dirty="0">
                <a:solidFill>
                  <a:schemeClr val="tx1"/>
                </a:solidFill>
                <a:latin typeface="+mn-lt"/>
                <a:ea typeface="Lato" panose="020F0502020204030203" pitchFamily="34" charset="0"/>
                <a:cs typeface="Lato" panose="020F0502020204030203" pitchFamily="34" charset="0"/>
                <a:sym typeface="Calibri"/>
              </a:rPr>
            </a:br>
            <a:br>
              <a:rPr lang="en-GB" sz="1950" b="1" i="0" u="none" strike="noStrike" kern="1200" cap="none" dirty="0">
                <a:solidFill>
                  <a:schemeClr val="tx1"/>
                </a:solidFill>
                <a:latin typeface="+mn-lt"/>
                <a:ea typeface="Lato" panose="020F0502020204030203" pitchFamily="34" charset="0"/>
                <a:cs typeface="Lato" panose="020F0502020204030203" pitchFamily="34" charset="0"/>
                <a:sym typeface="Calibri"/>
              </a:rPr>
            </a:br>
            <a:r>
              <a:rPr lang="en-GB" sz="1950" b="1" i="0" u="sng" strike="noStrike" kern="1200" cap="none" dirty="0">
                <a:solidFill>
                  <a:schemeClr val="tx1"/>
                </a:solidFill>
                <a:latin typeface="+mn-lt"/>
                <a:ea typeface="Lato" panose="020F0502020204030203" pitchFamily="34" charset="0"/>
                <a:cs typeface="Lato" panose="020F0502020204030203" pitchFamily="34" charset="0"/>
                <a:sym typeface="Calibri"/>
              </a:rPr>
              <a:t>www.votesforschools.com</a:t>
            </a:r>
            <a:r>
              <a:rPr lang="en-GB" sz="1950" b="1" i="0" u="none" strike="noStrike" kern="1200" cap="none" dirty="0">
                <a:solidFill>
                  <a:schemeClr val="tx1"/>
                </a:solidFill>
                <a:latin typeface="+mn-lt"/>
                <a:ea typeface="Lato" panose="020F0502020204030203" pitchFamily="34" charset="0"/>
                <a:cs typeface="Lato" panose="020F0502020204030203" pitchFamily="34" charset="0"/>
                <a:sym typeface="Calibri"/>
              </a:rPr>
              <a:t> </a:t>
            </a:r>
            <a:endParaRPr lang="en-GB" sz="1950" dirty="0"/>
          </a:p>
        </p:txBody>
      </p:sp>
    </p:spTree>
    <p:extLst>
      <p:ext uri="{BB962C8B-B14F-4D97-AF65-F5344CB8AC3E}">
        <p14:creationId xmlns:p14="http://schemas.microsoft.com/office/powerpoint/2010/main" val="67312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36DD4-3030-3C4E-B0CA-BD7DA1983090}"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dirty="0"/>
          </a:p>
        </p:txBody>
      </p:sp>
    </p:spTree>
    <p:extLst>
      <p:ext uri="{BB962C8B-B14F-4D97-AF65-F5344CB8AC3E}">
        <p14:creationId xmlns:p14="http://schemas.microsoft.com/office/powerpoint/2010/main" val="117465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5/4/2020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232379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11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95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2"/>
            <a:ext cx="8229600" cy="570751"/>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892361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2" y="283300"/>
            <a:ext cx="6562898" cy="1470025"/>
          </a:xfrm>
          <a:prstGeom prst="rect">
            <a:avLst/>
          </a:prstGeom>
        </p:spPr>
        <p:txBody>
          <a:bodyPr>
            <a:normAutofit/>
          </a:bodyPr>
          <a:lstStyle>
            <a:lvl1pPr algn="ctr">
              <a:defRPr sz="2100" b="1">
                <a:latin typeface="+mn-lt"/>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117712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5" y="5148606"/>
            <a:ext cx="3355975" cy="1420812"/>
          </a:xfrm>
          <a:prstGeom prst="roundRect">
            <a:avLst/>
          </a:prstGeom>
          <a:solidFill>
            <a:schemeClr val="accent3"/>
          </a:solidFill>
          <a:ln w="28575">
            <a:solidFill>
              <a:schemeClr val="tx2"/>
            </a:solidFill>
          </a:ln>
        </p:spPr>
        <p:txBody>
          <a:bodyPr anchor="ctr">
            <a:noAutofit/>
          </a:bodyPr>
          <a:lstStyle>
            <a:lvl1pPr algn="ctr">
              <a:defRPr sz="900" b="1"/>
            </a:lvl1pPr>
            <a:lvl2pPr algn="ctr">
              <a:defRPr sz="900"/>
            </a:lvl2pPr>
            <a:lvl3pPr marL="685800" indent="0" algn="ctr">
              <a:buNone/>
              <a:defRPr sz="900" i="1"/>
            </a:lvl3pPr>
            <a:lvl4pPr>
              <a:defRPr sz="1200"/>
            </a:lvl4pPr>
            <a:lvl5pPr>
              <a:defRPr sz="1200"/>
            </a:lvl5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2" y="2344365"/>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6" y="3126482"/>
            <a:ext cx="4174405" cy="1080120"/>
          </a:xfrm>
          <a:prstGeom prst="rect">
            <a:avLst/>
          </a:prstGeom>
          <a:no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3300" b="1" dirty="0">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30"/>
            <a:ext cx="5040000" cy="1547333"/>
          </a:xfrm>
          <a:prstGeom prst="rect">
            <a:avLst/>
          </a:prstGeom>
        </p:spPr>
      </p:pic>
    </p:spTree>
    <p:extLst>
      <p:ext uri="{BB962C8B-B14F-4D97-AF65-F5344CB8AC3E}">
        <p14:creationId xmlns:p14="http://schemas.microsoft.com/office/powerpoint/2010/main" val="4290670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5" y="5148606"/>
            <a:ext cx="3355975" cy="1420812"/>
          </a:xfrm>
          <a:prstGeom prst="roundRect">
            <a:avLst/>
          </a:prstGeom>
          <a:solidFill>
            <a:schemeClr val="accent3"/>
          </a:solidFill>
          <a:ln w="28575">
            <a:solidFill>
              <a:schemeClr val="tx2"/>
            </a:solidFill>
          </a:ln>
        </p:spPr>
        <p:txBody>
          <a:bodyPr anchor="ctr">
            <a:noAutofit/>
          </a:bodyPr>
          <a:lstStyle>
            <a:lvl1pPr algn="ctr">
              <a:defRPr sz="900" b="1"/>
            </a:lvl1pPr>
            <a:lvl2pPr algn="ctr">
              <a:defRPr sz="900"/>
            </a:lvl2pPr>
            <a:lvl3pPr marL="685800" indent="0" algn="ctr">
              <a:buNone/>
              <a:defRPr sz="900" i="1"/>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30"/>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6"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2" y="2334205"/>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6" y="3126482"/>
            <a:ext cx="4174405" cy="1080120"/>
          </a:xfrm>
          <a:prstGeom prst="rect">
            <a:avLst/>
          </a:prstGeom>
          <a:no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3300" b="1" dirty="0">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3345214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1" y="540000"/>
            <a:ext cx="5486150" cy="538608"/>
          </a:xfrm>
          <a:prstGeom prst="rect">
            <a:avLst/>
          </a:prstGeom>
          <a:noFill/>
          <a:ln>
            <a:noFill/>
          </a:ln>
        </p:spPr>
        <p:txBody>
          <a:bodyPr lIns="68569" tIns="34275" rIns="68569" bIns="34275" anchor="t" anchorCtr="0">
            <a:noAutofit/>
          </a:bodyPr>
          <a:lstStyle/>
          <a:p>
            <a:pPr marL="0" marR="0" lvl="0" indent="0" algn="l" rtl="0">
              <a:spcBef>
                <a:spcPts val="0"/>
              </a:spcBef>
              <a:buSzPct val="25000"/>
              <a:buNone/>
            </a:pPr>
            <a:r>
              <a:rPr lang="en-GB" sz="2100" b="1" dirty="0">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5" y="2009956"/>
            <a:ext cx="8069263" cy="3951287"/>
          </a:xfrm>
        </p:spPr>
        <p:txBody>
          <a:bodyPr/>
          <a:lstStyle>
            <a:lvl1pPr marL="214313" indent="-214313">
              <a:lnSpc>
                <a:spcPct val="200000"/>
              </a:lnSpc>
              <a:buClr>
                <a:schemeClr val="tx2"/>
              </a:buClr>
              <a:buFont typeface="Arial" panose="020B0604020202020204" pitchFamily="34" charset="0"/>
              <a:buChar char="•"/>
              <a:defRPr sz="12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393852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1" y="274638"/>
            <a:ext cx="7387389" cy="769158"/>
          </a:xfrm>
        </p:spPr>
        <p:txBody>
          <a:bodyPr>
            <a:normAutofit/>
          </a:bodyPr>
          <a:lstStyle>
            <a:lvl1pPr algn="l">
              <a:defRPr lang="en-US" sz="21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56598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5"/>
            <a:ext cx="8210550" cy="2039937"/>
          </a:xfrm>
        </p:spPr>
        <p:txBody>
          <a:bodyPr/>
          <a:lstStyle>
            <a:lvl1pPr marL="214313" indent="-214313">
              <a:lnSpc>
                <a:spcPct val="200000"/>
              </a:lnSpc>
              <a:buClr>
                <a:schemeClr val="tx2"/>
              </a:buClr>
              <a:buFont typeface="Arial" panose="020B0604020202020204" pitchFamily="34" charset="0"/>
              <a:buChar char="•"/>
              <a:defRPr b="1">
                <a:solidFill>
                  <a:schemeClr val="tx2"/>
                </a:solidFill>
              </a:defRPr>
            </a:lvl1pPr>
            <a:lvl2pPr marL="342900" indent="0">
              <a:buNone/>
              <a:defRPr sz="12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68569" tIns="34275" rIns="68569" bIns="34275" anchor="t" anchorCtr="0">
            <a:noAutofit/>
          </a:bodyPr>
          <a:lstStyle/>
          <a:p>
            <a:pPr marL="0" marR="0" lvl="0" indent="0" algn="l" rtl="0">
              <a:spcBef>
                <a:spcPts val="0"/>
              </a:spcBef>
              <a:buSzPct val="25000"/>
              <a:buNone/>
            </a:pPr>
            <a:r>
              <a:rPr lang="en-GB" sz="2100" b="1" dirty="0">
                <a:solidFill>
                  <a:schemeClr val="tx1"/>
                </a:solidFill>
                <a:latin typeface="Century Gothic" panose="020B0502020202020204" pitchFamily="34" charset="0"/>
                <a:ea typeface="Lato"/>
                <a:cs typeface="Lato"/>
                <a:sym typeface="Lato"/>
              </a:rPr>
              <a:t>Contents</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68569" tIns="34275" rIns="68569" bIns="34275" anchor="t" anchorCtr="0">
            <a:noAutofit/>
          </a:bodyPr>
          <a:lstStyle/>
          <a:p>
            <a:pPr marL="0" marR="0" lvl="0" indent="0" algn="l" rtl="0">
              <a:spcBef>
                <a:spcPts val="0"/>
              </a:spcBef>
              <a:buSzPct val="25000"/>
              <a:buNone/>
            </a:pPr>
            <a:r>
              <a:rPr lang="en-GB" sz="2100" b="1" dirty="0">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9" y="1412174"/>
            <a:ext cx="8146799" cy="1559736"/>
          </a:xfrm>
        </p:spPr>
        <p:txBody>
          <a:bodyPr/>
          <a:lstStyle>
            <a:lvl1pPr marL="257175" indent="-257175">
              <a:lnSpc>
                <a:spcPct val="200000"/>
              </a:lnSpc>
              <a:buClr>
                <a:schemeClr val="accent1"/>
              </a:buClr>
              <a:buAutoNum type="arabicPeriod"/>
              <a:defRPr/>
            </a:lvl1pPr>
          </a:lstStyle>
          <a:p>
            <a:pPr lvl="0"/>
            <a:r>
              <a:rPr lang="en-US" dirty="0"/>
              <a:t>Write learning objective here</a:t>
            </a:r>
          </a:p>
          <a:p>
            <a:pPr lvl="0"/>
            <a:r>
              <a:rPr lang="en-US" dirty="0"/>
              <a:t>Write learning objective here</a:t>
            </a:r>
          </a:p>
          <a:p>
            <a:pPr lvl="0"/>
            <a:endParaRPr lang="en-US" dirty="0"/>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3"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CFD7C784-6CB5-47C7-A213-2B4683664B96}"/>
              </a:ext>
            </a:extLst>
          </p:cNvPr>
          <p:cNvSpPr>
            <a:spLocks noGrp="1"/>
          </p:cNvSpPr>
          <p:nvPr>
            <p:ph type="body" sz="quarter" idx="13" hasCustomPrompt="1"/>
          </p:nvPr>
        </p:nvSpPr>
        <p:spPr>
          <a:xfrm>
            <a:off x="457201" y="3835334"/>
            <a:ext cx="8146799" cy="377759"/>
          </a:xfrm>
        </p:spPr>
        <p:txBody>
          <a:bodyPr/>
          <a:lstStyle>
            <a:lvl1pPr marL="257175" indent="-257175">
              <a:lnSpc>
                <a:spcPct val="200000"/>
              </a:lnSpc>
              <a:buClr>
                <a:schemeClr val="accent1"/>
              </a:buClr>
              <a:buAutoNum type="arabicPeriod"/>
              <a:defRPr/>
            </a:lvl1pPr>
          </a:lstStyle>
          <a:p>
            <a:pPr lvl="0"/>
            <a:r>
              <a:rPr lang="en-US" dirty="0"/>
              <a:t>Write learning objective here</a:t>
            </a:r>
          </a:p>
        </p:txBody>
      </p:sp>
    </p:spTree>
    <p:extLst>
      <p:ext uri="{BB962C8B-B14F-4D97-AF65-F5344CB8AC3E}">
        <p14:creationId xmlns:p14="http://schemas.microsoft.com/office/powerpoint/2010/main" val="2220900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1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200" b="1"/>
            </a:lvl1pPr>
            <a:lvl2pPr marL="342900" indent="0" algn="ctr">
              <a:buNone/>
              <a:defRPr sz="12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7"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2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60"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200" b="1">
                <a:solidFill>
                  <a:schemeClr val="tx1"/>
                </a:solidFill>
              </a:defRPr>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2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9"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2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7"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2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1704266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4" y="232024"/>
            <a:ext cx="6327748" cy="1038771"/>
          </a:xfrm>
          <a:prstGeom prst="rect">
            <a:avLst/>
          </a:prstGeom>
        </p:spPr>
        <p:txBody>
          <a:bodyPr>
            <a:normAutofit/>
          </a:bodyPr>
          <a:lstStyle>
            <a:lvl1pPr algn="ctr">
              <a:defRPr lang="en-US" sz="2100" b="1" kern="1200" dirty="0">
                <a:solidFill>
                  <a:schemeClr val="tx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6" y="1850591"/>
            <a:ext cx="3993845" cy="4003736"/>
          </a:xfrm>
          <a:ln>
            <a:solidFill>
              <a:schemeClr val="tx1"/>
            </a:solidFill>
          </a:ln>
        </p:spPr>
        <p:txBody>
          <a:bodyPr>
            <a:normAutofit/>
          </a:bodyPr>
          <a:lstStyle>
            <a:lvl1pPr marL="214313" indent="-214313">
              <a:buClr>
                <a:schemeClr val="accent2"/>
              </a:buClr>
              <a:buFont typeface="Arial" panose="020B0604020202020204" pitchFamily="34" charset="0"/>
              <a:buChar char="•"/>
              <a:defRPr sz="1200"/>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3" y="1850591"/>
            <a:ext cx="3950305" cy="4003736"/>
          </a:xfrm>
          <a:ln>
            <a:solidFill>
              <a:schemeClr val="tx1"/>
            </a:solidFill>
          </a:ln>
        </p:spPr>
        <p:txBody>
          <a:bodyPr>
            <a:normAutofit/>
          </a:bodyPr>
          <a:lstStyle>
            <a:lvl1pPr marL="214313" indent="-214313">
              <a:buClr>
                <a:schemeClr val="bg2"/>
              </a:buClr>
              <a:buFont typeface="Arial" panose="020B0604020202020204" pitchFamily="34" charset="0"/>
              <a:buChar char="•"/>
              <a:defRPr sz="1200"/>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4"/>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SzPct val="25000"/>
              <a:buNone/>
            </a:pPr>
            <a:r>
              <a:rPr lang="en-GB" sz="1500" b="1"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4"/>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SzPct val="25000"/>
              <a:buNone/>
            </a:pPr>
            <a:r>
              <a:rPr lang="en-GB" sz="1500" b="1"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1215484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4"/>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6" y="3730471"/>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2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9" y="274643"/>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1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2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5" y="3745793"/>
            <a:ext cx="2960687" cy="2672470"/>
          </a:xfrm>
        </p:spPr>
        <p:txBody>
          <a:bodyPr anchor="ctr">
            <a:normAutofit/>
          </a:bodyPr>
          <a:lstStyle>
            <a:lvl1pPr marL="0" indent="0">
              <a:buNone/>
              <a:defRPr sz="12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2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1" y="1276255"/>
            <a:ext cx="4699229" cy="2013046"/>
          </a:xfrm>
          <a:prstGeom prst="roundRect">
            <a:avLst/>
          </a:prstGeom>
          <a:solidFill>
            <a:schemeClr val="bg2"/>
          </a:solidFill>
          <a:ln w="28575">
            <a:solidFill>
              <a:srgbClr val="AA32EA"/>
            </a:solidFill>
          </a:ln>
        </p:spPr>
        <p:txBody>
          <a:bodyPr anchor="ctr"/>
          <a:lstStyle>
            <a:lvl1pPr marL="0" indent="0" algn="ctr">
              <a:buNone/>
              <a:defRPr sz="12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3508771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4" y="4735974"/>
            <a:ext cx="4109877" cy="434967"/>
          </a:xfrm>
          <a:prstGeom prst="rect">
            <a:avLst/>
          </a:prstGeom>
          <a:noFill/>
          <a:ln>
            <a:noFill/>
          </a:ln>
        </p:spPr>
        <p:txBody>
          <a:bodyPr vert="horz" lIns="68569" tIns="34275" rIns="68569" bIns="3427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1800" b="1" dirty="0">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2" y="2066702"/>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8" y="688581"/>
            <a:ext cx="7148945" cy="1015663"/>
          </a:xfrm>
          <a:prstGeom prst="rect">
            <a:avLst/>
          </a:prstGeom>
          <a:noFill/>
        </p:spPr>
        <p:txBody>
          <a:bodyPr wrap="square" rtlCol="0" anchor="ctr">
            <a:spAutoFit/>
          </a:bodyPr>
          <a:lstStyle/>
          <a:p>
            <a:pPr algn="ctr"/>
            <a:r>
              <a:rPr lang="en-GB" sz="1800" b="1" dirty="0"/>
              <a:t>Vote Now on…</a:t>
            </a:r>
            <a:br>
              <a:rPr lang="en-GB" sz="2100" b="1" dirty="0"/>
            </a:br>
            <a:br>
              <a:rPr lang="en-GB" sz="2100" b="1" dirty="0"/>
            </a:br>
            <a:r>
              <a:rPr lang="en-GB" sz="2100" b="1" dirty="0"/>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1"/>
            <a:ext cx="6833014" cy="510778"/>
          </a:xfrm>
          <a:prstGeom prst="roundRect">
            <a:avLst/>
          </a:prstGeom>
          <a:solidFill>
            <a:schemeClr val="accent1"/>
          </a:solidFill>
          <a:ln w="28575">
            <a:solidFill>
              <a:schemeClr val="tx2"/>
            </a:solidFill>
          </a:ln>
        </p:spPr>
        <p:txBody>
          <a:bodyPr wrap="square">
            <a:spAutoFit/>
          </a:bodyPr>
          <a:lstStyle/>
          <a:p>
            <a:pPr algn="ctr"/>
            <a:r>
              <a:rPr lang="en-GB" sz="1200" b="1" dirty="0">
                <a:solidFill>
                  <a:srgbClr val="060505"/>
                </a:solidFill>
                <a:latin typeface="+mj-lt"/>
              </a:rPr>
              <a:t>Not sure how? </a:t>
            </a:r>
            <a:r>
              <a:rPr lang="en-GB" sz="1200" dirty="0">
                <a:solidFill>
                  <a:srgbClr val="060505"/>
                </a:solidFill>
                <a:latin typeface="+mj-lt"/>
              </a:rPr>
              <a:t>Click the icon to see a video on how to log your votes! </a:t>
            </a:r>
            <a:r>
              <a:rPr lang="en-GB" sz="1200" dirty="0">
                <a:solidFill>
                  <a:srgbClr val="060505"/>
                </a:solidFill>
              </a:rPr>
              <a:t>If you have any issues, feedback or comments, email </a:t>
            </a:r>
            <a:r>
              <a:rPr lang="en-GB" sz="1200" dirty="0">
                <a:solidFill>
                  <a:srgbClr val="060505"/>
                </a:solidFill>
                <a:hlinkClick r:id="rId4"/>
              </a:rPr>
              <a:t>aisling@votesforschools.com</a:t>
            </a:r>
            <a:endParaRPr lang="en-GB" sz="1200" dirty="0">
              <a:solidFill>
                <a:srgbClr val="060505"/>
              </a:solidFill>
            </a:endParaRPr>
          </a:p>
        </p:txBody>
      </p:sp>
    </p:spTree>
    <p:extLst>
      <p:ext uri="{BB962C8B-B14F-4D97-AF65-F5344CB8AC3E}">
        <p14:creationId xmlns:p14="http://schemas.microsoft.com/office/powerpoint/2010/main" val="298241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36DD4-3030-3C4E-B0CA-BD7DA1983090}"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dirty="0"/>
          </a:p>
        </p:txBody>
      </p:sp>
    </p:spTree>
    <p:extLst>
      <p:ext uri="{BB962C8B-B14F-4D97-AF65-F5344CB8AC3E}">
        <p14:creationId xmlns:p14="http://schemas.microsoft.com/office/powerpoint/2010/main" val="3369472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5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95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2"/>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299310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2" y="283300"/>
            <a:ext cx="6562898" cy="1470025"/>
          </a:xfrm>
          <a:prstGeom prst="rect">
            <a:avLst/>
          </a:prstGeom>
        </p:spPr>
        <p:txBody>
          <a:bodyPr>
            <a:normAutofit/>
          </a:bodyPr>
          <a:lstStyle>
            <a:lvl1pPr algn="ctr">
              <a:defRPr sz="21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297241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2" y="283300"/>
            <a:ext cx="6562898" cy="1470025"/>
          </a:xfrm>
          <a:prstGeom prst="rect">
            <a:avLst/>
          </a:prstGeom>
        </p:spPr>
        <p:txBody>
          <a:bodyPr>
            <a:normAutofit/>
          </a:bodyPr>
          <a:lstStyle>
            <a:lvl1pPr algn="ctr">
              <a:defRPr sz="2100" b="1">
                <a:latin typeface="+mn-lt"/>
              </a:defRPr>
            </a:lvl1pPr>
          </a:lstStyle>
          <a:p>
            <a:r>
              <a:rPr lang="en-US" dirty="0"/>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2893807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7" y="2152255"/>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6" y="3067012"/>
            <a:ext cx="4417343" cy="1080120"/>
          </a:xfrm>
          <a:prstGeom prst="rect">
            <a:avLst/>
          </a:prstGeom>
          <a:no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3300" b="1" dirty="0">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71"/>
            <a:ext cx="5040000" cy="1563545"/>
          </a:xfrm>
          <a:prstGeom prst="rect">
            <a:avLst/>
          </a:prstGeom>
        </p:spPr>
      </p:pic>
    </p:spTree>
    <p:extLst>
      <p:ext uri="{BB962C8B-B14F-4D97-AF65-F5344CB8AC3E}">
        <p14:creationId xmlns:p14="http://schemas.microsoft.com/office/powerpoint/2010/main" val="660135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7" y="2152255"/>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6" y="3067012"/>
            <a:ext cx="4417343" cy="1080120"/>
          </a:xfrm>
          <a:prstGeom prst="rect">
            <a:avLst/>
          </a:prstGeom>
          <a:no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3300" b="1" dirty="0">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71"/>
            <a:ext cx="5040000" cy="1563545"/>
          </a:xfrm>
          <a:prstGeom prst="rect">
            <a:avLst/>
          </a:prstGeom>
        </p:spPr>
      </p:pic>
    </p:spTree>
    <p:extLst>
      <p:ext uri="{BB962C8B-B14F-4D97-AF65-F5344CB8AC3E}">
        <p14:creationId xmlns:p14="http://schemas.microsoft.com/office/powerpoint/2010/main" val="1302030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4" y="232024"/>
            <a:ext cx="6327748" cy="1038771"/>
          </a:xfrm>
          <a:prstGeom prst="rect">
            <a:avLst/>
          </a:prstGeom>
        </p:spPr>
        <p:txBody>
          <a:bodyPr>
            <a:normAutofit/>
          </a:bodyPr>
          <a:lstStyle>
            <a:lvl1pPr algn="ctr">
              <a:defRPr lang="en-US" sz="21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6" y="1850591"/>
            <a:ext cx="3993845" cy="4003736"/>
          </a:xfrm>
          <a:ln>
            <a:solidFill>
              <a:schemeClr val="tx1"/>
            </a:solidFill>
          </a:ln>
        </p:spPr>
        <p:txBody>
          <a:bodyPr>
            <a:normAutofit/>
          </a:bodyPr>
          <a:lstStyle>
            <a:lvl1pPr marL="214313" indent="-214313">
              <a:buClr>
                <a:schemeClr val="accent2"/>
              </a:buClr>
              <a:buFont typeface="Arial" panose="020B0604020202020204" pitchFamily="34" charset="0"/>
              <a:buChar char="•"/>
              <a:defRPr sz="1125"/>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3" y="1850591"/>
            <a:ext cx="3950305" cy="4003736"/>
          </a:xfrm>
          <a:ln>
            <a:solidFill>
              <a:schemeClr val="tx1"/>
            </a:solidFill>
          </a:ln>
        </p:spPr>
        <p:txBody>
          <a:bodyPr>
            <a:normAutofit/>
          </a:bodyPr>
          <a:lstStyle>
            <a:lvl1pPr marL="214313" indent="-214313">
              <a:buClr>
                <a:schemeClr val="tx2"/>
              </a:buClr>
              <a:buFont typeface="Arial" panose="020B0604020202020204" pitchFamily="34" charset="0"/>
              <a:buChar char="•"/>
              <a:defRPr sz="1125"/>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4"/>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SzPct val="25000"/>
              <a:buNone/>
            </a:pPr>
            <a:r>
              <a:rPr lang="en-GB" sz="15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4"/>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SzPct val="25000"/>
              <a:buNone/>
            </a:pPr>
            <a:r>
              <a:rPr lang="en-GB" sz="15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27721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5"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5"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2"/>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3753636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4" y="6593964"/>
            <a:ext cx="1701551" cy="288032"/>
          </a:xfrm>
          <a:prstGeom prst="rect">
            <a:avLst/>
          </a:prstGeom>
          <a:noFill/>
          <a:ln>
            <a:noFill/>
          </a:ln>
        </p:spPr>
        <p:txBody>
          <a:bodyPr lIns="68569" tIns="34275" rIns="68569" bIns="34275" anchor="ctr" anchorCtr="0">
            <a:noAutofit/>
          </a:bodyPr>
          <a:lstStyle/>
          <a:p>
            <a:pPr marL="0" marR="0" lvl="0" indent="0" algn="r" rtl="0">
              <a:spcBef>
                <a:spcPts val="0"/>
              </a:spcBef>
              <a:buSzPct val="25000"/>
              <a:buNone/>
            </a:pPr>
            <a:r>
              <a:rPr lang="en-GB" sz="825" b="0" u="none" dirty="0">
                <a:solidFill>
                  <a:srgbClr val="2D2D2D"/>
                </a:solidFill>
                <a:latin typeface="Century Gothic" panose="020B0502020202020204" pitchFamily="34" charset="0"/>
                <a:ea typeface="Lato"/>
                <a:cs typeface="Lato"/>
                <a:sym typeface="Lato"/>
              </a:rPr>
              <a:t> </a:t>
            </a:r>
            <a:r>
              <a:rPr lang="en-GB" sz="750" b="0" u="none" dirty="0">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6"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1" y="5623553"/>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en-GB" sz="1125" b="1" dirty="0">
                <a:solidFill>
                  <a:schemeClr val="tx1"/>
                </a:solidFill>
                <a:latin typeface="Century Gothic"/>
                <a:ea typeface="Lato" panose="020F0502020204030203" pitchFamily="34" charset="0"/>
                <a:cs typeface="Century Gothic"/>
              </a:rPr>
              <a:t>Make your voice heard! </a:t>
            </a:r>
          </a:p>
          <a:p>
            <a:pPr algn="ctr"/>
            <a:r>
              <a:rPr lang="en-GB" sz="1125" dirty="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20" y="1163074"/>
            <a:ext cx="5703757" cy="553998"/>
          </a:xfrm>
          <a:prstGeom prst="rect">
            <a:avLst/>
          </a:prstGeom>
          <a:noFill/>
        </p:spPr>
        <p:txBody>
          <a:bodyPr wrap="square" rtlCol="0">
            <a:spAutoFit/>
          </a:bodyPr>
          <a:lstStyle/>
          <a:p>
            <a:r>
              <a:rPr lang="en-GB" sz="3000" b="1" dirty="0"/>
              <a:t>Cast your vote now…</a:t>
            </a:r>
          </a:p>
        </p:txBody>
      </p:sp>
    </p:spTree>
    <p:extLst>
      <p:ext uri="{BB962C8B-B14F-4D97-AF65-F5344CB8AC3E}">
        <p14:creationId xmlns:p14="http://schemas.microsoft.com/office/powerpoint/2010/main" val="1424126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218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2"/>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4265758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2" y="283300"/>
            <a:ext cx="6562898" cy="1470025"/>
          </a:xfrm>
          <a:prstGeom prst="rect">
            <a:avLst/>
          </a:prstGeom>
        </p:spPr>
        <p:txBody>
          <a:bodyPr>
            <a:normAutofit/>
          </a:bodyPr>
          <a:lstStyle>
            <a:lvl1pPr algn="ctr">
              <a:defRPr sz="2025"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417988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71"/>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6" y="3067012"/>
            <a:ext cx="4417343" cy="1080120"/>
          </a:xfrm>
          <a:prstGeom prst="rect">
            <a:avLst/>
          </a:prstGeom>
          <a:no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3300" b="1" dirty="0">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1882843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71"/>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6" y="3067012"/>
            <a:ext cx="4417343" cy="1080120"/>
          </a:xfrm>
          <a:prstGeom prst="rect">
            <a:avLst/>
          </a:prstGeom>
          <a:no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3300" b="1" dirty="0">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295475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5"/>
            <a:ext cx="8210550" cy="2039937"/>
          </a:xfrm>
        </p:spPr>
        <p:txBody>
          <a:bodyPr/>
          <a:lstStyle>
            <a:lvl1pPr marL="214313" indent="-214313">
              <a:lnSpc>
                <a:spcPct val="200000"/>
              </a:lnSpc>
              <a:buClr>
                <a:schemeClr val="tx2"/>
              </a:buClr>
              <a:buFont typeface="Arial" panose="020B0604020202020204" pitchFamily="34" charset="0"/>
              <a:buChar char="•"/>
              <a:defRPr b="1">
                <a:solidFill>
                  <a:schemeClr val="tx2"/>
                </a:solidFill>
              </a:defRPr>
            </a:lvl1pPr>
            <a:lvl2pPr marL="342900" indent="0">
              <a:buNone/>
              <a:defRPr sz="12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68569" tIns="34275" rIns="68569" bIns="34275" anchor="t" anchorCtr="0">
            <a:noAutofit/>
          </a:bodyPr>
          <a:lstStyle/>
          <a:p>
            <a:pPr marL="0" marR="0" lvl="0" indent="0" algn="l" rtl="0">
              <a:spcBef>
                <a:spcPts val="0"/>
              </a:spcBef>
              <a:buSzPct val="25000"/>
              <a:buNone/>
            </a:pPr>
            <a:r>
              <a:rPr lang="en-GB" sz="2100" b="1" dirty="0">
                <a:solidFill>
                  <a:schemeClr val="tx1"/>
                </a:solidFill>
                <a:latin typeface="Century Gothic" panose="020B0502020202020204" pitchFamily="34" charset="0"/>
                <a:ea typeface="Lato"/>
                <a:cs typeface="Lato"/>
                <a:sym typeface="Lato"/>
              </a:rPr>
              <a:t>This pack includes:</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68569" tIns="34275" rIns="68569" bIns="34275" anchor="t" anchorCtr="0">
            <a:noAutofit/>
          </a:bodyPr>
          <a:lstStyle/>
          <a:p>
            <a:pPr marL="0" marR="0" lvl="0" indent="0" algn="l" rtl="0">
              <a:spcBef>
                <a:spcPts val="0"/>
              </a:spcBef>
              <a:buSzPct val="25000"/>
              <a:buNone/>
            </a:pPr>
            <a:r>
              <a:rPr lang="en-GB" sz="2100" b="1" dirty="0">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9" y="1412174"/>
            <a:ext cx="8146799" cy="1559736"/>
          </a:xfrm>
        </p:spPr>
        <p:txBody>
          <a:bodyPr/>
          <a:lstStyle>
            <a:lvl1pPr marL="257175" indent="-257175">
              <a:lnSpc>
                <a:spcPct val="200000"/>
              </a:lnSpc>
              <a:buClr>
                <a:schemeClr val="accent1"/>
              </a:buClr>
              <a:buAutoNum type="arabicPeriod"/>
              <a:defRPr/>
            </a:lvl1pPr>
          </a:lstStyle>
          <a:p>
            <a:pPr lvl="0"/>
            <a:r>
              <a:rPr lang="en-US" dirty="0"/>
              <a:t>Write learning objective here</a:t>
            </a:r>
          </a:p>
          <a:p>
            <a:pPr lvl="0"/>
            <a:r>
              <a:rPr lang="en-US" dirty="0"/>
              <a:t>Write learning objective here</a:t>
            </a:r>
          </a:p>
          <a:p>
            <a:pPr lvl="0"/>
            <a:endParaRPr lang="en-US" dirty="0"/>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3" y="3245963"/>
            <a:ext cx="9036496"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CFD7C784-6CB5-47C7-A213-2B4683664B96}"/>
              </a:ext>
            </a:extLst>
          </p:cNvPr>
          <p:cNvSpPr>
            <a:spLocks noGrp="1"/>
          </p:cNvSpPr>
          <p:nvPr>
            <p:ph type="body" sz="quarter" idx="13" hasCustomPrompt="1"/>
          </p:nvPr>
        </p:nvSpPr>
        <p:spPr>
          <a:xfrm>
            <a:off x="457201" y="3835334"/>
            <a:ext cx="8146799" cy="377759"/>
          </a:xfrm>
        </p:spPr>
        <p:txBody>
          <a:bodyPr/>
          <a:lstStyle>
            <a:lvl1pPr marL="257175" indent="-257175">
              <a:lnSpc>
                <a:spcPct val="200000"/>
              </a:lnSpc>
              <a:buClr>
                <a:schemeClr val="accent1"/>
              </a:buClr>
              <a:buAutoNum type="arabicPeriod"/>
              <a:defRPr/>
            </a:lvl1pPr>
          </a:lstStyle>
          <a:p>
            <a:pPr lvl="0"/>
            <a:r>
              <a:rPr lang="en-US" dirty="0"/>
              <a:t>Write learning objective here</a:t>
            </a:r>
          </a:p>
        </p:txBody>
      </p:sp>
    </p:spTree>
    <p:extLst>
      <p:ext uri="{BB962C8B-B14F-4D97-AF65-F5344CB8AC3E}">
        <p14:creationId xmlns:p14="http://schemas.microsoft.com/office/powerpoint/2010/main" val="3724390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257175" indent="-257175">
              <a:buAutoNum type="arabicParenR"/>
              <a:defRPr sz="975"/>
            </a:lvl1pPr>
            <a:lvl2pPr>
              <a:defRPr sz="975"/>
            </a:lvl2pPr>
            <a:lvl3pPr>
              <a:defRPr sz="975"/>
            </a:lvl3pPr>
            <a:lvl4pPr>
              <a:defRPr sz="975"/>
            </a:lvl4pPr>
            <a:lvl5pPr>
              <a:defRPr sz="975"/>
            </a:lvl5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endParaRPr lang="en-GB" dirty="0"/>
          </a:p>
        </p:txBody>
      </p:sp>
      <p:sp>
        <p:nvSpPr>
          <p:cNvPr id="7" name="Shape 223">
            <a:extLst>
              <a:ext uri="{FF2B5EF4-FFF2-40B4-BE49-F238E27FC236}">
                <a16:creationId xmlns:a16="http://schemas.microsoft.com/office/drawing/2014/main" id="{C7F40F4E-63C1-4B6E-96E5-2E7166BE3984}"/>
              </a:ext>
            </a:extLst>
          </p:cNvPr>
          <p:cNvSpPr/>
          <p:nvPr/>
        </p:nvSpPr>
        <p:spPr>
          <a:xfrm>
            <a:off x="629365"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SzPct val="25000"/>
              <a:buNone/>
            </a:pPr>
            <a:r>
              <a:rPr lang="en-GB" sz="15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6" y="252826"/>
            <a:ext cx="6877265" cy="823832"/>
          </a:xfrm>
          <a:prstGeom prst="rect">
            <a:avLst/>
          </a:prstGeom>
        </p:spPr>
        <p:txBody>
          <a:bodyPr>
            <a:normAutofit/>
          </a:bodyPr>
          <a:lstStyle>
            <a:lvl1pPr algn="ctr">
              <a:defRPr sz="2025" b="1">
                <a:latin typeface="Century Gothic" panose="020B0502020202020204" pitchFamily="34" charset="0"/>
              </a:defRPr>
            </a:lvl1pPr>
          </a:lstStyle>
          <a:p>
            <a:r>
              <a:rPr lang="en-US" dirty="0"/>
              <a:t>Centre Question</a:t>
            </a:r>
          </a:p>
        </p:txBody>
      </p:sp>
    </p:spTree>
    <p:extLst>
      <p:ext uri="{BB962C8B-B14F-4D97-AF65-F5344CB8AC3E}">
        <p14:creationId xmlns:p14="http://schemas.microsoft.com/office/powerpoint/2010/main" val="1671790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EAEA2527-671F-49C9-BE1A-52E69C0FE7CD}"/>
              </a:ext>
            </a:extLst>
          </p:cNvPr>
          <p:cNvSpPr/>
          <p:nvPr/>
        </p:nvSpPr>
        <p:spPr>
          <a:xfrm>
            <a:off x="109262"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6" y="3730471"/>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2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9" y="274643"/>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1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2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5" y="3745793"/>
            <a:ext cx="2960687" cy="2672470"/>
          </a:xfrm>
        </p:spPr>
        <p:txBody>
          <a:bodyPr anchor="ctr">
            <a:normAutofit/>
          </a:bodyPr>
          <a:lstStyle>
            <a:lvl1pPr marL="0" indent="0">
              <a:buNone/>
              <a:defRPr sz="12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2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1" y="1276255"/>
            <a:ext cx="4699229" cy="2013046"/>
          </a:xfrm>
          <a:prstGeom prst="roundRect">
            <a:avLst/>
          </a:prstGeom>
          <a:solidFill>
            <a:schemeClr val="accent1"/>
          </a:solidFill>
          <a:ln w="28575">
            <a:solidFill>
              <a:schemeClr val="accent2"/>
            </a:solidFill>
          </a:ln>
        </p:spPr>
        <p:txBody>
          <a:bodyPr anchor="ctr"/>
          <a:lstStyle>
            <a:lvl1pPr marL="0" indent="0" algn="ctr">
              <a:buNone/>
              <a:defRPr sz="12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243668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4" y="232024"/>
            <a:ext cx="6327748" cy="1038771"/>
          </a:xfrm>
          <a:prstGeom prst="rect">
            <a:avLst/>
          </a:prstGeom>
        </p:spPr>
        <p:txBody>
          <a:bodyPr>
            <a:normAutofit/>
          </a:bodyPr>
          <a:lstStyle>
            <a:lvl1pPr algn="ctr">
              <a:defRPr lang="en-US" sz="21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6" y="1850591"/>
            <a:ext cx="3993845" cy="4003736"/>
          </a:xfrm>
          <a:ln>
            <a:solidFill>
              <a:schemeClr val="tx1"/>
            </a:solidFill>
          </a:ln>
        </p:spPr>
        <p:txBody>
          <a:bodyPr>
            <a:normAutofit/>
          </a:bodyPr>
          <a:lstStyle>
            <a:lvl1pPr marL="214313" indent="-214313">
              <a:buClr>
                <a:schemeClr val="accent2"/>
              </a:buClr>
              <a:buFont typeface="Arial" panose="020B0604020202020204" pitchFamily="34" charset="0"/>
              <a:buChar char="•"/>
              <a:defRPr sz="1125"/>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3" y="1850591"/>
            <a:ext cx="3950305" cy="4003736"/>
          </a:xfrm>
          <a:ln>
            <a:solidFill>
              <a:schemeClr val="tx1"/>
            </a:solidFill>
          </a:ln>
        </p:spPr>
        <p:txBody>
          <a:bodyPr>
            <a:normAutofit/>
          </a:bodyPr>
          <a:lstStyle>
            <a:lvl1pPr marL="214313" indent="-214313">
              <a:buClr>
                <a:schemeClr val="tx2"/>
              </a:buClr>
              <a:buFont typeface="Arial" panose="020B0604020202020204" pitchFamily="34" charset="0"/>
              <a:buChar char="•"/>
              <a:defRPr sz="1125"/>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4"/>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SzPct val="25000"/>
              <a:buNone/>
            </a:pPr>
            <a:r>
              <a:rPr lang="en-GB" sz="15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4"/>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SzPct val="25000"/>
              <a:buNone/>
            </a:pPr>
            <a:r>
              <a:rPr lang="en-GB" sz="15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1700456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5"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5"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2"/>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1234468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6"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20" y="1109215"/>
            <a:ext cx="5703757" cy="1061829"/>
          </a:xfrm>
          <a:prstGeom prst="rect">
            <a:avLst/>
          </a:prstGeom>
          <a:noFill/>
        </p:spPr>
        <p:txBody>
          <a:bodyPr wrap="square" rtlCol="0" anchor="ctr">
            <a:spAutoFit/>
          </a:bodyPr>
          <a:lstStyle/>
          <a:p>
            <a:pPr algn="ctr"/>
            <a:r>
              <a:rPr lang="en-GB" sz="2100" b="1" dirty="0"/>
              <a:t>Cast your vote on…</a:t>
            </a:r>
          </a:p>
          <a:p>
            <a:pPr algn="ctr"/>
            <a:endParaRPr lang="en-GB" sz="2100" b="1" dirty="0"/>
          </a:p>
          <a:p>
            <a:pPr algn="ctr"/>
            <a:r>
              <a:rPr lang="en-GB" sz="2100" b="1" dirty="0">
                <a:hlinkClick r:id="rId4"/>
              </a:rPr>
              <a:t>www.votesforschools.com</a:t>
            </a:r>
            <a:r>
              <a:rPr lang="en-GB" sz="2100" b="1" dirty="0"/>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9"/>
            <a:ext cx="8426214" cy="676781"/>
          </a:xfrm>
          <a:prstGeom prst="roundRect">
            <a:avLst/>
          </a:prstGeom>
          <a:solidFill>
            <a:srgbClr val="EAB9D5"/>
          </a:solidFill>
          <a:ln w="28575">
            <a:solidFill>
              <a:srgbClr val="BB0F70"/>
            </a:solidFill>
          </a:ln>
        </p:spPr>
        <p:txBody>
          <a:bodyPr wrap="square">
            <a:spAutoFit/>
          </a:bodyPr>
          <a:lstStyle/>
          <a:p>
            <a:pPr algn="ctr"/>
            <a:r>
              <a:rPr lang="en-GB" sz="1125" b="1" dirty="0">
                <a:solidFill>
                  <a:srgbClr val="060505"/>
                </a:solidFill>
                <a:latin typeface="Century Gothic" panose="020B0502020202020204" pitchFamily="34" charset="0"/>
              </a:rPr>
              <a:t>Not sure how? </a:t>
            </a:r>
          </a:p>
          <a:p>
            <a:pPr algn="ctr"/>
            <a:r>
              <a:rPr lang="en-GB" sz="1125" dirty="0">
                <a:solidFill>
                  <a:srgbClr val="060505"/>
                </a:solidFill>
                <a:latin typeface="Century Gothic" panose="020B0502020202020204" pitchFamily="34" charset="0"/>
              </a:rPr>
              <a:t>Click the ballot box to see a video on how to log your votes! </a:t>
            </a:r>
          </a:p>
          <a:p>
            <a:pPr algn="ctr"/>
            <a:r>
              <a:rPr lang="en-GB" sz="1125" dirty="0">
                <a:solidFill>
                  <a:srgbClr val="060505"/>
                </a:solidFill>
                <a:latin typeface="Century Gothic" panose="020B0502020202020204" pitchFamily="34" charset="0"/>
              </a:rPr>
              <a:t>If you have any issues, feedback or comments, email </a:t>
            </a:r>
            <a:r>
              <a:rPr lang="en-GB" sz="1125" b="1" dirty="0">
                <a:solidFill>
                  <a:srgbClr val="30AFAF"/>
                </a:solidFill>
                <a:latin typeface="Century Gothic" panose="020B0502020202020204" pitchFamily="34" charset="0"/>
                <a:hlinkClick r:id="rId6">
                  <a:extLst>
                    <a:ext uri="{A12FA001-AC4F-418D-AE19-62706E023703}">
                      <ahyp:hlinkClr xmlns:ahyp="http://schemas.microsoft.com/office/drawing/2018/hyperlinkcolor" val="tx"/>
                    </a:ext>
                  </a:extLst>
                </a:hlinkClick>
              </a:rPr>
              <a:t>georgie@votesforschools.com</a:t>
            </a:r>
            <a:r>
              <a:rPr lang="en-GB" sz="1125" dirty="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1" y="4924036"/>
            <a:ext cx="4109877" cy="434967"/>
          </a:xfrm>
          <a:prstGeom prst="rect">
            <a:avLst/>
          </a:prstGeom>
          <a:noFill/>
          <a:ln>
            <a:noFill/>
          </a:ln>
        </p:spPr>
        <p:txBody>
          <a:bodyPr vert="horz" lIns="68569" tIns="34275" rIns="68569" bIns="3427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18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10793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10"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3419475" y="3123527"/>
            <a:ext cx="5107855" cy="1080120"/>
          </a:xfrm>
          <a:prstGeom prst="rect">
            <a:avLst/>
          </a:prstGeom>
          <a:no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3600" b="1" dirty="0">
                <a:solidFill>
                  <a:srgbClr val="6088EF"/>
                </a:solidFill>
                <a:latin typeface="Century Gothic" panose="020B0502020202020204" pitchFamily="34" charset="0"/>
                <a:ea typeface="Lato"/>
                <a:cs typeface="Lato"/>
                <a:sym typeface="Lato"/>
              </a:rPr>
              <a:t>Home learning guide</a:t>
            </a:r>
          </a:p>
          <a:p>
            <a:pPr algn="r">
              <a:lnSpc>
                <a:spcPct val="150000"/>
              </a:lnSpc>
              <a:spcBef>
                <a:spcPts val="600"/>
              </a:spcBef>
              <a:buClr>
                <a:srgbClr val="97E8D7"/>
              </a:buClr>
              <a:buSzPct val="100000"/>
              <a:buFont typeface="Arial"/>
              <a:buNone/>
            </a:pPr>
            <a:endParaRPr lang="en-GB" sz="3600" b="1" dirty="0">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30"/>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3"/>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2FB0AF93-F02E-471C-8525-B8A4E8EC8104}"/>
              </a:ext>
            </a:extLst>
          </p:cNvPr>
          <p:cNvSpPr/>
          <p:nvPr/>
        </p:nvSpPr>
        <p:spPr>
          <a:xfrm>
            <a:off x="1360052"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6" y="2470614"/>
            <a:ext cx="1079126" cy="1161725"/>
          </a:xfrm>
          <a:prstGeom prst="rect">
            <a:avLst/>
          </a:prstGeom>
        </p:spPr>
      </p:pic>
    </p:spTree>
    <p:extLst>
      <p:ext uri="{BB962C8B-B14F-4D97-AF65-F5344CB8AC3E}">
        <p14:creationId xmlns:p14="http://schemas.microsoft.com/office/powerpoint/2010/main" val="128581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3"/>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highlight>
                <a:srgbClr val="03ABE1"/>
              </a:highlight>
              <a:latin typeface="Century Gothic"/>
              <a:cs typeface="Century Gothic"/>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A625A6DB-7A24-4B1B-9E26-08FE59108D0A}" type="slidenum">
              <a:rPr lang="en-GB" smtClean="0"/>
              <a:t>‹#›</a:t>
            </a:fld>
            <a:endParaRPr lang="en-GB" dirty="0"/>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5"/>
            <a:ext cx="1799130" cy="1149259"/>
          </a:xfrm>
          <a:solidFill>
            <a:schemeClr val="bg1"/>
          </a:solidFill>
          <a:ln w="28575">
            <a:solidFill>
              <a:schemeClr val="tx2"/>
            </a:solidFill>
          </a:ln>
        </p:spPr>
        <p:txBody>
          <a:bodyPr anchor="ctr">
            <a:noAutofit/>
          </a:bodyPr>
          <a:lstStyle>
            <a:lvl1pPr marL="0" indent="0" algn="ctr">
              <a:buNone/>
              <a:defRPr sz="120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100" b="1" dirty="0">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20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5"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200">
                <a:latin typeface="+mn-lt"/>
              </a:defRPr>
            </a:lvl1pPr>
            <a:lvl2pPr>
              <a:defRPr sz="1200">
                <a:latin typeface="+mn-lt"/>
              </a:defRPr>
            </a:lvl2pPr>
            <a:lvl3pPr>
              <a:defRPr sz="1200">
                <a:latin typeface="+mn-lt"/>
              </a:defRPr>
            </a:lvl3pPr>
            <a:lvl4pPr>
              <a:defRPr sz="1200">
                <a:latin typeface="+mn-lt"/>
              </a:defRPr>
            </a:lvl4pPr>
            <a:lvl5pPr marL="1371600" indent="0">
              <a:buNone/>
              <a:defRPr sz="12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3" y="2648486"/>
            <a:ext cx="1713599" cy="1108800"/>
          </a:xfrm>
          <a:solidFill>
            <a:schemeClr val="bg1"/>
          </a:solidFill>
          <a:ln w="28575">
            <a:solidFill>
              <a:schemeClr val="tx2"/>
            </a:solidFill>
          </a:ln>
        </p:spPr>
        <p:txBody>
          <a:bodyPr anchor="ctr">
            <a:noAutofit/>
          </a:bodyPr>
          <a:lstStyle>
            <a:lvl1pPr marL="0" indent="0" algn="ctr">
              <a:buNone/>
              <a:defRPr sz="120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8" y="2892932"/>
            <a:ext cx="2064047" cy="1173600"/>
          </a:xfrm>
          <a:prstGeom prst="ellipse">
            <a:avLst/>
          </a:prstGeom>
          <a:solidFill>
            <a:schemeClr val="bg1"/>
          </a:solidFill>
          <a:ln w="28575">
            <a:solidFill>
              <a:schemeClr val="tx2"/>
            </a:solidFill>
          </a:ln>
        </p:spPr>
        <p:txBody>
          <a:bodyPr>
            <a:noAutofit/>
          </a:bodyPr>
          <a:lstStyle>
            <a:lvl1pPr marL="0" indent="0" algn="ctr">
              <a:buNone/>
              <a:defRPr sz="1200">
                <a:latin typeface="+mn-lt"/>
              </a:defRPr>
            </a:lvl1pPr>
            <a:lvl2pPr>
              <a:defRPr sz="1200">
                <a:latin typeface="+mn-lt"/>
              </a:defRPr>
            </a:lvl2pPr>
            <a:lvl3pPr>
              <a:defRPr sz="1200">
                <a:latin typeface="+mn-lt"/>
              </a:defRPr>
            </a:lvl3pPr>
            <a:lvl4pPr>
              <a:defRPr sz="1200">
                <a:latin typeface="+mn-lt"/>
              </a:defRPr>
            </a:lvl4pPr>
            <a:lvl5pPr marL="1371600" indent="0">
              <a:buNone/>
              <a:defRPr sz="12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6"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200">
                <a:latin typeface="+mn-lt"/>
              </a:defRPr>
            </a:lvl1pPr>
            <a:lvl2pPr>
              <a:defRPr sz="1200">
                <a:latin typeface="+mn-lt"/>
              </a:defRPr>
            </a:lvl2pPr>
            <a:lvl3pPr>
              <a:defRPr sz="1200">
                <a:latin typeface="+mn-lt"/>
              </a:defRPr>
            </a:lvl3pPr>
            <a:lvl4pPr>
              <a:defRPr sz="1200">
                <a:latin typeface="+mn-lt"/>
              </a:defRPr>
            </a:lvl4pPr>
            <a:lvl5pPr marL="1371600" indent="0">
              <a:buNone/>
              <a:defRPr sz="12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2" y="5062265"/>
            <a:ext cx="1487488" cy="1181100"/>
          </a:xfrm>
          <a:solidFill>
            <a:schemeClr val="bg1"/>
          </a:solidFill>
          <a:ln w="28575">
            <a:solidFill>
              <a:schemeClr val="tx2"/>
            </a:solidFill>
          </a:ln>
        </p:spPr>
        <p:txBody>
          <a:bodyPr anchor="ctr">
            <a:normAutofit/>
          </a:bodyPr>
          <a:lstStyle>
            <a:lvl1pPr marL="0" indent="0" algn="ctr">
              <a:buNone/>
              <a:defRPr sz="1200"/>
            </a:lvl1pPr>
          </a:lstStyle>
          <a:p>
            <a:pPr lvl="0"/>
            <a:r>
              <a:rPr lang="en-US"/>
              <a:t>Vote!</a:t>
            </a:r>
          </a:p>
        </p:txBody>
      </p:sp>
      <p:pic>
        <p:nvPicPr>
          <p:cNvPr id="15" name="Picture 14">
            <a:extLst>
              <a:ext uri="{FF2B5EF4-FFF2-40B4-BE49-F238E27FC236}">
                <a16:creationId xmlns:a16="http://schemas.microsoft.com/office/drawing/2014/main" id="{36A6997C-D971-4035-B1E0-C3AFCF4B9EF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324533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100" b="1">
                <a:latin typeface="+mn-lt"/>
              </a:defRPr>
            </a:lvl1pPr>
          </a:lstStyle>
          <a:p>
            <a:r>
              <a:rPr lang="en-US" dirty="0"/>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8"/>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200" b="1"/>
            </a:lvl1pPr>
            <a:lvl2pPr marL="342900" indent="0" algn="ctr">
              <a:buNone/>
              <a:defRPr sz="1200"/>
            </a:lvl2pPr>
          </a:lstStyle>
          <a:p>
            <a:pPr lvl="0"/>
            <a:r>
              <a:rPr lang="en-US" dirty="0"/>
              <a:t>Activity Title (X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2"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2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2"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200" b="1"/>
            </a:lvl1pPr>
          </a:lstStyle>
          <a:p>
            <a:pPr lvl="0"/>
            <a:r>
              <a:rPr lang="en-US" dirty="0"/>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1"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200" b="1"/>
            </a:lvl1pPr>
          </a:lstStyle>
          <a:p>
            <a:pPr lvl="0"/>
            <a:r>
              <a:rPr lang="en-US" dirty="0"/>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3"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200">
                <a:solidFill>
                  <a:schemeClr val="tx1"/>
                </a:solidFill>
              </a:defRPr>
            </a:lvl1pPr>
          </a:lstStyle>
          <a:p>
            <a:pPr lvl="0"/>
            <a:r>
              <a:rPr lang="en-US" dirty="0"/>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200" b="1">
                <a:solidFill>
                  <a:schemeClr val="bg1"/>
                </a:solidFill>
              </a:defRPr>
            </a:lvl1pPr>
            <a:lvl2pPr algn="ctr">
              <a:defRPr sz="1200">
                <a:solidFill>
                  <a:schemeClr val="bg1"/>
                </a:solidFill>
              </a:defRPr>
            </a:lvl2pPr>
          </a:lstStyle>
          <a:p>
            <a:pPr lvl="0"/>
            <a:r>
              <a:rPr lang="en-US" dirty="0"/>
              <a:t>Challenge:</a:t>
            </a:r>
          </a:p>
          <a:p>
            <a:pPr lvl="1"/>
            <a:r>
              <a:rPr lang="en-US" dirty="0"/>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spTree>
    <p:extLst>
      <p:ext uri="{BB962C8B-B14F-4D97-AF65-F5344CB8AC3E}">
        <p14:creationId xmlns:p14="http://schemas.microsoft.com/office/powerpoint/2010/main" val="9601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2" y="2140961"/>
            <a:ext cx="4176713" cy="4003736"/>
          </a:xfrm>
          <a:ln>
            <a:solidFill>
              <a:schemeClr val="tx1"/>
            </a:solidFill>
          </a:ln>
        </p:spPr>
        <p:txBody>
          <a:bodyPr>
            <a:normAutofit/>
          </a:bodyPr>
          <a:lstStyle>
            <a:lvl1pPr marL="214313" indent="-214313">
              <a:buClr>
                <a:schemeClr val="tx2"/>
              </a:buClr>
              <a:buFont typeface="Arial" panose="020B0604020202020204" pitchFamily="34" charset="0"/>
              <a:buChar char="•"/>
              <a:defRPr sz="1200"/>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40"/>
            <a:ext cx="6350924" cy="1199413"/>
          </a:xfrm>
        </p:spPr>
        <p:txBody>
          <a:bodyPr>
            <a:normAutofit/>
          </a:bodyPr>
          <a:lstStyle>
            <a:lvl1pPr algn="ctr">
              <a:defRPr lang="en-US" sz="21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5"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entury Gothic"/>
                <a:ea typeface="Lato" panose="020F0502020204030203" pitchFamily="34" charset="0"/>
                <a:cs typeface="Century Gothic"/>
              </a:rPr>
              <a:t>Yes</a:t>
            </a:r>
            <a:endParaRPr lang="en-GB" sz="135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entury Gothic"/>
                <a:ea typeface="Lato" panose="020F0502020204030203" pitchFamily="34" charset="0"/>
                <a:cs typeface="Century Gothic"/>
              </a:rPr>
              <a:t>No</a:t>
            </a:r>
            <a:endParaRPr lang="en-GB" sz="135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4" y="2135646"/>
            <a:ext cx="4141787" cy="4003736"/>
          </a:xfrm>
          <a:ln>
            <a:solidFill>
              <a:schemeClr val="tx1"/>
            </a:solidFill>
          </a:ln>
        </p:spPr>
        <p:txBody>
          <a:bodyPr>
            <a:normAutofit/>
          </a:bodyPr>
          <a:lstStyle>
            <a:lvl1pPr marL="214313" indent="-214313">
              <a:buClr>
                <a:schemeClr val="accent2"/>
              </a:buClr>
              <a:buFont typeface="Arial" panose="020B0604020202020204" pitchFamily="34" charset="0"/>
              <a:buChar char="•"/>
              <a:defRPr sz="1200"/>
            </a:lvl1pPr>
            <a:lvl2pPr marL="3429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1" y="232022"/>
            <a:ext cx="764986" cy="823832"/>
          </a:xfrm>
          <a:prstGeom prst="rect">
            <a:avLst/>
          </a:prstGeom>
        </p:spPr>
      </p:pic>
      <p:pic>
        <p:nvPicPr>
          <p:cNvPr id="19" name="Picture 18">
            <a:extLst>
              <a:ext uri="{FF2B5EF4-FFF2-40B4-BE49-F238E27FC236}">
                <a16:creationId xmlns:a16="http://schemas.microsoft.com/office/drawing/2014/main" id="{A8E46BB5-0739-4F12-916E-AFEBF7481C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8420" y="4815984"/>
            <a:ext cx="925606" cy="1832996"/>
          </a:xfrm>
          <a:prstGeom prst="rect">
            <a:avLst/>
          </a:prstGeom>
        </p:spPr>
      </p:pic>
    </p:spTree>
    <p:extLst>
      <p:ext uri="{BB962C8B-B14F-4D97-AF65-F5344CB8AC3E}">
        <p14:creationId xmlns:p14="http://schemas.microsoft.com/office/powerpoint/2010/main" val="222530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1" y="3420378"/>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6" y="3730471"/>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2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9" y="274643"/>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1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2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5" y="3745793"/>
            <a:ext cx="2960687" cy="2672470"/>
          </a:xfrm>
        </p:spPr>
        <p:txBody>
          <a:bodyPr anchor="ctr">
            <a:normAutofit/>
          </a:bodyPr>
          <a:lstStyle>
            <a:lvl1pPr marL="0" indent="0">
              <a:buNone/>
              <a:defRPr sz="12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1" y="824725"/>
            <a:ext cx="3861265" cy="373844"/>
          </a:xfrm>
          <a:prstGeom prst="roundRect">
            <a:avLst/>
          </a:prstGeom>
          <a:solidFill>
            <a:schemeClr val="accent1"/>
          </a:solidFill>
          <a:ln w="28575">
            <a:solidFill>
              <a:schemeClr val="accent2"/>
            </a:solidFill>
          </a:ln>
        </p:spPr>
        <p:txBody>
          <a:bodyPr>
            <a:normAutofit/>
          </a:bodyPr>
          <a:lstStyle>
            <a:lvl1pPr marL="0" indent="0">
              <a:buNone/>
              <a:defRPr sz="12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2" y="6626491"/>
            <a:ext cx="2427287" cy="194845"/>
          </a:xfrm>
        </p:spPr>
        <p:txBody>
          <a:bodyPr>
            <a:noAutofit/>
          </a:bodyPr>
          <a:lstStyle>
            <a:lvl1pPr marL="0" indent="0">
              <a:buNone/>
              <a:defRPr sz="675"/>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1" y="1276255"/>
            <a:ext cx="4699229" cy="2013046"/>
          </a:xfrm>
          <a:prstGeom prst="roundRect">
            <a:avLst/>
          </a:prstGeom>
          <a:solidFill>
            <a:schemeClr val="accent1"/>
          </a:solidFill>
          <a:ln w="28575">
            <a:solidFill>
              <a:schemeClr val="accent2"/>
            </a:solidFill>
          </a:ln>
        </p:spPr>
        <p:txBody>
          <a:bodyPr anchor="ctr"/>
          <a:lstStyle>
            <a:lvl1pPr marL="0" indent="0" algn="ctr">
              <a:buNone/>
              <a:defRPr sz="1200"/>
            </a:lvl1pPr>
          </a:lstStyle>
          <a:p>
            <a:pPr lvl="0"/>
            <a:r>
              <a:rPr lang="en-US" dirty="0"/>
              <a:t>Further information about the topic.</a:t>
            </a:r>
          </a:p>
        </p:txBody>
      </p:sp>
    </p:spTree>
    <p:extLst>
      <p:ext uri="{BB962C8B-B14F-4D97-AF65-F5344CB8AC3E}">
        <p14:creationId xmlns:p14="http://schemas.microsoft.com/office/powerpoint/2010/main" val="380965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2"/>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6"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3"/>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5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3492560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704" r:id="rId4"/>
    <p:sldLayoutId id="2147483664" r:id="rId5"/>
    <p:sldLayoutId id="2147483665" r:id="rId6"/>
    <p:sldLayoutId id="2147483666" r:id="rId7"/>
    <p:sldLayoutId id="2147483667" r:id="rId8"/>
    <p:sldLayoutId id="2147483668" r:id="rId9"/>
    <p:sldLayoutId id="2147483669" r:id="rId10"/>
    <p:sldLayoutId id="2147483707" r:id="rId11"/>
    <p:sldLayoutId id="2147483708" r:id="rId12"/>
    <p:sldLayoutId id="2147483709" r:id="rId13"/>
  </p:sldLayoutIdLst>
  <p:txStyles>
    <p:titleStyle>
      <a:lvl1pPr algn="l" defTabSz="342900" rtl="0" eaLnBrk="1" latinLnBrk="0" hangingPunct="1">
        <a:spcBef>
          <a:spcPct val="0"/>
        </a:spcBef>
        <a:buNone/>
        <a:defRPr sz="2100" b="1" kern="1200">
          <a:solidFill>
            <a:schemeClr val="tx1"/>
          </a:solidFill>
          <a:latin typeface="+mn-lt"/>
          <a:ea typeface="+mj-ea"/>
          <a:cs typeface="+mj-cs"/>
        </a:defRPr>
      </a:lvl1pPr>
    </p:titleStyle>
    <p:bodyStyle>
      <a:lvl1pPr marL="0" indent="0" algn="l" defTabSz="342900" rtl="0" eaLnBrk="1" latinLnBrk="0" hangingPunct="1">
        <a:spcBef>
          <a:spcPct val="20000"/>
        </a:spcBef>
        <a:buFont typeface="Arial"/>
        <a:buNone/>
        <a:defRPr sz="135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2"/>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6"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3"/>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5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363581864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05" r:id="rId12"/>
    <p:sldLayoutId id="2147483706" r:id="rId13"/>
  </p:sldLayoutIdLst>
  <p:txStyles>
    <p:titleStyle>
      <a:lvl1pPr algn="l" defTabSz="342900" rtl="0" eaLnBrk="1" latinLnBrk="0" hangingPunct="1">
        <a:spcBef>
          <a:spcPct val="0"/>
        </a:spcBef>
        <a:buNone/>
        <a:defRPr sz="2100" b="1" kern="1200">
          <a:solidFill>
            <a:schemeClr val="tx1"/>
          </a:solidFill>
          <a:latin typeface="+mn-lt"/>
          <a:ea typeface="+mj-ea"/>
          <a:cs typeface="+mj-cs"/>
        </a:defRPr>
      </a:lvl1pPr>
    </p:titleStyle>
    <p:bodyStyle>
      <a:lvl1pPr marL="0" indent="0" algn="l" defTabSz="342900" rtl="0" eaLnBrk="1" latinLnBrk="0" hangingPunct="1">
        <a:spcBef>
          <a:spcPct val="20000"/>
        </a:spcBef>
        <a:buFont typeface="Arial"/>
        <a:buNone/>
        <a:defRPr sz="135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5" y="116633"/>
            <a:ext cx="8928992" cy="6624735"/>
          </a:xfrm>
          <a:prstGeom prst="rect">
            <a:avLst/>
          </a:prstGeom>
          <a:noFill/>
          <a:ln w="127000" cap="flat" cmpd="sng">
            <a:solidFill>
              <a:srgbClr val="30AFAF"/>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None/>
            </a:pPr>
            <a:endParaRPr sz="135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4" y="6593964"/>
            <a:ext cx="1701551" cy="288032"/>
          </a:xfrm>
          <a:prstGeom prst="rect">
            <a:avLst/>
          </a:prstGeom>
          <a:noFill/>
          <a:ln>
            <a:noFill/>
          </a:ln>
        </p:spPr>
        <p:txBody>
          <a:bodyPr lIns="68569" tIns="34275" rIns="68569" bIns="34275" anchor="ctr" anchorCtr="0">
            <a:noAutofit/>
          </a:bodyPr>
          <a:lstStyle/>
          <a:p>
            <a:pPr marL="0" marR="0" lvl="0" indent="0" algn="r" rtl="0">
              <a:spcBef>
                <a:spcPts val="0"/>
              </a:spcBef>
              <a:buSzPct val="25000"/>
              <a:buNone/>
            </a:pPr>
            <a:r>
              <a:rPr lang="en-GB" sz="825" b="0" u="none" dirty="0">
                <a:solidFill>
                  <a:srgbClr val="2D2D2D"/>
                </a:solidFill>
                <a:latin typeface="Century Gothic" panose="020B0502020202020204" pitchFamily="34" charset="0"/>
                <a:ea typeface="Lato"/>
                <a:cs typeface="Lato"/>
                <a:sym typeface="Lato"/>
              </a:rPr>
              <a:t> </a:t>
            </a:r>
            <a:r>
              <a:rPr lang="en-GB" sz="750" b="0" u="none" dirty="0">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246182953"/>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685800" rtl="0" eaLnBrk="1" latinLnBrk="0" hangingPunct="1">
        <a:lnSpc>
          <a:spcPct val="90000"/>
        </a:lnSpc>
        <a:spcBef>
          <a:spcPct val="0"/>
        </a:spcBef>
        <a:buNone/>
        <a:defRPr sz="2025"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5" y="116633"/>
            <a:ext cx="8928992" cy="6624735"/>
          </a:xfrm>
          <a:prstGeom prst="rect">
            <a:avLst/>
          </a:prstGeom>
          <a:noFill/>
          <a:ln w="127000" cap="flat" cmpd="sng">
            <a:solidFill>
              <a:srgbClr val="30AFAF"/>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None/>
            </a:pPr>
            <a:endParaRPr sz="135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4" y="6593964"/>
            <a:ext cx="1701551" cy="288032"/>
          </a:xfrm>
          <a:prstGeom prst="rect">
            <a:avLst/>
          </a:prstGeom>
          <a:noFill/>
          <a:ln>
            <a:noFill/>
          </a:ln>
        </p:spPr>
        <p:txBody>
          <a:bodyPr lIns="68569" tIns="34275" rIns="68569" bIns="34275" anchor="ctr" anchorCtr="0">
            <a:noAutofit/>
          </a:bodyPr>
          <a:lstStyle/>
          <a:p>
            <a:pPr marL="0" marR="0" lvl="0" indent="0" algn="r" rtl="0">
              <a:spcBef>
                <a:spcPts val="0"/>
              </a:spcBef>
              <a:buSzPct val="25000"/>
              <a:buNone/>
            </a:pPr>
            <a:r>
              <a:rPr lang="en-GB" sz="825" b="0" u="none" dirty="0">
                <a:solidFill>
                  <a:srgbClr val="2D2D2D"/>
                </a:solidFill>
                <a:latin typeface="Century Gothic" panose="020B0502020202020204" pitchFamily="34" charset="0"/>
                <a:ea typeface="Lato"/>
                <a:cs typeface="Lato"/>
                <a:sym typeface="Lato"/>
              </a:rPr>
              <a:t> </a:t>
            </a:r>
            <a:r>
              <a:rPr lang="en-GB" sz="750" b="0" u="none" dirty="0">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3038098186"/>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685800" rtl="0" eaLnBrk="1" latinLnBrk="0" hangingPunct="1">
        <a:lnSpc>
          <a:spcPct val="90000"/>
        </a:lnSpc>
        <a:spcBef>
          <a:spcPct val="0"/>
        </a:spcBef>
        <a:buNone/>
        <a:defRPr sz="2025"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33.pn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afeshare.tv/x/ss5eafd6837f713" TargetMode="External"/><Relationship Id="rId11" Type="http://schemas.openxmlformats.org/officeDocument/2006/relationships/image" Target="../media/image73.png"/><Relationship Id="rId5" Type="http://schemas.openxmlformats.org/officeDocument/2006/relationships/image" Target="../media/image69.jpeg"/><Relationship Id="rId10" Type="http://schemas.openxmlformats.org/officeDocument/2006/relationships/image" Target="../media/image42.png"/><Relationship Id="rId4" Type="http://schemas.openxmlformats.org/officeDocument/2006/relationships/image" Target="../media/image31.jpeg"/><Relationship Id="rId9" Type="http://schemas.openxmlformats.org/officeDocument/2006/relationships/image" Target="../media/image72.png"/><Relationship Id="rId14" Type="http://schemas.openxmlformats.org/officeDocument/2006/relationships/hyperlink" Target="https://safeshare.tv/x/oaF-HdgZVU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1.jpeg"/><Relationship Id="rId7"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hyperlink" Target="https://ve-vjday75.gov.uk/toolkit/" TargetMode="External"/><Relationship Id="rId10" Type="http://schemas.openxmlformats.org/officeDocument/2006/relationships/image" Target="../media/image79.png"/><Relationship Id="rId4" Type="http://schemas.openxmlformats.org/officeDocument/2006/relationships/image" Target="../media/image75.png"/><Relationship Id="rId9"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mailto:aisling@votesforschools.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hyperlink" Target="https://www.bbc.co.uk/teach/class-clips-video/history-ks2-ve-day/z7xtmfr" TargetMode="External"/><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s://safeshare.tv/x/vxmYsd8srFY" TargetMode="External"/><Relationship Id="rId10" Type="http://schemas.openxmlformats.org/officeDocument/2006/relationships/image" Target="../media/image31.jpeg"/><Relationship Id="rId4" Type="http://schemas.openxmlformats.org/officeDocument/2006/relationships/image" Target="../media/image40.jpe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iwm.org.uk/history/what-you-need-to-know-about-ve-day" TargetMode="External"/><Relationship Id="rId5" Type="http://schemas.openxmlformats.org/officeDocument/2006/relationships/image" Target="../media/image46.jpeg"/><Relationship Id="rId4" Type="http://schemas.openxmlformats.org/officeDocument/2006/relationships/hyperlink" Target="https://safeshare.tv/x/oaF-HdgZVU8"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8.jpe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1.jpeg"/><Relationship Id="rId4" Type="http://schemas.openxmlformats.org/officeDocument/2006/relationships/hyperlink" Target="https://www.bbc.co.uk/programmes/articles/4TrqYDyf4PMdLypxzyTwGDg/great-british-bunting" TargetMode="External"/><Relationship Id="rId9" Type="http://schemas.openxmlformats.org/officeDocument/2006/relationships/image" Target="../media/image51.jpeg"/></Relationships>
</file>

<file path=ppt/slides/_rels/slide8.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hyperlink" Target="https://www.bbcgoodfood.com/recipes/iced-fairy-cakes" TargetMode="External"/><Relationship Id="rId18" Type="http://schemas.openxmlformats.org/officeDocument/2006/relationships/image" Target="../media/image61.jpeg"/><Relationship Id="rId3" Type="http://schemas.openxmlformats.org/officeDocument/2006/relationships/image" Target="../media/image31.jpeg"/><Relationship Id="rId21" Type="http://schemas.openxmlformats.org/officeDocument/2006/relationships/image" Target="../media/image64.png"/><Relationship Id="rId7" Type="http://schemas.openxmlformats.org/officeDocument/2006/relationships/hyperlink" Target="https://www.bbcgoodfood.com/recipes/classic-scones-jam-clotted-cream" TargetMode="External"/><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notesSlide" Target="../notesSlides/notesSlide8.xml"/><Relationship Id="rId16" Type="http://schemas.openxmlformats.org/officeDocument/2006/relationships/image" Target="../media/image59.svg"/><Relationship Id="rId20"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hyperlink" Target="https://www.bbcgoodfood.com/recipes/irish-soda-bread" TargetMode="External"/><Relationship Id="rId5" Type="http://schemas.openxmlformats.org/officeDocument/2006/relationships/hyperlink" Target="https://www.bbcgoodfood.com/recipes/chocolate-rice-krispie-cakes" TargetMode="External"/><Relationship Id="rId15" Type="http://schemas.openxmlformats.org/officeDocument/2006/relationships/image" Target="../media/image58.png"/><Relationship Id="rId10" Type="http://schemas.openxmlformats.org/officeDocument/2006/relationships/image" Target="../media/image55.jpeg"/><Relationship Id="rId19" Type="http://schemas.openxmlformats.org/officeDocument/2006/relationships/image" Target="../media/image62.png"/><Relationship Id="rId4" Type="http://schemas.openxmlformats.org/officeDocument/2006/relationships/image" Target="../media/image52.png"/><Relationship Id="rId9" Type="http://schemas.openxmlformats.org/officeDocument/2006/relationships/hyperlink" Target="https://www.bbcgoodfood.com/recipes/grannys-victoria-sponge" TargetMode="External"/><Relationship Id="rId14" Type="http://schemas.openxmlformats.org/officeDocument/2006/relationships/image" Target="../media/image57.jpeg"/><Relationship Id="rId22"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68.png"/><Relationship Id="rId4" Type="http://schemas.openxmlformats.org/officeDocument/2006/relationships/image" Target="../media/image6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BF270-A808-496E-9FAD-ED4EE2D743BF}"/>
              </a:ext>
            </a:extLst>
          </p:cNvPr>
          <p:cNvPicPr>
            <a:picLocks noChangeAspect="1"/>
          </p:cNvPicPr>
          <p:nvPr/>
        </p:nvPicPr>
        <p:blipFill>
          <a:blip r:embed="rId3"/>
          <a:stretch>
            <a:fillRect/>
          </a:stretch>
        </p:blipFill>
        <p:spPr>
          <a:xfrm>
            <a:off x="448731" y="2344363"/>
            <a:ext cx="8078599" cy="1561975"/>
          </a:xfrm>
          <a:prstGeom prst="rect">
            <a:avLst/>
          </a:prstGeom>
        </p:spPr>
      </p:pic>
      <p:sp>
        <p:nvSpPr>
          <p:cNvPr id="6" name="Shape 96"/>
          <p:cNvSpPr txBox="1">
            <a:spLocks/>
          </p:cNvSpPr>
          <p:nvPr/>
        </p:nvSpPr>
        <p:spPr>
          <a:xfrm>
            <a:off x="2438357" y="3126482"/>
            <a:ext cx="6119796"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VE Day Activity Pack</a:t>
            </a:r>
          </a:p>
        </p:txBody>
      </p:sp>
      <p:pic>
        <p:nvPicPr>
          <p:cNvPr id="11" name="Picture 10" descr="Union Jack Bunting Clipart">
            <a:extLst>
              <a:ext uri="{FF2B5EF4-FFF2-40B4-BE49-F238E27FC236}">
                <a16:creationId xmlns:a16="http://schemas.microsoft.com/office/drawing/2014/main" id="{87D9BFEA-5E8F-431D-9127-F06FDF195EF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5919" y="69905"/>
            <a:ext cx="8852162" cy="2435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E043110-5DE7-4B16-A786-56391EACF716}"/>
              </a:ext>
            </a:extLst>
          </p:cNvPr>
          <p:cNvSpPr/>
          <p:nvPr/>
        </p:nvSpPr>
        <p:spPr>
          <a:xfrm>
            <a:off x="4914900" y="4851400"/>
            <a:ext cx="3643253" cy="1612900"/>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We would like to extend a special thank you to the staff &amp; pupils at </a:t>
            </a:r>
            <a:r>
              <a:rPr lang="en-GB" sz="1600" b="1" dirty="0"/>
              <a:t>S. Anselm’s Prep School </a:t>
            </a:r>
            <a:r>
              <a:rPr lang="en-GB" sz="1600" dirty="0"/>
              <a:t>for providing some great inspiration &amp; ideas for this pack! </a:t>
            </a:r>
          </a:p>
        </p:txBody>
      </p:sp>
      <p:pic>
        <p:nvPicPr>
          <p:cNvPr id="1026" name="Picture 2" descr="Star icon">
            <a:extLst>
              <a:ext uri="{FF2B5EF4-FFF2-40B4-BE49-F238E27FC236}">
                <a16:creationId xmlns:a16="http://schemas.microsoft.com/office/drawing/2014/main" id="{859C754E-82E2-45C2-9EF0-03CEEA318D9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01000" y="4476233"/>
            <a:ext cx="845067" cy="845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5A3A81C3-DD95-4234-BE38-B6204BD95956}"/>
              </a:ext>
            </a:extLst>
          </p:cNvPr>
          <p:cNvPicPr>
            <a:picLocks noChangeAspect="1"/>
          </p:cNvPicPr>
          <p:nvPr/>
        </p:nvPicPr>
        <p:blipFill>
          <a:blip r:embed="rId6"/>
          <a:stretch>
            <a:fillRect/>
          </a:stretch>
        </p:blipFill>
        <p:spPr>
          <a:xfrm>
            <a:off x="234819" y="5357566"/>
            <a:ext cx="4589680" cy="1110483"/>
          </a:xfrm>
          <a:prstGeom prst="rect">
            <a:avLst/>
          </a:prstGeom>
        </p:spPr>
      </p:pic>
    </p:spTree>
    <p:extLst>
      <p:ext uri="{BB962C8B-B14F-4D97-AF65-F5344CB8AC3E}">
        <p14:creationId xmlns:p14="http://schemas.microsoft.com/office/powerpoint/2010/main" val="226605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B65B0B7-397A-4577-96A9-F93239BE5346}"/>
              </a:ext>
            </a:extLst>
          </p:cNvPr>
          <p:cNvSpPr/>
          <p:nvPr/>
        </p:nvSpPr>
        <p:spPr>
          <a:xfrm>
            <a:off x="272771" y="954358"/>
            <a:ext cx="2826002" cy="414357"/>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11am: </a:t>
            </a:r>
            <a:r>
              <a:rPr lang="en-GB" sz="1600" dirty="0"/>
              <a:t>Two-minute silence</a:t>
            </a:r>
          </a:p>
        </p:txBody>
      </p:sp>
      <p:pic>
        <p:nvPicPr>
          <p:cNvPr id="6" name="Picture 5">
            <a:extLst>
              <a:ext uri="{FF2B5EF4-FFF2-40B4-BE49-F238E27FC236}">
                <a16:creationId xmlns:a16="http://schemas.microsoft.com/office/drawing/2014/main" id="{F66A2B28-F1DC-45A7-AE67-53A7CE4565C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2771" y="2543962"/>
            <a:ext cx="2826000" cy="1770075"/>
          </a:xfrm>
          <a:prstGeom prst="roundRect">
            <a:avLst/>
          </a:prstGeom>
        </p:spPr>
      </p:pic>
      <p:sp>
        <p:nvSpPr>
          <p:cNvPr id="20" name="Rectangle: Rounded Corners 19">
            <a:extLst>
              <a:ext uri="{FF2B5EF4-FFF2-40B4-BE49-F238E27FC236}">
                <a16:creationId xmlns:a16="http://schemas.microsoft.com/office/drawing/2014/main" id="{64224384-1703-4D50-BBEA-085ED7B53030}"/>
              </a:ext>
            </a:extLst>
          </p:cNvPr>
          <p:cNvSpPr/>
          <p:nvPr/>
        </p:nvSpPr>
        <p:spPr>
          <a:xfrm>
            <a:off x="3244403" y="2700536"/>
            <a:ext cx="2826002" cy="43200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3pm: </a:t>
            </a:r>
            <a:r>
              <a:rPr lang="en-GB" sz="1600" dirty="0"/>
              <a:t>Raise your glass</a:t>
            </a:r>
          </a:p>
        </p:txBody>
      </p:sp>
      <p:sp>
        <p:nvSpPr>
          <p:cNvPr id="19" name="Shape 114">
            <a:extLst>
              <a:ext uri="{FF2B5EF4-FFF2-40B4-BE49-F238E27FC236}">
                <a16:creationId xmlns:a16="http://schemas.microsoft.com/office/drawing/2014/main" id="{C81E78F7-3525-4439-8E01-5477C12FBF39}"/>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tx1"/>
                </a:solidFill>
                <a:latin typeface="Century Gothic" panose="020B0502020202020204" pitchFamily="34" charset="0"/>
                <a:ea typeface="Lato"/>
                <a:cs typeface="Lato"/>
                <a:sym typeface="Lato"/>
              </a:rPr>
              <a:t>What can I do on the day?</a:t>
            </a:r>
          </a:p>
        </p:txBody>
      </p:sp>
      <p:sp>
        <p:nvSpPr>
          <p:cNvPr id="29" name="Rectangle: Rounded Corners 28">
            <a:extLst>
              <a:ext uri="{FF2B5EF4-FFF2-40B4-BE49-F238E27FC236}">
                <a16:creationId xmlns:a16="http://schemas.microsoft.com/office/drawing/2014/main" id="{973FAD2B-CEA8-4831-877D-6059F9F4CC6F}"/>
              </a:ext>
            </a:extLst>
          </p:cNvPr>
          <p:cNvSpPr/>
          <p:nvPr/>
        </p:nvSpPr>
        <p:spPr>
          <a:xfrm>
            <a:off x="6190012" y="260859"/>
            <a:ext cx="2664000" cy="44667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9pm: </a:t>
            </a:r>
            <a:r>
              <a:rPr lang="en-GB" sz="1600" dirty="0"/>
              <a:t>Queen’s Speech</a:t>
            </a:r>
          </a:p>
        </p:txBody>
      </p:sp>
      <p:pic>
        <p:nvPicPr>
          <p:cNvPr id="13" name="Picture 12" descr="Union Jack Bunting Clipart">
            <a:extLst>
              <a:ext uri="{FF2B5EF4-FFF2-40B4-BE49-F238E27FC236}">
                <a16:creationId xmlns:a16="http://schemas.microsoft.com/office/drawing/2014/main" id="{CA78F25A-5BB4-4E49-B071-C51B506A6257}"/>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C8A53BDA-541D-4A48-A6A5-41CDD2B5D34B}"/>
              </a:ext>
            </a:extLst>
          </p:cNvPr>
          <p:cNvSpPr/>
          <p:nvPr/>
        </p:nvSpPr>
        <p:spPr>
          <a:xfrm>
            <a:off x="6190012" y="807882"/>
            <a:ext cx="2664000" cy="1770074"/>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Queen will be giving a speech at 9pm on the BBC – the exact time her father, King George VI, addressed the nation on 8</a:t>
            </a:r>
            <a:r>
              <a:rPr lang="en-GB" sz="1600" baseline="30000" dirty="0"/>
              <a:t>th</a:t>
            </a:r>
            <a:r>
              <a:rPr lang="en-GB" sz="1600" dirty="0"/>
              <a:t> May 1945.</a:t>
            </a:r>
          </a:p>
        </p:txBody>
      </p:sp>
      <p:sp>
        <p:nvSpPr>
          <p:cNvPr id="26" name="Rectangle: Rounded Corners 25">
            <a:extLst>
              <a:ext uri="{FF2B5EF4-FFF2-40B4-BE49-F238E27FC236}">
                <a16:creationId xmlns:a16="http://schemas.microsoft.com/office/drawing/2014/main" id="{16CAC21F-9038-473C-8F8C-263A4C48A6C2}"/>
              </a:ext>
            </a:extLst>
          </p:cNvPr>
          <p:cNvSpPr/>
          <p:nvPr/>
        </p:nvSpPr>
        <p:spPr>
          <a:xfrm>
            <a:off x="3244403" y="3214157"/>
            <a:ext cx="2826001" cy="2689485"/>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With the “Nation’s Toasts to the Heroes of WWII”, raise a glass to those who kept us safe back then, and the one keeping us safe now. You could do this as part of your VE Day party. Feel free to share your photos! </a:t>
            </a:r>
          </a:p>
        </p:txBody>
      </p:sp>
      <p:sp>
        <p:nvSpPr>
          <p:cNvPr id="16" name="Rectangle: Rounded Corners 15">
            <a:extLst>
              <a:ext uri="{FF2B5EF4-FFF2-40B4-BE49-F238E27FC236}">
                <a16:creationId xmlns:a16="http://schemas.microsoft.com/office/drawing/2014/main" id="{42529030-201B-4F3E-959A-FB1FDD93FB38}"/>
              </a:ext>
            </a:extLst>
          </p:cNvPr>
          <p:cNvSpPr/>
          <p:nvPr/>
        </p:nvSpPr>
        <p:spPr>
          <a:xfrm>
            <a:off x="272771" y="1459157"/>
            <a:ext cx="2826002" cy="99729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At 11am, there will be a two-minute silence to remember the lives lost in the war.</a:t>
            </a:r>
          </a:p>
        </p:txBody>
      </p:sp>
      <p:sp>
        <p:nvSpPr>
          <p:cNvPr id="17" name="Rectangle: Rounded Corners 16">
            <a:extLst>
              <a:ext uri="{FF2B5EF4-FFF2-40B4-BE49-F238E27FC236}">
                <a16:creationId xmlns:a16="http://schemas.microsoft.com/office/drawing/2014/main" id="{C0411A71-971B-4B34-A608-63EE02FA335A}"/>
              </a:ext>
            </a:extLst>
          </p:cNvPr>
          <p:cNvSpPr/>
          <p:nvPr/>
        </p:nvSpPr>
        <p:spPr>
          <a:xfrm>
            <a:off x="6216036" y="4204061"/>
            <a:ext cx="2664000" cy="50599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Followed by:</a:t>
            </a:r>
          </a:p>
          <a:p>
            <a:pPr algn="ctr"/>
            <a:r>
              <a:rPr lang="en-GB" sz="1600" dirty="0"/>
              <a:t>A national sing-along</a:t>
            </a:r>
          </a:p>
        </p:txBody>
      </p:sp>
      <p:sp>
        <p:nvSpPr>
          <p:cNvPr id="25" name="Rectangle: Rounded Corners 24">
            <a:extLst>
              <a:ext uri="{FF2B5EF4-FFF2-40B4-BE49-F238E27FC236}">
                <a16:creationId xmlns:a16="http://schemas.microsoft.com/office/drawing/2014/main" id="{D263326D-533C-4590-96AC-86FA5EF6131D}"/>
              </a:ext>
            </a:extLst>
          </p:cNvPr>
          <p:cNvSpPr/>
          <p:nvPr/>
        </p:nvSpPr>
        <p:spPr>
          <a:xfrm>
            <a:off x="6216036" y="4815908"/>
            <a:ext cx="2664000" cy="1744983"/>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After the Queen’s speech, there will be a national sing-along to wartime favourite “We’ll Meet Again” – click the image to learn the words!</a:t>
            </a:r>
          </a:p>
        </p:txBody>
      </p:sp>
      <p:sp>
        <p:nvSpPr>
          <p:cNvPr id="27" name="Rectangle: Rounded Corners 26">
            <a:extLst>
              <a:ext uri="{FF2B5EF4-FFF2-40B4-BE49-F238E27FC236}">
                <a16:creationId xmlns:a16="http://schemas.microsoft.com/office/drawing/2014/main" id="{1EE25CEB-4B19-4750-8820-EAA47D592148}"/>
              </a:ext>
            </a:extLst>
          </p:cNvPr>
          <p:cNvSpPr/>
          <p:nvPr/>
        </p:nvSpPr>
        <p:spPr>
          <a:xfrm>
            <a:off x="272770" y="4401552"/>
            <a:ext cx="2825999" cy="414356"/>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Afternoon: </a:t>
            </a:r>
            <a:r>
              <a:rPr lang="en-GB" sz="1600" dirty="0"/>
              <a:t>VE Day party!</a:t>
            </a:r>
          </a:p>
        </p:txBody>
      </p:sp>
      <p:sp>
        <p:nvSpPr>
          <p:cNvPr id="28" name="Rectangle: Rounded Corners 27">
            <a:extLst>
              <a:ext uri="{FF2B5EF4-FFF2-40B4-BE49-F238E27FC236}">
                <a16:creationId xmlns:a16="http://schemas.microsoft.com/office/drawing/2014/main" id="{7531B030-BAE4-46BF-97C9-1C8CB6A76424}"/>
              </a:ext>
            </a:extLst>
          </p:cNvPr>
          <p:cNvSpPr/>
          <p:nvPr/>
        </p:nvSpPr>
        <p:spPr>
          <a:xfrm>
            <a:off x="272771" y="4903423"/>
            <a:ext cx="2825998" cy="1014602"/>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Have a look at the next slide for ideas on how to celebrate VE Day 2020!</a:t>
            </a:r>
          </a:p>
        </p:txBody>
      </p:sp>
      <p:pic>
        <p:nvPicPr>
          <p:cNvPr id="4" name="Picture 3">
            <a:extLst>
              <a:ext uri="{FF2B5EF4-FFF2-40B4-BE49-F238E27FC236}">
                <a16:creationId xmlns:a16="http://schemas.microsoft.com/office/drawing/2014/main" id="{1F0E07AB-B249-4F9C-91A6-BE314F036BB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244404" y="954358"/>
            <a:ext cx="2826000" cy="1592115"/>
          </a:xfrm>
          <a:prstGeom prst="roundRect">
            <a:avLst/>
          </a:prstGeom>
        </p:spPr>
      </p:pic>
      <p:pic>
        <p:nvPicPr>
          <p:cNvPr id="5" name="Picture 4">
            <a:hlinkClick r:id="rId6"/>
            <a:extLst>
              <a:ext uri="{FF2B5EF4-FFF2-40B4-BE49-F238E27FC236}">
                <a16:creationId xmlns:a16="http://schemas.microsoft.com/office/drawing/2014/main" id="{CD2508CE-2690-47B8-BCDB-B0939AB25D3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190012" y="2678301"/>
            <a:ext cx="2664000" cy="1425415"/>
          </a:xfrm>
          <a:prstGeom prst="roundRect">
            <a:avLst/>
          </a:prstGeom>
        </p:spPr>
      </p:pic>
      <p:pic>
        <p:nvPicPr>
          <p:cNvPr id="1026" name="Picture 2" descr="The Toast icon">
            <a:extLst>
              <a:ext uri="{FF2B5EF4-FFF2-40B4-BE49-F238E27FC236}">
                <a16:creationId xmlns:a16="http://schemas.microsoft.com/office/drawing/2014/main" id="{DF3C3B01-7129-4724-8AC5-11B71A6C28F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75108" y="5990954"/>
            <a:ext cx="621202" cy="621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tro TV icon">
            <a:extLst>
              <a:ext uri="{FF2B5EF4-FFF2-40B4-BE49-F238E27FC236}">
                <a16:creationId xmlns:a16="http://schemas.microsoft.com/office/drawing/2014/main" id="{ED6CBFB0-B025-41F9-89EB-0728023B1E8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449202" y="5939689"/>
            <a:ext cx="621202" cy="621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te Cake icon">
            <a:extLst>
              <a:ext uri="{FF2B5EF4-FFF2-40B4-BE49-F238E27FC236}">
                <a16:creationId xmlns:a16="http://schemas.microsoft.com/office/drawing/2014/main" id="{84DDB540-3E46-467B-A20C-D7055AF37C9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63964" y="5971491"/>
            <a:ext cx="621202" cy="6212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sical Notes icon">
            <a:extLst>
              <a:ext uri="{FF2B5EF4-FFF2-40B4-BE49-F238E27FC236}">
                <a16:creationId xmlns:a16="http://schemas.microsoft.com/office/drawing/2014/main" id="{A0892BBB-51FE-4995-AC39-4AF2AB4A5944}"/>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301012" y="5990954"/>
            <a:ext cx="621202" cy="6212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Quote icon">
            <a:extLst>
              <a:ext uri="{FF2B5EF4-FFF2-40B4-BE49-F238E27FC236}">
                <a16:creationId xmlns:a16="http://schemas.microsoft.com/office/drawing/2014/main" id="{A4AD6FCA-E7BC-4514-B249-0E7B71C684E7}"/>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338060" y="6024014"/>
            <a:ext cx="621202" cy="6212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Crown icon">
            <a:extLst>
              <a:ext uri="{FF2B5EF4-FFF2-40B4-BE49-F238E27FC236}">
                <a16:creationId xmlns:a16="http://schemas.microsoft.com/office/drawing/2014/main" id="{9704B00F-2172-45DC-9BF1-B752999D6E3F}"/>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412156" y="5939689"/>
            <a:ext cx="621202" cy="62120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hlinkClick r:id="rId14"/>
            <a:extLst>
              <a:ext uri="{FF2B5EF4-FFF2-40B4-BE49-F238E27FC236}">
                <a16:creationId xmlns:a16="http://schemas.microsoft.com/office/drawing/2014/main" id="{43346EAD-D987-4D50-814B-D74176266EC7}"/>
              </a:ext>
            </a:extLst>
          </p:cNvPr>
          <p:cNvSpPr/>
          <p:nvPr/>
        </p:nvSpPr>
        <p:spPr>
          <a:xfrm>
            <a:off x="8225276" y="2627421"/>
            <a:ext cx="660804" cy="478598"/>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0:00-1:24</a:t>
            </a:r>
          </a:p>
        </p:txBody>
      </p:sp>
      <p:sp>
        <p:nvSpPr>
          <p:cNvPr id="2" name="Rectangle 1">
            <a:extLst>
              <a:ext uri="{FF2B5EF4-FFF2-40B4-BE49-F238E27FC236}">
                <a16:creationId xmlns:a16="http://schemas.microsoft.com/office/drawing/2014/main" id="{F2498AAC-0CEE-4B3A-9DE9-0CA8D48B384B}"/>
              </a:ext>
            </a:extLst>
          </p:cNvPr>
          <p:cNvSpPr/>
          <p:nvPr/>
        </p:nvSpPr>
        <p:spPr>
          <a:xfrm>
            <a:off x="143376" y="6629392"/>
            <a:ext cx="1963999" cy="215444"/>
          </a:xfrm>
          <a:prstGeom prst="rect">
            <a:avLst/>
          </a:prstGeom>
        </p:spPr>
        <p:txBody>
          <a:bodyPr wrap="none">
            <a:spAutoFit/>
          </a:bodyPr>
          <a:lstStyle/>
          <a:p>
            <a:r>
              <a:rPr lang="en-GB" sz="800" dirty="0">
                <a:hlinkClick r:id="rId14"/>
              </a:rPr>
              <a:t>https://safeshare.tv/x/oaF-HdgZVU8</a:t>
            </a:r>
            <a:endParaRPr lang="en-GB" sz="800" dirty="0"/>
          </a:p>
        </p:txBody>
      </p:sp>
    </p:spTree>
    <p:extLst>
      <p:ext uri="{BB962C8B-B14F-4D97-AF65-F5344CB8AC3E}">
        <p14:creationId xmlns:p14="http://schemas.microsoft.com/office/powerpoint/2010/main" val="173100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467E9031-1BAE-42EE-B266-8409863115D4}"/>
              </a:ext>
            </a:extLst>
          </p:cNvPr>
          <p:cNvSpPr/>
          <p:nvPr/>
        </p:nvSpPr>
        <p:spPr>
          <a:xfrm>
            <a:off x="6968692" y="4022259"/>
            <a:ext cx="1930790" cy="136392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Organise a </a:t>
            </a:r>
            <a:r>
              <a:rPr lang="en-GB" sz="1600" b="1" dirty="0"/>
              <a:t>socially- distanced street party</a:t>
            </a:r>
            <a:r>
              <a:rPr lang="en-GB" sz="1600" dirty="0"/>
              <a:t>, like this one in Stoke!</a:t>
            </a:r>
          </a:p>
        </p:txBody>
      </p:sp>
      <p:sp>
        <p:nvSpPr>
          <p:cNvPr id="22" name="Rectangle: Rounded Corners 21">
            <a:extLst>
              <a:ext uri="{FF2B5EF4-FFF2-40B4-BE49-F238E27FC236}">
                <a16:creationId xmlns:a16="http://schemas.microsoft.com/office/drawing/2014/main" id="{E649810A-232E-4D61-BEB4-147BEE008F48}"/>
              </a:ext>
            </a:extLst>
          </p:cNvPr>
          <p:cNvSpPr/>
          <p:nvPr/>
        </p:nvSpPr>
        <p:spPr>
          <a:xfrm>
            <a:off x="4457192" y="1707126"/>
            <a:ext cx="1730399" cy="2149088"/>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Get dressed up </a:t>
            </a:r>
            <a:r>
              <a:rPr lang="en-GB" sz="1600" dirty="0"/>
              <a:t>in 1940s clothes, or in red, white &amp; blue. You could also </a:t>
            </a:r>
            <a:r>
              <a:rPr lang="en-GB" sz="1600" b="1" dirty="0"/>
              <a:t>take black &amp; white photos</a:t>
            </a:r>
            <a:r>
              <a:rPr lang="en-GB" sz="1600" dirty="0"/>
              <a:t>!</a:t>
            </a:r>
          </a:p>
        </p:txBody>
      </p:sp>
      <p:sp>
        <p:nvSpPr>
          <p:cNvPr id="23" name="Rectangle: Rounded Corners 22">
            <a:extLst>
              <a:ext uri="{FF2B5EF4-FFF2-40B4-BE49-F238E27FC236}">
                <a16:creationId xmlns:a16="http://schemas.microsoft.com/office/drawing/2014/main" id="{40A5AEF7-7BB7-464C-825F-345BBAB36E31}"/>
              </a:ext>
            </a:extLst>
          </p:cNvPr>
          <p:cNvSpPr/>
          <p:nvPr/>
        </p:nvSpPr>
        <p:spPr>
          <a:xfrm>
            <a:off x="238801" y="5906224"/>
            <a:ext cx="2558310" cy="668776"/>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Decorate your home </a:t>
            </a:r>
            <a:r>
              <a:rPr lang="en-GB" sz="1600" dirty="0"/>
              <a:t>in red, white and blue!</a:t>
            </a:r>
          </a:p>
        </p:txBody>
      </p:sp>
      <p:sp>
        <p:nvSpPr>
          <p:cNvPr id="19" name="Shape 114">
            <a:extLst>
              <a:ext uri="{FF2B5EF4-FFF2-40B4-BE49-F238E27FC236}">
                <a16:creationId xmlns:a16="http://schemas.microsoft.com/office/drawing/2014/main" id="{C81E78F7-3525-4439-8E01-5477C12FBF39}"/>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tx1"/>
                </a:solidFill>
                <a:latin typeface="Century Gothic" panose="020B0502020202020204" pitchFamily="34" charset="0"/>
                <a:ea typeface="Lato"/>
                <a:cs typeface="Lato"/>
                <a:sym typeface="Lato"/>
              </a:rPr>
              <a:t>What can I do on the day?</a:t>
            </a:r>
          </a:p>
        </p:txBody>
      </p:sp>
      <p:pic>
        <p:nvPicPr>
          <p:cNvPr id="13" name="Picture 12" descr="Union Jack Bunting Clipart">
            <a:extLst>
              <a:ext uri="{FF2B5EF4-FFF2-40B4-BE49-F238E27FC236}">
                <a16:creationId xmlns:a16="http://schemas.microsoft.com/office/drawing/2014/main" id="{CA78F25A-5BB4-4E49-B071-C51B506A6257}"/>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DC6E1B0-BB80-498D-8DC4-8E709B8E90FE}"/>
              </a:ext>
            </a:extLst>
          </p:cNvPr>
          <p:cNvPicPr>
            <a:picLocks noChangeAspect="1"/>
          </p:cNvPicPr>
          <p:nvPr/>
        </p:nvPicPr>
        <p:blipFill>
          <a:blip r:embed="rId4"/>
          <a:stretch>
            <a:fillRect/>
          </a:stretch>
        </p:blipFill>
        <p:spPr>
          <a:xfrm>
            <a:off x="6368428" y="308604"/>
            <a:ext cx="2528824" cy="3580634"/>
          </a:xfrm>
          <a:prstGeom prst="roundRect">
            <a:avLst/>
          </a:prstGeom>
        </p:spPr>
      </p:pic>
      <p:sp>
        <p:nvSpPr>
          <p:cNvPr id="31" name="Rectangle: Rounded Corners 30">
            <a:extLst>
              <a:ext uri="{FF2B5EF4-FFF2-40B4-BE49-F238E27FC236}">
                <a16:creationId xmlns:a16="http://schemas.microsoft.com/office/drawing/2014/main" id="{51ADF8D4-13C8-4C76-B70C-FC57669E6EB9}"/>
              </a:ext>
            </a:extLst>
          </p:cNvPr>
          <p:cNvSpPr/>
          <p:nvPr/>
        </p:nvSpPr>
        <p:spPr>
          <a:xfrm>
            <a:off x="2374498" y="705167"/>
            <a:ext cx="3813093" cy="86893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Have a 1940s-style </a:t>
            </a:r>
            <a:r>
              <a:rPr lang="en-GB" sz="1600" dirty="0"/>
              <a:t>picnic with sandwiches, sausage rolls, scones, cakes, tea, lemonade and more!</a:t>
            </a:r>
          </a:p>
        </p:txBody>
      </p:sp>
      <p:pic>
        <p:nvPicPr>
          <p:cNvPr id="11" name="Picture 10">
            <a:hlinkClick r:id="rId5"/>
            <a:extLst>
              <a:ext uri="{FF2B5EF4-FFF2-40B4-BE49-F238E27FC236}">
                <a16:creationId xmlns:a16="http://schemas.microsoft.com/office/drawing/2014/main" id="{5BB672E2-99D6-4D6B-9A50-637BFCEF29E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227587" y="5553297"/>
            <a:ext cx="1676865" cy="1054886"/>
          </a:xfrm>
          <a:prstGeom prst="roundRect">
            <a:avLst/>
          </a:prstGeom>
        </p:spPr>
      </p:pic>
      <p:sp>
        <p:nvSpPr>
          <p:cNvPr id="12" name="Rectangle: Rounded Corners 11">
            <a:hlinkClick r:id="rId5"/>
            <a:extLst>
              <a:ext uri="{FF2B5EF4-FFF2-40B4-BE49-F238E27FC236}">
                <a16:creationId xmlns:a16="http://schemas.microsoft.com/office/drawing/2014/main" id="{71F9C6D6-A7A9-4E2D-B75F-BEA83D088B4B}"/>
              </a:ext>
            </a:extLst>
          </p:cNvPr>
          <p:cNvSpPr/>
          <p:nvPr/>
        </p:nvSpPr>
        <p:spPr>
          <a:xfrm>
            <a:off x="2928649" y="5553297"/>
            <a:ext cx="4242012" cy="1032641"/>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Want some downloadable decorations? </a:t>
            </a:r>
          </a:p>
          <a:p>
            <a:pPr algn="ctr"/>
            <a:r>
              <a:rPr lang="en-GB" sz="1600" dirty="0">
                <a:solidFill>
                  <a:schemeClr val="bg1"/>
                </a:solidFill>
              </a:rPr>
              <a:t>Click the image to get bunting, posters and more!</a:t>
            </a:r>
          </a:p>
        </p:txBody>
      </p:sp>
      <p:sp>
        <p:nvSpPr>
          <p:cNvPr id="14" name="Rectangle: Rounded Corners 13">
            <a:extLst>
              <a:ext uri="{FF2B5EF4-FFF2-40B4-BE49-F238E27FC236}">
                <a16:creationId xmlns:a16="http://schemas.microsoft.com/office/drawing/2014/main" id="{61894DB4-4743-41E6-B3D4-8187C409A9AB}"/>
              </a:ext>
            </a:extLst>
          </p:cNvPr>
          <p:cNvSpPr/>
          <p:nvPr/>
        </p:nvSpPr>
        <p:spPr>
          <a:xfrm>
            <a:off x="2928649" y="4022259"/>
            <a:ext cx="1630723" cy="1398017"/>
          </a:xfrm>
          <a:prstGeom prst="roundRect">
            <a:avLst/>
          </a:prstGeom>
          <a:solidFill>
            <a:schemeClr val="bg1">
              <a:lumMod val="95000"/>
            </a:schemeClr>
          </a:solidFill>
          <a:ln w="2857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Listen to music </a:t>
            </a:r>
            <a:r>
              <a:rPr lang="en-GB" sz="1600" dirty="0"/>
              <a:t>and have an old-fashioned singalong!</a:t>
            </a:r>
          </a:p>
        </p:txBody>
      </p:sp>
      <p:pic>
        <p:nvPicPr>
          <p:cNvPr id="2" name="Picture 1">
            <a:extLst>
              <a:ext uri="{FF2B5EF4-FFF2-40B4-BE49-F238E27FC236}">
                <a16:creationId xmlns:a16="http://schemas.microsoft.com/office/drawing/2014/main" id="{B8C11F3D-7F72-43F0-88EC-03737481219C}"/>
              </a:ext>
            </a:extLst>
          </p:cNvPr>
          <p:cNvPicPr>
            <a:picLocks noChangeAspect="1"/>
          </p:cNvPicPr>
          <p:nvPr/>
        </p:nvPicPr>
        <p:blipFill>
          <a:blip r:embed="rId7"/>
          <a:stretch>
            <a:fillRect/>
          </a:stretch>
        </p:blipFill>
        <p:spPr>
          <a:xfrm>
            <a:off x="246748" y="928523"/>
            <a:ext cx="1994309" cy="3093736"/>
          </a:xfrm>
          <a:prstGeom prst="roundRect">
            <a:avLst/>
          </a:prstGeom>
        </p:spPr>
      </p:pic>
      <p:pic>
        <p:nvPicPr>
          <p:cNvPr id="4" name="Picture 3">
            <a:hlinkClick r:id="rId5"/>
            <a:extLst>
              <a:ext uri="{FF2B5EF4-FFF2-40B4-BE49-F238E27FC236}">
                <a16:creationId xmlns:a16="http://schemas.microsoft.com/office/drawing/2014/main" id="{8B2B147F-12D4-47D8-863D-81A89B333E88}"/>
              </a:ext>
            </a:extLst>
          </p:cNvPr>
          <p:cNvPicPr>
            <a:picLocks noChangeAspect="1"/>
          </p:cNvPicPr>
          <p:nvPr/>
        </p:nvPicPr>
        <p:blipFill>
          <a:blip r:embed="rId8"/>
          <a:stretch>
            <a:fillRect/>
          </a:stretch>
        </p:blipFill>
        <p:spPr>
          <a:xfrm>
            <a:off x="238801" y="4125984"/>
            <a:ext cx="2558310" cy="1697721"/>
          </a:xfrm>
          <a:prstGeom prst="roundRect">
            <a:avLst/>
          </a:prstGeom>
        </p:spPr>
      </p:pic>
      <p:pic>
        <p:nvPicPr>
          <p:cNvPr id="5" name="Picture 4">
            <a:extLst>
              <a:ext uri="{FF2B5EF4-FFF2-40B4-BE49-F238E27FC236}">
                <a16:creationId xmlns:a16="http://schemas.microsoft.com/office/drawing/2014/main" id="{2620C0BC-071E-462A-B55A-608212A46ABF}"/>
              </a:ext>
            </a:extLst>
          </p:cNvPr>
          <p:cNvPicPr>
            <a:picLocks noChangeAspect="1"/>
          </p:cNvPicPr>
          <p:nvPr/>
        </p:nvPicPr>
        <p:blipFill>
          <a:blip r:embed="rId9"/>
          <a:stretch>
            <a:fillRect/>
          </a:stretch>
        </p:blipFill>
        <p:spPr>
          <a:xfrm>
            <a:off x="2380516" y="1845694"/>
            <a:ext cx="1986257" cy="1986257"/>
          </a:xfrm>
          <a:prstGeom prst="roundRect">
            <a:avLst/>
          </a:prstGeom>
        </p:spPr>
      </p:pic>
      <p:pic>
        <p:nvPicPr>
          <p:cNvPr id="6" name="Picture 5">
            <a:extLst>
              <a:ext uri="{FF2B5EF4-FFF2-40B4-BE49-F238E27FC236}">
                <a16:creationId xmlns:a16="http://schemas.microsoft.com/office/drawing/2014/main" id="{E9B82D85-31BE-420B-8943-86C923B818DD}"/>
              </a:ext>
            </a:extLst>
          </p:cNvPr>
          <p:cNvPicPr>
            <a:picLocks noChangeAspect="1"/>
          </p:cNvPicPr>
          <p:nvPr/>
        </p:nvPicPr>
        <p:blipFill>
          <a:blip r:embed="rId10"/>
          <a:stretch>
            <a:fillRect/>
          </a:stretch>
        </p:blipFill>
        <p:spPr>
          <a:xfrm>
            <a:off x="4676125" y="3989235"/>
            <a:ext cx="2193183" cy="1431041"/>
          </a:xfrm>
          <a:prstGeom prst="roundRect">
            <a:avLst/>
          </a:prstGeom>
        </p:spPr>
      </p:pic>
    </p:spTree>
    <p:extLst>
      <p:ext uri="{BB962C8B-B14F-4D97-AF65-F5344CB8AC3E}">
        <p14:creationId xmlns:p14="http://schemas.microsoft.com/office/powerpoint/2010/main" val="255538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6" name="Shape 246"/>
          <p:cNvSpPr txBox="1">
            <a:spLocks noGrp="1"/>
          </p:cNvSpPr>
          <p:nvPr>
            <p:ph type="title" idx="4294967295"/>
          </p:nvPr>
        </p:nvSpPr>
        <p:spPr>
          <a:xfrm>
            <a:off x="1063625" y="482788"/>
            <a:ext cx="7016750" cy="792162"/>
          </a:xfrm>
          <a:prstGeom prst="rect">
            <a:avLst/>
          </a:prstGeom>
          <a:noFill/>
          <a:ln>
            <a:noFill/>
          </a:ln>
        </p:spPr>
        <p:txBody>
          <a:bodyPr lIns="91425" tIns="45700" rIns="91425" bIns="45700" anchor="t" anchorCtr="0">
            <a:noAutofit/>
          </a:bodyPr>
          <a:lstStyle/>
          <a:p>
            <a:pPr lvl="0" algn="ctr">
              <a:spcBef>
                <a:spcPts val="200"/>
              </a:spcBef>
              <a:spcAft>
                <a:spcPts val="200"/>
              </a:spcAft>
              <a:buClr>
                <a:srgbClr val="2D2D2D"/>
              </a:buClr>
              <a:buSzPct val="25000"/>
            </a:pPr>
            <a:r>
              <a:rPr lang="en-GB" sz="2800" dirty="0">
                <a:ea typeface="Lato" panose="020F0502020204030203" pitchFamily="34" charset="0"/>
                <a:cs typeface="Lato" panose="020F0502020204030203" pitchFamily="34" charset="0"/>
                <a:sym typeface="Calibri"/>
              </a:rPr>
              <a:t>You can find more of our resources at:</a:t>
            </a:r>
            <a:br>
              <a:rPr lang="en-GB" sz="2800" b="1" i="0" u="none" strike="noStrike" cap="none" dirty="0">
                <a:latin typeface="+mj-lt"/>
                <a:ea typeface="Lato" panose="020F0502020204030203" pitchFamily="34" charset="0"/>
                <a:cs typeface="Lato" panose="020F0502020204030203" pitchFamily="34" charset="0"/>
                <a:sym typeface="Calibri"/>
              </a:rPr>
            </a:br>
            <a:r>
              <a:rPr lang="en-GB" sz="2800" b="0" u="sng" dirty="0"/>
              <a:t>votesforschools.com/downloads</a:t>
            </a:r>
            <a:endParaRPr lang="en-GB" sz="2800" b="1" i="0" u="none" strike="noStrike" cap="none" dirty="0">
              <a:latin typeface="+mj-lt"/>
              <a:ea typeface="Lato" panose="020F0502020204030203" pitchFamily="34" charset="0"/>
              <a:cs typeface="Lato" panose="020F0502020204030203" pitchFamily="34" charset="0"/>
              <a:sym typeface="Calibri"/>
            </a:endParaRPr>
          </a:p>
        </p:txBody>
      </p:sp>
      <p:sp>
        <p:nvSpPr>
          <p:cNvPr id="10" name="Shape 246">
            <a:extLst>
              <a:ext uri="{FF2B5EF4-FFF2-40B4-BE49-F238E27FC236}">
                <a16:creationId xmlns:a16="http://schemas.microsoft.com/office/drawing/2014/main" id="{0E3AB6E4-44B6-934F-8BCE-3019D22BB839}"/>
              </a:ext>
            </a:extLst>
          </p:cNvPr>
          <p:cNvSpPr txBox="1">
            <a:spLocks/>
          </p:cNvSpPr>
          <p:nvPr/>
        </p:nvSpPr>
        <p:spPr>
          <a:xfrm>
            <a:off x="1796891" y="5235248"/>
            <a:ext cx="5550218"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Be informed. Be curious. Be heard!</a:t>
            </a:r>
          </a:p>
        </p:txBody>
      </p:sp>
      <p:pic>
        <p:nvPicPr>
          <p:cNvPr id="7" name="Picture 6">
            <a:extLst>
              <a:ext uri="{FF2B5EF4-FFF2-40B4-BE49-F238E27FC236}">
                <a16:creationId xmlns:a16="http://schemas.microsoft.com/office/drawing/2014/main" id="{C6139E75-8456-44EA-97DB-0EF88A7587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4281" y="1991859"/>
            <a:ext cx="1495438" cy="2961447"/>
          </a:xfrm>
          <a:prstGeom prst="rect">
            <a:avLst/>
          </a:prstGeom>
        </p:spPr>
      </p:pic>
      <p:sp>
        <p:nvSpPr>
          <p:cNvPr id="5" name="Rectangle: Rounded Corners 4">
            <a:extLst>
              <a:ext uri="{FF2B5EF4-FFF2-40B4-BE49-F238E27FC236}">
                <a16:creationId xmlns:a16="http://schemas.microsoft.com/office/drawing/2014/main" id="{921ACEB0-9A4F-4C7E-9918-27AF91FDB590}"/>
              </a:ext>
            </a:extLst>
          </p:cNvPr>
          <p:cNvSpPr/>
          <p:nvPr/>
        </p:nvSpPr>
        <p:spPr>
          <a:xfrm>
            <a:off x="538395" y="5728226"/>
            <a:ext cx="8067209" cy="646986"/>
          </a:xfrm>
          <a:prstGeom prst="roundRect">
            <a:avLst/>
          </a:prstGeom>
          <a:solidFill>
            <a:schemeClr val="accent1"/>
          </a:solidFill>
          <a:ln w="28575">
            <a:solidFill>
              <a:schemeClr val="tx2"/>
            </a:solidFill>
          </a:ln>
        </p:spPr>
        <p:txBody>
          <a:bodyPr wrap="square">
            <a:spAutoFit/>
          </a:bodyPr>
          <a:lstStyle/>
          <a:p>
            <a:pPr algn="ctr"/>
            <a:r>
              <a:rPr lang="en-GB" sz="1600" dirty="0">
                <a:solidFill>
                  <a:srgbClr val="060505"/>
                </a:solidFill>
              </a:rPr>
              <a:t>If you have any issues, feedback or comments, email </a:t>
            </a:r>
            <a:r>
              <a:rPr lang="en-GB" sz="1600" b="1" dirty="0">
                <a:solidFill>
                  <a:schemeClr val="tx2"/>
                </a:solidFill>
                <a:hlinkClick r:id="rId4">
                  <a:extLst>
                    <a:ext uri="{A12FA001-AC4F-418D-AE19-62706E023703}">
                      <ahyp:hlinkClr xmlns:ahyp="http://schemas.microsoft.com/office/drawing/2018/hyperlinkcolor" val="tx"/>
                    </a:ext>
                  </a:extLst>
                </a:hlinkClick>
              </a:rPr>
              <a:t>amy@votesforschools.com</a:t>
            </a:r>
            <a:r>
              <a:rPr lang="en-GB" sz="1600" dirty="0">
                <a:solidFill>
                  <a:srgbClr val="060505"/>
                </a:solidFill>
              </a:rPr>
              <a:t>!</a:t>
            </a:r>
          </a:p>
        </p:txBody>
      </p:sp>
    </p:spTree>
    <p:extLst>
      <p:ext uri="{BB962C8B-B14F-4D97-AF65-F5344CB8AC3E}">
        <p14:creationId xmlns:p14="http://schemas.microsoft.com/office/powerpoint/2010/main" val="376203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786B343B-DD7D-4102-BC29-259CA8DEF54D}"/>
              </a:ext>
            </a:extLst>
          </p:cNvPr>
          <p:cNvSpPr/>
          <p:nvPr/>
        </p:nvSpPr>
        <p:spPr>
          <a:xfrm>
            <a:off x="1399422" y="3327859"/>
            <a:ext cx="6345154" cy="623694"/>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What do you think happened in London on VE Day and why? </a:t>
            </a:r>
            <a:r>
              <a:rPr lang="en-GB" sz="1600" dirty="0"/>
              <a:t>Use the pictures to help you!</a:t>
            </a:r>
          </a:p>
        </p:txBody>
      </p:sp>
      <p:sp>
        <p:nvSpPr>
          <p:cNvPr id="19" name="Shape 114">
            <a:extLst>
              <a:ext uri="{FF2B5EF4-FFF2-40B4-BE49-F238E27FC236}">
                <a16:creationId xmlns:a16="http://schemas.microsoft.com/office/drawing/2014/main" id="{C81E78F7-3525-4439-8E01-5477C12FBF39}"/>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tx1"/>
                </a:solidFill>
                <a:latin typeface="Century Gothic" panose="020B0502020202020204" pitchFamily="34" charset="0"/>
                <a:ea typeface="Lato"/>
                <a:cs typeface="Lato"/>
                <a:sym typeface="Lato"/>
              </a:rPr>
              <a:t>Starter: What’s it all about?</a:t>
            </a:r>
          </a:p>
        </p:txBody>
      </p:sp>
      <p:pic>
        <p:nvPicPr>
          <p:cNvPr id="4" name="Picture 3">
            <a:extLst>
              <a:ext uri="{FF2B5EF4-FFF2-40B4-BE49-F238E27FC236}">
                <a16:creationId xmlns:a16="http://schemas.microsoft.com/office/drawing/2014/main" id="{9F7A9252-2A56-4EF9-BB47-794A460772B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80695" y="4125472"/>
            <a:ext cx="2782611" cy="2160000"/>
          </a:xfrm>
          <a:prstGeom prst="rect">
            <a:avLst/>
          </a:prstGeom>
        </p:spPr>
      </p:pic>
      <p:pic>
        <p:nvPicPr>
          <p:cNvPr id="5" name="Picture 4">
            <a:extLst>
              <a:ext uri="{FF2B5EF4-FFF2-40B4-BE49-F238E27FC236}">
                <a16:creationId xmlns:a16="http://schemas.microsoft.com/office/drawing/2014/main" id="{C54B828F-B6E3-4F52-8328-ACD964436052}"/>
              </a:ext>
            </a:extLst>
          </p:cNvPr>
          <p:cNvPicPr>
            <a:picLocks noChangeAspect="1"/>
          </p:cNvPicPr>
          <p:nvPr/>
        </p:nvPicPr>
        <p:blipFill>
          <a:blip r:embed="rId4"/>
          <a:stretch>
            <a:fillRect/>
          </a:stretch>
        </p:blipFill>
        <p:spPr>
          <a:xfrm>
            <a:off x="6121447" y="957537"/>
            <a:ext cx="2788657" cy="2160000"/>
          </a:xfrm>
          <a:prstGeom prst="rect">
            <a:avLst/>
          </a:prstGeom>
        </p:spPr>
      </p:pic>
      <p:pic>
        <p:nvPicPr>
          <p:cNvPr id="6" name="Picture 5">
            <a:extLst>
              <a:ext uri="{FF2B5EF4-FFF2-40B4-BE49-F238E27FC236}">
                <a16:creationId xmlns:a16="http://schemas.microsoft.com/office/drawing/2014/main" id="{E31CE8F9-9941-49F8-BD61-A016D9BB18C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33898" y="4140070"/>
            <a:ext cx="2782610" cy="2145402"/>
          </a:xfrm>
          <a:prstGeom prst="rect">
            <a:avLst/>
          </a:prstGeom>
        </p:spPr>
      </p:pic>
      <p:pic>
        <p:nvPicPr>
          <p:cNvPr id="26" name="Picture 25">
            <a:extLst>
              <a:ext uri="{FF2B5EF4-FFF2-40B4-BE49-F238E27FC236}">
                <a16:creationId xmlns:a16="http://schemas.microsoft.com/office/drawing/2014/main" id="{514C109A-366E-4FD3-A868-9A6BDD4A74D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127492" y="4125472"/>
            <a:ext cx="2782610" cy="2160000"/>
          </a:xfrm>
          <a:prstGeom prst="rect">
            <a:avLst/>
          </a:prstGeom>
        </p:spPr>
      </p:pic>
      <p:pic>
        <p:nvPicPr>
          <p:cNvPr id="27" name="Picture 26">
            <a:extLst>
              <a:ext uri="{FF2B5EF4-FFF2-40B4-BE49-F238E27FC236}">
                <a16:creationId xmlns:a16="http://schemas.microsoft.com/office/drawing/2014/main" id="{39DDA793-6457-4918-A6C0-0F660BA7F28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33896" y="957537"/>
            <a:ext cx="2782612" cy="2160000"/>
          </a:xfrm>
          <a:prstGeom prst="rect">
            <a:avLst/>
          </a:prstGeom>
        </p:spPr>
      </p:pic>
      <p:pic>
        <p:nvPicPr>
          <p:cNvPr id="28" name="Picture 2" descr="Eager soldiers pulling copies of &quot;Stars and Stripes&quot; from the press of the London Times at 9 pm on 7 May 1945, when an extra edition was put out to announce the news of Germany's surrender. The headline reads &quot;Germany Quits&quot;.">
            <a:extLst>
              <a:ext uri="{FF2B5EF4-FFF2-40B4-BE49-F238E27FC236}">
                <a16:creationId xmlns:a16="http://schemas.microsoft.com/office/drawing/2014/main" id="{AC4369C3-A51A-4864-8F67-38259170940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77673" y="957537"/>
            <a:ext cx="2782610" cy="2160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39E63917-D140-4210-8E98-EAADB12DE436}"/>
              </a:ext>
            </a:extLst>
          </p:cNvPr>
          <p:cNvSpPr/>
          <p:nvPr/>
        </p:nvSpPr>
        <p:spPr>
          <a:xfrm>
            <a:off x="233895" y="753635"/>
            <a:ext cx="3479461" cy="360000"/>
          </a:xfrm>
          <a:prstGeom prst="roundRect">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Outside the Houses of Parliament</a:t>
            </a:r>
            <a:endParaRPr lang="en-GB" sz="1600" dirty="0"/>
          </a:p>
        </p:txBody>
      </p:sp>
      <p:sp>
        <p:nvSpPr>
          <p:cNvPr id="30" name="Rectangle: Rounded Corners 29">
            <a:extLst>
              <a:ext uri="{FF2B5EF4-FFF2-40B4-BE49-F238E27FC236}">
                <a16:creationId xmlns:a16="http://schemas.microsoft.com/office/drawing/2014/main" id="{41639B0A-32DD-4E4B-9118-34F21BE9CAE8}"/>
              </a:ext>
            </a:extLst>
          </p:cNvPr>
          <p:cNvSpPr/>
          <p:nvPr/>
        </p:nvSpPr>
        <p:spPr>
          <a:xfrm>
            <a:off x="5428005" y="753635"/>
            <a:ext cx="3479461" cy="360000"/>
          </a:xfrm>
          <a:prstGeom prst="roundRect">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Trafalgar Square Fountains</a:t>
            </a:r>
            <a:endParaRPr lang="en-GB" sz="1600" dirty="0"/>
          </a:p>
        </p:txBody>
      </p:sp>
      <p:sp>
        <p:nvSpPr>
          <p:cNvPr id="31" name="Rectangle: Rounded Corners 30">
            <a:extLst>
              <a:ext uri="{FF2B5EF4-FFF2-40B4-BE49-F238E27FC236}">
                <a16:creationId xmlns:a16="http://schemas.microsoft.com/office/drawing/2014/main" id="{329B701C-283B-4FC5-88B5-873C857C6622}"/>
              </a:ext>
            </a:extLst>
          </p:cNvPr>
          <p:cNvSpPr/>
          <p:nvPr/>
        </p:nvSpPr>
        <p:spPr>
          <a:xfrm>
            <a:off x="6882408" y="6177347"/>
            <a:ext cx="1266733" cy="360000"/>
          </a:xfrm>
          <a:prstGeom prst="roundRect">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The Strand</a:t>
            </a:r>
          </a:p>
        </p:txBody>
      </p:sp>
      <p:sp>
        <p:nvSpPr>
          <p:cNvPr id="32" name="Rectangle: Rounded Corners 31">
            <a:extLst>
              <a:ext uri="{FF2B5EF4-FFF2-40B4-BE49-F238E27FC236}">
                <a16:creationId xmlns:a16="http://schemas.microsoft.com/office/drawing/2014/main" id="{DCBC0A6D-B5E0-4C69-B651-A76DA0F1C4D1}"/>
              </a:ext>
            </a:extLst>
          </p:cNvPr>
          <p:cNvSpPr/>
          <p:nvPr/>
        </p:nvSpPr>
        <p:spPr>
          <a:xfrm>
            <a:off x="947819" y="6166838"/>
            <a:ext cx="1354766" cy="360000"/>
          </a:xfrm>
          <a:prstGeom prst="roundRect">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East Acton</a:t>
            </a:r>
            <a:endParaRPr lang="en-GB" sz="1600" dirty="0"/>
          </a:p>
        </p:txBody>
      </p:sp>
      <p:pic>
        <p:nvPicPr>
          <p:cNvPr id="37" name="Picture 36" descr="Union Jack Bunting Clipart">
            <a:extLst>
              <a:ext uri="{FF2B5EF4-FFF2-40B4-BE49-F238E27FC236}">
                <a16:creationId xmlns:a16="http://schemas.microsoft.com/office/drawing/2014/main" id="{AB6967ED-4D55-410F-A067-F4ACC14BAC4B}"/>
              </a:ext>
            </a:extLst>
          </p:cNvPr>
          <p:cNvPicPr>
            <a:picLocks noChangeAspect="1" noChangeArrowheads="1"/>
          </p:cNvPicPr>
          <p:nvPr/>
        </p:nvPicPr>
        <p:blipFill rotWithShape="1">
          <a:blip r:embed="rId9"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Garland icon">
            <a:extLst>
              <a:ext uri="{FF2B5EF4-FFF2-40B4-BE49-F238E27FC236}">
                <a16:creationId xmlns:a16="http://schemas.microsoft.com/office/drawing/2014/main" id="{223A31BF-BADE-4BC7-B675-191681085090}"/>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904925" y="31643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rown icon">
            <a:extLst>
              <a:ext uri="{FF2B5EF4-FFF2-40B4-BE49-F238E27FC236}">
                <a16:creationId xmlns:a16="http://schemas.microsoft.com/office/drawing/2014/main" id="{6FA3DA9F-50AB-4C78-88D5-D2677B4F1764}"/>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24673" y="316430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4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E8355F-AEE5-4CAA-A4DA-F2BC3DE3EF1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0" name="Shape 114">
            <a:extLst>
              <a:ext uri="{FF2B5EF4-FFF2-40B4-BE49-F238E27FC236}">
                <a16:creationId xmlns:a16="http://schemas.microsoft.com/office/drawing/2014/main" id="{7BF831BD-CA92-4F19-AF5F-98F2D644FAC8}"/>
              </a:ext>
            </a:extLst>
          </p:cNvPr>
          <p:cNvSpPr/>
          <p:nvPr/>
        </p:nvSpPr>
        <p:spPr>
          <a:xfrm>
            <a:off x="741724" y="464685"/>
            <a:ext cx="7660552" cy="679328"/>
          </a:xfrm>
          <a:prstGeom prst="rect">
            <a:avLst/>
          </a:prstGeom>
          <a:noFill/>
          <a:ln>
            <a:noFill/>
          </a:ln>
        </p:spPr>
        <p:txBody>
          <a:bodyPr lIns="0" tIns="45700" rIns="91425" bIns="45700" anchor="t" anchorCtr="0">
            <a:noAutofit/>
          </a:bodyPr>
          <a:lstStyle/>
          <a:p>
            <a:pPr lvl="0" algn="ctr">
              <a:buSzPct val="25000"/>
            </a:pPr>
            <a:r>
              <a:rPr lang="en-GB" sz="3200" b="1" dirty="0">
                <a:latin typeface="Century Gothic" panose="020B0502020202020204" pitchFamily="34" charset="0"/>
                <a:ea typeface="Lato"/>
                <a:cs typeface="Lato"/>
                <a:sym typeface="Lato"/>
              </a:rPr>
              <a:t>How can I celebrate </a:t>
            </a:r>
            <a:r>
              <a:rPr lang="en-GB" sz="3200" b="1" dirty="0">
                <a:solidFill>
                  <a:schemeClr val="accent2"/>
                </a:solidFill>
                <a:latin typeface="Century Gothic" panose="020B0502020202020204" pitchFamily="34" charset="0"/>
                <a:ea typeface="Lato"/>
                <a:cs typeface="Lato"/>
                <a:sym typeface="Lato"/>
              </a:rPr>
              <a:t>VE Day 2020</a:t>
            </a:r>
            <a:r>
              <a:rPr lang="en-GB" sz="3200" b="1" dirty="0">
                <a:latin typeface="Century Gothic" panose="020B0502020202020204" pitchFamily="34" charset="0"/>
                <a:ea typeface="Lato"/>
                <a:cs typeface="Lato"/>
                <a:sym typeface="Lato"/>
              </a:rPr>
              <a:t>?</a:t>
            </a:r>
          </a:p>
        </p:txBody>
      </p:sp>
      <p:pic>
        <p:nvPicPr>
          <p:cNvPr id="6" name="Picture 5">
            <a:extLst>
              <a:ext uri="{FF2B5EF4-FFF2-40B4-BE49-F238E27FC236}">
                <a16:creationId xmlns:a16="http://schemas.microsoft.com/office/drawing/2014/main" id="{B432F57F-3351-4403-846D-DB6F0B7B36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90600" y="1409700"/>
            <a:ext cx="7162799" cy="4904486"/>
          </a:xfrm>
          <a:prstGeom prst="rect">
            <a:avLst/>
          </a:prstGeom>
        </p:spPr>
      </p:pic>
      <p:pic>
        <p:nvPicPr>
          <p:cNvPr id="13" name="Picture 12" descr="Union Jack Bunting Clipart">
            <a:extLst>
              <a:ext uri="{FF2B5EF4-FFF2-40B4-BE49-F238E27FC236}">
                <a16:creationId xmlns:a16="http://schemas.microsoft.com/office/drawing/2014/main" id="{1761939E-EF48-4911-85F5-43674F486BFE}"/>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190895" y="179263"/>
            <a:ext cx="764041" cy="72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2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14">
            <a:extLst>
              <a:ext uri="{FF2B5EF4-FFF2-40B4-BE49-F238E27FC236}">
                <a16:creationId xmlns:a16="http://schemas.microsoft.com/office/drawing/2014/main" id="{9F08E0DF-12F4-4B50-A548-D8E0B4365F00}"/>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Why are we talking about this? </a:t>
            </a:r>
            <a:endParaRPr lang="en-GB" sz="2500" b="1" dirty="0">
              <a:solidFill>
                <a:schemeClr val="tx1"/>
              </a:solidFill>
              <a:latin typeface="Century Gothic" panose="020B0502020202020204" pitchFamily="34" charset="0"/>
              <a:ea typeface="Lato"/>
              <a:cs typeface="Lato"/>
              <a:sym typeface="Lato"/>
            </a:endParaRPr>
          </a:p>
        </p:txBody>
      </p:sp>
      <p:sp>
        <p:nvSpPr>
          <p:cNvPr id="41" name="Rectangle: Rounded Corners 40">
            <a:extLst>
              <a:ext uri="{FF2B5EF4-FFF2-40B4-BE49-F238E27FC236}">
                <a16:creationId xmlns:a16="http://schemas.microsoft.com/office/drawing/2014/main" id="{D93EED7C-2C39-4A26-9F8C-F7D2E3D84329}"/>
              </a:ext>
            </a:extLst>
          </p:cNvPr>
          <p:cNvSpPr/>
          <p:nvPr/>
        </p:nvSpPr>
        <p:spPr>
          <a:xfrm>
            <a:off x="417241" y="865429"/>
            <a:ext cx="5121857" cy="729102"/>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You might be wondering why there is a bank holiday coming up this Friday… </a:t>
            </a:r>
          </a:p>
        </p:txBody>
      </p:sp>
      <p:sp>
        <p:nvSpPr>
          <p:cNvPr id="9" name="Rectangle: Rounded Corners 8">
            <a:extLst>
              <a:ext uri="{FF2B5EF4-FFF2-40B4-BE49-F238E27FC236}">
                <a16:creationId xmlns:a16="http://schemas.microsoft.com/office/drawing/2014/main" id="{04640225-955E-4C02-AB34-A60B1732BEFD}"/>
              </a:ext>
            </a:extLst>
          </p:cNvPr>
          <p:cNvSpPr/>
          <p:nvPr/>
        </p:nvSpPr>
        <p:spPr>
          <a:xfrm>
            <a:off x="1209040" y="1849512"/>
            <a:ext cx="4330058" cy="1703827"/>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reason is very special: </a:t>
            </a:r>
            <a:r>
              <a:rPr lang="en-GB" sz="1600" b="1" dirty="0"/>
              <a:t>8</a:t>
            </a:r>
            <a:r>
              <a:rPr lang="en-GB" sz="1600" b="1" baseline="30000" dirty="0"/>
              <a:t>th</a:t>
            </a:r>
            <a:r>
              <a:rPr lang="en-GB" sz="1600" b="1" dirty="0"/>
              <a:t> May marks 75 years since VE Day</a:t>
            </a:r>
            <a:r>
              <a:rPr lang="en-GB" sz="1600" dirty="0"/>
              <a:t> – “VE” stands for “Victory in Europe”. The Government decided to have the </a:t>
            </a:r>
            <a:r>
              <a:rPr lang="en-GB" sz="1600" b="1" dirty="0"/>
              <a:t>bank holiday on a Friday instead of a Monday to mark this significant anniversary</a:t>
            </a:r>
            <a:r>
              <a:rPr lang="en-GB" sz="1600" baseline="30000" dirty="0"/>
              <a:t>1</a:t>
            </a:r>
            <a:r>
              <a:rPr lang="en-GB" sz="1600" dirty="0"/>
              <a:t>.</a:t>
            </a:r>
          </a:p>
        </p:txBody>
      </p:sp>
      <p:sp>
        <p:nvSpPr>
          <p:cNvPr id="10" name="Rectangle: Rounded Corners 9">
            <a:extLst>
              <a:ext uri="{FF2B5EF4-FFF2-40B4-BE49-F238E27FC236}">
                <a16:creationId xmlns:a16="http://schemas.microsoft.com/office/drawing/2014/main" id="{8D8A3FB9-07F1-4AEE-825B-137920507934}"/>
              </a:ext>
            </a:extLst>
          </p:cNvPr>
          <p:cNvSpPr/>
          <p:nvPr/>
        </p:nvSpPr>
        <p:spPr>
          <a:xfrm>
            <a:off x="404502" y="3808320"/>
            <a:ext cx="4330058" cy="1703827"/>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On this day in 1945, the </a:t>
            </a:r>
            <a:r>
              <a:rPr lang="en-GB" sz="1600" b="1" dirty="0"/>
              <a:t>Second World War was officially ended</a:t>
            </a:r>
            <a:r>
              <a:rPr lang="en-GB" sz="1600" dirty="0"/>
              <a:t> after </a:t>
            </a:r>
            <a:r>
              <a:rPr lang="en-GB" sz="1600" b="1" dirty="0"/>
              <a:t>six years (and one day) of fighting</a:t>
            </a:r>
            <a:r>
              <a:rPr lang="en-GB" sz="1600" dirty="0"/>
              <a:t>. As you can imagine, there was quite the celebration, with </a:t>
            </a:r>
            <a:r>
              <a:rPr lang="en-GB" sz="1600" b="1" dirty="0"/>
              <a:t>over a million people taking to the streets</a:t>
            </a:r>
            <a:r>
              <a:rPr lang="en-GB" sz="1600" baseline="30000" dirty="0"/>
              <a:t>1</a:t>
            </a:r>
            <a:r>
              <a:rPr lang="en-GB" sz="1600" dirty="0"/>
              <a:t>! </a:t>
            </a:r>
          </a:p>
        </p:txBody>
      </p:sp>
      <p:sp>
        <p:nvSpPr>
          <p:cNvPr id="16" name="Rectangle: Rounded Corners 15">
            <a:extLst>
              <a:ext uri="{FF2B5EF4-FFF2-40B4-BE49-F238E27FC236}">
                <a16:creationId xmlns:a16="http://schemas.microsoft.com/office/drawing/2014/main" id="{0368E3D9-A9DE-4668-AA97-9F9B2029BD6C}"/>
              </a:ext>
            </a:extLst>
          </p:cNvPr>
          <p:cNvSpPr/>
          <p:nvPr/>
        </p:nvSpPr>
        <p:spPr>
          <a:xfrm>
            <a:off x="1209040" y="5767128"/>
            <a:ext cx="4330058" cy="730700"/>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Click the bottom image to find out a bit more about VE Day and WW2</a:t>
            </a:r>
            <a:r>
              <a:rPr lang="en-GB" sz="1600" b="1" baseline="30000" dirty="0"/>
              <a:t>2</a:t>
            </a:r>
            <a:r>
              <a:rPr lang="en-GB" sz="1600" b="1" dirty="0"/>
              <a:t>!</a:t>
            </a:r>
          </a:p>
        </p:txBody>
      </p:sp>
      <p:sp>
        <p:nvSpPr>
          <p:cNvPr id="2" name="Rectangle 1">
            <a:extLst>
              <a:ext uri="{FF2B5EF4-FFF2-40B4-BE49-F238E27FC236}">
                <a16:creationId xmlns:a16="http://schemas.microsoft.com/office/drawing/2014/main" id="{06DFD5E7-A320-4978-9E72-883628C58E55}"/>
              </a:ext>
            </a:extLst>
          </p:cNvPr>
          <p:cNvSpPr/>
          <p:nvPr/>
        </p:nvSpPr>
        <p:spPr>
          <a:xfrm>
            <a:off x="5760720" y="182481"/>
            <a:ext cx="3200400" cy="6476400"/>
          </a:xfrm>
          <a:prstGeom prst="rect">
            <a:avLst/>
          </a:prstGeom>
          <a:solidFill>
            <a:srgbClr val="DFE7FC">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2" name="Picture 4">
            <a:extLst>
              <a:ext uri="{FF2B5EF4-FFF2-40B4-BE49-F238E27FC236}">
                <a16:creationId xmlns:a16="http://schemas.microsoft.com/office/drawing/2014/main" id="{DAA2FC29-76C9-4D51-A3DC-BF643433877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982338" y="2458505"/>
            <a:ext cx="2757161" cy="1886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Queen: How Princess Elizabeth celebrated VE Day unnoticed ...">
            <a:hlinkClick r:id="rId4"/>
            <a:extLst>
              <a:ext uri="{FF2B5EF4-FFF2-40B4-BE49-F238E27FC236}">
                <a16:creationId xmlns:a16="http://schemas.microsoft.com/office/drawing/2014/main" id="{4921030A-90F1-4254-A043-81926817D2B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82338" y="4625645"/>
            <a:ext cx="2757161" cy="18861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75B573B1-5D8A-489E-A965-E2F6F9DE56E1}"/>
              </a:ext>
            </a:extLst>
          </p:cNvPr>
          <p:cNvSpPr/>
          <p:nvPr/>
        </p:nvSpPr>
        <p:spPr>
          <a:xfrm>
            <a:off x="8225005" y="4478599"/>
            <a:ext cx="661345" cy="488177"/>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0:00-4:51</a:t>
            </a:r>
          </a:p>
        </p:txBody>
      </p:sp>
      <p:pic>
        <p:nvPicPr>
          <p:cNvPr id="2056" name="Picture 8" descr="WW2 Army Personnel">
            <a:extLst>
              <a:ext uri="{FF2B5EF4-FFF2-40B4-BE49-F238E27FC236}">
                <a16:creationId xmlns:a16="http://schemas.microsoft.com/office/drawing/2014/main" id="{D6D119AC-89AB-45A1-BE82-D1F92F29A9BC}"/>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5982337" y="291365"/>
            <a:ext cx="2757161" cy="18861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dal icon">
            <a:extLst>
              <a:ext uri="{FF2B5EF4-FFF2-40B4-BE49-F238E27FC236}">
                <a16:creationId xmlns:a16="http://schemas.microsoft.com/office/drawing/2014/main" id="{8ABBDD6A-B8A4-4873-BDDD-A1EA24B5B75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94640" y="22433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arland icon">
            <a:extLst>
              <a:ext uri="{FF2B5EF4-FFF2-40B4-BE49-F238E27FC236}">
                <a16:creationId xmlns:a16="http://schemas.microsoft.com/office/drawing/2014/main" id="{C62443C2-5331-4888-93D0-E251D3406D4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90440" y="42654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rown icon">
            <a:extLst>
              <a:ext uri="{FF2B5EF4-FFF2-40B4-BE49-F238E27FC236}">
                <a16:creationId xmlns:a16="http://schemas.microsoft.com/office/drawing/2014/main" id="{0EC9EBD6-75C7-4369-9D28-A08A22F6DD1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9373" y="567527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Union Jack Bunting Clipart">
            <a:extLst>
              <a:ext uri="{FF2B5EF4-FFF2-40B4-BE49-F238E27FC236}">
                <a16:creationId xmlns:a16="http://schemas.microsoft.com/office/drawing/2014/main" id="{2C39FDC3-17B4-4068-9D52-9EC130211BB1}"/>
              </a:ext>
            </a:extLst>
          </p:cNvPr>
          <p:cNvPicPr>
            <a:picLocks noChangeAspect="1" noChangeArrowheads="1"/>
          </p:cNvPicPr>
          <p:nvPr/>
        </p:nvPicPr>
        <p:blipFill rotWithShape="1">
          <a:blip r:embed="rId10"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8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9897CE-0675-4A36-A7AB-7CD8D213C24A}"/>
              </a:ext>
            </a:extLst>
          </p:cNvPr>
          <p:cNvSpPr/>
          <p:nvPr/>
        </p:nvSpPr>
        <p:spPr>
          <a:xfrm>
            <a:off x="5771871" y="182481"/>
            <a:ext cx="3200400" cy="6516000"/>
          </a:xfrm>
          <a:prstGeom prst="rect">
            <a:avLst/>
          </a:prstGeom>
          <a:solidFill>
            <a:schemeClr val="accent1">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Shape 114">
            <a:extLst>
              <a:ext uri="{FF2B5EF4-FFF2-40B4-BE49-F238E27FC236}">
                <a16:creationId xmlns:a16="http://schemas.microsoft.com/office/drawing/2014/main" id="{9F08E0DF-12F4-4B50-A548-D8E0B4365F00}"/>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Why are we talking about this? </a:t>
            </a:r>
            <a:endParaRPr lang="en-GB" sz="2500" b="1" dirty="0">
              <a:solidFill>
                <a:schemeClr val="tx1"/>
              </a:solidFill>
              <a:latin typeface="Century Gothic" panose="020B0502020202020204" pitchFamily="34" charset="0"/>
              <a:ea typeface="Lato"/>
              <a:cs typeface="Lato"/>
              <a:sym typeface="Lato"/>
            </a:endParaRPr>
          </a:p>
        </p:txBody>
      </p:sp>
      <p:sp>
        <p:nvSpPr>
          <p:cNvPr id="25" name="Rectangle: Rounded Corners 24">
            <a:extLst>
              <a:ext uri="{FF2B5EF4-FFF2-40B4-BE49-F238E27FC236}">
                <a16:creationId xmlns:a16="http://schemas.microsoft.com/office/drawing/2014/main" id="{5BEF84AC-A7FA-45AD-B40C-E346D8F987A3}"/>
              </a:ext>
            </a:extLst>
          </p:cNvPr>
          <p:cNvSpPr/>
          <p:nvPr/>
        </p:nvSpPr>
        <p:spPr>
          <a:xfrm>
            <a:off x="448105" y="901158"/>
            <a:ext cx="4304493" cy="2013166"/>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Nowadays, the celebrations include things like</a:t>
            </a:r>
            <a:r>
              <a:rPr lang="en-GB" sz="1600" b="1" dirty="0"/>
              <a:t> street parties, displays from the armed forces </a:t>
            </a:r>
            <a:r>
              <a:rPr lang="en-GB" sz="1600" dirty="0"/>
              <a:t>and</a:t>
            </a:r>
            <a:r>
              <a:rPr lang="en-GB" sz="1600" b="1" dirty="0"/>
              <a:t> people from around the country coming together</a:t>
            </a:r>
            <a:r>
              <a:rPr lang="en-GB" sz="1600" dirty="0"/>
              <a:t> to mark the occasion. In 2015, the Red Arrows did a very </a:t>
            </a:r>
            <a:r>
              <a:rPr lang="en-GB" sz="1600" b="1" dirty="0"/>
              <a:t>special flypast </a:t>
            </a:r>
            <a:r>
              <a:rPr lang="en-GB" sz="1600" dirty="0"/>
              <a:t>and </a:t>
            </a:r>
            <a:r>
              <a:rPr lang="en-GB" sz="1600" b="1" dirty="0"/>
              <a:t>political party leaders laid wreaths</a:t>
            </a:r>
            <a:r>
              <a:rPr lang="en-GB" sz="1600" baseline="30000" dirty="0"/>
              <a:t>1</a:t>
            </a:r>
            <a:r>
              <a:rPr lang="en-GB" sz="1600" dirty="0"/>
              <a:t>. </a:t>
            </a:r>
          </a:p>
        </p:txBody>
      </p:sp>
      <p:sp>
        <p:nvSpPr>
          <p:cNvPr id="29" name="Rectangle: Rounded Corners 28">
            <a:extLst>
              <a:ext uri="{FF2B5EF4-FFF2-40B4-BE49-F238E27FC236}">
                <a16:creationId xmlns:a16="http://schemas.microsoft.com/office/drawing/2014/main" id="{A1C68AC7-38A5-4755-8786-2C6BF93632B9}"/>
              </a:ext>
            </a:extLst>
          </p:cNvPr>
          <p:cNvSpPr/>
          <p:nvPr/>
        </p:nvSpPr>
        <p:spPr>
          <a:xfrm>
            <a:off x="1222328" y="3187844"/>
            <a:ext cx="4304493" cy="2013166"/>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This year, things will be a little different as we are currently unable to get together </a:t>
            </a:r>
            <a:r>
              <a:rPr lang="en-GB" sz="1600" dirty="0"/>
              <a:t>for parties or community celebrations. But, in the spirit of </a:t>
            </a:r>
            <a:r>
              <a:rPr lang="en-GB" sz="1600" b="1" dirty="0"/>
              <a:t>keeping calm and carrying on</a:t>
            </a:r>
            <a:r>
              <a:rPr lang="en-GB" sz="1600" dirty="0"/>
              <a:t>, you are going to find out a bit more about </a:t>
            </a:r>
            <a:r>
              <a:rPr lang="en-GB" sz="1600" b="1" dirty="0"/>
              <a:t>alternative ways you can celebrate</a:t>
            </a:r>
            <a:r>
              <a:rPr lang="en-GB" sz="1600" dirty="0"/>
              <a:t>.</a:t>
            </a:r>
          </a:p>
        </p:txBody>
      </p:sp>
      <p:pic>
        <p:nvPicPr>
          <p:cNvPr id="1034" name="Picture 10" descr="Election 2015: Miliband and Clegg perform their final duties at VE ...">
            <a:extLst>
              <a:ext uri="{FF2B5EF4-FFF2-40B4-BE49-F238E27FC236}">
                <a16:creationId xmlns:a16="http://schemas.microsoft.com/office/drawing/2014/main" id="{205307FC-8325-4569-B884-F1ECE04ED6E6}"/>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982337" y="299763"/>
            <a:ext cx="2744885" cy="187779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565DF4DB-E1AC-4071-ADB2-62018161E3B8}"/>
              </a:ext>
            </a:extLst>
          </p:cNvPr>
          <p:cNvSpPr/>
          <p:nvPr/>
        </p:nvSpPr>
        <p:spPr>
          <a:xfrm>
            <a:off x="448105" y="5474531"/>
            <a:ext cx="4438855" cy="874018"/>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Did you know Captain Tom Moore served in World War II? Click the image to watch the RAF flypast for his 100</a:t>
            </a:r>
            <a:r>
              <a:rPr lang="en-GB" sz="1600" b="1" baseline="30000" dirty="0"/>
              <a:t>th</a:t>
            </a:r>
            <a:r>
              <a:rPr lang="en-GB" sz="1600" b="1" dirty="0"/>
              <a:t> birthday</a:t>
            </a:r>
            <a:r>
              <a:rPr lang="en-GB" sz="1600" baseline="30000" dirty="0"/>
              <a:t>2</a:t>
            </a:r>
            <a:r>
              <a:rPr lang="en-GB" sz="1600" b="1" dirty="0"/>
              <a:t>!</a:t>
            </a:r>
          </a:p>
        </p:txBody>
      </p:sp>
      <p:pic>
        <p:nvPicPr>
          <p:cNvPr id="9" name="Picture 8">
            <a:extLst>
              <a:ext uri="{FF2B5EF4-FFF2-40B4-BE49-F238E27FC236}">
                <a16:creationId xmlns:a16="http://schemas.microsoft.com/office/drawing/2014/main" id="{290F1387-872B-4F56-AEE9-8F21077CA65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82337" y="2462703"/>
            <a:ext cx="2744885" cy="1877793"/>
          </a:xfrm>
          <a:prstGeom prst="rect">
            <a:avLst/>
          </a:prstGeom>
        </p:spPr>
      </p:pic>
      <p:pic>
        <p:nvPicPr>
          <p:cNvPr id="45" name="Picture 16" descr="99-Year-Old Veteran Tom Moore Raises $9 Million To Fight Coronavirus">
            <a:hlinkClick r:id="rId5"/>
            <a:extLst>
              <a:ext uri="{FF2B5EF4-FFF2-40B4-BE49-F238E27FC236}">
                <a16:creationId xmlns:a16="http://schemas.microsoft.com/office/drawing/2014/main" id="{6C77D8AC-1539-4B98-8045-047129E8C25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82337" y="4625644"/>
            <a:ext cx="2744884" cy="1877793"/>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id="{9F0CFFE2-7CC7-4791-B0B4-AA586C5BC597}"/>
              </a:ext>
            </a:extLst>
          </p:cNvPr>
          <p:cNvSpPr/>
          <p:nvPr/>
        </p:nvSpPr>
        <p:spPr>
          <a:xfrm>
            <a:off x="8225005" y="4478599"/>
            <a:ext cx="661345" cy="488177"/>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0:00-4:45</a:t>
            </a:r>
          </a:p>
        </p:txBody>
      </p:sp>
      <p:pic>
        <p:nvPicPr>
          <p:cNvPr id="1042" name="Picture 18" descr="Cute Cake icon">
            <a:extLst>
              <a:ext uri="{FF2B5EF4-FFF2-40B4-BE49-F238E27FC236}">
                <a16:creationId xmlns:a16="http://schemas.microsoft.com/office/drawing/2014/main" id="{AA505431-211B-49FE-AF44-BA06C9F0174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56480" y="54543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ighter Jet icon">
            <a:extLst>
              <a:ext uri="{FF2B5EF4-FFF2-40B4-BE49-F238E27FC236}">
                <a16:creationId xmlns:a16="http://schemas.microsoft.com/office/drawing/2014/main" id="{4D2C153C-2FB9-43A7-B708-89B95CA140E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18640251">
            <a:off x="4851401" y="145054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ome icon">
            <a:extLst>
              <a:ext uri="{FF2B5EF4-FFF2-40B4-BE49-F238E27FC236}">
                <a16:creationId xmlns:a16="http://schemas.microsoft.com/office/drawing/2014/main" id="{773DCC0B-0B58-4259-8F57-BED8AB70A5A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33585" y="37352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on Jack Bunting Clipart">
            <a:extLst>
              <a:ext uri="{FF2B5EF4-FFF2-40B4-BE49-F238E27FC236}">
                <a16:creationId xmlns:a16="http://schemas.microsoft.com/office/drawing/2014/main" id="{BD1639A9-7FAA-44C2-8A8F-4CF1C60DB6F0}"/>
              </a:ext>
            </a:extLst>
          </p:cNvPr>
          <p:cNvPicPr>
            <a:picLocks noChangeAspect="1" noChangeArrowheads="1"/>
          </p:cNvPicPr>
          <p:nvPr/>
        </p:nvPicPr>
        <p:blipFill rotWithShape="1">
          <a:blip r:embed="rId10"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2FAB46-FA14-4D3C-A149-EBC3324F0706}"/>
              </a:ext>
            </a:extLst>
          </p:cNvPr>
          <p:cNvSpPr/>
          <p:nvPr/>
        </p:nvSpPr>
        <p:spPr>
          <a:xfrm>
            <a:off x="0" y="6622070"/>
            <a:ext cx="1927131" cy="215444"/>
          </a:xfrm>
          <a:prstGeom prst="rect">
            <a:avLst/>
          </a:prstGeom>
        </p:spPr>
        <p:txBody>
          <a:bodyPr wrap="none">
            <a:spAutoFit/>
          </a:bodyPr>
          <a:lstStyle/>
          <a:p>
            <a:r>
              <a:rPr lang="en-GB" sz="800" dirty="0">
                <a:hlinkClick r:id="rId5"/>
              </a:rPr>
              <a:t>https://safeshare.tv/x/vxmYsd8srFY</a:t>
            </a:r>
            <a:r>
              <a:rPr lang="en-GB" sz="800" dirty="0"/>
              <a:t> </a:t>
            </a:r>
          </a:p>
        </p:txBody>
      </p:sp>
    </p:spTree>
    <p:extLst>
      <p:ext uri="{BB962C8B-B14F-4D97-AF65-F5344CB8AC3E}">
        <p14:creationId xmlns:p14="http://schemas.microsoft.com/office/powerpoint/2010/main" val="261995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6A1B5FB-3A53-4B51-BF47-FF3C33A46A82}"/>
              </a:ext>
            </a:extLst>
          </p:cNvPr>
          <p:cNvPicPr>
            <a:picLocks noChangeAspect="1"/>
          </p:cNvPicPr>
          <p:nvPr/>
        </p:nvPicPr>
        <p:blipFill>
          <a:blip r:embed="rId3" cstate="print">
            <a:clrChange>
              <a:clrFrom>
                <a:srgbClr val="E8EDED"/>
              </a:clrFrom>
              <a:clrTo>
                <a:srgbClr val="E8EDED">
                  <a:alpha val="0"/>
                </a:srgbClr>
              </a:clrTo>
            </a:clrChange>
            <a:extLst>
              <a:ext uri="{28A0092B-C50C-407E-A947-70E740481C1C}">
                <a14:useLocalDpi xmlns:a14="http://schemas.microsoft.com/office/drawing/2010/main"/>
              </a:ext>
            </a:extLst>
          </a:blip>
          <a:stretch>
            <a:fillRect/>
          </a:stretch>
        </p:blipFill>
        <p:spPr>
          <a:xfrm>
            <a:off x="213061" y="4987825"/>
            <a:ext cx="2793026" cy="1565583"/>
          </a:xfrm>
          <a:prstGeom prst="rect">
            <a:avLst/>
          </a:prstGeom>
        </p:spPr>
      </p:pic>
      <p:pic>
        <p:nvPicPr>
          <p:cNvPr id="2" name="Picture 1">
            <a:hlinkClick r:id="rId4"/>
            <a:extLst>
              <a:ext uri="{FF2B5EF4-FFF2-40B4-BE49-F238E27FC236}">
                <a16:creationId xmlns:a16="http://schemas.microsoft.com/office/drawing/2014/main" id="{F798483D-AFF6-435A-B7BF-14E6186DFD9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178751" y="522366"/>
            <a:ext cx="3535897" cy="2209936"/>
          </a:xfrm>
          <a:prstGeom prst="roundRect">
            <a:avLst/>
          </a:prstGeom>
        </p:spPr>
      </p:pic>
      <p:sp>
        <p:nvSpPr>
          <p:cNvPr id="20" name="Rectangle: Rounded Corners 19">
            <a:hlinkClick r:id="rId4"/>
            <a:extLst>
              <a:ext uri="{FF2B5EF4-FFF2-40B4-BE49-F238E27FC236}">
                <a16:creationId xmlns:a16="http://schemas.microsoft.com/office/drawing/2014/main" id="{64224384-1703-4D50-BBEA-085ED7B53030}"/>
              </a:ext>
            </a:extLst>
          </p:cNvPr>
          <p:cNvSpPr/>
          <p:nvPr/>
        </p:nvSpPr>
        <p:spPr>
          <a:xfrm>
            <a:off x="5105798" y="2871278"/>
            <a:ext cx="3694892" cy="619055"/>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In 2015, a film was made about it! Click the image to see the trailer.</a:t>
            </a:r>
          </a:p>
        </p:txBody>
      </p:sp>
      <p:sp>
        <p:nvSpPr>
          <p:cNvPr id="23" name="Rectangle: Rounded Corners 22">
            <a:extLst>
              <a:ext uri="{FF2B5EF4-FFF2-40B4-BE49-F238E27FC236}">
                <a16:creationId xmlns:a16="http://schemas.microsoft.com/office/drawing/2014/main" id="{40A5AEF7-7BB7-464C-825F-345BBAB36E31}"/>
              </a:ext>
            </a:extLst>
          </p:cNvPr>
          <p:cNvSpPr/>
          <p:nvPr/>
        </p:nvSpPr>
        <p:spPr>
          <a:xfrm>
            <a:off x="267929" y="756280"/>
            <a:ext cx="4731033" cy="1407449"/>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Did you know?</a:t>
            </a:r>
          </a:p>
          <a:p>
            <a:pPr algn="ctr"/>
            <a:r>
              <a:rPr lang="en-GB" sz="1600" dirty="0"/>
              <a:t>On VE Day in 1945, 19-year old Princess Elizabeth and her sister Margaret secretly left Buckingham Palace and joined the crowds celebrating the end of the war!</a:t>
            </a:r>
          </a:p>
        </p:txBody>
      </p:sp>
      <p:sp>
        <p:nvSpPr>
          <p:cNvPr id="24" name="Cloud 23">
            <a:extLst>
              <a:ext uri="{FF2B5EF4-FFF2-40B4-BE49-F238E27FC236}">
                <a16:creationId xmlns:a16="http://schemas.microsoft.com/office/drawing/2014/main" id="{786B343B-DD7D-4102-BC29-259CA8DEF54D}"/>
              </a:ext>
            </a:extLst>
          </p:cNvPr>
          <p:cNvSpPr/>
          <p:nvPr/>
        </p:nvSpPr>
        <p:spPr>
          <a:xfrm>
            <a:off x="213061" y="3047976"/>
            <a:ext cx="4597877" cy="1838942"/>
          </a:xfrm>
          <a:prstGeom prst="cloud">
            <a:avLst/>
          </a:prstGeom>
          <a:solidFill>
            <a:schemeClr val="accent2">
              <a:lumMod val="60000"/>
              <a:lumOff val="40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Just imagine…</a:t>
            </a:r>
          </a:p>
          <a:p>
            <a:pPr algn="ctr"/>
            <a:r>
              <a:rPr lang="en-GB" sz="1600" dirty="0"/>
              <a:t>What do you think it was like? Write a diary entry imagining you were at the original VE Day celebrations!</a:t>
            </a:r>
          </a:p>
        </p:txBody>
      </p:sp>
      <p:sp>
        <p:nvSpPr>
          <p:cNvPr id="19" name="Shape 114">
            <a:extLst>
              <a:ext uri="{FF2B5EF4-FFF2-40B4-BE49-F238E27FC236}">
                <a16:creationId xmlns:a16="http://schemas.microsoft.com/office/drawing/2014/main" id="{C81E78F7-3525-4439-8E01-5477C12FBF39}"/>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tx1"/>
                </a:solidFill>
                <a:latin typeface="Century Gothic" panose="020B0502020202020204" pitchFamily="34" charset="0"/>
                <a:ea typeface="Lato"/>
                <a:cs typeface="Lato"/>
                <a:sym typeface="Lato"/>
              </a:rPr>
              <a:t>Get creative!</a:t>
            </a:r>
          </a:p>
        </p:txBody>
      </p:sp>
      <p:sp>
        <p:nvSpPr>
          <p:cNvPr id="3" name="Rectangle 2">
            <a:extLst>
              <a:ext uri="{FF2B5EF4-FFF2-40B4-BE49-F238E27FC236}">
                <a16:creationId xmlns:a16="http://schemas.microsoft.com/office/drawing/2014/main" id="{79D0643D-5DD4-4F14-AAC0-59E418FEC51A}"/>
              </a:ext>
            </a:extLst>
          </p:cNvPr>
          <p:cNvSpPr/>
          <p:nvPr/>
        </p:nvSpPr>
        <p:spPr>
          <a:xfrm>
            <a:off x="112544" y="6642556"/>
            <a:ext cx="1963999" cy="215444"/>
          </a:xfrm>
          <a:prstGeom prst="rect">
            <a:avLst/>
          </a:prstGeom>
        </p:spPr>
        <p:txBody>
          <a:bodyPr wrap="none">
            <a:spAutoFit/>
          </a:bodyPr>
          <a:lstStyle/>
          <a:p>
            <a:r>
              <a:rPr lang="en-GB" sz="800" dirty="0">
                <a:hlinkClick r:id="rId4"/>
              </a:rPr>
              <a:t>https://safeshare.tv/x/oaF-HdgZVU8</a:t>
            </a:r>
            <a:endParaRPr lang="en-GB" sz="800" dirty="0"/>
          </a:p>
        </p:txBody>
      </p:sp>
      <p:sp>
        <p:nvSpPr>
          <p:cNvPr id="12" name="Speech Bubble: Rectangle with Corners Rounded 11">
            <a:extLst>
              <a:ext uri="{FF2B5EF4-FFF2-40B4-BE49-F238E27FC236}">
                <a16:creationId xmlns:a16="http://schemas.microsoft.com/office/drawing/2014/main" id="{B5F90581-CB55-42A0-8CAB-CDC3AF5BE28B}"/>
              </a:ext>
            </a:extLst>
          </p:cNvPr>
          <p:cNvSpPr/>
          <p:nvPr/>
        </p:nvSpPr>
        <p:spPr>
          <a:xfrm>
            <a:off x="4921833" y="3686460"/>
            <a:ext cx="1846219" cy="963537"/>
          </a:xfrm>
          <a:prstGeom prst="wedgeRoundRectCallout">
            <a:avLst>
              <a:gd name="adj1" fmla="val -65114"/>
              <a:gd name="adj2" fmla="val 44589"/>
              <a:gd name="adj3" fmla="val 16667"/>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war has been raging for 6 long years…</a:t>
            </a:r>
          </a:p>
        </p:txBody>
      </p:sp>
      <p:sp>
        <p:nvSpPr>
          <p:cNvPr id="13" name="Speech Bubble: Rectangle with Corners Rounded 12">
            <a:extLst>
              <a:ext uri="{FF2B5EF4-FFF2-40B4-BE49-F238E27FC236}">
                <a16:creationId xmlns:a16="http://schemas.microsoft.com/office/drawing/2014/main" id="{4158C867-6933-4A7F-8E0A-4473A9E680DA}"/>
              </a:ext>
            </a:extLst>
          </p:cNvPr>
          <p:cNvSpPr/>
          <p:nvPr/>
        </p:nvSpPr>
        <p:spPr>
          <a:xfrm>
            <a:off x="6928464" y="3660026"/>
            <a:ext cx="1947608" cy="853010"/>
          </a:xfrm>
          <a:prstGeom prst="wedgeRoundRectCallout">
            <a:avLst>
              <a:gd name="adj1" fmla="val -46821"/>
              <a:gd name="adj2" fmla="val 78138"/>
              <a:gd name="adj3" fmla="val 16667"/>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To know it’s finally over makes me feel…</a:t>
            </a:r>
          </a:p>
        </p:txBody>
      </p:sp>
      <p:sp>
        <p:nvSpPr>
          <p:cNvPr id="14" name="Speech Bubble: Rectangle with Corners Rounded 13">
            <a:extLst>
              <a:ext uri="{FF2B5EF4-FFF2-40B4-BE49-F238E27FC236}">
                <a16:creationId xmlns:a16="http://schemas.microsoft.com/office/drawing/2014/main" id="{A3A47879-D0A8-4248-A31E-6799CC384096}"/>
              </a:ext>
            </a:extLst>
          </p:cNvPr>
          <p:cNvSpPr/>
          <p:nvPr/>
        </p:nvSpPr>
        <p:spPr>
          <a:xfrm>
            <a:off x="3483574" y="4875023"/>
            <a:ext cx="3594911" cy="611627"/>
          </a:xfrm>
          <a:prstGeom prst="wedgeRoundRectCallout">
            <a:avLst>
              <a:gd name="adj1" fmla="val -61761"/>
              <a:gd name="adj2" fmla="val -10264"/>
              <a:gd name="adj3" fmla="val 16667"/>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sound of bombs and silence has been replaced with…</a:t>
            </a:r>
          </a:p>
        </p:txBody>
      </p:sp>
      <p:sp>
        <p:nvSpPr>
          <p:cNvPr id="15" name="Speech Bubble: Rectangle with Corners Rounded 14">
            <a:extLst>
              <a:ext uri="{FF2B5EF4-FFF2-40B4-BE49-F238E27FC236}">
                <a16:creationId xmlns:a16="http://schemas.microsoft.com/office/drawing/2014/main" id="{042B70F0-701A-4178-A146-DE8F74DFB911}"/>
              </a:ext>
            </a:extLst>
          </p:cNvPr>
          <p:cNvSpPr/>
          <p:nvPr/>
        </p:nvSpPr>
        <p:spPr>
          <a:xfrm>
            <a:off x="3245004" y="5634855"/>
            <a:ext cx="1753957" cy="933730"/>
          </a:xfrm>
          <a:prstGeom prst="wedgeRoundRectCallout">
            <a:avLst>
              <a:gd name="adj1" fmla="val -60779"/>
              <a:gd name="adj2" fmla="val -49613"/>
              <a:gd name="adj3" fmla="val 16667"/>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Now, the streets are filled with…</a:t>
            </a:r>
          </a:p>
        </p:txBody>
      </p:sp>
      <p:sp>
        <p:nvSpPr>
          <p:cNvPr id="16" name="Rectangle: Rounded Corners 15">
            <a:hlinkClick r:id="rId4"/>
            <a:extLst>
              <a:ext uri="{FF2B5EF4-FFF2-40B4-BE49-F238E27FC236}">
                <a16:creationId xmlns:a16="http://schemas.microsoft.com/office/drawing/2014/main" id="{BF10A878-A54C-4E5A-BF14-C0094D44AED1}"/>
              </a:ext>
            </a:extLst>
          </p:cNvPr>
          <p:cNvSpPr/>
          <p:nvPr/>
        </p:nvSpPr>
        <p:spPr>
          <a:xfrm>
            <a:off x="8116182" y="345963"/>
            <a:ext cx="758663" cy="550384"/>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0:00-2:23</a:t>
            </a:r>
          </a:p>
        </p:txBody>
      </p:sp>
      <p:sp>
        <p:nvSpPr>
          <p:cNvPr id="22" name="Rectangle: Rounded Corners 21">
            <a:hlinkClick r:id="rId6"/>
            <a:extLst>
              <a:ext uri="{FF2B5EF4-FFF2-40B4-BE49-F238E27FC236}">
                <a16:creationId xmlns:a16="http://schemas.microsoft.com/office/drawing/2014/main" id="{BE85C38F-92D4-4433-85B5-C49C25701A61}"/>
              </a:ext>
            </a:extLst>
          </p:cNvPr>
          <p:cNvSpPr/>
          <p:nvPr/>
        </p:nvSpPr>
        <p:spPr>
          <a:xfrm>
            <a:off x="5097519" y="5726230"/>
            <a:ext cx="3703171" cy="857863"/>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Want to know more? </a:t>
            </a:r>
          </a:p>
          <a:p>
            <a:pPr algn="ctr"/>
            <a:r>
              <a:rPr lang="en-GB" sz="1600" dirty="0">
                <a:solidFill>
                  <a:schemeClr val="bg1"/>
                </a:solidFill>
              </a:rPr>
              <a:t>Click the image to explore more photos and facts about VE Day!</a:t>
            </a:r>
          </a:p>
        </p:txBody>
      </p:sp>
      <p:pic>
        <p:nvPicPr>
          <p:cNvPr id="27" name="Picture 26">
            <a:hlinkClick r:id="rId6"/>
            <a:extLst>
              <a:ext uri="{FF2B5EF4-FFF2-40B4-BE49-F238E27FC236}">
                <a16:creationId xmlns:a16="http://schemas.microsoft.com/office/drawing/2014/main" id="{E482BF7F-5CD1-48D8-8C1B-D660B6D4875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397563" y="4642915"/>
            <a:ext cx="1317085" cy="1020170"/>
          </a:xfrm>
          <a:prstGeom prst="roundRect">
            <a:avLst/>
          </a:prstGeom>
        </p:spPr>
      </p:pic>
      <p:sp>
        <p:nvSpPr>
          <p:cNvPr id="28" name="Rectangle: Rounded Corners 27">
            <a:extLst>
              <a:ext uri="{FF2B5EF4-FFF2-40B4-BE49-F238E27FC236}">
                <a16:creationId xmlns:a16="http://schemas.microsoft.com/office/drawing/2014/main" id="{517919D8-B2FB-4186-A4DA-407D29526C2B}"/>
              </a:ext>
            </a:extLst>
          </p:cNvPr>
          <p:cNvSpPr/>
          <p:nvPr/>
        </p:nvSpPr>
        <p:spPr>
          <a:xfrm>
            <a:off x="334506" y="2300039"/>
            <a:ext cx="4684048" cy="611627"/>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Queen Elizabeth later described it as “</a:t>
            </a:r>
            <a:r>
              <a:rPr lang="en-GB" sz="1600" b="1" dirty="0"/>
              <a:t>one of the most memorable nights of my life</a:t>
            </a:r>
            <a:r>
              <a:rPr lang="en-GB" sz="1600" dirty="0"/>
              <a:t>!” </a:t>
            </a:r>
          </a:p>
        </p:txBody>
      </p:sp>
      <p:pic>
        <p:nvPicPr>
          <p:cNvPr id="30" name="Picture 29" descr="Union Jack Bunting Clipart">
            <a:extLst>
              <a:ext uri="{FF2B5EF4-FFF2-40B4-BE49-F238E27FC236}">
                <a16:creationId xmlns:a16="http://schemas.microsoft.com/office/drawing/2014/main" id="{2EAA7931-9334-4BCB-B4A5-726D8897421A}"/>
              </a:ext>
            </a:extLst>
          </p:cNvPr>
          <p:cNvPicPr>
            <a:picLocks noChangeAspect="1" noChangeArrowheads="1"/>
          </p:cNvPicPr>
          <p:nvPr/>
        </p:nvPicPr>
        <p:blipFill rotWithShape="1">
          <a:blip r:embed="rId8"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F0F506-4729-4EF6-9275-36CFA86BE09E}"/>
              </a:ext>
            </a:extLst>
          </p:cNvPr>
          <p:cNvSpPr/>
          <p:nvPr/>
        </p:nvSpPr>
        <p:spPr>
          <a:xfrm>
            <a:off x="186409" y="5803179"/>
            <a:ext cx="8765086" cy="868938"/>
          </a:xfrm>
          <a:prstGeom prst="rect">
            <a:avLst/>
          </a:prstGeom>
          <a:solidFill>
            <a:schemeClr val="accent3"/>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t>	</a:t>
            </a:r>
          </a:p>
        </p:txBody>
      </p:sp>
      <p:pic>
        <p:nvPicPr>
          <p:cNvPr id="3076" name="Picture 4" descr="Tommy in the Window - how to join in the VE Day commemoration ...">
            <a:extLst>
              <a:ext uri="{FF2B5EF4-FFF2-40B4-BE49-F238E27FC236}">
                <a16:creationId xmlns:a16="http://schemas.microsoft.com/office/drawing/2014/main" id="{61515000-1B2F-4EC0-AF26-C1A19AC5C161}"/>
              </a:ext>
            </a:extLst>
          </p:cNvPr>
          <p:cNvPicPr>
            <a:picLocks noChangeAspect="1" noChangeArrowheads="1"/>
          </p:cNvPicPr>
          <p:nvPr/>
        </p:nvPicPr>
        <p:blipFill rotWithShape="1">
          <a:blip r:embed="rId3" cstate="hq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3840880" y="19622"/>
            <a:ext cx="1347447" cy="27702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64224384-1703-4D50-BBEA-085ED7B53030}"/>
              </a:ext>
            </a:extLst>
          </p:cNvPr>
          <p:cNvSpPr/>
          <p:nvPr/>
        </p:nvSpPr>
        <p:spPr>
          <a:xfrm>
            <a:off x="4928839" y="1372266"/>
            <a:ext cx="3926106" cy="1293552"/>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Royal British Legion is encouraging people to put a silhouette of a British soldier in their window to celebrate. Why not have a go at making your own? </a:t>
            </a:r>
          </a:p>
        </p:txBody>
      </p:sp>
      <p:sp>
        <p:nvSpPr>
          <p:cNvPr id="21" name="Rectangle: Rounded Corners 20">
            <a:extLst>
              <a:ext uri="{FF2B5EF4-FFF2-40B4-BE49-F238E27FC236}">
                <a16:creationId xmlns:a16="http://schemas.microsoft.com/office/drawing/2014/main" id="{467E9031-1BAE-42EE-B266-8409863115D4}"/>
              </a:ext>
            </a:extLst>
          </p:cNvPr>
          <p:cNvSpPr/>
          <p:nvPr/>
        </p:nvSpPr>
        <p:spPr>
          <a:xfrm>
            <a:off x="354755" y="2641315"/>
            <a:ext cx="2448989" cy="432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Great British Bunting!</a:t>
            </a:r>
          </a:p>
        </p:txBody>
      </p:sp>
      <p:sp>
        <p:nvSpPr>
          <p:cNvPr id="23" name="Rectangle: Rounded Corners 22">
            <a:extLst>
              <a:ext uri="{FF2B5EF4-FFF2-40B4-BE49-F238E27FC236}">
                <a16:creationId xmlns:a16="http://schemas.microsoft.com/office/drawing/2014/main" id="{40A5AEF7-7BB7-464C-825F-345BBAB36E31}"/>
              </a:ext>
            </a:extLst>
          </p:cNvPr>
          <p:cNvSpPr/>
          <p:nvPr/>
        </p:nvSpPr>
        <p:spPr>
          <a:xfrm>
            <a:off x="5739343" y="859178"/>
            <a:ext cx="3115602" cy="42003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A Tommy in your window!</a:t>
            </a:r>
          </a:p>
        </p:txBody>
      </p:sp>
      <p:sp>
        <p:nvSpPr>
          <p:cNvPr id="24" name="Cloud 23">
            <a:extLst>
              <a:ext uri="{FF2B5EF4-FFF2-40B4-BE49-F238E27FC236}">
                <a16:creationId xmlns:a16="http://schemas.microsoft.com/office/drawing/2014/main" id="{786B343B-DD7D-4102-BC29-259CA8DEF54D}"/>
              </a:ext>
            </a:extLst>
          </p:cNvPr>
          <p:cNvSpPr/>
          <p:nvPr/>
        </p:nvSpPr>
        <p:spPr>
          <a:xfrm>
            <a:off x="289053" y="700017"/>
            <a:ext cx="3772807" cy="1836066"/>
          </a:xfrm>
          <a:prstGeom prst="cloud">
            <a:avLst/>
          </a:prstGeom>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Feeling arty?</a:t>
            </a:r>
          </a:p>
          <a:p>
            <a:pPr algn="ctr"/>
            <a:r>
              <a:rPr lang="en-GB" sz="1600" dirty="0"/>
              <a:t>Here’s a few things you could do over the next few days to get ready for VE Day!</a:t>
            </a:r>
          </a:p>
        </p:txBody>
      </p:sp>
      <p:sp>
        <p:nvSpPr>
          <p:cNvPr id="25" name="Rectangle: Rounded Corners 24">
            <a:extLst>
              <a:ext uri="{FF2B5EF4-FFF2-40B4-BE49-F238E27FC236}">
                <a16:creationId xmlns:a16="http://schemas.microsoft.com/office/drawing/2014/main" id="{592000E0-B742-4D15-8033-BA7721F03485}"/>
              </a:ext>
            </a:extLst>
          </p:cNvPr>
          <p:cNvSpPr/>
          <p:nvPr/>
        </p:nvSpPr>
        <p:spPr>
          <a:xfrm>
            <a:off x="6340258" y="2771050"/>
            <a:ext cx="2515252" cy="43843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Recreate the moment!</a:t>
            </a:r>
          </a:p>
        </p:txBody>
      </p:sp>
      <p:sp>
        <p:nvSpPr>
          <p:cNvPr id="19" name="Shape 114">
            <a:extLst>
              <a:ext uri="{FF2B5EF4-FFF2-40B4-BE49-F238E27FC236}">
                <a16:creationId xmlns:a16="http://schemas.microsoft.com/office/drawing/2014/main" id="{C81E78F7-3525-4439-8E01-5477C12FBF39}"/>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lvl="0">
              <a:buSzPct val="25000"/>
            </a:pPr>
            <a:r>
              <a:rPr lang="en-GB" sz="2500" b="1" dirty="0">
                <a:latin typeface="Century Gothic" panose="020B0502020202020204" pitchFamily="34" charset="0"/>
                <a:ea typeface="Lato"/>
                <a:cs typeface="Lato"/>
                <a:sym typeface="Lato"/>
              </a:rPr>
              <a:t>Get creative!</a:t>
            </a:r>
          </a:p>
        </p:txBody>
      </p:sp>
      <p:sp>
        <p:nvSpPr>
          <p:cNvPr id="13" name="Rectangle: Rounded Corners 12">
            <a:extLst>
              <a:ext uri="{FF2B5EF4-FFF2-40B4-BE49-F238E27FC236}">
                <a16:creationId xmlns:a16="http://schemas.microsoft.com/office/drawing/2014/main" id="{871FECDA-B592-469B-961A-4D894F5F5536}"/>
              </a:ext>
            </a:extLst>
          </p:cNvPr>
          <p:cNvSpPr/>
          <p:nvPr/>
        </p:nvSpPr>
        <p:spPr>
          <a:xfrm>
            <a:off x="5739343" y="232942"/>
            <a:ext cx="3115602" cy="514273"/>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Tommy:</a:t>
            </a:r>
          </a:p>
          <a:p>
            <a:pPr algn="ctr"/>
            <a:r>
              <a:rPr lang="en-GB" sz="1400" dirty="0"/>
              <a:t>WWI slang for an English soldier</a:t>
            </a:r>
            <a:r>
              <a:rPr lang="en-GB" sz="1400" baseline="30000" dirty="0"/>
              <a:t>1</a:t>
            </a:r>
            <a:r>
              <a:rPr lang="en-GB" sz="1400" dirty="0"/>
              <a:t>.</a:t>
            </a:r>
          </a:p>
        </p:txBody>
      </p:sp>
      <p:sp>
        <p:nvSpPr>
          <p:cNvPr id="18" name="Rectangle: Rounded Corners 17">
            <a:hlinkClick r:id="rId4"/>
            <a:extLst>
              <a:ext uri="{FF2B5EF4-FFF2-40B4-BE49-F238E27FC236}">
                <a16:creationId xmlns:a16="http://schemas.microsoft.com/office/drawing/2014/main" id="{A518B2EF-1691-4B52-BA42-D6CA732E7211}"/>
              </a:ext>
            </a:extLst>
          </p:cNvPr>
          <p:cNvSpPr/>
          <p:nvPr/>
        </p:nvSpPr>
        <p:spPr>
          <a:xfrm>
            <a:off x="289053" y="3183329"/>
            <a:ext cx="3882372" cy="1741218"/>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You can’t have a Great British party without a bit of bunting! The BBC are offering instructions on how to make Great British bunting which you can decorate however you like. Click to get started!</a:t>
            </a:r>
          </a:p>
        </p:txBody>
      </p:sp>
      <p:pic>
        <p:nvPicPr>
          <p:cNvPr id="26" name="Picture 25" descr="Union Jack Bunting Clipart">
            <a:extLst>
              <a:ext uri="{FF2B5EF4-FFF2-40B4-BE49-F238E27FC236}">
                <a16:creationId xmlns:a16="http://schemas.microsoft.com/office/drawing/2014/main" id="{39AE152B-0E5F-4ABC-AA15-7F4B591CC766}"/>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Union Jack Bunting Clipart">
            <a:hlinkClick r:id="rId4"/>
            <a:extLst>
              <a:ext uri="{FF2B5EF4-FFF2-40B4-BE49-F238E27FC236}">
                <a16:creationId xmlns:a16="http://schemas.microsoft.com/office/drawing/2014/main" id="{969F238F-D0A6-48F7-85E4-4283A8D18B9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9053" y="4819189"/>
            <a:ext cx="3882372" cy="106832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C10DB248-33AE-4C47-97D9-48D2A5FF8292}"/>
              </a:ext>
            </a:extLst>
          </p:cNvPr>
          <p:cNvSpPr/>
          <p:nvPr/>
        </p:nvSpPr>
        <p:spPr>
          <a:xfrm>
            <a:off x="4274071" y="4924547"/>
            <a:ext cx="4580874" cy="761207"/>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Try recreating some of the VE Day photos from 1945 by setting you camera to “black and white” to get the original effect! </a:t>
            </a:r>
          </a:p>
        </p:txBody>
      </p:sp>
      <p:pic>
        <p:nvPicPr>
          <p:cNvPr id="17" name="Picture 16" descr="A picture containing food, drawing&#10;&#10;Description automatically generated">
            <a:extLst>
              <a:ext uri="{FF2B5EF4-FFF2-40B4-BE49-F238E27FC236}">
                <a16:creationId xmlns:a16="http://schemas.microsoft.com/office/drawing/2014/main" id="{573975D7-6D7B-420A-9C39-E202F927678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98048" y="5778958"/>
            <a:ext cx="3185440" cy="845046"/>
          </a:xfrm>
          <a:prstGeom prst="rect">
            <a:avLst/>
          </a:prstGeom>
        </p:spPr>
      </p:pic>
      <p:sp>
        <p:nvSpPr>
          <p:cNvPr id="4" name="Rectangle 3">
            <a:extLst>
              <a:ext uri="{FF2B5EF4-FFF2-40B4-BE49-F238E27FC236}">
                <a16:creationId xmlns:a16="http://schemas.microsoft.com/office/drawing/2014/main" id="{3912ADE9-0EE1-471F-90EC-51137470FF85}"/>
              </a:ext>
            </a:extLst>
          </p:cNvPr>
          <p:cNvSpPr/>
          <p:nvPr/>
        </p:nvSpPr>
        <p:spPr>
          <a:xfrm>
            <a:off x="289053" y="5971851"/>
            <a:ext cx="4970724" cy="584775"/>
          </a:xfrm>
          <a:prstGeom prst="rect">
            <a:avLst/>
          </a:prstGeom>
        </p:spPr>
        <p:txBody>
          <a:bodyPr wrap="square">
            <a:spAutoFit/>
          </a:bodyPr>
          <a:lstStyle/>
          <a:p>
            <a:r>
              <a:rPr lang="en-GB" sz="1600" dirty="0"/>
              <a:t>Remember to share your creations on social media using the hashtag </a:t>
            </a:r>
            <a:r>
              <a:rPr lang="en-GB" sz="1600" b="1" dirty="0"/>
              <a:t>#</a:t>
            </a:r>
            <a:r>
              <a:rPr lang="en-GB" sz="1600" b="1" dirty="0" err="1"/>
              <a:t>votesathome</a:t>
            </a:r>
            <a:r>
              <a:rPr lang="en-GB" sz="1600" dirty="0"/>
              <a:t>! </a:t>
            </a:r>
          </a:p>
        </p:txBody>
      </p:sp>
      <p:pic>
        <p:nvPicPr>
          <p:cNvPr id="22" name="Picture 21">
            <a:extLst>
              <a:ext uri="{FF2B5EF4-FFF2-40B4-BE49-F238E27FC236}">
                <a16:creationId xmlns:a16="http://schemas.microsoft.com/office/drawing/2014/main" id="{C8F3C77C-0A10-47A3-AF9E-19278F8D878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672304" y="3321443"/>
            <a:ext cx="2182641" cy="1512000"/>
          </a:xfrm>
          <a:prstGeom prst="roundRect">
            <a:avLst/>
          </a:prstGeom>
        </p:spPr>
      </p:pic>
      <p:pic>
        <p:nvPicPr>
          <p:cNvPr id="7" name="Picture 6">
            <a:extLst>
              <a:ext uri="{FF2B5EF4-FFF2-40B4-BE49-F238E27FC236}">
                <a16:creationId xmlns:a16="http://schemas.microsoft.com/office/drawing/2014/main" id="{FFA3ABBA-2A3D-4366-9883-B83A381B5846}"/>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1"/>
          <a:stretch/>
        </p:blipFill>
        <p:spPr>
          <a:xfrm>
            <a:off x="4383303" y="3333559"/>
            <a:ext cx="2182641" cy="1512000"/>
          </a:xfrm>
          <a:prstGeom prst="roundRect">
            <a:avLst/>
          </a:prstGeom>
        </p:spPr>
      </p:pic>
    </p:spTree>
    <p:extLst>
      <p:ext uri="{BB962C8B-B14F-4D97-AF65-F5344CB8AC3E}">
        <p14:creationId xmlns:p14="http://schemas.microsoft.com/office/powerpoint/2010/main" val="205462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C10DB248-33AE-4C47-97D9-48D2A5FF8292}"/>
              </a:ext>
            </a:extLst>
          </p:cNvPr>
          <p:cNvSpPr/>
          <p:nvPr/>
        </p:nvSpPr>
        <p:spPr>
          <a:xfrm>
            <a:off x="318371" y="983171"/>
            <a:ext cx="6978223" cy="642032"/>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Is there </a:t>
            </a:r>
            <a:r>
              <a:rPr lang="en-GB" sz="1600" b="1" dirty="0"/>
              <a:t>anything more British </a:t>
            </a:r>
            <a:r>
              <a:rPr lang="en-GB" sz="1600" dirty="0"/>
              <a:t>than a really good cake, bun or tart? Get your baker’s hats on and </a:t>
            </a:r>
            <a:r>
              <a:rPr lang="en-GB" sz="1600" b="1" dirty="0"/>
              <a:t>try out some British recipes</a:t>
            </a:r>
            <a:r>
              <a:rPr lang="en-GB" sz="1600" dirty="0"/>
              <a:t>! </a:t>
            </a:r>
            <a:endParaRPr lang="en-GB" sz="1600" b="1" dirty="0"/>
          </a:p>
        </p:txBody>
      </p:sp>
      <p:sp>
        <p:nvSpPr>
          <p:cNvPr id="25" name="Rectangle: Rounded Corners 24">
            <a:extLst>
              <a:ext uri="{FF2B5EF4-FFF2-40B4-BE49-F238E27FC236}">
                <a16:creationId xmlns:a16="http://schemas.microsoft.com/office/drawing/2014/main" id="{592000E0-B742-4D15-8033-BA7721F03485}"/>
              </a:ext>
            </a:extLst>
          </p:cNvPr>
          <p:cNvSpPr/>
          <p:nvPr/>
        </p:nvSpPr>
        <p:spPr>
          <a:xfrm>
            <a:off x="294691" y="6021159"/>
            <a:ext cx="1980000" cy="550719"/>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Irish Soda Bread</a:t>
            </a:r>
          </a:p>
        </p:txBody>
      </p:sp>
      <p:sp>
        <p:nvSpPr>
          <p:cNvPr id="19" name="Shape 114">
            <a:extLst>
              <a:ext uri="{FF2B5EF4-FFF2-40B4-BE49-F238E27FC236}">
                <a16:creationId xmlns:a16="http://schemas.microsoft.com/office/drawing/2014/main" id="{C81E78F7-3525-4439-8E01-5477C12FBF39}"/>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lvl="0">
              <a:buSzPct val="25000"/>
            </a:pPr>
            <a:r>
              <a:rPr lang="en-GB" sz="2500" b="1" dirty="0">
                <a:latin typeface="Century Gothic" panose="020B0502020202020204" pitchFamily="34" charset="0"/>
                <a:ea typeface="Lato"/>
                <a:cs typeface="Lato"/>
                <a:sym typeface="Lato"/>
              </a:rPr>
              <a:t>Get creative!</a:t>
            </a:r>
          </a:p>
        </p:txBody>
      </p:sp>
      <p:pic>
        <p:nvPicPr>
          <p:cNvPr id="26" name="Picture 25" descr="Union Jack Bunting Clipart">
            <a:extLst>
              <a:ext uri="{FF2B5EF4-FFF2-40B4-BE49-F238E27FC236}">
                <a16:creationId xmlns:a16="http://schemas.microsoft.com/office/drawing/2014/main" id="{39AE152B-0E5F-4ABC-AA15-7F4B591CC766}"/>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cake, table, food, plate&#10;&#10;Description automatically generated">
            <a:extLst>
              <a:ext uri="{FF2B5EF4-FFF2-40B4-BE49-F238E27FC236}">
                <a16:creationId xmlns:a16="http://schemas.microsoft.com/office/drawing/2014/main" id="{921DD4BF-7AD5-4D73-95DD-BDDBFD8F8F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16831" y="286120"/>
            <a:ext cx="1434520" cy="1912693"/>
          </a:xfrm>
          <a:prstGeom prst="roundRect">
            <a:avLst/>
          </a:prstGeom>
        </p:spPr>
      </p:pic>
      <p:sp>
        <p:nvSpPr>
          <p:cNvPr id="16" name="Cloud 15">
            <a:extLst>
              <a:ext uri="{FF2B5EF4-FFF2-40B4-BE49-F238E27FC236}">
                <a16:creationId xmlns:a16="http://schemas.microsoft.com/office/drawing/2014/main" id="{BAF1C4F9-D5A9-43C1-8CDB-D300C3059CC8}"/>
              </a:ext>
            </a:extLst>
          </p:cNvPr>
          <p:cNvSpPr/>
          <p:nvPr/>
        </p:nvSpPr>
        <p:spPr>
          <a:xfrm>
            <a:off x="2603996" y="1767208"/>
            <a:ext cx="3079975" cy="1432813"/>
          </a:xfrm>
          <a:prstGeom prst="cloud">
            <a:avLst/>
          </a:prstGeom>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British Bake off!</a:t>
            </a:r>
          </a:p>
          <a:p>
            <a:pPr algn="ctr"/>
            <a:r>
              <a:rPr lang="en-GB" sz="1600" dirty="0"/>
              <a:t>Click the pictures to see the recipes!</a:t>
            </a:r>
          </a:p>
        </p:txBody>
      </p:sp>
      <p:sp>
        <p:nvSpPr>
          <p:cNvPr id="17" name="Rectangle: Rounded Corners 16">
            <a:extLst>
              <a:ext uri="{FF2B5EF4-FFF2-40B4-BE49-F238E27FC236}">
                <a16:creationId xmlns:a16="http://schemas.microsoft.com/office/drawing/2014/main" id="{760B815F-9C19-4757-8788-6AD083823F30}"/>
              </a:ext>
            </a:extLst>
          </p:cNvPr>
          <p:cNvSpPr/>
          <p:nvPr/>
        </p:nvSpPr>
        <p:spPr>
          <a:xfrm>
            <a:off x="2496902" y="4133129"/>
            <a:ext cx="1980000" cy="55071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Victoria Sponge</a:t>
            </a:r>
          </a:p>
        </p:txBody>
      </p:sp>
      <p:sp>
        <p:nvSpPr>
          <p:cNvPr id="22" name="Rectangle: Rounded Corners 21">
            <a:extLst>
              <a:ext uri="{FF2B5EF4-FFF2-40B4-BE49-F238E27FC236}">
                <a16:creationId xmlns:a16="http://schemas.microsoft.com/office/drawing/2014/main" id="{08891E75-450C-4E26-B852-254B95F6A1C2}"/>
              </a:ext>
            </a:extLst>
          </p:cNvPr>
          <p:cNvSpPr/>
          <p:nvPr/>
        </p:nvSpPr>
        <p:spPr>
          <a:xfrm>
            <a:off x="308680" y="3611840"/>
            <a:ext cx="1980000" cy="41368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Fairy Cakes</a:t>
            </a:r>
          </a:p>
        </p:txBody>
      </p:sp>
      <p:sp>
        <p:nvSpPr>
          <p:cNvPr id="27" name="Rectangle: Rounded Corners 26">
            <a:extLst>
              <a:ext uri="{FF2B5EF4-FFF2-40B4-BE49-F238E27FC236}">
                <a16:creationId xmlns:a16="http://schemas.microsoft.com/office/drawing/2014/main" id="{EE044359-EE89-4F57-ABD0-FD20D8395432}"/>
              </a:ext>
            </a:extLst>
          </p:cNvPr>
          <p:cNvSpPr/>
          <p:nvPr/>
        </p:nvSpPr>
        <p:spPr>
          <a:xfrm>
            <a:off x="4705053" y="6021160"/>
            <a:ext cx="1980000" cy="550719"/>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Scones</a:t>
            </a:r>
          </a:p>
        </p:txBody>
      </p:sp>
      <p:pic>
        <p:nvPicPr>
          <p:cNvPr id="4" name="Picture 3">
            <a:hlinkClick r:id="rId5"/>
            <a:extLst>
              <a:ext uri="{FF2B5EF4-FFF2-40B4-BE49-F238E27FC236}">
                <a16:creationId xmlns:a16="http://schemas.microsoft.com/office/drawing/2014/main" id="{0ABFE2FC-06FA-48C4-9C57-B51A6DCD8FAC}"/>
              </a:ext>
            </a:extLst>
          </p:cNvPr>
          <p:cNvPicPr>
            <a:picLocks noChangeAspect="1"/>
          </p:cNvPicPr>
          <p:nvPr/>
        </p:nvPicPr>
        <p:blipFill>
          <a:blip r:embed="rId6"/>
          <a:stretch>
            <a:fillRect/>
          </a:stretch>
        </p:blipFill>
        <p:spPr>
          <a:xfrm>
            <a:off x="6861066" y="4771879"/>
            <a:ext cx="1982379" cy="1800000"/>
          </a:xfrm>
          <a:prstGeom prst="roundRect">
            <a:avLst/>
          </a:prstGeom>
        </p:spPr>
      </p:pic>
      <p:sp>
        <p:nvSpPr>
          <p:cNvPr id="28" name="Rectangle: Rounded Corners 27">
            <a:extLst>
              <a:ext uri="{FF2B5EF4-FFF2-40B4-BE49-F238E27FC236}">
                <a16:creationId xmlns:a16="http://schemas.microsoft.com/office/drawing/2014/main" id="{3A34A035-26A7-4F91-A4D1-18D1D8AD17E2}"/>
              </a:ext>
            </a:extLst>
          </p:cNvPr>
          <p:cNvSpPr/>
          <p:nvPr/>
        </p:nvSpPr>
        <p:spPr>
          <a:xfrm>
            <a:off x="6872663" y="4133128"/>
            <a:ext cx="1980000" cy="550719"/>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Rice </a:t>
            </a:r>
            <a:r>
              <a:rPr lang="en-GB" sz="1600" b="1" dirty="0" err="1"/>
              <a:t>Krispie</a:t>
            </a:r>
            <a:r>
              <a:rPr lang="en-GB" sz="1600" b="1" dirty="0"/>
              <a:t> Cakes</a:t>
            </a:r>
          </a:p>
        </p:txBody>
      </p:sp>
      <p:pic>
        <p:nvPicPr>
          <p:cNvPr id="1032" name="Picture 8" descr="Scones with jam &amp; clotted cream on a plate">
            <a:hlinkClick r:id="rId7"/>
            <a:extLst>
              <a:ext uri="{FF2B5EF4-FFF2-40B4-BE49-F238E27FC236}">
                <a16:creationId xmlns:a16="http://schemas.microsoft.com/office/drawing/2014/main" id="{5AE1E44E-AFC2-482E-BEF7-06B5F1079EB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92782" y="4133128"/>
            <a:ext cx="1982379" cy="1800000"/>
          </a:xfrm>
          <a:prstGeom prst="roundRect">
            <a:avLst/>
          </a:prstGeom>
          <a:noFill/>
          <a:extLst>
            <a:ext uri="{909E8E84-426E-40DD-AFC4-6F175D3DCCD1}">
              <a14:hiddenFill xmlns:a14="http://schemas.microsoft.com/office/drawing/2010/main">
                <a:solidFill>
                  <a:srgbClr val="FFFFFF"/>
                </a:solidFill>
              </a14:hiddenFill>
            </a:ext>
          </a:extLst>
        </p:spPr>
      </p:pic>
      <p:pic>
        <p:nvPicPr>
          <p:cNvPr id="1034" name="Picture 10" descr="Victoria sponge on a cake stand with slice taken out">
            <a:hlinkClick r:id="rId9"/>
            <a:extLst>
              <a:ext uri="{FF2B5EF4-FFF2-40B4-BE49-F238E27FC236}">
                <a16:creationId xmlns:a16="http://schemas.microsoft.com/office/drawing/2014/main" id="{A8DF39A9-C568-4149-9656-1BFED105DCA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86118" y="4771879"/>
            <a:ext cx="1982379" cy="1800000"/>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1"/>
            <a:extLst>
              <a:ext uri="{FF2B5EF4-FFF2-40B4-BE49-F238E27FC236}">
                <a16:creationId xmlns:a16="http://schemas.microsoft.com/office/drawing/2014/main" id="{3F26066B-21B7-477F-97EC-D0157E681316}"/>
              </a:ext>
            </a:extLst>
          </p:cNvPr>
          <p:cNvPicPr>
            <a:picLocks noChangeAspect="1"/>
          </p:cNvPicPr>
          <p:nvPr/>
        </p:nvPicPr>
        <p:blipFill>
          <a:blip r:embed="rId12"/>
          <a:stretch>
            <a:fillRect/>
          </a:stretch>
        </p:blipFill>
        <p:spPr>
          <a:xfrm>
            <a:off x="306237" y="4127654"/>
            <a:ext cx="1982379" cy="1783871"/>
          </a:xfrm>
          <a:prstGeom prst="roundRect">
            <a:avLst/>
          </a:prstGeom>
        </p:spPr>
      </p:pic>
      <p:pic>
        <p:nvPicPr>
          <p:cNvPr id="1036" name="Picture 12" descr="Iced fairy cakes">
            <a:hlinkClick r:id="rId13"/>
            <a:extLst>
              <a:ext uri="{FF2B5EF4-FFF2-40B4-BE49-F238E27FC236}">
                <a16:creationId xmlns:a16="http://schemas.microsoft.com/office/drawing/2014/main" id="{FA7E52ED-0B10-4688-8215-43C9543CF46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92649" y="1722080"/>
            <a:ext cx="1982379" cy="1800000"/>
          </a:xfrm>
          <a:prstGeom prst="round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DE6C3964-1B0F-4EEF-BFF4-B06DADBEAAF3}"/>
              </a:ext>
            </a:extLst>
          </p:cNvPr>
          <p:cNvSpPr/>
          <p:nvPr/>
        </p:nvSpPr>
        <p:spPr>
          <a:xfrm>
            <a:off x="3326759" y="315039"/>
            <a:ext cx="3534308" cy="566712"/>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Here’s a cake one of our voters made earlier… </a:t>
            </a:r>
          </a:p>
        </p:txBody>
      </p:sp>
      <p:pic>
        <p:nvPicPr>
          <p:cNvPr id="8" name="Graphic 7" descr="Arrow: Slight curve">
            <a:extLst>
              <a:ext uri="{FF2B5EF4-FFF2-40B4-BE49-F238E27FC236}">
                <a16:creationId xmlns:a16="http://schemas.microsoft.com/office/drawing/2014/main" id="{420E07CA-9899-4529-95C5-D1BC8C095CE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23768" y="237146"/>
            <a:ext cx="914400" cy="914400"/>
          </a:xfrm>
          <a:prstGeom prst="rect">
            <a:avLst/>
          </a:prstGeom>
        </p:spPr>
      </p:pic>
      <p:pic>
        <p:nvPicPr>
          <p:cNvPr id="9" name="Picture 8">
            <a:extLst>
              <a:ext uri="{FF2B5EF4-FFF2-40B4-BE49-F238E27FC236}">
                <a16:creationId xmlns:a16="http://schemas.microsoft.com/office/drawing/2014/main" id="{B840F47E-2F84-464E-BDE6-1D90D9F23E5E}"/>
              </a:ext>
            </a:extLst>
          </p:cNvPr>
          <p:cNvPicPr>
            <a:picLocks noChangeAspect="1"/>
          </p:cNvPicPr>
          <p:nvPr/>
        </p:nvPicPr>
        <p:blipFill>
          <a:blip r:embed="rId17"/>
          <a:stretch>
            <a:fillRect/>
          </a:stretch>
        </p:blipFill>
        <p:spPr>
          <a:xfrm rot="5400000">
            <a:off x="7279072" y="2474244"/>
            <a:ext cx="1796889" cy="1347667"/>
          </a:xfrm>
          <a:prstGeom prst="roundRect">
            <a:avLst/>
          </a:prstGeom>
        </p:spPr>
      </p:pic>
      <p:pic>
        <p:nvPicPr>
          <p:cNvPr id="10" name="Picture 9">
            <a:extLst>
              <a:ext uri="{FF2B5EF4-FFF2-40B4-BE49-F238E27FC236}">
                <a16:creationId xmlns:a16="http://schemas.microsoft.com/office/drawing/2014/main" id="{987C9459-2E9B-4BC2-87AD-7605A9909DAF}"/>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6057702" y="1711809"/>
            <a:ext cx="1260019" cy="1432813"/>
          </a:xfrm>
          <a:prstGeom prst="roundRect">
            <a:avLst/>
          </a:prstGeom>
        </p:spPr>
      </p:pic>
      <p:sp>
        <p:nvSpPr>
          <p:cNvPr id="44" name="Rectangle: Rounded Corners 43">
            <a:extLst>
              <a:ext uri="{FF2B5EF4-FFF2-40B4-BE49-F238E27FC236}">
                <a16:creationId xmlns:a16="http://schemas.microsoft.com/office/drawing/2014/main" id="{636BE86F-51D2-49F1-A9E2-930A0F3092B2}"/>
              </a:ext>
            </a:extLst>
          </p:cNvPr>
          <p:cNvSpPr/>
          <p:nvPr/>
        </p:nvSpPr>
        <p:spPr>
          <a:xfrm>
            <a:off x="7123751" y="2156652"/>
            <a:ext cx="759863" cy="469713"/>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Yum!</a:t>
            </a:r>
          </a:p>
        </p:txBody>
      </p:sp>
      <p:sp>
        <p:nvSpPr>
          <p:cNvPr id="23" name="Rectangle: Rounded Corners 22">
            <a:extLst>
              <a:ext uri="{FF2B5EF4-FFF2-40B4-BE49-F238E27FC236}">
                <a16:creationId xmlns:a16="http://schemas.microsoft.com/office/drawing/2014/main" id="{BF9032A3-2982-4214-BE6B-21A3DB0262B7}"/>
              </a:ext>
            </a:extLst>
          </p:cNvPr>
          <p:cNvSpPr/>
          <p:nvPr/>
        </p:nvSpPr>
        <p:spPr>
          <a:xfrm>
            <a:off x="6013878" y="3252460"/>
            <a:ext cx="1347667" cy="77306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Who would you make a cake for?</a:t>
            </a:r>
          </a:p>
        </p:txBody>
      </p:sp>
      <p:pic>
        <p:nvPicPr>
          <p:cNvPr id="1028" name="Picture 4" descr="Cake icon">
            <a:extLst>
              <a:ext uri="{FF2B5EF4-FFF2-40B4-BE49-F238E27FC236}">
                <a16:creationId xmlns:a16="http://schemas.microsoft.com/office/drawing/2014/main" id="{D27DFE1C-B011-4FFA-A168-3E9C4406AFD7}"/>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359221" y="2990462"/>
            <a:ext cx="773062" cy="773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Oven Mitten icon">
            <a:extLst>
              <a:ext uri="{FF2B5EF4-FFF2-40B4-BE49-F238E27FC236}">
                <a16:creationId xmlns:a16="http://schemas.microsoft.com/office/drawing/2014/main" id="{FDD5C066-1639-4043-8CE5-5C72FBEF6D9A}"/>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3164677" y="3223777"/>
            <a:ext cx="821320" cy="821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Bread and Rolling Pin icon">
            <a:extLst>
              <a:ext uri="{FF2B5EF4-FFF2-40B4-BE49-F238E27FC236}">
                <a16:creationId xmlns:a16="http://schemas.microsoft.com/office/drawing/2014/main" id="{CC0A55B6-B59D-43A8-934E-C90F3C2A52C9}"/>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5093913" y="2942204"/>
            <a:ext cx="821320" cy="8213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erry Jam icon">
            <a:extLst>
              <a:ext uri="{FF2B5EF4-FFF2-40B4-BE49-F238E27FC236}">
                <a16:creationId xmlns:a16="http://schemas.microsoft.com/office/drawing/2014/main" id="{BE6730F7-3D67-4A46-BC77-9E45AD4F78BB}"/>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4130675" y="3220618"/>
            <a:ext cx="821320" cy="82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a:extLst>
              <a:ext uri="{FF2B5EF4-FFF2-40B4-BE49-F238E27FC236}">
                <a16:creationId xmlns:a16="http://schemas.microsoft.com/office/drawing/2014/main" id="{786B343B-DD7D-4102-BC29-259CA8DEF54D}"/>
              </a:ext>
            </a:extLst>
          </p:cNvPr>
          <p:cNvSpPr/>
          <p:nvPr/>
        </p:nvSpPr>
        <p:spPr>
          <a:xfrm>
            <a:off x="1172075" y="2455819"/>
            <a:ext cx="6799847" cy="243588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A very British Bank Holiday</a:t>
            </a:r>
          </a:p>
          <a:p>
            <a:pPr algn="ctr"/>
            <a:r>
              <a:rPr lang="en-GB" sz="1600" dirty="0"/>
              <a:t>Friday 8</a:t>
            </a:r>
            <a:r>
              <a:rPr lang="en-GB" sz="1600" baseline="30000" dirty="0"/>
              <a:t>th</a:t>
            </a:r>
            <a:r>
              <a:rPr lang="en-GB" sz="1600" dirty="0"/>
              <a:t> May is VE Day, and there’s lots of things you can do to make this day one to remember, while still staying safe &amp; well!</a:t>
            </a:r>
          </a:p>
        </p:txBody>
      </p:sp>
      <p:sp>
        <p:nvSpPr>
          <p:cNvPr id="19" name="Shape 114">
            <a:extLst>
              <a:ext uri="{FF2B5EF4-FFF2-40B4-BE49-F238E27FC236}">
                <a16:creationId xmlns:a16="http://schemas.microsoft.com/office/drawing/2014/main" id="{C81E78F7-3525-4439-8E01-5477C12FBF39}"/>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tx1"/>
                </a:solidFill>
                <a:latin typeface="Century Gothic" panose="020B0502020202020204" pitchFamily="34" charset="0"/>
                <a:ea typeface="Lato"/>
                <a:cs typeface="Lato"/>
                <a:sym typeface="Lato"/>
              </a:rPr>
              <a:t>What can I do on the day?</a:t>
            </a:r>
          </a:p>
        </p:txBody>
      </p:sp>
      <p:pic>
        <p:nvPicPr>
          <p:cNvPr id="12" name="Picture 11">
            <a:extLst>
              <a:ext uri="{FF2B5EF4-FFF2-40B4-BE49-F238E27FC236}">
                <a16:creationId xmlns:a16="http://schemas.microsoft.com/office/drawing/2014/main" id="{1DD66D99-5C0B-47D5-B90F-9691BCE1813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325164" y="881517"/>
            <a:ext cx="2493670" cy="1440000"/>
          </a:xfrm>
          <a:prstGeom prst="roundRect">
            <a:avLst/>
          </a:prstGeom>
        </p:spPr>
      </p:pic>
      <p:pic>
        <p:nvPicPr>
          <p:cNvPr id="15" name="Picture 14">
            <a:extLst>
              <a:ext uri="{FF2B5EF4-FFF2-40B4-BE49-F238E27FC236}">
                <a16:creationId xmlns:a16="http://schemas.microsoft.com/office/drawing/2014/main" id="{9F54CDDC-36BE-4D65-BD99-52AB08DF96D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88322" y="881517"/>
            <a:ext cx="2493670" cy="1440000"/>
          </a:xfrm>
          <a:prstGeom prst="roundRect">
            <a:avLst/>
          </a:prstGeom>
        </p:spPr>
      </p:pic>
      <p:pic>
        <p:nvPicPr>
          <p:cNvPr id="18" name="Picture 17">
            <a:extLst>
              <a:ext uri="{FF2B5EF4-FFF2-40B4-BE49-F238E27FC236}">
                <a16:creationId xmlns:a16="http://schemas.microsoft.com/office/drawing/2014/main" id="{91DE08C0-4CAA-4C7A-9F6C-16D7A903BF1C}"/>
              </a:ext>
            </a:extLst>
          </p:cNvPr>
          <p:cNvPicPr>
            <a:picLocks noChangeAspect="1"/>
          </p:cNvPicPr>
          <p:nvPr/>
        </p:nvPicPr>
        <p:blipFill>
          <a:blip r:embed="rId5"/>
          <a:stretch>
            <a:fillRect/>
          </a:stretch>
        </p:blipFill>
        <p:spPr>
          <a:xfrm>
            <a:off x="6062008" y="881517"/>
            <a:ext cx="2493670" cy="1440000"/>
          </a:xfrm>
          <a:prstGeom prst="roundRect">
            <a:avLst/>
          </a:prstGeom>
        </p:spPr>
      </p:pic>
      <p:pic>
        <p:nvPicPr>
          <p:cNvPr id="11" name="Picture 10" descr="Union Jack Bunting Clipart">
            <a:extLst>
              <a:ext uri="{FF2B5EF4-FFF2-40B4-BE49-F238E27FC236}">
                <a16:creationId xmlns:a16="http://schemas.microsoft.com/office/drawing/2014/main" id="{490AD915-1CA8-4D8C-A9A3-4C462989A4D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 y="4030121"/>
            <a:ext cx="9144000" cy="24358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Union Jack Bunting Clipart">
            <a:extLst>
              <a:ext uri="{FF2B5EF4-FFF2-40B4-BE49-F238E27FC236}">
                <a16:creationId xmlns:a16="http://schemas.microsoft.com/office/drawing/2014/main" id="{48682E6C-40A0-4782-8AE2-0518A174669F}"/>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b="-373"/>
          <a:stretch/>
        </p:blipFill>
        <p:spPr bwMode="auto">
          <a:xfrm rot="20897739">
            <a:off x="206302" y="206435"/>
            <a:ext cx="764041" cy="72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08727"/>
      </p:ext>
    </p:extLst>
  </p:cSld>
  <p:clrMapOvr>
    <a:masterClrMapping/>
  </p:clrMapOvr>
</p:sld>
</file>

<file path=ppt/theme/theme1.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2.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VotesforSchools 2020 Theme</Template>
  <TotalTime>6921</TotalTime>
  <Words>1459</Words>
  <Application>Microsoft Office PowerPoint</Application>
  <PresentationFormat>On-screen Show (4:3)</PresentationFormat>
  <Paragraphs>142</Paragraphs>
  <Slides>12</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Century Gothic</vt:lpstr>
      <vt:lpstr>Colleges 2020</vt:lpstr>
      <vt:lpstr>VfS Secondary 2020</vt:lpstr>
      <vt:lpstr>VfS Prisons 2020</vt:lpstr>
      <vt:lpstr>VfS College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find more of our resources at: votesforschools.com/downloads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Kate Harris</cp:lastModifiedBy>
  <cp:revision>153</cp:revision>
  <dcterms:created xsi:type="dcterms:W3CDTF">2020-03-20T10:13:56Z</dcterms:created>
  <dcterms:modified xsi:type="dcterms:W3CDTF">2020-05-04T17:58:26Z</dcterms:modified>
</cp:coreProperties>
</file>