
<file path=[Content_Types].xml><?xml version="1.0" encoding="utf-8"?>
<Types xmlns="http://schemas.openxmlformats.org/package/2006/content-types">
  <Default Extension="xml" ContentType="application/xml"/>
  <Default Extension="wmf" ContentType="image/x-wmf"/>
  <Default Extension="svg" ContentType="image/svg+xml"/>
  <Default Extension="jpeg" ContentType="image/jpeg"/>
  <Default Extension="tiff" ContentType="image/tiff"/>
  <Default Extension="rels" ContentType="application/vnd.openxmlformats-package.relationships+xml"/>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6" r:id="rId2"/>
    <p:sldMasterId id="2147483702" r:id="rId3"/>
    <p:sldMasterId id="2147483733" r:id="rId4"/>
  </p:sldMasterIdLst>
  <p:notesMasterIdLst>
    <p:notesMasterId r:id="rId37"/>
  </p:notesMasterIdLst>
  <p:handoutMasterIdLst>
    <p:handoutMasterId r:id="rId38"/>
  </p:handoutMasterIdLst>
  <p:sldIdLst>
    <p:sldId id="256" r:id="rId5"/>
    <p:sldId id="1205" r:id="rId6"/>
    <p:sldId id="1191" r:id="rId7"/>
    <p:sldId id="1241" r:id="rId8"/>
    <p:sldId id="1244" r:id="rId9"/>
    <p:sldId id="1229" r:id="rId10"/>
    <p:sldId id="258" r:id="rId11"/>
    <p:sldId id="1214" r:id="rId12"/>
    <p:sldId id="1260" r:id="rId13"/>
    <p:sldId id="1228" r:id="rId14"/>
    <p:sldId id="1259" r:id="rId15"/>
    <p:sldId id="1265" r:id="rId16"/>
    <p:sldId id="1261" r:id="rId17"/>
    <p:sldId id="1246" r:id="rId18"/>
    <p:sldId id="1249" r:id="rId19"/>
    <p:sldId id="1247" r:id="rId20"/>
    <p:sldId id="1250" r:id="rId21"/>
    <p:sldId id="1251" r:id="rId22"/>
    <p:sldId id="1262" r:id="rId23"/>
    <p:sldId id="1245" r:id="rId24"/>
    <p:sldId id="1258" r:id="rId25"/>
    <p:sldId id="1248" r:id="rId26"/>
    <p:sldId id="1253" r:id="rId27"/>
    <p:sldId id="1256" r:id="rId28"/>
    <p:sldId id="1257" r:id="rId29"/>
    <p:sldId id="1263" r:id="rId30"/>
    <p:sldId id="272" r:id="rId31"/>
    <p:sldId id="1171" r:id="rId32"/>
    <p:sldId id="1264" r:id="rId33"/>
    <p:sldId id="1266" r:id="rId34"/>
    <p:sldId id="811" r:id="rId35"/>
    <p:sldId id="733" r:id="rId36"/>
  </p:sldIdLst>
  <p:sldSz cx="9144000" cy="6858000" type="screen4x3"/>
  <p:notesSz cx="6858000" cy="1209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8F6"/>
    <a:srgbClr val="F1B5B9"/>
    <a:srgbClr val="F8AEB5"/>
    <a:srgbClr val="FFFFFF"/>
    <a:srgbClr val="FFEC4F"/>
    <a:srgbClr val="FFECED"/>
    <a:srgbClr val="FFD3D6"/>
    <a:srgbClr val="DF6068"/>
    <a:srgbClr val="6088E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E20DA9-B574-48A5-BFE0-8C51C3C6244C}" v="87" dt="2020-05-07T10:25:11.481"/>
    <p1510:client id="{F9926CBD-0FE7-48F7-A729-1FCFE257F08D}" v="64" dt="2020-05-07T08:03:13.0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6157" autoAdjust="0"/>
  </p:normalViewPr>
  <p:slideViewPr>
    <p:cSldViewPr snapToGrid="0">
      <p:cViewPr varScale="1">
        <p:scale>
          <a:sx n="50" d="100"/>
          <a:sy n="50" d="100"/>
        </p:scale>
        <p:origin x="-2160" y="-112"/>
      </p:cViewPr>
      <p:guideLst>
        <p:guide orient="horz" pos="2160"/>
        <p:guide pos="2880"/>
      </p:guideLst>
    </p:cSldViewPr>
  </p:slideViewPr>
  <p:notesTextViewPr>
    <p:cViewPr>
      <p:scale>
        <a:sx n="3" d="2"/>
        <a:sy n="3" d="2"/>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 Id="rId44"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microsoft.com/office/2011/relationships/chartStyle" Target="style1.xml"/><Relationship Id="rId3"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891181261913"/>
          <c:y val="0.107715751040949"/>
          <c:w val="0.535779950555385"/>
          <c:h val="0.775525280953881"/>
        </c:manualLayout>
      </c:layout>
      <c:doughnutChart>
        <c:varyColors val="1"/>
        <c:ser>
          <c:idx val="0"/>
          <c:order val="0"/>
          <c:tx>
            <c:strRef>
              <c:f>Sheet1!$B$1</c:f>
              <c:strCache>
                <c:ptCount val="1"/>
                <c:pt idx="0">
                  <c:v>Column1</c:v>
                </c:pt>
              </c:strCache>
            </c:strRef>
          </c:tx>
          <c:spPr>
            <a:ln w="28575">
              <a:solidFill>
                <a:schemeClr val="tx1"/>
              </a:solidFill>
            </a:ln>
          </c:spPr>
          <c:dPt>
            <c:idx val="0"/>
            <c:bubble3D val="0"/>
            <c:spPr>
              <a:solidFill>
                <a:srgbClr val="DF6068"/>
              </a:solidFill>
              <a:ln w="28575">
                <a:solidFill>
                  <a:schemeClr val="tx1"/>
                </a:solidFill>
              </a:ln>
              <a:effectLst/>
            </c:spPr>
            <c:extLst xmlns:c16r2="http://schemas.microsoft.com/office/drawing/2015/06/chart">
              <c:ext xmlns:c16="http://schemas.microsoft.com/office/drawing/2014/chart" uri="{C3380CC4-5D6E-409C-BE32-E72D297353CC}">
                <c16:uniqueId val="{00000001-5D7A-45BD-8BD8-022EBCA6EB1C}"/>
              </c:ext>
            </c:extLst>
          </c:dPt>
          <c:dPt>
            <c:idx val="1"/>
            <c:bubble3D val="0"/>
            <c:spPr>
              <a:solidFill>
                <a:srgbClr val="80A0F2"/>
              </a:solidFill>
              <a:ln w="28575">
                <a:solidFill>
                  <a:schemeClr val="tx1"/>
                </a:solidFill>
              </a:ln>
              <a:effectLst/>
            </c:spPr>
            <c:extLst xmlns:c16r2="http://schemas.microsoft.com/office/drawing/2015/06/chart">
              <c:ext xmlns:c16="http://schemas.microsoft.com/office/drawing/2014/chart" uri="{C3380CC4-5D6E-409C-BE32-E72D297353CC}">
                <c16:uniqueId val="{00000003-5D7A-45BD-8BD8-022EBCA6EB1C}"/>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entury Gothic" panose="020B0502020202020204" pitchFamily="34" charset="0"/>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No</c:v>
                </c:pt>
                <c:pt idx="1">
                  <c:v>Yes</c:v>
                </c:pt>
              </c:strCache>
            </c:strRef>
          </c:cat>
          <c:val>
            <c:numRef>
              <c:f>Sheet1!$B$2:$B$3</c:f>
              <c:numCache>
                <c:formatCode>0.00%</c:formatCode>
                <c:ptCount val="2"/>
                <c:pt idx="0">
                  <c:v>0.552</c:v>
                </c:pt>
                <c:pt idx="1">
                  <c:v>0.448</c:v>
                </c:pt>
              </c:numCache>
            </c:numRef>
          </c:val>
          <c:extLst xmlns:c16r2="http://schemas.microsoft.com/office/drawing/2015/06/chart">
            <c:ext xmlns:c16="http://schemas.microsoft.com/office/drawing/2014/chart" uri="{C3380CC4-5D6E-409C-BE32-E72D297353CC}">
              <c16:uniqueId val="{00000004-5D7A-45BD-8BD8-022EBCA6EB1C}"/>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EF2D79C-3428-4C3E-874D-19C022B83713}"/>
              </a:ext>
            </a:extLst>
          </p:cNvPr>
          <p:cNvSpPr>
            <a:spLocks noGrp="1"/>
          </p:cNvSpPr>
          <p:nvPr>
            <p:ph type="hdr" sz="quarter"/>
          </p:nvPr>
        </p:nvSpPr>
        <p:spPr>
          <a:xfrm>
            <a:off x="0" y="0"/>
            <a:ext cx="2971800" cy="60325"/>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xmlns="" id="{A0A15EFC-7C6A-4BC3-A668-8F30B2E90251}"/>
              </a:ext>
            </a:extLst>
          </p:cNvPr>
          <p:cNvSpPr>
            <a:spLocks noGrp="1"/>
          </p:cNvSpPr>
          <p:nvPr>
            <p:ph type="dt" sz="quarter" idx="1"/>
          </p:nvPr>
        </p:nvSpPr>
        <p:spPr>
          <a:xfrm>
            <a:off x="3884613" y="0"/>
            <a:ext cx="2971800" cy="60325"/>
          </a:xfrm>
          <a:prstGeom prst="rect">
            <a:avLst/>
          </a:prstGeom>
        </p:spPr>
        <p:txBody>
          <a:bodyPr vert="horz" lIns="91440" tIns="45720" rIns="91440" bIns="45720" rtlCol="0"/>
          <a:lstStyle>
            <a:lvl1pPr algn="r">
              <a:defRPr sz="1200"/>
            </a:lvl1pPr>
          </a:lstStyle>
          <a:p>
            <a:fld id="{861DBC95-2803-4CAF-A492-49319F50918C}" type="datetimeFigureOut">
              <a:rPr lang="en-GB" smtClean="0"/>
              <a:t>17/05/20</a:t>
            </a:fld>
            <a:endParaRPr lang="en-GB"/>
          </a:p>
        </p:txBody>
      </p:sp>
      <p:sp>
        <p:nvSpPr>
          <p:cNvPr id="4" name="Footer Placeholder 3">
            <a:extLst>
              <a:ext uri="{FF2B5EF4-FFF2-40B4-BE49-F238E27FC236}">
                <a16:creationId xmlns:a16="http://schemas.microsoft.com/office/drawing/2014/main" xmlns="" id="{0B800021-88B2-42E0-B82E-A94B911A90C3}"/>
              </a:ext>
            </a:extLst>
          </p:cNvPr>
          <p:cNvSpPr>
            <a:spLocks noGrp="1"/>
          </p:cNvSpPr>
          <p:nvPr>
            <p:ph type="ftr" sz="quarter" idx="2"/>
          </p:nvPr>
        </p:nvSpPr>
        <p:spPr>
          <a:xfrm>
            <a:off x="0" y="1149350"/>
            <a:ext cx="2971800" cy="60325"/>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32200626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603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60325"/>
          </a:xfrm>
          <a:prstGeom prst="rect">
            <a:avLst/>
          </a:prstGeom>
        </p:spPr>
        <p:txBody>
          <a:bodyPr vert="horz" lIns="91440" tIns="45720" rIns="91440" bIns="45720" rtlCol="0"/>
          <a:lstStyle>
            <a:lvl1pPr algn="r">
              <a:defRPr sz="1200"/>
            </a:lvl1pPr>
          </a:lstStyle>
          <a:p>
            <a:fld id="{E02C891D-D01A-4860-A430-58F5DD275C29}" type="datetimeFigureOut">
              <a:rPr lang="en-GB" smtClean="0"/>
              <a:t>17/05/20</a:t>
            </a:fld>
            <a:endParaRPr lang="en-GB"/>
          </a:p>
        </p:txBody>
      </p:sp>
      <p:sp>
        <p:nvSpPr>
          <p:cNvPr id="4" name="Slide Image Placeholder 3"/>
          <p:cNvSpPr>
            <a:spLocks noGrp="1" noRot="1" noChangeAspect="1"/>
          </p:cNvSpPr>
          <p:nvPr>
            <p:ph type="sldImg" idx="2"/>
          </p:nvPr>
        </p:nvSpPr>
        <p:spPr>
          <a:xfrm>
            <a:off x="3157538" y="150813"/>
            <a:ext cx="542925" cy="407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582613"/>
            <a:ext cx="5486400" cy="4762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1149350"/>
            <a:ext cx="2971800" cy="603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1149350"/>
            <a:ext cx="2971800" cy="60325"/>
          </a:xfrm>
          <a:prstGeom prst="rect">
            <a:avLst/>
          </a:prstGeom>
        </p:spPr>
        <p:txBody>
          <a:bodyPr vert="horz" lIns="91440" tIns="45720" rIns="91440" bIns="45720" rtlCol="0" anchor="b"/>
          <a:lstStyle>
            <a:lvl1pPr algn="r">
              <a:defRPr sz="1200"/>
            </a:lvl1pPr>
          </a:lstStyle>
          <a:p>
            <a:fld id="{D24641B7-47AA-47D8-B43F-D519369C48F5}" type="slidenum">
              <a:rPr lang="en-GB" smtClean="0"/>
              <a:t>‹#›</a:t>
            </a:fld>
            <a:endParaRPr lang="en-GB"/>
          </a:p>
        </p:txBody>
      </p:sp>
    </p:spTree>
    <p:extLst>
      <p:ext uri="{BB962C8B-B14F-4D97-AF65-F5344CB8AC3E}">
        <p14:creationId xmlns:p14="http://schemas.microsoft.com/office/powerpoint/2010/main" val="622961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s://www.youtube.com/watch?v=jYu966AONZI&amp;t=15s"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hs.uk/live-well/sleep-and-tiredness/how-much-sleep-do-kids-need/" TargetMode="External"/><Relationship Id="rId4" Type="http://schemas.openxmlformats.org/officeDocument/2006/relationships/hyperlink" Target="https://www.nhs.uk/news/neurology/lack-of-sleep-may-disrupt-development-of-a-childs-brain/" TargetMode="External"/><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medicalnewstoday.com/articles/307334%23effects" TargetMode="External"/><Relationship Id="rId4" Type="http://schemas.openxmlformats.org/officeDocument/2006/relationships/hyperlink" Target="https://www.ncbi.nlm.nih.gov/pmc/articles/PMC5449130/" TargetMode="External"/><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medicalnewstoday.com/articles/307334%23effects" TargetMode="External"/><Relationship Id="rId4" Type="http://schemas.openxmlformats.org/officeDocument/2006/relationships/hyperlink" Target="https://www.ncbi.nlm.nih.gov/pmc/articles/PMC5449130/" TargetMode="External"/><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medicalnewstoday.com/articles/307334%23effects" TargetMode="External"/><Relationship Id="rId4" Type="http://schemas.openxmlformats.org/officeDocument/2006/relationships/hyperlink" Target="https://www.ncbi.nlm.nih.gov/pmc/articles/PMC5449130/" TargetMode="External"/><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medicalnewstoday.com/articles/307334%23effects" TargetMode="External"/><Relationship Id="rId4" Type="http://schemas.openxmlformats.org/officeDocument/2006/relationships/hyperlink" Target="https://www.ncbi.nlm.nih.gov/pmc/articles/PMC5449130/" TargetMode="External"/><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s://icons8.com/"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 Id="rId3" Type="http://schemas.openxmlformats.org/officeDocument/2006/relationships/hyperlink" Target="https://emojipedia.org/apple/"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 Id="rId3" Type="http://schemas.openxmlformats.org/officeDocument/2006/relationships/hyperlink" Target="https://emojipedia.org/apple/"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youtube.com/watch?v=4V8pZaD9tgg&amp;t=32s" TargetMode="External"/><Relationship Id="rId4" Type="http://schemas.openxmlformats.org/officeDocument/2006/relationships/hyperlink" Target="https://www.youtube.com/watch?v=3o9etQktCpI&amp;t=16s" TargetMode="External"/><Relationship Id="rId5" Type="http://schemas.openxmlformats.org/officeDocument/2006/relationships/hyperlink" Target="https://emojipedia.org/apple/" TargetMode="External"/><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 Id="rId3" Type="http://schemas.openxmlformats.org/officeDocument/2006/relationships/hyperlink" Target="https://emojipedia.org/apple/"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 Id="rId3" Type="http://schemas.openxmlformats.org/officeDocument/2006/relationships/hyperlink" Target="https://emojipedia.org/apple/"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 Id="rId3" Type="http://schemas.openxmlformats.org/officeDocument/2006/relationships/hyperlink" Target="https://emojipedia.org/apple/"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0" Type="http://schemas.openxmlformats.org/officeDocument/2006/relationships/hyperlink" Target="https://www.headstogether.org.uk/60-second-support/" TargetMode="External"/><Relationship Id="rId21" Type="http://schemas.openxmlformats.org/officeDocument/2006/relationships/hyperlink" Target="https://www.mentalhealth.org.uk/our-work" TargetMode="External"/><Relationship Id="rId22" Type="http://schemas.openxmlformats.org/officeDocument/2006/relationships/hyperlink" Target="https://www.pharmacy.biz/every-mind-matters-phe-launches-new-mental-health-support-platform/" TargetMode="External"/><Relationship Id="rId23" Type="http://schemas.openxmlformats.org/officeDocument/2006/relationships/hyperlink" Target="https://www.pinterest.co.uk/pin/228698487304510326/" TargetMode="External"/><Relationship Id="rId24" Type="http://schemas.openxmlformats.org/officeDocument/2006/relationships/hyperlink" Target="https://mediatrust.org/resource-hub/four-ways-to-boost-your-social-media-content/ttc_rgb_pos_logo_1/" TargetMode="External"/><Relationship Id="rId25" Type="http://schemas.openxmlformats.org/officeDocument/2006/relationships/hyperlink" Target="https://www.mind.org.uk/about-us/what-we-do/" TargetMode="External"/><Relationship Id="rId26" Type="http://schemas.openxmlformats.org/officeDocument/2006/relationships/hyperlink" Target="https://sleepcouncil.org.uk/advice-support/sleep-advice/still-not-sleeping/" TargetMode="External"/><Relationship Id="rId27" Type="http://schemas.openxmlformats.org/officeDocument/2006/relationships/hyperlink" Target="https://www.headspace.com/philanthropy" TargetMode="External"/><Relationship Id="rId28" Type="http://schemas.openxmlformats.org/officeDocument/2006/relationships/hyperlink" Target="https://socialsolihull.org.uk/localoffer/family-information-service-directory/4532/youngminds/" TargetMode="External"/><Relationship Id="rId29" Type="http://schemas.openxmlformats.org/officeDocument/2006/relationships/hyperlink" Target="https://en.wikipedia.org/wiki/File:NHS-Logo.svg" TargetMode="External"/><Relationship Id="rId1" Type="http://schemas.openxmlformats.org/officeDocument/2006/relationships/notesMaster" Target="../notesMasters/notesMaster1.xml"/><Relationship Id="rId2" Type="http://schemas.openxmlformats.org/officeDocument/2006/relationships/slide" Target="../slides/slide28.xml"/><Relationship Id="rId3" Type="http://schemas.openxmlformats.org/officeDocument/2006/relationships/hyperlink" Target="https://www.mentalhealth.org.uk/events/take-action-get-active-2020" TargetMode="External"/><Relationship Id="rId4" Type="http://schemas.openxmlformats.org/officeDocument/2006/relationships/hyperlink" Target="http://www.mhfestival.com/" TargetMode="External"/><Relationship Id="rId5" Type="http://schemas.openxmlformats.org/officeDocument/2006/relationships/hyperlink" Target="https://www.nhs.uk/oneyou/every-mind-matters/coronavirus-covid-19-staying-at-home-tips/" TargetMode="External"/><Relationship Id="rId30" Type="http://schemas.openxmlformats.org/officeDocument/2006/relationships/hyperlink" Target="https://twitter.com/rethink_" TargetMode="External"/><Relationship Id="rId31" Type="http://schemas.openxmlformats.org/officeDocument/2006/relationships/hyperlink" Target="https://www.samaritans.org/" TargetMode="External"/><Relationship Id="rId32" Type="http://schemas.openxmlformats.org/officeDocument/2006/relationships/hyperlink" Target="https://www.childrenssociety.org.uk/" TargetMode="External"/><Relationship Id="rId9" Type="http://schemas.openxmlformats.org/officeDocument/2006/relationships/hyperlink" Target="https://www.thebraincharity.org.uk/how-we-can-help/practical-help/information-advice/living-with-a-condition/problems-sleeping" TargetMode="External"/><Relationship Id="rId6" Type="http://schemas.openxmlformats.org/officeDocument/2006/relationships/hyperlink" Target="https://www.bbc.co.uk/mediacentre/latestnews/2020/mental-health-season%23heading-bbc-childrens-and-education" TargetMode="External"/><Relationship Id="rId7" Type="http://schemas.openxmlformats.org/officeDocument/2006/relationships/hyperlink" Target="https://www.time-to-change.org.uk/get-involved/get-involved-workplace/make-impact-your-workplace/mental-health-calendar/mental-health" TargetMode="External"/><Relationship Id="rId8" Type="http://schemas.openxmlformats.org/officeDocument/2006/relationships/hyperlink" Target="https://www.mind.org.uk/information-support/types-of-mental-health-problems/sleep-problems/sleep-problems/" TargetMode="External"/><Relationship Id="rId33" Type="http://schemas.openxmlformats.org/officeDocument/2006/relationships/hyperlink" Target="http://lbforum.org.uk/services/childline/logo-childline/" TargetMode="External"/><Relationship Id="rId10" Type="http://schemas.openxmlformats.org/officeDocument/2006/relationships/hyperlink" Target="https://sleepcouncil.org.uk/advice-support/sleep-tools/sleep-calculator/" TargetMode="External"/><Relationship Id="rId11" Type="http://schemas.openxmlformats.org/officeDocument/2006/relationships/hyperlink" Target="https://www.headspace.com/" TargetMode="External"/><Relationship Id="rId12" Type="http://schemas.openxmlformats.org/officeDocument/2006/relationships/hyperlink" Target="https://youngminds.org.uk/find-help/feelings-and-symptoms/sleep-problems/" TargetMode="External"/><Relationship Id="rId13" Type="http://schemas.openxmlformats.org/officeDocument/2006/relationships/hyperlink" Target="https://www.bighealth.com/sleepio" TargetMode="External"/><Relationship Id="rId14" Type="http://schemas.openxmlformats.org/officeDocument/2006/relationships/hyperlink" Target="https://www.nhs.uk/live-well/sleep-and-tiredness/" TargetMode="External"/><Relationship Id="rId15" Type="http://schemas.openxmlformats.org/officeDocument/2006/relationships/hyperlink" Target="https://www.rethink.org/advice-and-information/" TargetMode="External"/><Relationship Id="rId16" Type="http://schemas.openxmlformats.org/officeDocument/2006/relationships/hyperlink" Target="https://www.samaritans.org/how-we-can-help/contact-samaritan/" TargetMode="External"/><Relationship Id="rId17" Type="http://schemas.openxmlformats.org/officeDocument/2006/relationships/hyperlink" Target="https://www.childrenssociety.org.uk/advice-hub/emotional-resilience" TargetMode="External"/><Relationship Id="rId18" Type="http://schemas.openxmlformats.org/officeDocument/2006/relationships/hyperlink" Target="https://www.thecalmzone.net/help/get-help/" TargetMode="External"/><Relationship Id="rId19" Type="http://schemas.openxmlformats.org/officeDocument/2006/relationships/hyperlink" Target="https://www.childline.org.uk/info-advice/"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s://www.youtube.com/watch?v=PD_G4WLzABk&amp;t=38s"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 Id="rId3" Type="http://schemas.openxmlformats.org/officeDocument/2006/relationships/hyperlink" Target="https://sleepcouncil.org.uk/advice-support/sleep-tools/sleep-calculator/"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 Id="rId3" Type="http://schemas.openxmlformats.org/officeDocument/2006/relationships/hyperlink" Target="https://www.surveymonkey.co.uk/r/vfs-primary-child-actors"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bc.co.uk/newsround/52228461" TargetMode="External"/><Relationship Id="rId4" Type="http://schemas.openxmlformats.org/officeDocument/2006/relationships/hyperlink" Target="https://www.bbc.co.uk/news/business-51171395" TargetMode="External"/><Relationship Id="rId5" Type="http://schemas.openxmlformats.org/officeDocument/2006/relationships/hyperlink" Target="https://www.bbc.co.uk/newsround/52653333" TargetMode="External"/><Relationship Id="rId6" Type="http://schemas.openxmlformats.org/officeDocument/2006/relationships/hyperlink" Target="https://www.bbc.co.uk/newsround/52651310" TargetMode="External"/><Relationship Id="rId7" Type="http://schemas.openxmlformats.org/officeDocument/2006/relationships/hyperlink" Target="https://www.bbc.co.uk/newsround/52618038" TargetMode="External"/><Relationship Id="rId8" Type="http://schemas.openxmlformats.org/officeDocument/2006/relationships/hyperlink" Target="https://www.bbc.co.uk/newsround/52658671"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s://icons8.com/"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1</a:t>
            </a:fld>
            <a:endParaRPr lang="en-GB" dirty="0"/>
          </a:p>
        </p:txBody>
      </p:sp>
    </p:spTree>
    <p:extLst>
      <p:ext uri="{BB962C8B-B14F-4D97-AF65-F5344CB8AC3E}">
        <p14:creationId xmlns:p14="http://schemas.microsoft.com/office/powerpoint/2010/main" val="3901692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highlight>
                  <a:srgbClr val="FFFF00"/>
                </a:highlight>
              </a:rPr>
              <a:t>Parent/Carer Note: </a:t>
            </a:r>
            <a:r>
              <a:rPr lang="en-GB" b="0" dirty="0">
                <a:highlight>
                  <a:srgbClr val="FFFF00"/>
                </a:highlight>
              </a:rPr>
              <a:t>It’s a good idea to share your own sleep experiences with children throughout this lesson, to both remind them of their own and reassure of them that it is normal.</a:t>
            </a:r>
            <a:endParaRPr lang="en-GB" dirty="0"/>
          </a:p>
          <a:p>
            <a:endParaRPr lang="en-GB" dirty="0"/>
          </a:p>
          <a:p>
            <a:r>
              <a:rPr lang="en-GB" b="1" dirty="0"/>
              <a:t>Images</a:t>
            </a:r>
            <a:r>
              <a:rPr lang="en-GB" dirty="0"/>
              <a:t>: </a:t>
            </a:r>
          </a:p>
          <a:p>
            <a:r>
              <a:rPr lang="en-GB" dirty="0"/>
              <a:t>1) iStock</a:t>
            </a:r>
          </a:p>
        </p:txBody>
      </p:sp>
      <p:sp>
        <p:nvSpPr>
          <p:cNvPr id="4" name="Slide Number Placeholder 3"/>
          <p:cNvSpPr>
            <a:spLocks noGrp="1"/>
          </p:cNvSpPr>
          <p:nvPr>
            <p:ph type="sldNum" sz="quarter" idx="5"/>
          </p:nvPr>
        </p:nvSpPr>
        <p:spPr/>
        <p:txBody>
          <a:bodyPr/>
          <a:lstStyle/>
          <a:p>
            <a:fld id="{D24641B7-47AA-47D8-B43F-D519369C48F5}" type="slidenum">
              <a:rPr lang="en-GB" smtClean="0"/>
              <a:t>10</a:t>
            </a:fld>
            <a:endParaRPr lang="en-GB"/>
          </a:p>
        </p:txBody>
      </p:sp>
    </p:spTree>
    <p:extLst>
      <p:ext uri="{BB962C8B-B14F-4D97-AF65-F5344CB8AC3E}">
        <p14:creationId xmlns:p14="http://schemas.microsoft.com/office/powerpoint/2010/main" val="2482765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highlight>
                  <a:srgbClr val="FFFF00"/>
                </a:highlight>
              </a:rPr>
              <a:t>Parent/Carer Note: </a:t>
            </a:r>
            <a:r>
              <a:rPr lang="en-GB" b="0" dirty="0">
                <a:highlight>
                  <a:srgbClr val="FFFF00"/>
                </a:highlight>
              </a:rPr>
              <a:t>You may wish to replay the video after writing down the questions, and look for the answers together in the video.</a:t>
            </a:r>
            <a:endParaRPr lang="en-GB" dirty="0"/>
          </a:p>
          <a:p>
            <a:endParaRPr lang="en-GB" b="1" dirty="0"/>
          </a:p>
          <a:p>
            <a:r>
              <a:rPr lang="en-GB" b="1" dirty="0"/>
              <a:t>Alternative video link: </a:t>
            </a:r>
            <a:r>
              <a:rPr lang="en-GB" dirty="0">
                <a:hlinkClick r:id="rId3"/>
              </a:rPr>
              <a:t>https://www.youtube.com/watch?v=jYu966AONZI&amp;t=15s</a:t>
            </a:r>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11</a:t>
            </a:fld>
            <a:endParaRPr lang="en-GB"/>
          </a:p>
        </p:txBody>
      </p:sp>
    </p:spTree>
    <p:extLst>
      <p:ext uri="{BB962C8B-B14F-4D97-AF65-F5344CB8AC3E}">
        <p14:creationId xmlns:p14="http://schemas.microsoft.com/office/powerpoint/2010/main" val="943025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highlight>
                  <a:srgbClr val="FFFF00"/>
                </a:highlight>
              </a:rPr>
              <a:t>Parent/Carer Note: </a:t>
            </a:r>
            <a:r>
              <a:rPr lang="en-GB" b="0" dirty="0">
                <a:highlight>
                  <a:srgbClr val="FFFF00"/>
                </a:highlight>
              </a:rPr>
              <a:t>This chart has been simplified for the purpose of this lesson. Please use the references below for more exact figures.</a:t>
            </a:r>
          </a:p>
          <a:p>
            <a:endParaRPr lang="en-GB" b="1" dirty="0">
              <a:highlight>
                <a:srgbClr val="FFFF00"/>
              </a:highlight>
            </a:endParaRPr>
          </a:p>
          <a:p>
            <a:r>
              <a:rPr lang="en-GB" b="1" dirty="0">
                <a:highlight>
                  <a:srgbClr val="FFFF00"/>
                </a:highlight>
              </a:rPr>
              <a:t>References:</a:t>
            </a:r>
          </a:p>
          <a:p>
            <a:pPr marL="228600" indent="-228600">
              <a:buAutoNum type="arabicParenR"/>
            </a:pPr>
            <a:r>
              <a:rPr lang="en-GB" dirty="0">
                <a:hlinkClick r:id="rId3"/>
              </a:rPr>
              <a:t>https://www.nhs.uk/live-well/sleep-and-tiredness/how-much-sleep-do-kids-need/</a:t>
            </a:r>
            <a:endParaRPr lang="en-GB" dirty="0"/>
          </a:p>
          <a:p>
            <a:pPr marL="228600" indent="-228600">
              <a:buAutoNum type="arabicParenR"/>
            </a:pPr>
            <a:r>
              <a:rPr lang="en-GB" dirty="0">
                <a:hlinkClick r:id="rId4"/>
              </a:rPr>
              <a:t>https://www.nhs.uk/news/neurology/lack-of-sleep-may-disrupt-development-of-a-childs-brain/</a:t>
            </a:r>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12</a:t>
            </a:fld>
            <a:endParaRPr lang="en-GB"/>
          </a:p>
        </p:txBody>
      </p:sp>
    </p:spTree>
    <p:extLst>
      <p:ext uri="{BB962C8B-B14F-4D97-AF65-F5344CB8AC3E}">
        <p14:creationId xmlns:p14="http://schemas.microsoft.com/office/powerpoint/2010/main" val="109348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r>
              <a:rPr lang="en-GB" dirty="0"/>
              <a:t>:</a:t>
            </a:r>
          </a:p>
          <a:p>
            <a:pPr marL="228600" indent="-228600">
              <a:buAutoNum type="arabicParenR"/>
            </a:pPr>
            <a:r>
              <a:rPr lang="en-GB" dirty="0"/>
              <a:t>iStock</a:t>
            </a:r>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13</a:t>
            </a:fld>
            <a:endParaRPr lang="en-GB"/>
          </a:p>
        </p:txBody>
      </p:sp>
    </p:spTree>
    <p:extLst>
      <p:ext uri="{BB962C8B-B14F-4D97-AF65-F5344CB8AC3E}">
        <p14:creationId xmlns:p14="http://schemas.microsoft.com/office/powerpoint/2010/main" val="939343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highlight>
                  <a:srgbClr val="FFFF00"/>
                </a:highlight>
              </a:rPr>
              <a:t>Parent/Carer Note: </a:t>
            </a:r>
            <a:r>
              <a:rPr lang="en-GB" b="0" dirty="0">
                <a:highlight>
                  <a:srgbClr val="FFFF00"/>
                </a:highlight>
              </a:rPr>
              <a:t>We recommend discussing each of these scenarios with children and highlighted times where you/they have felt this way.</a:t>
            </a:r>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14</a:t>
            </a:fld>
            <a:endParaRPr lang="en-GB"/>
          </a:p>
        </p:txBody>
      </p:sp>
    </p:spTree>
    <p:extLst>
      <p:ext uri="{BB962C8B-B14F-4D97-AF65-F5344CB8AC3E}">
        <p14:creationId xmlns:p14="http://schemas.microsoft.com/office/powerpoint/2010/main" val="168199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highlight>
                  <a:srgbClr val="FFFF00"/>
                </a:highlight>
              </a:rPr>
              <a:t>Parent/Carer Note: </a:t>
            </a:r>
            <a:r>
              <a:rPr lang="en-GB" b="0" dirty="0">
                <a:highlight>
                  <a:srgbClr val="FFFF00"/>
                </a:highlight>
              </a:rPr>
              <a:t>We recommend discussing each of these scenarios with children and highlighted times where you/they have felt this way.</a:t>
            </a:r>
            <a:endParaRPr lang="en-GB" dirty="0"/>
          </a:p>
          <a:p>
            <a:endParaRPr lang="en-GB" dirty="0"/>
          </a:p>
          <a:p>
            <a:r>
              <a:rPr lang="en-GB" b="1" dirty="0"/>
              <a:t>References: </a:t>
            </a:r>
          </a:p>
          <a:p>
            <a:pPr marL="228600" indent="-228600">
              <a:buAutoNum type="arabicParenR"/>
            </a:pPr>
            <a:r>
              <a:rPr lang="en-GB" sz="1200" b="0" i="0" u="none" strike="noStrike" kern="1200" dirty="0">
                <a:solidFill>
                  <a:schemeClr val="tx1"/>
                </a:solidFill>
                <a:effectLst/>
                <a:latin typeface="+mn-lt"/>
                <a:ea typeface="+mn-ea"/>
                <a:cs typeface="+mn-cs"/>
                <a:hlinkClick r:id="rId3"/>
              </a:rPr>
              <a:t>https://www.medicalnewstoday.com/articles/307334#effects</a:t>
            </a:r>
            <a:endParaRPr lang="en-GB" sz="1200" b="0" i="0" u="none" strike="noStrike" kern="1200" dirty="0">
              <a:solidFill>
                <a:schemeClr val="tx1"/>
              </a:solidFill>
              <a:effectLst/>
              <a:latin typeface="+mn-lt"/>
              <a:ea typeface="+mn-ea"/>
              <a:cs typeface="+mn-cs"/>
            </a:endParaRPr>
          </a:p>
          <a:p>
            <a:pPr marL="228600" indent="-228600">
              <a:buAutoNum type="arabicParenR"/>
            </a:pPr>
            <a:r>
              <a:rPr lang="en-GB" sz="1200" b="0" i="0" u="sng" kern="1200" dirty="0">
                <a:solidFill>
                  <a:schemeClr val="tx1"/>
                </a:solidFill>
                <a:effectLst/>
                <a:latin typeface="+mn-lt"/>
                <a:ea typeface="+mn-ea"/>
                <a:cs typeface="+mn-cs"/>
                <a:hlinkClick r:id="rId4"/>
              </a:rPr>
              <a:t>https://www.ncbi.nlm.nih.gov/pmc/articles/PMC5449130/</a:t>
            </a:r>
            <a:endParaRPr lang="en-GB" sz="1200" b="0" i="0" u="sng" kern="1200" dirty="0">
              <a:solidFill>
                <a:schemeClr val="tx1"/>
              </a:solidFill>
              <a:effectLst/>
              <a:latin typeface="+mn-lt"/>
              <a:ea typeface="+mn-ea"/>
              <a:cs typeface="+mn-cs"/>
            </a:endParaRPr>
          </a:p>
          <a:p>
            <a:endParaRPr lang="en-GB" sz="1200" b="0" i="0" u="sng" kern="1200" dirty="0">
              <a:solidFill>
                <a:schemeClr val="tx1"/>
              </a:solidFill>
              <a:effectLst/>
              <a:latin typeface="+mn-lt"/>
              <a:ea typeface="+mn-ea"/>
              <a:cs typeface="+mn-cs"/>
            </a:endParaRPr>
          </a:p>
          <a:p>
            <a:r>
              <a:rPr lang="en-GB" sz="1200" b="1" i="0" u="none" kern="1200" dirty="0">
                <a:solidFill>
                  <a:schemeClr val="tx1"/>
                </a:solidFill>
                <a:effectLst/>
                <a:latin typeface="+mn-lt"/>
                <a:ea typeface="+mn-ea"/>
                <a:cs typeface="+mn-cs"/>
              </a:rPr>
              <a:t>Images: </a:t>
            </a:r>
          </a:p>
          <a:p>
            <a:pPr marL="228600" indent="-228600">
              <a:buAutoNum type="arabicParenR"/>
            </a:pPr>
            <a:r>
              <a:rPr lang="en-GB" sz="1200" b="0" i="0" u="none" kern="1200" dirty="0">
                <a:solidFill>
                  <a:schemeClr val="tx1"/>
                </a:solidFill>
                <a:effectLst/>
                <a:latin typeface="+mn-lt"/>
                <a:ea typeface="+mn-ea"/>
                <a:cs typeface="+mn-cs"/>
              </a:rPr>
              <a:t>iStock </a:t>
            </a:r>
          </a:p>
        </p:txBody>
      </p:sp>
      <p:sp>
        <p:nvSpPr>
          <p:cNvPr id="4" name="Slide Number Placeholder 3"/>
          <p:cNvSpPr>
            <a:spLocks noGrp="1"/>
          </p:cNvSpPr>
          <p:nvPr>
            <p:ph type="sldNum" sz="quarter" idx="5"/>
          </p:nvPr>
        </p:nvSpPr>
        <p:spPr/>
        <p:txBody>
          <a:bodyPr/>
          <a:lstStyle/>
          <a:p>
            <a:fld id="{D24641B7-47AA-47D8-B43F-D519369C48F5}" type="slidenum">
              <a:rPr lang="en-GB" smtClean="0"/>
              <a:t>15</a:t>
            </a:fld>
            <a:endParaRPr lang="en-GB"/>
          </a:p>
        </p:txBody>
      </p:sp>
    </p:spTree>
    <p:extLst>
      <p:ext uri="{BB962C8B-B14F-4D97-AF65-F5344CB8AC3E}">
        <p14:creationId xmlns:p14="http://schemas.microsoft.com/office/powerpoint/2010/main" val="4152985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highlight>
                  <a:srgbClr val="FFFF00"/>
                </a:highlight>
              </a:rPr>
              <a:t>Parent/Carer Note: </a:t>
            </a:r>
            <a:r>
              <a:rPr lang="en-GB" b="0" dirty="0">
                <a:highlight>
                  <a:srgbClr val="FFFF00"/>
                </a:highlight>
              </a:rPr>
              <a:t>We recommend discussing each of these scenarios with children and highlighted times where you/they have felt this way.</a:t>
            </a:r>
            <a:endParaRPr lang="en-GB" dirty="0"/>
          </a:p>
          <a:p>
            <a:endParaRPr lang="en-GB" dirty="0"/>
          </a:p>
          <a:p>
            <a:r>
              <a:rPr lang="en-GB" b="1" dirty="0"/>
              <a:t>References: </a:t>
            </a:r>
          </a:p>
          <a:p>
            <a:pPr marL="228600" indent="-228600">
              <a:buAutoNum type="arabicParenR"/>
            </a:pPr>
            <a:r>
              <a:rPr lang="en-GB" sz="1200" b="0" i="0" u="none" strike="noStrike" kern="1200" dirty="0">
                <a:solidFill>
                  <a:schemeClr val="tx1"/>
                </a:solidFill>
                <a:effectLst/>
                <a:latin typeface="+mn-lt"/>
                <a:ea typeface="+mn-ea"/>
                <a:cs typeface="+mn-cs"/>
                <a:hlinkClick r:id="rId3"/>
              </a:rPr>
              <a:t>https://www.medicalnewstoday.com/articles/307334#effects</a:t>
            </a:r>
            <a:endParaRPr lang="en-GB" sz="1200" b="0" i="0" u="none" strike="noStrike" kern="1200" dirty="0">
              <a:solidFill>
                <a:schemeClr val="tx1"/>
              </a:solidFill>
              <a:effectLst/>
              <a:latin typeface="+mn-lt"/>
              <a:ea typeface="+mn-ea"/>
              <a:cs typeface="+mn-cs"/>
            </a:endParaRPr>
          </a:p>
          <a:p>
            <a:pPr marL="228600" indent="-228600">
              <a:buAutoNum type="arabicParenR"/>
            </a:pPr>
            <a:r>
              <a:rPr lang="en-GB" sz="1200" b="0" i="0" u="sng" kern="1200" dirty="0">
                <a:solidFill>
                  <a:schemeClr val="tx1"/>
                </a:solidFill>
                <a:effectLst/>
                <a:latin typeface="+mn-lt"/>
                <a:ea typeface="+mn-ea"/>
                <a:cs typeface="+mn-cs"/>
                <a:hlinkClick r:id="rId4"/>
              </a:rPr>
              <a:t>https://www.ncbi.nlm.nih.gov/pmc/articles/PMC5449130/</a:t>
            </a:r>
            <a:endParaRPr lang="en-GB" sz="1200" b="0" i="0" u="sng" kern="1200" dirty="0">
              <a:solidFill>
                <a:schemeClr val="tx1"/>
              </a:solidFill>
              <a:effectLst/>
              <a:latin typeface="+mn-lt"/>
              <a:ea typeface="+mn-ea"/>
              <a:cs typeface="+mn-cs"/>
            </a:endParaRPr>
          </a:p>
          <a:p>
            <a:endParaRPr lang="en-GB" sz="1200" b="0" i="0" u="sng" kern="1200" dirty="0">
              <a:solidFill>
                <a:schemeClr val="tx1"/>
              </a:solidFill>
              <a:effectLst/>
              <a:latin typeface="+mn-lt"/>
              <a:ea typeface="+mn-ea"/>
              <a:cs typeface="+mn-cs"/>
            </a:endParaRPr>
          </a:p>
          <a:p>
            <a:r>
              <a:rPr lang="en-GB" sz="1200" b="1" i="0" u="none" kern="1200" dirty="0">
                <a:solidFill>
                  <a:schemeClr val="tx1"/>
                </a:solidFill>
                <a:effectLst/>
                <a:latin typeface="+mn-lt"/>
                <a:ea typeface="+mn-ea"/>
                <a:cs typeface="+mn-cs"/>
              </a:rPr>
              <a:t>Images: </a:t>
            </a:r>
          </a:p>
          <a:p>
            <a:pPr marL="228600" indent="-228600">
              <a:buAutoNum type="arabicParenR"/>
            </a:pPr>
            <a:r>
              <a:rPr lang="en-GB" sz="1200" b="0" i="0" u="none" kern="1200" dirty="0">
                <a:solidFill>
                  <a:schemeClr val="tx1"/>
                </a:solidFill>
                <a:effectLst/>
                <a:latin typeface="+mn-lt"/>
                <a:ea typeface="+mn-ea"/>
                <a:cs typeface="+mn-cs"/>
              </a:rPr>
              <a:t>iStock </a:t>
            </a:r>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16</a:t>
            </a:fld>
            <a:endParaRPr lang="en-GB"/>
          </a:p>
        </p:txBody>
      </p:sp>
    </p:spTree>
    <p:extLst>
      <p:ext uri="{BB962C8B-B14F-4D97-AF65-F5344CB8AC3E}">
        <p14:creationId xmlns:p14="http://schemas.microsoft.com/office/powerpoint/2010/main" val="1742038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highlight>
                  <a:srgbClr val="FFFF00"/>
                </a:highlight>
              </a:rPr>
              <a:t>Parent/Carer Note: </a:t>
            </a:r>
            <a:r>
              <a:rPr lang="en-GB" b="0" dirty="0">
                <a:highlight>
                  <a:srgbClr val="FFFF00"/>
                </a:highlight>
              </a:rPr>
              <a:t>We recommend discussing each of these scenarios with children and highlighted times where you/they have felt this way.</a:t>
            </a:r>
            <a:endParaRPr lang="en-GB" dirty="0"/>
          </a:p>
          <a:p>
            <a:endParaRPr lang="en-GB" dirty="0"/>
          </a:p>
          <a:p>
            <a:r>
              <a:rPr lang="en-GB" b="1" dirty="0"/>
              <a:t>References: </a:t>
            </a:r>
          </a:p>
          <a:p>
            <a:pPr marL="228600" indent="-228600">
              <a:buAutoNum type="arabicParenR"/>
            </a:pPr>
            <a:r>
              <a:rPr lang="en-GB" sz="1200" b="0" i="0" u="none" strike="noStrike" kern="1200" dirty="0">
                <a:solidFill>
                  <a:schemeClr val="tx1"/>
                </a:solidFill>
                <a:effectLst/>
                <a:latin typeface="+mn-lt"/>
                <a:ea typeface="+mn-ea"/>
                <a:cs typeface="+mn-cs"/>
                <a:hlinkClick r:id="rId3"/>
              </a:rPr>
              <a:t>https://www.medicalnewstoday.com/articles/307334#effects</a:t>
            </a:r>
            <a:endParaRPr lang="en-GB" sz="1200" b="0" i="0" u="none" strike="noStrike" kern="1200" dirty="0">
              <a:solidFill>
                <a:schemeClr val="tx1"/>
              </a:solidFill>
              <a:effectLst/>
              <a:latin typeface="+mn-lt"/>
              <a:ea typeface="+mn-ea"/>
              <a:cs typeface="+mn-cs"/>
            </a:endParaRPr>
          </a:p>
          <a:p>
            <a:pPr marL="228600" indent="-228600">
              <a:buAutoNum type="arabicParenR"/>
            </a:pPr>
            <a:r>
              <a:rPr lang="en-GB" sz="1200" b="0" i="0" u="sng" kern="1200" dirty="0">
                <a:solidFill>
                  <a:schemeClr val="tx1"/>
                </a:solidFill>
                <a:effectLst/>
                <a:latin typeface="+mn-lt"/>
                <a:ea typeface="+mn-ea"/>
                <a:cs typeface="+mn-cs"/>
                <a:hlinkClick r:id="rId4"/>
              </a:rPr>
              <a:t>https://www.ncbi.nlm.nih.gov/pmc/articles/PMC5449130/</a:t>
            </a:r>
            <a:endParaRPr lang="en-GB" sz="1200" b="0" i="0" u="sng" kern="1200" dirty="0">
              <a:solidFill>
                <a:schemeClr val="tx1"/>
              </a:solidFill>
              <a:effectLst/>
              <a:latin typeface="+mn-lt"/>
              <a:ea typeface="+mn-ea"/>
              <a:cs typeface="+mn-cs"/>
            </a:endParaRPr>
          </a:p>
          <a:p>
            <a:endParaRPr lang="en-GB" sz="1200" b="0" i="0" u="sng" kern="1200" dirty="0">
              <a:solidFill>
                <a:schemeClr val="tx1"/>
              </a:solidFill>
              <a:effectLst/>
              <a:latin typeface="+mn-lt"/>
              <a:ea typeface="+mn-ea"/>
              <a:cs typeface="+mn-cs"/>
            </a:endParaRPr>
          </a:p>
          <a:p>
            <a:r>
              <a:rPr lang="en-GB" sz="1200" b="1" i="0" u="none" kern="1200" dirty="0">
                <a:solidFill>
                  <a:schemeClr val="tx1"/>
                </a:solidFill>
                <a:effectLst/>
                <a:latin typeface="+mn-lt"/>
                <a:ea typeface="+mn-ea"/>
                <a:cs typeface="+mn-cs"/>
              </a:rPr>
              <a:t>Images: </a:t>
            </a:r>
          </a:p>
          <a:p>
            <a:pPr marL="228600" indent="-228600">
              <a:buAutoNum type="arabicParenR"/>
            </a:pPr>
            <a:r>
              <a:rPr lang="en-GB" sz="1200" b="0" i="0" u="none" kern="1200" dirty="0">
                <a:solidFill>
                  <a:schemeClr val="tx1"/>
                </a:solidFill>
                <a:effectLst/>
                <a:latin typeface="+mn-lt"/>
                <a:ea typeface="+mn-ea"/>
                <a:cs typeface="+mn-cs"/>
              </a:rPr>
              <a:t>iStock </a:t>
            </a:r>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17</a:t>
            </a:fld>
            <a:endParaRPr lang="en-GB"/>
          </a:p>
        </p:txBody>
      </p:sp>
    </p:spTree>
    <p:extLst>
      <p:ext uri="{BB962C8B-B14F-4D97-AF65-F5344CB8AC3E}">
        <p14:creationId xmlns:p14="http://schemas.microsoft.com/office/powerpoint/2010/main" val="3648849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highlight>
                  <a:srgbClr val="FFFF00"/>
                </a:highlight>
              </a:rPr>
              <a:t>Parent/Carer Note: </a:t>
            </a:r>
            <a:r>
              <a:rPr lang="en-GB" b="0" dirty="0">
                <a:highlight>
                  <a:srgbClr val="FFFF00"/>
                </a:highlight>
              </a:rPr>
              <a:t>We recommend discussing each of these scenarios with children and highlighted times where you/they have felt this way.</a:t>
            </a:r>
            <a:endParaRPr lang="en-GB" dirty="0"/>
          </a:p>
          <a:p>
            <a:endParaRPr lang="en-GB" dirty="0"/>
          </a:p>
          <a:p>
            <a:r>
              <a:rPr lang="en-GB" b="1" dirty="0"/>
              <a:t>References: </a:t>
            </a:r>
          </a:p>
          <a:p>
            <a:pPr marL="228600" indent="-228600">
              <a:buAutoNum type="arabicParenR"/>
            </a:pPr>
            <a:r>
              <a:rPr lang="en-GB" sz="1200" b="0" i="0" u="none" strike="noStrike" kern="1200" dirty="0">
                <a:solidFill>
                  <a:schemeClr val="tx1"/>
                </a:solidFill>
                <a:effectLst/>
                <a:latin typeface="+mn-lt"/>
                <a:ea typeface="+mn-ea"/>
                <a:cs typeface="+mn-cs"/>
                <a:hlinkClick r:id="rId3"/>
              </a:rPr>
              <a:t>https://www.medicalnewstoday.com/articles/307334#effects</a:t>
            </a:r>
            <a:endParaRPr lang="en-GB" sz="1200" b="0" i="0" u="none" strike="noStrike" kern="1200" dirty="0">
              <a:solidFill>
                <a:schemeClr val="tx1"/>
              </a:solidFill>
              <a:effectLst/>
              <a:latin typeface="+mn-lt"/>
              <a:ea typeface="+mn-ea"/>
              <a:cs typeface="+mn-cs"/>
            </a:endParaRPr>
          </a:p>
          <a:p>
            <a:pPr marL="228600" indent="-228600">
              <a:buAutoNum type="arabicParenR"/>
            </a:pPr>
            <a:r>
              <a:rPr lang="en-GB" sz="1200" b="0" i="0" u="sng" kern="1200" dirty="0">
                <a:solidFill>
                  <a:schemeClr val="tx1"/>
                </a:solidFill>
                <a:effectLst/>
                <a:latin typeface="+mn-lt"/>
                <a:ea typeface="+mn-ea"/>
                <a:cs typeface="+mn-cs"/>
                <a:hlinkClick r:id="rId4"/>
              </a:rPr>
              <a:t>https://www.ncbi.nlm.nih.gov/pmc/articles/PMC5449130/</a:t>
            </a:r>
            <a:endParaRPr lang="en-GB" sz="1200" b="0" i="0" u="sng" kern="1200" dirty="0">
              <a:solidFill>
                <a:schemeClr val="tx1"/>
              </a:solidFill>
              <a:effectLst/>
              <a:latin typeface="+mn-lt"/>
              <a:ea typeface="+mn-ea"/>
              <a:cs typeface="+mn-cs"/>
            </a:endParaRPr>
          </a:p>
          <a:p>
            <a:endParaRPr lang="en-GB" sz="1200" b="0" i="0" u="sng" kern="1200" dirty="0">
              <a:solidFill>
                <a:schemeClr val="tx1"/>
              </a:solidFill>
              <a:effectLst/>
              <a:latin typeface="+mn-lt"/>
              <a:ea typeface="+mn-ea"/>
              <a:cs typeface="+mn-cs"/>
            </a:endParaRPr>
          </a:p>
          <a:p>
            <a:r>
              <a:rPr lang="en-GB" sz="1200" b="1" i="0" u="none" kern="1200" dirty="0">
                <a:solidFill>
                  <a:schemeClr val="tx1"/>
                </a:solidFill>
                <a:effectLst/>
                <a:latin typeface="+mn-lt"/>
                <a:ea typeface="+mn-ea"/>
                <a:cs typeface="+mn-cs"/>
              </a:rPr>
              <a:t>Images: </a:t>
            </a:r>
          </a:p>
          <a:p>
            <a:pPr marL="228600" indent="-228600">
              <a:buAutoNum type="arabicParenR"/>
            </a:pPr>
            <a:r>
              <a:rPr lang="en-GB" sz="1200" b="0" i="0" u="none" kern="1200" dirty="0">
                <a:solidFill>
                  <a:schemeClr val="tx1"/>
                </a:solidFill>
                <a:effectLst/>
                <a:latin typeface="+mn-lt"/>
                <a:ea typeface="+mn-ea"/>
                <a:cs typeface="+mn-cs"/>
              </a:rPr>
              <a:t>iStock </a:t>
            </a:r>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18</a:t>
            </a:fld>
            <a:endParaRPr lang="en-GB"/>
          </a:p>
        </p:txBody>
      </p:sp>
    </p:spTree>
    <p:extLst>
      <p:ext uri="{BB962C8B-B14F-4D97-AF65-F5344CB8AC3E}">
        <p14:creationId xmlns:p14="http://schemas.microsoft.com/office/powerpoint/2010/main" val="3656197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r>
              <a:rPr lang="en-GB" dirty="0"/>
              <a:t>:</a:t>
            </a:r>
          </a:p>
          <a:p>
            <a:pPr marL="228600" indent="-228600">
              <a:buAutoNum type="arabicParenR"/>
            </a:pPr>
            <a:r>
              <a:rPr lang="en-GB" dirty="0"/>
              <a:t>iStock</a:t>
            </a:r>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19</a:t>
            </a:fld>
            <a:endParaRPr lang="en-GB"/>
          </a:p>
        </p:txBody>
      </p:sp>
    </p:spTree>
    <p:extLst>
      <p:ext uri="{BB962C8B-B14F-4D97-AF65-F5344CB8AC3E}">
        <p14:creationId xmlns:p14="http://schemas.microsoft.com/office/powerpoint/2010/main" val="2509566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t>
            </a:r>
          </a:p>
          <a:p>
            <a:pPr marL="228600" indent="-228600">
              <a:buAutoNum type="arabicParenR"/>
            </a:pPr>
            <a:r>
              <a:rPr lang="en-GB" dirty="0">
                <a:hlinkClick r:id="rId3"/>
              </a:rPr>
              <a:t>https://icons8.com/</a:t>
            </a:r>
            <a:endParaRPr lang="en-GB" b="0" dirty="0"/>
          </a:p>
        </p:txBody>
      </p:sp>
      <p:sp>
        <p:nvSpPr>
          <p:cNvPr id="4" name="Slide Number Placeholder 3"/>
          <p:cNvSpPr>
            <a:spLocks noGrp="1"/>
          </p:cNvSpPr>
          <p:nvPr>
            <p:ph type="sldNum" sz="quarter" idx="5"/>
          </p:nvPr>
        </p:nvSpPr>
        <p:spPr/>
        <p:txBody>
          <a:bodyPr/>
          <a:lstStyle/>
          <a:p>
            <a:fld id="{BD71ECA5-388D-43C5-81FB-96DD17562ACD}" type="slidenum">
              <a:rPr lang="en-GB" smtClean="0"/>
              <a:t>2</a:t>
            </a:fld>
            <a:endParaRPr lang="en-GB" dirty="0"/>
          </a:p>
        </p:txBody>
      </p:sp>
    </p:spTree>
    <p:extLst>
      <p:ext uri="{BB962C8B-B14F-4D97-AF65-F5344CB8AC3E}">
        <p14:creationId xmlns:p14="http://schemas.microsoft.com/office/powerpoint/2010/main" val="1378858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dirty="0"/>
              <a:t>iStock</a:t>
            </a:r>
          </a:p>
          <a:p>
            <a:pPr marL="228600" indent="-228600">
              <a:buAutoNum type="arabicParenR"/>
            </a:pPr>
            <a:r>
              <a:rPr lang="en-GB" dirty="0">
                <a:hlinkClick r:id="rId3"/>
              </a:rPr>
              <a:t>https://emojipedia.org/apple/</a:t>
            </a:r>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20</a:t>
            </a:fld>
            <a:endParaRPr lang="en-GB"/>
          </a:p>
        </p:txBody>
      </p:sp>
    </p:spTree>
    <p:extLst>
      <p:ext uri="{BB962C8B-B14F-4D97-AF65-F5344CB8AC3E}">
        <p14:creationId xmlns:p14="http://schemas.microsoft.com/office/powerpoint/2010/main" val="1518507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pPr marL="228600" indent="-228600">
              <a:buAutoNum type="arabicParenR"/>
            </a:pPr>
            <a:r>
              <a:rPr lang="en-GB" dirty="0"/>
              <a:t>iStock</a:t>
            </a:r>
          </a:p>
          <a:p>
            <a:pPr marL="228600" indent="-228600">
              <a:buAutoNum type="arabicParenR"/>
            </a:pPr>
            <a:r>
              <a:rPr lang="en-GB" dirty="0">
                <a:hlinkClick r:id="rId3"/>
              </a:rPr>
              <a:t>https://emojipedia.org/apple/</a:t>
            </a:r>
            <a:endParaRPr lang="en-GB" dirty="0"/>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21</a:t>
            </a:fld>
            <a:endParaRPr lang="en-GB"/>
          </a:p>
        </p:txBody>
      </p:sp>
    </p:spTree>
    <p:extLst>
      <p:ext uri="{BB962C8B-B14F-4D97-AF65-F5344CB8AC3E}">
        <p14:creationId xmlns:p14="http://schemas.microsoft.com/office/powerpoint/2010/main" val="2396643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highlight>
                  <a:srgbClr val="FFFF00"/>
                </a:highlight>
              </a:rPr>
              <a:t>Parent/Carer Note: </a:t>
            </a:r>
            <a:r>
              <a:rPr lang="en-GB" b="0" dirty="0">
                <a:highlight>
                  <a:srgbClr val="FFFF00"/>
                </a:highlight>
              </a:rPr>
              <a:t>The second video was taken from Headspace – a mobile phone app with some limited free audio tapes.</a:t>
            </a:r>
            <a:endParaRPr lang="en-GB" dirty="0"/>
          </a:p>
          <a:p>
            <a:endParaRPr lang="en-GB" dirty="0"/>
          </a:p>
          <a:p>
            <a:r>
              <a:rPr lang="en-GB" b="1" dirty="0"/>
              <a:t>Alternative video links:</a:t>
            </a:r>
          </a:p>
          <a:p>
            <a:pPr marL="228600" indent="-228600">
              <a:buAutoNum type="arabicParenR"/>
            </a:pPr>
            <a:r>
              <a:rPr lang="en-GB" dirty="0"/>
              <a:t>Nature: </a:t>
            </a:r>
            <a:r>
              <a:rPr lang="en-GB" dirty="0">
                <a:hlinkClick r:id="rId3"/>
              </a:rPr>
              <a:t>https://www.youtube.com/watch?v=4V8pZaD9tgg&amp;t=32s</a:t>
            </a:r>
            <a:endParaRPr lang="en-GB" dirty="0"/>
          </a:p>
          <a:p>
            <a:pPr marL="228600" indent="-228600">
              <a:buAutoNum type="arabicParenR"/>
            </a:pPr>
            <a:r>
              <a:rPr lang="en-GB" dirty="0"/>
              <a:t>Headspace: </a:t>
            </a:r>
            <a:r>
              <a:rPr lang="en-GB" dirty="0">
                <a:hlinkClick r:id="rId4"/>
              </a:rPr>
              <a:t>https://www.youtube.com/watch?v=3o9etQktCpI&amp;t=16s</a:t>
            </a:r>
            <a:endParaRPr lang="en-GB" dirty="0"/>
          </a:p>
          <a:p>
            <a:pPr marL="228600" indent="-228600">
              <a:buAutoNum type="arabicParenR"/>
            </a:pPr>
            <a:endParaRPr lang="en-GB" dirty="0"/>
          </a:p>
          <a:p>
            <a:pPr marL="0" indent="0">
              <a:buNone/>
            </a:pPr>
            <a:r>
              <a:rPr lang="en-GB" b="1" dirty="0"/>
              <a:t>Images:</a:t>
            </a:r>
          </a:p>
          <a:p>
            <a:pPr marL="228600" indent="-228600">
              <a:buAutoNum type="arabicParenR"/>
            </a:pPr>
            <a:r>
              <a:rPr lang="en-GB" dirty="0"/>
              <a:t>Headspace</a:t>
            </a:r>
          </a:p>
          <a:p>
            <a:pPr marL="228600" indent="-228600">
              <a:buAutoNum type="arabicParenR"/>
            </a:pPr>
            <a:r>
              <a:rPr lang="en-GB" dirty="0"/>
              <a:t>iStock</a:t>
            </a:r>
          </a:p>
          <a:p>
            <a:pPr marL="228600" indent="-228600">
              <a:buAutoNum type="arabicParenR"/>
            </a:pPr>
            <a:r>
              <a:rPr lang="en-GB" dirty="0">
                <a:hlinkClick r:id="rId5"/>
              </a:rPr>
              <a:t>https://emojipedia.org/apple/</a:t>
            </a:r>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22</a:t>
            </a:fld>
            <a:endParaRPr lang="en-GB"/>
          </a:p>
        </p:txBody>
      </p:sp>
    </p:spTree>
    <p:extLst>
      <p:ext uri="{BB962C8B-B14F-4D97-AF65-F5344CB8AC3E}">
        <p14:creationId xmlns:p14="http://schemas.microsoft.com/office/powerpoint/2010/main" val="27753252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dirty="0"/>
              <a:t>iStock</a:t>
            </a:r>
          </a:p>
          <a:p>
            <a:pPr marL="228600" indent="-228600">
              <a:buAutoNum type="arabicParenR"/>
            </a:pPr>
            <a:r>
              <a:rPr lang="en-GB" dirty="0">
                <a:hlinkClick r:id="rId3"/>
              </a:rPr>
              <a:t>https://emojipedia.org/apple/</a:t>
            </a:r>
            <a:endParaRPr lang="en-GB" dirty="0"/>
          </a:p>
          <a:p>
            <a:pPr marL="228600" indent="-228600">
              <a:buAutoNum type="arabicParenR"/>
            </a:pPr>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23</a:t>
            </a:fld>
            <a:endParaRPr lang="en-GB"/>
          </a:p>
        </p:txBody>
      </p:sp>
    </p:spTree>
    <p:extLst>
      <p:ext uri="{BB962C8B-B14F-4D97-AF65-F5344CB8AC3E}">
        <p14:creationId xmlns:p14="http://schemas.microsoft.com/office/powerpoint/2010/main" val="3169913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dirty="0"/>
              <a:t>iStock</a:t>
            </a:r>
          </a:p>
          <a:p>
            <a:pPr marL="228600" indent="-228600">
              <a:buAutoNum type="arabicParenR"/>
            </a:pPr>
            <a:r>
              <a:rPr lang="en-GB" dirty="0">
                <a:hlinkClick r:id="rId3"/>
              </a:rPr>
              <a:t>https://emojipedia.org/apple/</a:t>
            </a:r>
            <a:endParaRPr lang="en-GB" dirty="0"/>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24</a:t>
            </a:fld>
            <a:endParaRPr lang="en-GB"/>
          </a:p>
        </p:txBody>
      </p:sp>
    </p:spTree>
    <p:extLst>
      <p:ext uri="{BB962C8B-B14F-4D97-AF65-F5344CB8AC3E}">
        <p14:creationId xmlns:p14="http://schemas.microsoft.com/office/powerpoint/2010/main" val="24940726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dirty="0"/>
              <a:t>iStock</a:t>
            </a:r>
          </a:p>
          <a:p>
            <a:pPr marL="228600" indent="-228600">
              <a:buAutoNum type="arabicParenR"/>
            </a:pPr>
            <a:r>
              <a:rPr lang="en-GB" dirty="0">
                <a:hlinkClick r:id="rId3"/>
              </a:rPr>
              <a:t>https://emojipedia.org/apple/</a:t>
            </a:r>
            <a:endParaRPr lang="en-GB" dirty="0"/>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25</a:t>
            </a:fld>
            <a:endParaRPr lang="en-GB"/>
          </a:p>
        </p:txBody>
      </p:sp>
    </p:spTree>
    <p:extLst>
      <p:ext uri="{BB962C8B-B14F-4D97-AF65-F5344CB8AC3E}">
        <p14:creationId xmlns:p14="http://schemas.microsoft.com/office/powerpoint/2010/main" val="42723132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r>
              <a:rPr lang="en-GB" dirty="0"/>
              <a:t>:</a:t>
            </a:r>
          </a:p>
          <a:p>
            <a:pPr marL="228600" indent="-228600">
              <a:buAutoNum type="arabicParenR"/>
            </a:pPr>
            <a:r>
              <a:rPr lang="en-GB" dirty="0"/>
              <a:t>iStock</a:t>
            </a:r>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26</a:t>
            </a:fld>
            <a:endParaRPr lang="en-GB"/>
          </a:p>
        </p:txBody>
      </p:sp>
    </p:spTree>
    <p:extLst>
      <p:ext uri="{BB962C8B-B14F-4D97-AF65-F5344CB8AC3E}">
        <p14:creationId xmlns:p14="http://schemas.microsoft.com/office/powerpoint/2010/main" val="41489150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60"/>
              </a:spcBef>
              <a:buSzPct val="100000"/>
              <a:buFont typeface="Arial" charset="0"/>
              <a:buNone/>
            </a:pPr>
            <a:r>
              <a:rPr lang="en-GB" b="1" dirty="0"/>
              <a:t>Parent/Carer Note: </a:t>
            </a:r>
            <a:r>
              <a:rPr lang="en-GB" b="0" dirty="0"/>
              <a:t>Use this slide to review the arguments before voting.</a:t>
            </a:r>
            <a:endParaRPr lang="en-GB" b="1" dirty="0"/>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27</a:t>
            </a:fld>
            <a:endParaRPr lang="en-GB" dirty="0"/>
          </a:p>
        </p:txBody>
      </p:sp>
    </p:spTree>
    <p:extLst>
      <p:ext uri="{BB962C8B-B14F-4D97-AF65-F5344CB8AC3E}">
        <p14:creationId xmlns:p14="http://schemas.microsoft.com/office/powerpoint/2010/main" val="38599970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t>Parent/Carer Note: </a:t>
            </a:r>
            <a:r>
              <a:rPr lang="en-GB" b="0" dirty="0"/>
              <a:t>In full screen mode, clicking each of these logos will take you to the relevant webpage. Alternatively, copy and paste the links you would like to explore further from the list below. Please be aware not all of these links will be suitable for younger children. </a:t>
            </a:r>
            <a:endParaRPr lang="en-GB" b="1" dirty="0"/>
          </a:p>
          <a:p>
            <a:pPr marL="0" indent="0">
              <a:buNone/>
            </a:pPr>
            <a:endParaRPr lang="en-GB" b="1" dirty="0"/>
          </a:p>
          <a:p>
            <a:pPr marL="0" indent="0">
              <a:buNone/>
            </a:pPr>
            <a:r>
              <a:rPr lang="en-GB" b="1" dirty="0"/>
              <a:t>References: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Mental Health Awareness Week: </a:t>
            </a:r>
          </a:p>
          <a:p>
            <a:pPr marL="685800" marR="0" lvl="1" indent="-228600" algn="l" defTabSz="914400" rtl="0" eaLnBrk="1" fontAlgn="auto" latinLnBrk="0" hangingPunct="1">
              <a:lnSpc>
                <a:spcPct val="100000"/>
              </a:lnSpc>
              <a:spcBef>
                <a:spcPts val="0"/>
              </a:spcBef>
              <a:spcAft>
                <a:spcPts val="0"/>
              </a:spcAft>
              <a:buClrTx/>
              <a:buSzTx/>
              <a:buFontTx/>
              <a:buAutoNum type="arabicParenR"/>
              <a:tabLst/>
              <a:defRPr/>
            </a:pPr>
            <a:r>
              <a:rPr lang="en-GB" b="0" dirty="0"/>
              <a:t>Mental Health Foundation: </a:t>
            </a:r>
            <a:r>
              <a:rPr lang="en-GB" dirty="0">
                <a:hlinkClick r:id="rId3"/>
              </a:rPr>
              <a:t>https://www.mentalhealth.org.uk/events/take-action-get-active-2020</a:t>
            </a:r>
            <a:endParaRPr lang="en-GB" b="0" dirty="0"/>
          </a:p>
          <a:p>
            <a:pPr marL="685800" marR="0" lvl="1"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SMHAF: </a:t>
            </a:r>
            <a:r>
              <a:rPr lang="en-GB" dirty="0">
                <a:hlinkClick r:id="rId4"/>
              </a:rPr>
              <a:t>http://www.mhfestival.com/</a:t>
            </a:r>
            <a:endParaRPr lang="en-GB" b="0" dirty="0"/>
          </a:p>
          <a:p>
            <a:pPr marL="685800" marR="0" lvl="1"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Every Mind Matters: </a:t>
            </a:r>
            <a:r>
              <a:rPr lang="en-GB" dirty="0">
                <a:hlinkClick r:id="rId5"/>
              </a:rPr>
              <a:t>https://www.nhs.uk/oneyou/every-mind-matters/coronavirus-covid-19-staying-at-home-tips/</a:t>
            </a:r>
            <a:endParaRPr lang="en-GB" b="0" dirty="0"/>
          </a:p>
          <a:p>
            <a:pPr marL="685800" marR="0" lvl="1"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BBC: </a:t>
            </a:r>
            <a:r>
              <a:rPr lang="en-GB" dirty="0">
                <a:hlinkClick r:id="rId6"/>
              </a:rPr>
              <a:t>https://www.bbc.co.uk/mediacentre/latestnews/2020/mental-health-season#heading-bbc-childrens-and-education</a:t>
            </a:r>
            <a:endParaRPr lang="en-GB" dirty="0"/>
          </a:p>
          <a:p>
            <a:pPr marL="685800" marR="0" lvl="1" indent="-228600" algn="l" defTabSz="914400" rtl="0" eaLnBrk="1" fontAlgn="auto" latinLnBrk="0" hangingPunct="1">
              <a:lnSpc>
                <a:spcPct val="100000"/>
              </a:lnSpc>
              <a:spcBef>
                <a:spcPts val="0"/>
              </a:spcBef>
              <a:spcAft>
                <a:spcPts val="0"/>
              </a:spcAft>
              <a:buClrTx/>
              <a:buSzTx/>
              <a:buFontTx/>
              <a:buAutoNum type="arabicParenR"/>
              <a:tabLst/>
              <a:defRPr/>
            </a:pPr>
            <a:r>
              <a:rPr lang="en-GB" b="0" dirty="0"/>
              <a:t>Time to Change: </a:t>
            </a:r>
            <a:r>
              <a:rPr lang="en-GB" dirty="0">
                <a:hlinkClick r:id="rId7"/>
              </a:rPr>
              <a:t>https://www.time-to-change.org.uk/get-involved/get-involved-workplace/make-impact-your-workplace/mental-health-calendar/mental-health</a:t>
            </a:r>
            <a:endParaRPr lang="en-GB" dirty="0"/>
          </a:p>
          <a:p>
            <a:pPr marL="228600" indent="-228600">
              <a:buAutoNum type="arabicParenR"/>
            </a:pPr>
            <a:r>
              <a:rPr lang="en-GB" b="0" dirty="0"/>
              <a:t>Sleep &amp; sleep disorders: </a:t>
            </a:r>
          </a:p>
          <a:p>
            <a:pPr marL="685800" lvl="1" indent="-228600">
              <a:buAutoNum type="arabicParenR"/>
            </a:pPr>
            <a:r>
              <a:rPr lang="en-GB" b="0" dirty="0"/>
              <a:t>Mind: </a:t>
            </a:r>
            <a:r>
              <a:rPr lang="en-GB" dirty="0">
                <a:hlinkClick r:id="rId8"/>
              </a:rPr>
              <a:t>https://www.mind.org.uk/information-support/types-of-mental-health-problems/sleep-problems/sleep-problems/</a:t>
            </a:r>
            <a:endParaRPr lang="en-GB" dirty="0"/>
          </a:p>
          <a:p>
            <a:pPr marL="685800" lvl="1" indent="-228600">
              <a:buAutoNum type="arabicParenR"/>
            </a:pPr>
            <a:r>
              <a:rPr lang="en-GB" dirty="0"/>
              <a:t>The Brain Charity: </a:t>
            </a:r>
            <a:r>
              <a:rPr lang="en-GB" dirty="0">
                <a:hlinkClick r:id="rId9"/>
              </a:rPr>
              <a:t>https://www.thebraincharity.org.uk/how-we-can-help/practical-help/information-advice/living-with-a-condition/problems-sleeping</a:t>
            </a:r>
            <a:endParaRPr lang="en-GB" dirty="0"/>
          </a:p>
          <a:p>
            <a:pPr marL="685800" marR="0" lvl="1" indent="-228600" algn="l" defTabSz="914400" rtl="0" eaLnBrk="1" fontAlgn="auto" latinLnBrk="0" hangingPunct="1">
              <a:lnSpc>
                <a:spcPct val="100000"/>
              </a:lnSpc>
              <a:spcBef>
                <a:spcPts val="0"/>
              </a:spcBef>
              <a:spcAft>
                <a:spcPts val="0"/>
              </a:spcAft>
              <a:buClrTx/>
              <a:buSzTx/>
              <a:buFontTx/>
              <a:buAutoNum type="arabicParenR"/>
              <a:tabLst/>
              <a:defRPr/>
            </a:pPr>
            <a:r>
              <a:rPr lang="en-GB" b="0" dirty="0"/>
              <a:t>Sleep Council: </a:t>
            </a:r>
            <a:r>
              <a:rPr lang="en-GB" dirty="0">
                <a:hlinkClick r:id="rId10"/>
              </a:rPr>
              <a:t>https://sleepcouncil.org.uk/advice-support/sleep-tools/sleep-calculator/</a:t>
            </a:r>
            <a:endParaRPr lang="en-GB" dirty="0"/>
          </a:p>
          <a:p>
            <a:pPr marL="685800" marR="0" lvl="1"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Headspace: </a:t>
            </a:r>
            <a:r>
              <a:rPr lang="en-GB" dirty="0">
                <a:hlinkClick r:id="rId11"/>
              </a:rPr>
              <a:t>https://www.headspace.com/</a:t>
            </a:r>
            <a:endParaRPr lang="en-GB" dirty="0"/>
          </a:p>
          <a:p>
            <a:pPr marL="685800" marR="0" lvl="1" indent="-228600" algn="l" defTabSz="914400" rtl="0" eaLnBrk="1" fontAlgn="auto" latinLnBrk="0" hangingPunct="1">
              <a:lnSpc>
                <a:spcPct val="100000"/>
              </a:lnSpc>
              <a:spcBef>
                <a:spcPts val="0"/>
              </a:spcBef>
              <a:spcAft>
                <a:spcPts val="0"/>
              </a:spcAft>
              <a:buClrTx/>
              <a:buSzTx/>
              <a:buFontTx/>
              <a:buAutoNum type="arabicParenR"/>
              <a:tabLst/>
              <a:defRPr/>
            </a:pPr>
            <a:r>
              <a:rPr lang="en-GB" dirty="0" err="1"/>
              <a:t>YoungMinds</a:t>
            </a:r>
            <a:r>
              <a:rPr lang="en-GB" dirty="0"/>
              <a:t>: </a:t>
            </a:r>
            <a:r>
              <a:rPr lang="en-GB" dirty="0">
                <a:hlinkClick r:id="rId12"/>
              </a:rPr>
              <a:t>https://youngminds.org.uk/find-help/feelings-and-symptoms/sleep-problems/</a:t>
            </a:r>
            <a:endParaRPr lang="en-GB" dirty="0"/>
          </a:p>
          <a:p>
            <a:pPr marL="685800" lvl="1" indent="-228600">
              <a:buAutoNum type="arabicParenR"/>
            </a:pPr>
            <a:r>
              <a:rPr lang="en-GB" dirty="0" err="1"/>
              <a:t>Sleepio</a:t>
            </a:r>
            <a:r>
              <a:rPr lang="en-GB" dirty="0"/>
              <a:t>: </a:t>
            </a:r>
            <a:r>
              <a:rPr lang="en-GB" dirty="0">
                <a:hlinkClick r:id="rId13"/>
              </a:rPr>
              <a:t>https://www.bighealth.com/sleepio</a:t>
            </a:r>
            <a:endParaRPr lang="en-GB" dirty="0"/>
          </a:p>
          <a:p>
            <a:pPr marL="685800" lvl="1" indent="-228600">
              <a:buAutoNum type="arabicParenR"/>
            </a:pPr>
            <a:r>
              <a:rPr lang="en-GB" dirty="0"/>
              <a:t>NHS: </a:t>
            </a:r>
            <a:r>
              <a:rPr lang="en-GB" dirty="0">
                <a:hlinkClick r:id="rId14"/>
              </a:rPr>
              <a:t>https://www.nhs.uk/live-well/sleep-and-tiredness/</a:t>
            </a:r>
            <a:endParaRPr lang="en-GB" dirty="0"/>
          </a:p>
          <a:p>
            <a:pPr marL="0" indent="0">
              <a:buNone/>
            </a:pPr>
            <a:r>
              <a:rPr lang="en-GB" dirty="0"/>
              <a:t>3) General Information:  </a:t>
            </a:r>
          </a:p>
          <a:p>
            <a:pPr marL="685800" lvl="1" indent="-228600">
              <a:buAutoNum type="arabicParenR"/>
            </a:pPr>
            <a:r>
              <a:rPr lang="en-GB" dirty="0"/>
              <a:t>Rethink: </a:t>
            </a:r>
            <a:r>
              <a:rPr lang="en-GB" dirty="0">
                <a:hlinkClick r:id="rId15"/>
              </a:rPr>
              <a:t>https://www.rethink.org/advice-and-information/</a:t>
            </a:r>
            <a:endParaRPr lang="en-GB" dirty="0"/>
          </a:p>
          <a:p>
            <a:pPr marL="685800" marR="0" lvl="1"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Samaritans: </a:t>
            </a:r>
            <a:r>
              <a:rPr lang="en-GB" dirty="0">
                <a:hlinkClick r:id="rId16"/>
              </a:rPr>
              <a:t>https://www.samaritans.org/how-we-can-help/contact-samaritan/</a:t>
            </a:r>
            <a:endParaRPr lang="en-GB" dirty="0"/>
          </a:p>
          <a:p>
            <a:pPr marL="685800" marR="0" lvl="1" indent="-228600" algn="l" defTabSz="914400" rtl="0" eaLnBrk="1" fontAlgn="auto" latinLnBrk="0" hangingPunct="1">
              <a:lnSpc>
                <a:spcPct val="100000"/>
              </a:lnSpc>
              <a:spcBef>
                <a:spcPts val="0"/>
              </a:spcBef>
              <a:spcAft>
                <a:spcPts val="0"/>
              </a:spcAft>
              <a:buClrTx/>
              <a:buSzTx/>
              <a:buFontTx/>
              <a:buAutoNum type="arabicParenR"/>
              <a:tabLst/>
              <a:defRPr/>
            </a:pPr>
            <a:r>
              <a:rPr lang="en-GB" b="0" dirty="0"/>
              <a:t>Children’s Society: </a:t>
            </a:r>
            <a:r>
              <a:rPr lang="en-GB" dirty="0">
                <a:hlinkClick r:id="rId17"/>
              </a:rPr>
              <a:t>https://www.childrenssociety.org.uk/advice-hub/emotional-resilience</a:t>
            </a:r>
            <a:endParaRPr lang="en-GB" b="0" dirty="0"/>
          </a:p>
          <a:p>
            <a:pPr marL="685800" marR="0" lvl="1"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Calm: </a:t>
            </a:r>
            <a:r>
              <a:rPr lang="en-GB" dirty="0">
                <a:hlinkClick r:id="rId18"/>
              </a:rPr>
              <a:t>https://www.thecalmzone.net/help/get-help/</a:t>
            </a:r>
            <a:endParaRPr lang="en-GB" dirty="0"/>
          </a:p>
          <a:p>
            <a:pPr marL="685800" lvl="1" indent="-228600">
              <a:buAutoNum type="arabicParenR"/>
            </a:pPr>
            <a:r>
              <a:rPr lang="en-GB" b="0" dirty="0"/>
              <a:t>Childline: </a:t>
            </a:r>
            <a:r>
              <a:rPr lang="en-GB" dirty="0">
                <a:hlinkClick r:id="rId19"/>
              </a:rPr>
              <a:t>https://www.childline.org.uk/info-advice/</a:t>
            </a:r>
            <a:r>
              <a:rPr lang="en-GB" dirty="0"/>
              <a:t> </a:t>
            </a:r>
          </a:p>
          <a:p>
            <a:pPr marL="685800" marR="0" lvl="1"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Heads Together: </a:t>
            </a:r>
            <a:r>
              <a:rPr lang="en-GB" dirty="0">
                <a:hlinkClick r:id="rId20"/>
              </a:rPr>
              <a:t>https://www.headstogether.org.uk/60-second-support/</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indent="0">
              <a:buNone/>
            </a:pPr>
            <a:r>
              <a:rPr lang="en-GB" b="1" dirty="0"/>
              <a:t>Images: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hlinkClick r:id="rId21"/>
              </a:rPr>
              <a:t>https://www.mentalhealth.org.uk/our-work</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hlinkClick r:id="rId4"/>
              </a:rPr>
              <a:t>http://www.mhfestival.com/</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hlinkClick r:id="rId22"/>
              </a:rPr>
              <a:t>https://www.pharmacy.biz/every-mind-matters-phe-launches-new-mental-health-support-platform/</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hlinkClick r:id="rId23"/>
              </a:rPr>
              <a:t>https://www.pinterest.co.uk/pin/228698487304510326/</a:t>
            </a:r>
            <a:r>
              <a:rPr lang="en-GB" dirty="0"/>
              <a:t>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hlinkClick r:id="rId24"/>
              </a:rPr>
              <a:t>https://mediatrust.org/resource-hub/four-ways-to-boost-your-social-media-content/ttc_rgb_pos_logo_1/</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hlinkClick r:id="rId25"/>
              </a:rPr>
              <a:t>https://www.mind.org.uk/about-us/what-we-do/</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hlinkClick r:id="rId9"/>
              </a:rPr>
              <a:t>https://www.thebraincharity.org.uk/how-we-can-help/practical-help/information-advice/living-with-a-condition/problems-sleeping</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hlinkClick r:id="rId26"/>
              </a:rPr>
              <a:t>https://sleepcouncil.org.uk/advice-support/sleep-advice/still-not-sleeping/</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hlinkClick r:id="rId27"/>
              </a:rPr>
              <a:t>https://www.headspace.com/philanthropy</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hlinkClick r:id="rId28"/>
              </a:rPr>
              <a:t>https://socialsolihull.org.uk/localoffer/family-information-service-directory/4532/youngminds/</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hlinkClick r:id="rId13"/>
              </a:rPr>
              <a:t>https://www.bighealth.com/sleepio</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hlinkClick r:id="rId29"/>
              </a:rPr>
              <a:t>https://en.wikipedia.org/wiki/File:NHS-Logo.svg</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hlinkClick r:id="rId30"/>
              </a:rPr>
              <a:t>https://twitter.com/rethink_</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hlinkClick r:id="rId31"/>
              </a:rPr>
              <a:t>https://www.samaritans.org/</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hlinkClick r:id="rId32"/>
              </a:rPr>
              <a:t>https://www.childrenssociety.org.uk/</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hlinkClick r:id="rId18"/>
              </a:rPr>
              <a:t>https://www.thecalmzone.net/help/get-help/</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hlinkClick r:id="rId33"/>
              </a:rPr>
              <a:t>http://lbforum.org.uk/services/childline/logo-childline/</a:t>
            </a:r>
            <a:r>
              <a:rPr lang="en-GB" dirty="0"/>
              <a:t>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hlinkClick r:id="rId20"/>
              </a:rPr>
              <a:t>https://www.headstogether.org.uk/60-second-support/</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GB" dirty="0"/>
          </a:p>
          <a:p>
            <a:pPr marL="0" indent="0">
              <a:buNone/>
            </a:pPr>
            <a:endParaRPr lang="en-GB" b="1" dirty="0"/>
          </a:p>
        </p:txBody>
      </p:sp>
      <p:sp>
        <p:nvSpPr>
          <p:cNvPr id="4" name="Slide Number Placeholder 3"/>
          <p:cNvSpPr>
            <a:spLocks noGrp="1"/>
          </p:cNvSpPr>
          <p:nvPr>
            <p:ph type="sldNum" sz="quarter" idx="5"/>
          </p:nvPr>
        </p:nvSpPr>
        <p:spPr/>
        <p:txBody>
          <a:bodyPr/>
          <a:lstStyle/>
          <a:p>
            <a:fld id="{BD71ECA5-388D-43C5-81FB-96DD17562ACD}" type="slidenum">
              <a:rPr lang="en-GB" smtClean="0"/>
              <a:t>28</a:t>
            </a:fld>
            <a:endParaRPr lang="en-GB"/>
          </a:p>
        </p:txBody>
      </p:sp>
    </p:spTree>
    <p:extLst>
      <p:ext uri="{BB962C8B-B14F-4D97-AF65-F5344CB8AC3E}">
        <p14:creationId xmlns:p14="http://schemas.microsoft.com/office/powerpoint/2010/main" val="15027044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r>
              <a:rPr lang="en-GB" dirty="0"/>
              <a:t>:</a:t>
            </a:r>
          </a:p>
          <a:p>
            <a:pPr marL="228600" indent="-228600">
              <a:buAutoNum type="arabicParenR"/>
            </a:pPr>
            <a:r>
              <a:rPr lang="en-GB" dirty="0"/>
              <a:t>iStock</a:t>
            </a:r>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29</a:t>
            </a:fld>
            <a:endParaRPr lang="en-GB"/>
          </a:p>
        </p:txBody>
      </p:sp>
    </p:spTree>
    <p:extLst>
      <p:ext uri="{BB962C8B-B14F-4D97-AF65-F5344CB8AC3E}">
        <p14:creationId xmlns:p14="http://schemas.microsoft.com/office/powerpoint/2010/main" val="3902220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Alternative video link: </a:t>
            </a:r>
            <a:r>
              <a:rPr lang="en-GB" dirty="0">
                <a:hlinkClick r:id="rId3"/>
              </a:rPr>
              <a:t>https://www.youtube.com/watch?v=PD_G4WLzABk&amp;t=38s</a:t>
            </a:r>
            <a:endParaRPr lang="en-GB" b="1" dirty="0"/>
          </a:p>
          <a:p>
            <a:r>
              <a:rPr lang="en-GB" b="1" dirty="0"/>
              <a:t>Parent/Carer Note: </a:t>
            </a:r>
            <a:r>
              <a:rPr lang="en-GB" b="0" dirty="0"/>
              <a:t>This slide shows the feedback to the question pupils answered two weeks ago. Check back in two weeks to see if the comment you make at the end of this lesson is featured!</a:t>
            </a:r>
          </a:p>
          <a:p>
            <a:endParaRPr lang="en-GB" b="0" dirty="0"/>
          </a:p>
          <a:p>
            <a:r>
              <a:rPr lang="en-GB" b="0" dirty="0"/>
              <a:t>To record your child’s vote, use the survey link on the last slide or use the hashtag #VotesatHome on social media to browse other children’s responses and share your own.</a:t>
            </a:r>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3</a:t>
            </a:fld>
            <a:endParaRPr lang="en-GB" dirty="0"/>
          </a:p>
        </p:txBody>
      </p:sp>
    </p:spTree>
    <p:extLst>
      <p:ext uri="{BB962C8B-B14F-4D97-AF65-F5344CB8AC3E}">
        <p14:creationId xmlns:p14="http://schemas.microsoft.com/office/powerpoint/2010/main" val="15607628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Parent/Carer Note: </a:t>
            </a:r>
            <a:r>
              <a:rPr lang="en-GB" b="0" dirty="0"/>
              <a:t>This is an Extension activity, so children can carry it out if they wish, and spend as much or as little time on it as desired!</a:t>
            </a:r>
            <a:endParaRPr lang="en-GB" b="1" dirty="0"/>
          </a:p>
        </p:txBody>
      </p:sp>
      <p:sp>
        <p:nvSpPr>
          <p:cNvPr id="4" name="Slide Number Placeholder 3"/>
          <p:cNvSpPr>
            <a:spLocks noGrp="1"/>
          </p:cNvSpPr>
          <p:nvPr>
            <p:ph type="sldNum" sz="quarter" idx="5"/>
          </p:nvPr>
        </p:nvSpPr>
        <p:spPr/>
        <p:txBody>
          <a:bodyPr/>
          <a:lstStyle/>
          <a:p>
            <a:fld id="{D24641B7-47AA-47D8-B43F-D519369C48F5}" type="slidenum">
              <a:rPr lang="en-GB" smtClean="0"/>
              <a:t>30</a:t>
            </a:fld>
            <a:endParaRPr lang="en-GB"/>
          </a:p>
        </p:txBody>
      </p:sp>
    </p:spTree>
    <p:extLst>
      <p:ext uri="{BB962C8B-B14F-4D97-AF65-F5344CB8AC3E}">
        <p14:creationId xmlns:p14="http://schemas.microsoft.com/office/powerpoint/2010/main" val="39172657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Link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https://sleepcouncil.org.uk/advice-support/sleep-tools/sleep-calculator/</a:t>
            </a:r>
            <a:endParaRPr lang="en-GB" dirty="0"/>
          </a:p>
          <a:p>
            <a:endParaRPr lang="en-GB" b="1" dirty="0"/>
          </a:p>
          <a:p>
            <a:endParaRPr lang="en-GB" b="1" dirty="0"/>
          </a:p>
          <a:p>
            <a:r>
              <a:rPr lang="en-GB" b="1" dirty="0"/>
              <a:t>Images: </a:t>
            </a:r>
          </a:p>
          <a:p>
            <a:pPr marL="228600" indent="-228600">
              <a:buAutoNum type="arabicParenR"/>
            </a:pPr>
            <a:r>
              <a:rPr lang="en-GB" b="0" dirty="0"/>
              <a:t>iStock</a:t>
            </a:r>
          </a:p>
          <a:p>
            <a:endParaRPr lang="en-GB" dirty="0"/>
          </a:p>
        </p:txBody>
      </p:sp>
      <p:sp>
        <p:nvSpPr>
          <p:cNvPr id="4" name="Slide Number Placeholder 3"/>
          <p:cNvSpPr>
            <a:spLocks noGrp="1"/>
          </p:cNvSpPr>
          <p:nvPr>
            <p:ph type="sldNum" sz="quarter" idx="5"/>
          </p:nvPr>
        </p:nvSpPr>
        <p:spPr/>
        <p:txBody>
          <a:bodyPr/>
          <a:lstStyle/>
          <a:p>
            <a:fld id="{20F1A601-D8BD-B040-ABA4-FE93694EBCFA}" type="slidenum">
              <a:rPr lang="en-US" smtClean="0"/>
              <a:t>31</a:t>
            </a:fld>
            <a:endParaRPr lang="en-US" dirty="0"/>
          </a:p>
        </p:txBody>
      </p:sp>
    </p:spTree>
    <p:extLst>
      <p:ext uri="{BB962C8B-B14F-4D97-AF65-F5344CB8AC3E}">
        <p14:creationId xmlns:p14="http://schemas.microsoft.com/office/powerpoint/2010/main" val="40841259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lvl="0">
              <a:spcBef>
                <a:spcPts val="0"/>
              </a:spcBef>
              <a:buNone/>
            </a:pPr>
            <a:r>
              <a:rPr lang="en-GB" b="1" dirty="0"/>
              <a:t>Teacher’s Note: </a:t>
            </a:r>
            <a:r>
              <a:rPr lang="en-GB" b="0" dirty="0"/>
              <a:t>Please log your class’ vote the usual way! </a:t>
            </a:r>
            <a:endParaRPr lang="en-GB" b="1" dirty="0"/>
          </a:p>
          <a:p>
            <a:pPr lvl="0">
              <a:spcBef>
                <a:spcPts val="0"/>
              </a:spcBef>
              <a:buNone/>
            </a:pPr>
            <a:endParaRPr lang="en-GB" b="1" dirty="0"/>
          </a:p>
          <a:p>
            <a:pPr lvl="0">
              <a:spcBef>
                <a:spcPts val="0"/>
              </a:spcBef>
              <a:buNone/>
            </a:pPr>
            <a:r>
              <a:rPr lang="en-GB" b="1" dirty="0"/>
              <a:t>Parent/Carer Note: </a:t>
            </a:r>
            <a:r>
              <a:rPr lang="en-GB" b="0" dirty="0"/>
              <a:t>The link provided allows your child to record their vote online. Find it here: </a:t>
            </a:r>
            <a:r>
              <a:rPr lang="en-GB" sz="1200" b="0" i="0" u="none" strike="noStrike" kern="1200" dirty="0">
                <a:solidFill>
                  <a:schemeClr val="tx1"/>
                </a:solidFill>
                <a:effectLst/>
                <a:latin typeface="+mn-lt"/>
                <a:ea typeface="+mn-ea"/>
                <a:cs typeface="+mn-cs"/>
                <a:hlinkClick r:id="rId3"/>
              </a:rPr>
              <a:t>https://www.surveymonkey.co.uk/r/vfs-primary-child-actors</a:t>
            </a:r>
            <a:endParaRPr dirty="0"/>
          </a:p>
        </p:txBody>
      </p:sp>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8707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highlight>
                  <a:srgbClr val="FFFF00"/>
                </a:highlight>
              </a:rPr>
              <a:t>Parent/Carer Note: </a:t>
            </a:r>
            <a:r>
              <a:rPr lang="en-GB" b="0" dirty="0">
                <a:highlight>
                  <a:srgbClr val="FFFF00"/>
                </a:highlight>
              </a:rPr>
              <a:t>Use this slide to learn about headlines around the world. Using the presentation in Slide Show mode, you will be able to click on the highlighted pictures to follow links to websites and videos.</a:t>
            </a:r>
            <a:endParaRPr lang="en-GB" b="1" dirty="0">
              <a:highlight>
                <a:srgbClr val="FFFF00"/>
              </a:highlight>
            </a:endParaRPr>
          </a:p>
          <a:p>
            <a:r>
              <a:rPr lang="en-GB" b="1" dirty="0">
                <a:highlight>
                  <a:srgbClr val="FFFF00"/>
                </a:highlight>
              </a:rPr>
              <a:t>Alternative video link: </a:t>
            </a:r>
            <a:r>
              <a:rPr lang="en-GB" dirty="0">
                <a:hlinkClick r:id="rId3"/>
              </a:rPr>
              <a:t>https://www.bbc.co.uk/newsround/52228461</a:t>
            </a:r>
            <a:endParaRPr lang="en-GB" dirty="0"/>
          </a:p>
          <a:p>
            <a:endParaRPr lang="en-GB" b="1" dirty="0">
              <a:highlight>
                <a:srgbClr val="FFFF00"/>
              </a:highlight>
            </a:endParaRPr>
          </a:p>
          <a:p>
            <a:r>
              <a:rPr lang="en-GB" b="1" dirty="0">
                <a:highlight>
                  <a:srgbClr val="FFFF00"/>
                </a:highlight>
              </a:rPr>
              <a:t>Images/Stories:</a:t>
            </a:r>
            <a:endParaRPr lang="en-GB" dirty="0">
              <a:hlinkClick r:id="rId4"/>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b="0" dirty="0">
                <a:highlight>
                  <a:srgbClr val="FFFF00"/>
                </a:highlight>
              </a:rPr>
              <a:t>Back to School: </a:t>
            </a:r>
            <a:r>
              <a:rPr lang="en-GB" dirty="0">
                <a:highlight>
                  <a:srgbClr val="FFFF00"/>
                </a:highlight>
                <a:hlinkClick r:id="rId5"/>
              </a:rPr>
              <a:t>https://www.bbc.co.uk/newsround/52653333</a:t>
            </a:r>
            <a:endParaRPr lang="en-GB" b="0" dirty="0">
              <a:highlight>
                <a:srgbClr val="FFFF00"/>
              </a:highlight>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b="0" dirty="0">
                <a:highlight>
                  <a:srgbClr val="FFFF00"/>
                </a:highlight>
              </a:rPr>
              <a:t>Book of hopes: </a:t>
            </a:r>
            <a:r>
              <a:rPr lang="en-GB" dirty="0">
                <a:highlight>
                  <a:srgbClr val="FFFF00"/>
                </a:highlight>
                <a:hlinkClick r:id="rId6"/>
              </a:rPr>
              <a:t>https://www.bbc.co.uk/newsround/52651310</a:t>
            </a:r>
            <a:endParaRPr lang="en-GB" b="0" dirty="0">
              <a:highlight>
                <a:srgbClr val="FFFF00"/>
              </a:highlight>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b="0" dirty="0">
                <a:highlight>
                  <a:srgbClr val="FFFF00"/>
                </a:highlight>
              </a:rPr>
              <a:t>Turtles: </a:t>
            </a:r>
            <a:r>
              <a:rPr lang="en-GB" dirty="0">
                <a:hlinkClick r:id="rId7"/>
              </a:rPr>
              <a:t>https://www.bbc.co.uk/newsround/52618038</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Antibodies: </a:t>
            </a:r>
            <a:r>
              <a:rPr lang="en-GB" dirty="0">
                <a:hlinkClick r:id="rId8"/>
              </a:rPr>
              <a:t>https://www.bbc.co.uk/newsround/52658671</a:t>
            </a:r>
            <a:endParaRPr lang="en-GB" dirty="0"/>
          </a:p>
        </p:txBody>
      </p:sp>
      <p:sp>
        <p:nvSpPr>
          <p:cNvPr id="4" name="Slide Number Placeholder 3"/>
          <p:cNvSpPr>
            <a:spLocks noGrp="1"/>
          </p:cNvSpPr>
          <p:nvPr>
            <p:ph type="sldNum" sz="quarter" idx="10"/>
          </p:nvPr>
        </p:nvSpPr>
        <p:spPr/>
        <p:txBody>
          <a:bodyPr/>
          <a:lstStyle/>
          <a:p>
            <a:fld id="{20F1A601-D8BD-B040-ABA4-FE93694EBCFA}" type="slidenum">
              <a:rPr lang="en-US" smtClean="0"/>
              <a:t>4</a:t>
            </a:fld>
            <a:endParaRPr lang="en-US"/>
          </a:p>
        </p:txBody>
      </p:sp>
    </p:spTree>
    <p:extLst>
      <p:ext uri="{BB962C8B-B14F-4D97-AF65-F5344CB8AC3E}">
        <p14:creationId xmlns:p14="http://schemas.microsoft.com/office/powerpoint/2010/main" val="265699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highlight>
                  <a:srgbClr val="FFFF00"/>
                </a:highlight>
              </a:rPr>
              <a:t>Parent/Carer Note:  </a:t>
            </a:r>
            <a:r>
              <a:rPr lang="en-GB" b="0" dirty="0">
                <a:highlight>
                  <a:srgbClr val="FFFF00"/>
                </a:highlight>
              </a:rPr>
              <a:t>This quick activity aims to encourage children to think about their own sleep habits and preferences.</a:t>
            </a:r>
            <a:endParaRPr lang="en-GB" b="1" dirty="0"/>
          </a:p>
          <a:p>
            <a:endParaRPr lang="en-GB" b="1" dirty="0"/>
          </a:p>
          <a:p>
            <a:r>
              <a:rPr lang="en-GB" b="1" dirty="0"/>
              <a:t>Images:</a:t>
            </a:r>
          </a:p>
          <a:p>
            <a:pPr marL="228600" indent="-228600">
              <a:buAutoNum type="arabicParenR"/>
            </a:pPr>
            <a:r>
              <a:rPr lang="en-GB" dirty="0"/>
              <a:t>iStock</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hlinkClick r:id="rId3"/>
              </a:rPr>
              <a:t>https://icons8.com/</a:t>
            </a:r>
            <a:endParaRPr lang="en-GB" b="0" dirty="0"/>
          </a:p>
          <a:p>
            <a:pPr marL="228600" indent="-228600">
              <a:buAutoNum type="arabicParenR"/>
            </a:pPr>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5</a:t>
            </a:fld>
            <a:endParaRPr lang="en-GB"/>
          </a:p>
        </p:txBody>
      </p:sp>
    </p:spTree>
    <p:extLst>
      <p:ext uri="{BB962C8B-B14F-4D97-AF65-F5344CB8AC3E}">
        <p14:creationId xmlns:p14="http://schemas.microsoft.com/office/powerpoint/2010/main" val="4154149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Parent/Carer Note: </a:t>
            </a:r>
            <a:r>
              <a:rPr lang="en-GB" b="0" dirty="0"/>
              <a:t>Each week, your child completes this lesson in school before recording their vote on an online platform. Temporarily, we have created a platform you can use at home. Please see the last slide for details.</a:t>
            </a:r>
            <a:endParaRPr lang="en-GB" dirty="0"/>
          </a:p>
          <a:p>
            <a:endParaRPr lang="en-GB" dirty="0"/>
          </a:p>
          <a:p>
            <a:r>
              <a:rPr lang="en-GB" b="1" dirty="0"/>
              <a:t>Images:</a:t>
            </a:r>
          </a:p>
          <a:p>
            <a:pPr marL="228600" indent="-228600">
              <a:buAutoNum type="arabicParenR"/>
            </a:pPr>
            <a:r>
              <a:rPr lang="en-GB" dirty="0"/>
              <a:t>iStock </a:t>
            </a:r>
          </a:p>
          <a:p>
            <a:pPr marL="228600" indent="-228600">
              <a:buAutoNum type="arabicParenR"/>
            </a:pPr>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6</a:t>
            </a:fld>
            <a:endParaRPr lang="en-GB"/>
          </a:p>
        </p:txBody>
      </p:sp>
    </p:spTree>
    <p:extLst>
      <p:ext uri="{BB962C8B-B14F-4D97-AF65-F5344CB8AC3E}">
        <p14:creationId xmlns:p14="http://schemas.microsoft.com/office/powerpoint/2010/main" val="1327542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r>
              <a:rPr lang="en-GB" dirty="0"/>
              <a:t>:</a:t>
            </a:r>
          </a:p>
          <a:p>
            <a:pPr marL="228600" indent="-228600">
              <a:buAutoNum type="arabicParenR"/>
            </a:pPr>
            <a:r>
              <a:rPr lang="en-GB" dirty="0"/>
              <a:t>iStock</a:t>
            </a:r>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7</a:t>
            </a:fld>
            <a:endParaRPr lang="en-GB"/>
          </a:p>
        </p:txBody>
      </p:sp>
    </p:spTree>
    <p:extLst>
      <p:ext uri="{BB962C8B-B14F-4D97-AF65-F5344CB8AC3E}">
        <p14:creationId xmlns:p14="http://schemas.microsoft.com/office/powerpoint/2010/main" val="3607948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Parent/Carer Note: </a:t>
            </a:r>
            <a:r>
              <a:rPr lang="en-GB" b="0" dirty="0"/>
              <a:t>This week’s home learning pack contains additional resources about Mental Health Awareness.</a:t>
            </a:r>
            <a:endParaRPr lang="en-GB" dirty="0"/>
          </a:p>
          <a:p>
            <a:endParaRPr lang="en-GB" dirty="0"/>
          </a:p>
          <a:p>
            <a:r>
              <a:rPr lang="en-GB" b="1" dirty="0"/>
              <a:t>Images:</a:t>
            </a:r>
          </a:p>
          <a:p>
            <a:pPr marL="228600" indent="-228600">
              <a:buAutoNum type="arabicParenR"/>
            </a:pPr>
            <a:r>
              <a:rPr lang="en-GB" dirty="0"/>
              <a:t>iStock</a:t>
            </a:r>
          </a:p>
          <a:p>
            <a:pPr marL="228600" indent="-228600">
              <a:buAutoNum type="arabicParenR"/>
            </a:pPr>
            <a:r>
              <a:rPr lang="en-GB" dirty="0"/>
              <a:t>Mental Health Awareness Week</a:t>
            </a:r>
          </a:p>
        </p:txBody>
      </p:sp>
      <p:sp>
        <p:nvSpPr>
          <p:cNvPr id="4" name="Slide Number Placeholder 3"/>
          <p:cNvSpPr>
            <a:spLocks noGrp="1"/>
          </p:cNvSpPr>
          <p:nvPr>
            <p:ph type="sldNum" sz="quarter" idx="5"/>
          </p:nvPr>
        </p:nvSpPr>
        <p:spPr/>
        <p:txBody>
          <a:bodyPr/>
          <a:lstStyle/>
          <a:p>
            <a:fld id="{D24641B7-47AA-47D8-B43F-D519369C48F5}" type="slidenum">
              <a:rPr lang="en-GB" smtClean="0"/>
              <a:t>8</a:t>
            </a:fld>
            <a:endParaRPr lang="en-GB"/>
          </a:p>
        </p:txBody>
      </p:sp>
    </p:spTree>
    <p:extLst>
      <p:ext uri="{BB962C8B-B14F-4D97-AF65-F5344CB8AC3E}">
        <p14:creationId xmlns:p14="http://schemas.microsoft.com/office/powerpoint/2010/main" val="798167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r>
              <a:rPr lang="en-GB" dirty="0"/>
              <a:t>:</a:t>
            </a:r>
          </a:p>
          <a:p>
            <a:pPr marL="228600" indent="-228600">
              <a:buAutoNum type="arabicParenR"/>
            </a:pPr>
            <a:r>
              <a:rPr lang="en-GB" dirty="0"/>
              <a:t>iStock</a:t>
            </a:r>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9</a:t>
            </a:fld>
            <a:endParaRPr lang="en-GB"/>
          </a:p>
        </p:txBody>
      </p:sp>
    </p:spTree>
    <p:extLst>
      <p:ext uri="{BB962C8B-B14F-4D97-AF65-F5344CB8AC3E}">
        <p14:creationId xmlns:p14="http://schemas.microsoft.com/office/powerpoint/2010/main" val="3647561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hyperlink" Target="mailto:aisling@votesforschools.com" TargetMode="External"/><Relationship Id="rId1" Type="http://schemas.openxmlformats.org/officeDocument/2006/relationships/slideMaster" Target="../slideMasters/slideMaster2.xml"/><Relationship Id="rId2" Type="http://schemas.openxmlformats.org/officeDocument/2006/relationships/hyperlink" Target="https://safeshare.tv/x/FoQ45XPO_WQ"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jpeg"/><Relationship Id="rId3" Type="http://schemas.openxmlformats.org/officeDocument/2006/relationships/image" Target="../media/image1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jpeg"/><Relationship Id="rId3" Type="http://schemas.openxmlformats.org/officeDocument/2006/relationships/image" Target="../media/image1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1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png"/><Relationship Id="rId3" Type="http://schemas.openxmlformats.org/officeDocument/2006/relationships/image" Target="../media/image17.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png"/><Relationship Id="rId3" Type="http://schemas.openxmlformats.org/officeDocument/2006/relationships/image" Target="../media/image17.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svg"/><Relationship Id="rId5" Type="http://schemas.openxmlformats.org/officeDocument/2006/relationships/image" Target="../media/image20.png"/><Relationship Id="rId6" Type="http://schemas.openxmlformats.org/officeDocument/2006/relationships/image" Target="../media/image22.svg"/><Relationship Id="rId1" Type="http://schemas.openxmlformats.org/officeDocument/2006/relationships/slideMaster" Target="../slideMasters/slideMaster4.xml"/><Relationship Id="rId2" Type="http://schemas.openxmlformats.org/officeDocument/2006/relationships/image" Target="../media/image18.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hyperlink" Target="http://www.votesforschools.com/" TargetMode="External"/><Relationship Id="rId5" Type="http://schemas.openxmlformats.org/officeDocument/2006/relationships/hyperlink" Target="https://safeshare.tv/x/FoQ45XPO_WQ" TargetMode="External"/><Relationship Id="rId6" Type="http://schemas.openxmlformats.org/officeDocument/2006/relationships/hyperlink" Target="mailto:georgie@votesforschools.com" TargetMode="External"/><Relationship Id="rId1" Type="http://schemas.openxmlformats.org/officeDocument/2006/relationships/slideMaster" Target="../slideMasters/slideMaster4.xml"/><Relationship Id="rId2"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hyperlink" Target="https://safeshare.tv/x/FoQ45XPO_WQ"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0207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80FC176-9C3E-4E4C-AF0F-A4FE49B5BCA6}" type="datetimeFigureOut">
              <a:rPr lang="en-US" smtClean="0"/>
              <a:t>17/05/20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488755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_Blank Colleg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45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ackground 2">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xmlns="" id="{C4AC8F0B-EF00-4473-BA2B-41A119BDA394}"/>
              </a:ext>
            </a:extLst>
          </p:cNvPr>
          <p:cNvSpPr/>
          <p:nvPr userDrawn="1"/>
        </p:nvSpPr>
        <p:spPr>
          <a:xfrm flipH="1">
            <a:off x="154056" y="177990"/>
            <a:ext cx="8835887" cy="6502019"/>
          </a:xfrm>
          <a:prstGeom prst="rtTriangl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9E3FF838-6CF6-4B1B-A723-A7C303CB2FAE}"/>
              </a:ext>
            </a:extLst>
          </p:cNvPr>
          <p:cNvSpPr>
            <a:spLocks noGrp="1"/>
          </p:cNvSpPr>
          <p:nvPr>
            <p:ph type="title"/>
          </p:nvPr>
        </p:nvSpPr>
        <p:spPr/>
        <p:txBody>
          <a:bodyPr/>
          <a:lstStyle/>
          <a:p>
            <a:r>
              <a:rPr lang="en-US" dirty="0"/>
              <a:t>Click to edit Master title style</a:t>
            </a:r>
            <a:endParaRPr lang="en-GB" dirty="0"/>
          </a:p>
        </p:txBody>
      </p:sp>
      <p:sp>
        <p:nvSpPr>
          <p:cNvPr id="3" name="Slide Number Placeholder 2">
            <a:extLst>
              <a:ext uri="{FF2B5EF4-FFF2-40B4-BE49-F238E27FC236}">
                <a16:creationId xmlns:a16="http://schemas.microsoft.com/office/drawing/2014/main" xmlns="" id="{B49F1D4E-8A1B-44F5-B99D-49C8CA4E5EF0}"/>
              </a:ext>
            </a:extLst>
          </p:cNvPr>
          <p:cNvSpPr>
            <a:spLocks noGrp="1"/>
          </p:cNvSpPr>
          <p:nvPr>
            <p:ph type="sldNum" sz="quarter" idx="10"/>
          </p:nvPr>
        </p:nvSpPr>
        <p:spPr/>
        <p:txBody>
          <a:bodyPr/>
          <a:lstStyle/>
          <a:p>
            <a:fld id="{B81BEFB5-B44B-A746-AD13-78F60F19D1C6}" type="slidenum">
              <a:rPr lang="en-US" smtClean="0"/>
              <a:t>‹#›</a:t>
            </a:fld>
            <a:endParaRPr lang="en-US"/>
          </a:p>
        </p:txBody>
      </p:sp>
      <p:sp>
        <p:nvSpPr>
          <p:cNvPr id="4" name="Right Triangle 3">
            <a:extLst>
              <a:ext uri="{FF2B5EF4-FFF2-40B4-BE49-F238E27FC236}">
                <a16:creationId xmlns:a16="http://schemas.microsoft.com/office/drawing/2014/main" xmlns="" id="{B1D5F91D-9933-450E-849F-960E916D5243}"/>
              </a:ext>
            </a:extLst>
          </p:cNvPr>
          <p:cNvSpPr/>
          <p:nvPr userDrawn="1"/>
        </p:nvSpPr>
        <p:spPr>
          <a:xfrm rot="10800000" flipH="1">
            <a:off x="154056" y="177990"/>
            <a:ext cx="8835887" cy="6502019"/>
          </a:xfrm>
          <a:prstGeom prst="rtTriangl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64196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7196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Titl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CC015642-D673-4A59-B7A1-9DC47DBD7005}"/>
              </a:ext>
            </a:extLst>
          </p:cNvPr>
          <p:cNvSpPr>
            <a:spLocks noGrp="1"/>
          </p:cNvSpPr>
          <p:nvPr>
            <p:ph type="title"/>
          </p:nvPr>
        </p:nvSpPr>
        <p:spPr>
          <a:xfrm>
            <a:off x="457200" y="274640"/>
            <a:ext cx="8229600" cy="570751"/>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2762224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Main Questio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90551" y="283298"/>
            <a:ext cx="6562898" cy="1470025"/>
          </a:xfrm>
          <a:prstGeom prst="rect">
            <a:avLst/>
          </a:prstGeom>
        </p:spPr>
        <p:txBody>
          <a:bodyPr>
            <a:normAutofit/>
          </a:bodyPr>
          <a:lstStyle>
            <a:lvl1pPr algn="ctr">
              <a:defRPr sz="2800" b="1">
                <a:latin typeface="+mn-lt"/>
              </a:defRPr>
            </a:lvl1pPr>
          </a:lstStyle>
          <a:p>
            <a:r>
              <a:rPr lang="en-US"/>
              <a:t>Centre Question</a:t>
            </a:r>
          </a:p>
        </p:txBody>
      </p:sp>
      <p:pic>
        <p:nvPicPr>
          <p:cNvPr id="5" name="Picture 4">
            <a:extLst>
              <a:ext uri="{FF2B5EF4-FFF2-40B4-BE49-F238E27FC236}">
                <a16:creationId xmlns:a16="http://schemas.microsoft.com/office/drawing/2014/main" xmlns="" id="{5FD1F35A-EFCB-4B47-92D2-32D0A7236F58}"/>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421107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5 Cover">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xmlns="" id="{0B1D5726-7759-4CB5-8B90-C9F436581032}"/>
              </a:ext>
            </a:extLst>
          </p:cNvPr>
          <p:cNvSpPr>
            <a:spLocks noGrp="1"/>
          </p:cNvSpPr>
          <p:nvPr>
            <p:ph type="body" sz="quarter" idx="13"/>
          </p:nvPr>
        </p:nvSpPr>
        <p:spPr>
          <a:xfrm>
            <a:off x="5522214" y="5148606"/>
            <a:ext cx="3355975" cy="1420812"/>
          </a:xfrm>
          <a:prstGeom prst="roundRect">
            <a:avLst/>
          </a:prstGeom>
          <a:solidFill>
            <a:schemeClr val="accent3"/>
          </a:solidFill>
          <a:ln w="28575">
            <a:solidFill>
              <a:schemeClr val="tx2"/>
            </a:solidFill>
          </a:ln>
        </p:spPr>
        <p:txBody>
          <a:bodyPr anchor="ctr">
            <a:noAutofit/>
          </a:bodyPr>
          <a:lstStyle>
            <a:lvl1pPr algn="ctr">
              <a:defRPr sz="1200" b="1"/>
            </a:lvl1pPr>
            <a:lvl2pPr algn="ctr">
              <a:defRPr sz="1200"/>
            </a:lvl2pPr>
            <a:lvl3pPr marL="914400" indent="0" algn="ctr">
              <a:buNone/>
              <a:defRPr sz="1200" i="1"/>
            </a:lvl3pPr>
            <a:lvl4pPr>
              <a:defRPr sz="1600"/>
            </a:lvl4pPr>
            <a:lvl5pPr>
              <a:defRPr sz="1600"/>
            </a:lvl5pPr>
          </a:lstStyle>
          <a:p>
            <a:pPr lvl="0"/>
            <a:r>
              <a:rPr lang="en-US"/>
              <a:t>Click to edit Master text styles</a:t>
            </a:r>
          </a:p>
          <a:p>
            <a:pPr lvl="1"/>
            <a:r>
              <a:rPr lang="en-US"/>
              <a:t>Second level</a:t>
            </a:r>
          </a:p>
          <a:p>
            <a:pPr lvl="2"/>
            <a:r>
              <a:rPr lang="en-US"/>
              <a:t>1) Third level</a:t>
            </a:r>
          </a:p>
        </p:txBody>
      </p:sp>
      <p:pic>
        <p:nvPicPr>
          <p:cNvPr id="5" name="Picture 4">
            <a:extLst>
              <a:ext uri="{FF2B5EF4-FFF2-40B4-BE49-F238E27FC236}">
                <a16:creationId xmlns:a16="http://schemas.microsoft.com/office/drawing/2014/main" xmlns="" id="{F8E919F7-64C3-4CFD-8AAF-B4B75A414348}"/>
              </a:ext>
            </a:extLst>
          </p:cNvPr>
          <p:cNvPicPr>
            <a:picLocks noChangeAspect="1"/>
          </p:cNvPicPr>
          <p:nvPr/>
        </p:nvPicPr>
        <p:blipFill>
          <a:blip r:embed="rId2"/>
          <a:stretch>
            <a:fillRect/>
          </a:stretch>
        </p:blipFill>
        <p:spPr>
          <a:xfrm>
            <a:off x="448731" y="2344363"/>
            <a:ext cx="8078599" cy="1561975"/>
          </a:xfrm>
          <a:prstGeom prst="rect">
            <a:avLst/>
          </a:prstGeom>
        </p:spPr>
      </p:pic>
      <p:sp>
        <p:nvSpPr>
          <p:cNvPr id="6" name="Shape 96">
            <a:extLst>
              <a:ext uri="{FF2B5EF4-FFF2-40B4-BE49-F238E27FC236}">
                <a16:creationId xmlns:a16="http://schemas.microsoft.com/office/drawing/2014/main" xmlns="" id="{54248BCF-05EA-4605-A9E1-4F0C88B7A185}"/>
              </a:ext>
            </a:extLst>
          </p:cNvPr>
          <p:cNvSpPr txBox="1">
            <a:spLocks/>
          </p:cNvSpPr>
          <p:nvPr/>
        </p:nvSpPr>
        <p:spPr>
          <a:xfrm>
            <a:off x="4352925" y="3126482"/>
            <a:ext cx="4174405"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spcBef>
                <a:spcPts val="0"/>
              </a:spcBef>
              <a:buClr>
                <a:srgbClr val="97E8D7"/>
              </a:buClr>
              <a:buSzPct val="25000"/>
              <a:buFont typeface="Arial"/>
              <a:buNone/>
            </a:pPr>
            <a:r>
              <a:rPr lang="en-GB" sz="4400" b="1">
                <a:solidFill>
                  <a:schemeClr val="tx2"/>
                </a:solidFill>
                <a:latin typeface="Century Gothic" panose="020B0502020202020204" pitchFamily="34" charset="0"/>
                <a:ea typeface="Lato"/>
                <a:cs typeface="Lato"/>
                <a:sym typeface="Lato"/>
              </a:rPr>
              <a:t>Secondary 45</a:t>
            </a:r>
          </a:p>
        </p:txBody>
      </p:sp>
      <p:pic>
        <p:nvPicPr>
          <p:cNvPr id="7" name="Picture 6" descr="A picture containing clock&#10;&#10;Description automatically generated">
            <a:extLst>
              <a:ext uri="{FF2B5EF4-FFF2-40B4-BE49-F238E27FC236}">
                <a16:creationId xmlns:a16="http://schemas.microsoft.com/office/drawing/2014/main" xmlns="" id="{83C43B43-C71C-41F6-B198-4D6694AD6C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500" y="5147728"/>
            <a:ext cx="5040000" cy="1547333"/>
          </a:xfrm>
          <a:prstGeom prst="rect">
            <a:avLst/>
          </a:prstGeom>
        </p:spPr>
      </p:pic>
    </p:spTree>
    <p:extLst>
      <p:ext uri="{BB962C8B-B14F-4D97-AF65-F5344CB8AC3E}">
        <p14:creationId xmlns:p14="http://schemas.microsoft.com/office/powerpoint/2010/main" val="4218086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5 Cover">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xmlns="" id="{0B1D5726-7759-4CB5-8B90-C9F436581032}"/>
              </a:ext>
            </a:extLst>
          </p:cNvPr>
          <p:cNvSpPr>
            <a:spLocks noGrp="1"/>
          </p:cNvSpPr>
          <p:nvPr>
            <p:ph type="body" sz="quarter" idx="13"/>
          </p:nvPr>
        </p:nvSpPr>
        <p:spPr>
          <a:xfrm>
            <a:off x="5522214" y="5148606"/>
            <a:ext cx="3355975" cy="1420812"/>
          </a:xfrm>
          <a:prstGeom prst="roundRect">
            <a:avLst/>
          </a:prstGeom>
          <a:solidFill>
            <a:schemeClr val="accent3"/>
          </a:solidFill>
          <a:ln w="28575">
            <a:solidFill>
              <a:schemeClr val="tx2"/>
            </a:solidFill>
          </a:ln>
        </p:spPr>
        <p:txBody>
          <a:bodyPr anchor="ctr">
            <a:noAutofit/>
          </a:bodyPr>
          <a:lstStyle>
            <a:lvl1pPr algn="ctr">
              <a:defRPr sz="1200" b="1"/>
            </a:lvl1pPr>
            <a:lvl2pPr algn="ctr">
              <a:defRPr sz="1200"/>
            </a:lvl2pPr>
            <a:lvl3pPr marL="914400" indent="0" algn="ctr">
              <a:buNone/>
              <a:defRPr sz="1200" i="1"/>
            </a:lvl3pPr>
            <a:lvl4pPr>
              <a:defRPr sz="1600"/>
            </a:lvl4pPr>
            <a:lvl5pPr>
              <a:defRPr sz="1600"/>
            </a:lvl5pPr>
          </a:lstStyle>
          <a:p>
            <a:pPr lvl="0"/>
            <a:r>
              <a:rPr lang="en-US"/>
              <a:t>Click to edit Master text styles</a:t>
            </a:r>
          </a:p>
          <a:p>
            <a:pPr lvl="1"/>
            <a:r>
              <a:rPr lang="en-US"/>
              <a:t>Second level</a:t>
            </a:r>
          </a:p>
          <a:p>
            <a:pPr lvl="2"/>
            <a:r>
              <a:rPr lang="en-US"/>
              <a:t>1) Third level</a:t>
            </a:r>
          </a:p>
        </p:txBody>
      </p:sp>
      <p:sp>
        <p:nvSpPr>
          <p:cNvPr id="8" name="AutoShape 2" descr="https://files.slack.com/files-pri/T17G4CXPU-FEBQYG2CT/image_from_ios.jpg">
            <a:extLst>
              <a:ext uri="{FF2B5EF4-FFF2-40B4-BE49-F238E27FC236}">
                <a16:creationId xmlns:a16="http://schemas.microsoft.com/office/drawing/2014/main" xmlns="" id="{A1D31A64-0A76-4111-8A30-CA24B7D84EED}"/>
              </a:ext>
            </a:extLst>
          </p:cNvPr>
          <p:cNvSpPr>
            <a:spLocks noChangeAspect="1" noChangeArrowheads="1"/>
          </p:cNvSpPr>
          <p:nvPr/>
        </p:nvSpPr>
        <p:spPr bwMode="auto">
          <a:xfrm>
            <a:off x="4419600" y="297602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descr="A picture containing clock&#10;&#10;Description automatically generated">
            <a:extLst>
              <a:ext uri="{FF2B5EF4-FFF2-40B4-BE49-F238E27FC236}">
                <a16:creationId xmlns:a16="http://schemas.microsoft.com/office/drawing/2014/main" xmlns="" id="{66936C4A-AEC2-48E9-A9C6-8E16E3F5CF6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0500" y="5147728"/>
            <a:ext cx="5040000" cy="1547333"/>
          </a:xfrm>
          <a:prstGeom prst="rect">
            <a:avLst/>
          </a:prstGeom>
        </p:spPr>
      </p:pic>
      <p:sp>
        <p:nvSpPr>
          <p:cNvPr id="12" name="Rectangle 11">
            <a:extLst>
              <a:ext uri="{FF2B5EF4-FFF2-40B4-BE49-F238E27FC236}">
                <a16:creationId xmlns:a16="http://schemas.microsoft.com/office/drawing/2014/main" xmlns="" id="{C5290FD4-58B2-4B7A-A30C-CB84A2968A28}"/>
              </a:ext>
            </a:extLst>
          </p:cNvPr>
          <p:cNvSpPr/>
          <p:nvPr/>
        </p:nvSpPr>
        <p:spPr>
          <a:xfrm>
            <a:off x="462040" y="2365347"/>
            <a:ext cx="991376" cy="1244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xmlns="" id="{AB92C501-D70E-49AA-803B-1FBF2BA13654}"/>
              </a:ext>
            </a:extLst>
          </p:cNvPr>
          <p:cNvSpPr/>
          <p:nvPr/>
        </p:nvSpPr>
        <p:spPr>
          <a:xfrm>
            <a:off x="1376413" y="3292383"/>
            <a:ext cx="209760" cy="5328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xmlns="" id="{7D671993-6259-49DC-BD57-7D7E7F22D8D2}"/>
              </a:ext>
            </a:extLst>
          </p:cNvPr>
          <p:cNvSpPr/>
          <p:nvPr/>
        </p:nvSpPr>
        <p:spPr>
          <a:xfrm rot="2097780" flipH="1">
            <a:off x="1328225" y="2308928"/>
            <a:ext cx="326380" cy="6709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xmlns="" id="{B9FE6937-6C4C-4471-9530-DD2FB332BEBD}"/>
              </a:ext>
            </a:extLst>
          </p:cNvPr>
          <p:cNvPicPr>
            <a:picLocks noChangeAspect="1"/>
          </p:cNvPicPr>
          <p:nvPr/>
        </p:nvPicPr>
        <p:blipFill>
          <a:blip r:embed="rId3"/>
          <a:stretch>
            <a:fillRect/>
          </a:stretch>
        </p:blipFill>
        <p:spPr>
          <a:xfrm>
            <a:off x="448731" y="2334203"/>
            <a:ext cx="8078599" cy="1561975"/>
          </a:xfrm>
          <a:prstGeom prst="rect">
            <a:avLst/>
          </a:prstGeom>
        </p:spPr>
      </p:pic>
      <p:sp>
        <p:nvSpPr>
          <p:cNvPr id="16" name="Shape 96">
            <a:extLst>
              <a:ext uri="{FF2B5EF4-FFF2-40B4-BE49-F238E27FC236}">
                <a16:creationId xmlns:a16="http://schemas.microsoft.com/office/drawing/2014/main" xmlns="" id="{A433E38D-0CC7-4014-9D1F-7499547B33F3}"/>
              </a:ext>
            </a:extLst>
          </p:cNvPr>
          <p:cNvSpPr txBox="1">
            <a:spLocks/>
          </p:cNvSpPr>
          <p:nvPr/>
        </p:nvSpPr>
        <p:spPr>
          <a:xfrm>
            <a:off x="4352925" y="3126482"/>
            <a:ext cx="4174405"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spcBef>
                <a:spcPts val="0"/>
              </a:spcBef>
              <a:buClr>
                <a:srgbClr val="97E8D7"/>
              </a:buClr>
              <a:buSzPct val="25000"/>
              <a:buFont typeface="Arial"/>
              <a:buNone/>
            </a:pPr>
            <a:r>
              <a:rPr lang="en-GB" sz="4400" b="1">
                <a:solidFill>
                  <a:schemeClr val="tx2"/>
                </a:solidFill>
                <a:latin typeface="Century Gothic" panose="020B0502020202020204" pitchFamily="34" charset="0"/>
                <a:ea typeface="Lato"/>
                <a:cs typeface="Lato"/>
                <a:sym typeface="Lato"/>
              </a:rPr>
              <a:t>Secondary 15</a:t>
            </a:r>
          </a:p>
        </p:txBody>
      </p:sp>
    </p:spTree>
    <p:extLst>
      <p:ext uri="{BB962C8B-B14F-4D97-AF65-F5344CB8AC3E}">
        <p14:creationId xmlns:p14="http://schemas.microsoft.com/office/powerpoint/2010/main" val="3450371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Issues to Consider">
    <p:spTree>
      <p:nvGrpSpPr>
        <p:cNvPr id="1" name=""/>
        <p:cNvGrpSpPr/>
        <p:nvPr/>
      </p:nvGrpSpPr>
      <p:grpSpPr>
        <a:xfrm>
          <a:off x="0" y="0"/>
          <a:ext cx="0" cy="0"/>
          <a:chOff x="0" y="0"/>
          <a:chExt cx="0" cy="0"/>
        </a:xfrm>
      </p:grpSpPr>
      <p:sp>
        <p:nvSpPr>
          <p:cNvPr id="19" name="Shape 114">
            <a:extLst>
              <a:ext uri="{FF2B5EF4-FFF2-40B4-BE49-F238E27FC236}">
                <a16:creationId xmlns:a16="http://schemas.microsoft.com/office/drawing/2014/main" xmlns="" id="{FC5DE063-A0D5-4722-AC4F-46FD6B5BDFD8}"/>
              </a:ext>
            </a:extLst>
          </p:cNvPr>
          <p:cNvSpPr/>
          <p:nvPr/>
        </p:nvSpPr>
        <p:spPr>
          <a:xfrm>
            <a:off x="540000" y="540000"/>
            <a:ext cx="5486150"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a:solidFill>
                  <a:schemeClr val="tx1"/>
                </a:solidFill>
                <a:latin typeface="Century Gothic" panose="020B0502020202020204" pitchFamily="34" charset="0"/>
                <a:ea typeface="Lato"/>
                <a:cs typeface="Lato"/>
                <a:sym typeface="Lato"/>
              </a:rPr>
              <a:t>Issues to consider</a:t>
            </a:r>
          </a:p>
        </p:txBody>
      </p:sp>
      <p:sp>
        <p:nvSpPr>
          <p:cNvPr id="4" name="Text Placeholder 3">
            <a:extLst>
              <a:ext uri="{FF2B5EF4-FFF2-40B4-BE49-F238E27FC236}">
                <a16:creationId xmlns:a16="http://schemas.microsoft.com/office/drawing/2014/main" xmlns="" id="{9768A9B8-4B0A-4DD9-BD28-D8D11742A664}"/>
              </a:ext>
            </a:extLst>
          </p:cNvPr>
          <p:cNvSpPr>
            <a:spLocks noGrp="1"/>
          </p:cNvSpPr>
          <p:nvPr>
            <p:ph type="body" sz="quarter" idx="13" hasCustomPrompt="1"/>
          </p:nvPr>
        </p:nvSpPr>
        <p:spPr>
          <a:xfrm>
            <a:off x="570384" y="2009954"/>
            <a:ext cx="8069263" cy="3951287"/>
          </a:xfrm>
        </p:spPr>
        <p:txBody>
          <a:bodyPr/>
          <a:lstStyle>
            <a:lvl1pPr marL="285750" indent="-285750">
              <a:lnSpc>
                <a:spcPct val="200000"/>
              </a:lnSpc>
              <a:buClr>
                <a:schemeClr val="tx2"/>
              </a:buClr>
              <a:buFont typeface="Arial" panose="020B0604020202020204" pitchFamily="34" charset="0"/>
              <a:buChar char="•"/>
              <a:defRPr sz="1600" b="0">
                <a:solidFill>
                  <a:schemeClr val="tx1"/>
                </a:solidFill>
              </a:defRPr>
            </a:lvl1pPr>
          </a:lstStyle>
          <a:p>
            <a:pPr lvl="0"/>
            <a:r>
              <a:rPr lang="en-US"/>
              <a:t>Starter:</a:t>
            </a:r>
          </a:p>
          <a:p>
            <a:pPr lvl="0"/>
            <a:r>
              <a:rPr lang="en-US"/>
              <a:t>Why are we talking about this? (This should be bold and in purple)</a:t>
            </a:r>
          </a:p>
          <a:p>
            <a:pPr lvl="0"/>
            <a:r>
              <a:rPr lang="en-US"/>
              <a:t>Following points</a:t>
            </a:r>
          </a:p>
          <a:p>
            <a:pPr lvl="0"/>
            <a:r>
              <a:rPr lang="en-US"/>
              <a:t>Career Launchpad</a:t>
            </a:r>
          </a:p>
          <a:p>
            <a:pPr lvl="0"/>
            <a:r>
              <a:rPr lang="en-US"/>
              <a:t>Vote</a:t>
            </a:r>
          </a:p>
        </p:txBody>
      </p:sp>
    </p:spTree>
    <p:extLst>
      <p:ext uri="{BB962C8B-B14F-4D97-AF65-F5344CB8AC3E}">
        <p14:creationId xmlns:p14="http://schemas.microsoft.com/office/powerpoint/2010/main" val="4292860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Learning Objectives">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xmlns="" id="{A33BFEB9-CF5C-44C5-8A02-CB490F8A45FF}"/>
              </a:ext>
            </a:extLst>
          </p:cNvPr>
          <p:cNvSpPr>
            <a:spLocks noGrp="1"/>
          </p:cNvSpPr>
          <p:nvPr>
            <p:ph type="body" sz="quarter" idx="12" hasCustomPrompt="1"/>
          </p:nvPr>
        </p:nvSpPr>
        <p:spPr>
          <a:xfrm>
            <a:off x="466725" y="4335463"/>
            <a:ext cx="8210550" cy="2039937"/>
          </a:xfrm>
        </p:spPr>
        <p:txBody>
          <a:bodyPr/>
          <a:lstStyle>
            <a:lvl1pPr marL="285750" indent="-285750">
              <a:lnSpc>
                <a:spcPct val="200000"/>
              </a:lnSpc>
              <a:buClr>
                <a:schemeClr val="tx2"/>
              </a:buClr>
              <a:buFont typeface="Arial" panose="020B0604020202020204" pitchFamily="34" charset="0"/>
              <a:buChar char="•"/>
              <a:defRPr b="1">
                <a:solidFill>
                  <a:schemeClr val="tx2"/>
                </a:solidFill>
              </a:defRPr>
            </a:lvl1pPr>
            <a:lvl2pPr marL="457200" indent="0">
              <a:buNone/>
              <a:defRPr sz="1600"/>
            </a:lvl2pPr>
          </a:lstStyle>
          <a:p>
            <a:pPr lvl="0"/>
            <a:r>
              <a:rPr lang="en-US"/>
              <a:t>Key word (bold, purple): Meaning (lowercase, normal)</a:t>
            </a:r>
          </a:p>
          <a:p>
            <a:pPr lvl="0"/>
            <a:r>
              <a:rPr lang="en-US"/>
              <a:t>Key word:</a:t>
            </a:r>
          </a:p>
          <a:p>
            <a:pPr lvl="0"/>
            <a:r>
              <a:rPr lang="en-US"/>
              <a:t>Key word:</a:t>
            </a:r>
          </a:p>
          <a:p>
            <a:pPr lvl="0"/>
            <a:endParaRPr lang="en-US"/>
          </a:p>
          <a:p>
            <a:pPr lvl="1"/>
            <a:endParaRPr lang="en-US"/>
          </a:p>
        </p:txBody>
      </p:sp>
      <p:sp>
        <p:nvSpPr>
          <p:cNvPr id="4" name="Shape 114">
            <a:extLst>
              <a:ext uri="{FF2B5EF4-FFF2-40B4-BE49-F238E27FC236}">
                <a16:creationId xmlns:a16="http://schemas.microsoft.com/office/drawing/2014/main" xmlns="" id="{B4B4B7E9-811B-4FB5-8E96-89BD72E83695}"/>
              </a:ext>
            </a:extLst>
          </p:cNvPr>
          <p:cNvSpPr/>
          <p:nvPr/>
        </p:nvSpPr>
        <p:spPr>
          <a:xfrm>
            <a:off x="540000" y="540000"/>
            <a:ext cx="6559300"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a:solidFill>
                  <a:schemeClr val="tx1"/>
                </a:solidFill>
                <a:latin typeface="Century Gothic" panose="020B0502020202020204" pitchFamily="34" charset="0"/>
                <a:ea typeface="Lato"/>
                <a:cs typeface="Lato"/>
                <a:sym typeface="Lato"/>
              </a:rPr>
              <a:t>Learning objectives for today</a:t>
            </a:r>
          </a:p>
        </p:txBody>
      </p:sp>
      <p:sp>
        <p:nvSpPr>
          <p:cNvPr id="5" name="Shape 114">
            <a:extLst>
              <a:ext uri="{FF2B5EF4-FFF2-40B4-BE49-F238E27FC236}">
                <a16:creationId xmlns:a16="http://schemas.microsoft.com/office/drawing/2014/main" xmlns="" id="{2F942913-854C-4825-ACC8-BA5AEBBC3CD9}"/>
              </a:ext>
            </a:extLst>
          </p:cNvPr>
          <p:cNvSpPr/>
          <p:nvPr/>
        </p:nvSpPr>
        <p:spPr>
          <a:xfrm>
            <a:off x="540000" y="3485606"/>
            <a:ext cx="6559300"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a:solidFill>
                  <a:schemeClr val="tx1"/>
                </a:solidFill>
                <a:latin typeface="Century Gothic" panose="020B0502020202020204" pitchFamily="34" charset="0"/>
                <a:ea typeface="Lato"/>
                <a:cs typeface="Lato"/>
                <a:sym typeface="Lato"/>
              </a:rPr>
              <a:t>Keywords</a:t>
            </a:r>
          </a:p>
        </p:txBody>
      </p:sp>
      <p:sp>
        <p:nvSpPr>
          <p:cNvPr id="8" name="Text Placeholder 7">
            <a:extLst>
              <a:ext uri="{FF2B5EF4-FFF2-40B4-BE49-F238E27FC236}">
                <a16:creationId xmlns:a16="http://schemas.microsoft.com/office/drawing/2014/main" xmlns="" id="{17CB6F5C-6D68-43F4-85C9-25930A891553}"/>
              </a:ext>
            </a:extLst>
          </p:cNvPr>
          <p:cNvSpPr>
            <a:spLocks noGrp="1"/>
          </p:cNvSpPr>
          <p:nvPr>
            <p:ph type="body" sz="quarter" idx="11" hasCustomPrompt="1"/>
          </p:nvPr>
        </p:nvSpPr>
        <p:spPr>
          <a:xfrm>
            <a:off x="497108" y="1412174"/>
            <a:ext cx="8146799" cy="1559736"/>
          </a:xfrm>
        </p:spPr>
        <p:txBody>
          <a:bodyPr/>
          <a:lstStyle>
            <a:lvl1pPr marL="342900" indent="-342900">
              <a:lnSpc>
                <a:spcPct val="200000"/>
              </a:lnSpc>
              <a:buClr>
                <a:schemeClr val="accent1"/>
              </a:buClr>
              <a:buAutoNum type="arabicPeriod"/>
              <a:defRPr/>
            </a:lvl1pPr>
          </a:lstStyle>
          <a:p>
            <a:pPr lvl="0"/>
            <a:r>
              <a:rPr lang="en-US"/>
              <a:t>Write learning objective here</a:t>
            </a:r>
          </a:p>
          <a:p>
            <a:pPr lvl="0"/>
            <a:r>
              <a:rPr lang="en-US"/>
              <a:t>Write learning objective here</a:t>
            </a:r>
          </a:p>
          <a:p>
            <a:pPr lvl="0"/>
            <a:endParaRPr lang="en-US"/>
          </a:p>
        </p:txBody>
      </p:sp>
      <p:cxnSp>
        <p:nvCxnSpPr>
          <p:cNvPr id="13" name="Straight Connector 12">
            <a:extLst>
              <a:ext uri="{FF2B5EF4-FFF2-40B4-BE49-F238E27FC236}">
                <a16:creationId xmlns:a16="http://schemas.microsoft.com/office/drawing/2014/main" xmlns="" id="{9B9BB49B-1B66-4C7C-9911-68F7410AD577}"/>
              </a:ext>
            </a:extLst>
          </p:cNvPr>
          <p:cNvCxnSpPr/>
          <p:nvPr/>
        </p:nvCxnSpPr>
        <p:spPr>
          <a:xfrm>
            <a:off x="53752" y="3245963"/>
            <a:ext cx="9036496" cy="0"/>
          </a:xfrm>
          <a:prstGeom prst="line">
            <a:avLst/>
          </a:prstGeom>
          <a:ln w="28575">
            <a:solidFill>
              <a:srgbClr val="43D6B7"/>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7647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Titl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32FFBDDD-9207-49ED-865E-A2FFF820E72C}"/>
              </a:ext>
            </a:extLst>
          </p:cNvPr>
          <p:cNvSpPr>
            <a:spLocks noGrp="1"/>
          </p:cNvSpPr>
          <p:nvPr>
            <p:ph type="title"/>
          </p:nvPr>
        </p:nvSpPr>
        <p:spPr>
          <a:xfrm>
            <a:off x="457200" y="274638"/>
            <a:ext cx="7387389" cy="769158"/>
          </a:xfrm>
        </p:spPr>
        <p:txBody>
          <a:bodyPr>
            <a:normAutofit/>
          </a:bodyPr>
          <a:lstStyle>
            <a:lvl1pPr algn="l">
              <a:defRPr lang="en-US" sz="2800" b="1" kern="1200">
                <a:solidFill>
                  <a:schemeClr val="tx1"/>
                </a:solidFill>
                <a:latin typeface="+mn-lt"/>
                <a:ea typeface="+mj-ea"/>
                <a:cs typeface="+mj-cs"/>
              </a:defRPr>
            </a:lvl1pPr>
          </a:lstStyle>
          <a:p>
            <a:r>
              <a:rPr lang="en-US"/>
              <a:t>Click to edit Master title style</a:t>
            </a:r>
          </a:p>
        </p:txBody>
      </p:sp>
      <p:pic>
        <p:nvPicPr>
          <p:cNvPr id="7" name="Picture 6">
            <a:extLst>
              <a:ext uri="{FF2B5EF4-FFF2-40B4-BE49-F238E27FC236}">
                <a16:creationId xmlns:a16="http://schemas.microsoft.com/office/drawing/2014/main" xmlns="" id="{09746B77-5514-4F25-8039-1A1E79B459FC}"/>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4155306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mon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7237562" cy="457199"/>
          </a:xfrm>
          <a:prstGeom prst="rect">
            <a:avLst/>
          </a:prstGeom>
        </p:spPr>
        <p:txBody>
          <a:bodyPr>
            <a:noAutofit/>
          </a:bodyPr>
          <a:lstStyle>
            <a:lvl1pPr algn="l">
              <a:defRPr sz="2800" b="1">
                <a:latin typeface="+mn-lt"/>
              </a:defRPr>
            </a:lvl1pPr>
          </a:lstStyle>
          <a:p>
            <a:r>
              <a:rPr lang="en-US"/>
              <a:t>Commonly used boxes</a:t>
            </a:r>
          </a:p>
        </p:txBody>
      </p:sp>
      <p:sp>
        <p:nvSpPr>
          <p:cNvPr id="5" name="Text Placeholder 4">
            <a:extLst>
              <a:ext uri="{FF2B5EF4-FFF2-40B4-BE49-F238E27FC236}">
                <a16:creationId xmlns:a16="http://schemas.microsoft.com/office/drawing/2014/main" xmlns="" id="{0D5172E2-B8C0-4B53-8CD7-E38E5A07A91D}"/>
              </a:ext>
            </a:extLst>
          </p:cNvPr>
          <p:cNvSpPr>
            <a:spLocks noGrp="1"/>
          </p:cNvSpPr>
          <p:nvPr>
            <p:ph type="body" sz="quarter" idx="13" hasCustomPrompt="1"/>
          </p:nvPr>
        </p:nvSpPr>
        <p:spPr>
          <a:xfrm>
            <a:off x="400978" y="1620499"/>
            <a:ext cx="4355980" cy="2541708"/>
          </a:xfrm>
          <a:prstGeom prst="cloud">
            <a:avLst/>
          </a:prstGeom>
          <a:solidFill>
            <a:schemeClr val="accent5"/>
          </a:solidFill>
          <a:ln w="28575">
            <a:solidFill>
              <a:srgbClr val="AA32EA"/>
            </a:solidFill>
          </a:ln>
        </p:spPr>
        <p:txBody>
          <a:bodyPr anchor="ctr">
            <a:normAutofit/>
          </a:bodyPr>
          <a:lstStyle>
            <a:lvl1pPr marL="0" indent="0" algn="ctr">
              <a:buNone/>
              <a:defRPr sz="1600" b="1"/>
            </a:lvl1pPr>
            <a:lvl2pPr marL="457200" indent="0" algn="ctr">
              <a:buNone/>
              <a:defRPr sz="1600"/>
            </a:lvl2pPr>
          </a:lstStyle>
          <a:p>
            <a:pPr lvl="0"/>
            <a:r>
              <a:rPr lang="en-US"/>
              <a:t>Group task (Time in mins)</a:t>
            </a:r>
          </a:p>
          <a:p>
            <a:pPr lvl="1"/>
            <a:r>
              <a:rPr lang="en-US"/>
              <a:t>Activity information</a:t>
            </a:r>
          </a:p>
        </p:txBody>
      </p:sp>
      <p:sp>
        <p:nvSpPr>
          <p:cNvPr id="8" name="Text Placeholder 7">
            <a:extLst>
              <a:ext uri="{FF2B5EF4-FFF2-40B4-BE49-F238E27FC236}">
                <a16:creationId xmlns:a16="http://schemas.microsoft.com/office/drawing/2014/main" xmlns="" id="{E7843B41-02CF-4B64-BCD9-B9CC93735139}"/>
              </a:ext>
            </a:extLst>
          </p:cNvPr>
          <p:cNvSpPr>
            <a:spLocks noGrp="1"/>
          </p:cNvSpPr>
          <p:nvPr>
            <p:ph type="body" sz="quarter" idx="14" hasCustomPrompt="1"/>
          </p:nvPr>
        </p:nvSpPr>
        <p:spPr>
          <a:xfrm>
            <a:off x="5253036" y="1148331"/>
            <a:ext cx="2994025" cy="1080000"/>
          </a:xfrm>
          <a:prstGeom prst="roundRect">
            <a:avLst/>
          </a:prstGeom>
          <a:solidFill>
            <a:schemeClr val="bg2"/>
          </a:solidFill>
          <a:ln w="28575">
            <a:solidFill>
              <a:srgbClr val="AA32EA"/>
            </a:solidFill>
          </a:ln>
        </p:spPr>
        <p:txBody>
          <a:bodyPr anchor="ctr">
            <a:normAutofit/>
          </a:bodyPr>
          <a:lstStyle>
            <a:lvl1pPr marL="0" indent="0" algn="ctr">
              <a:buNone/>
              <a:defRPr sz="1600" b="0"/>
            </a:lvl1pPr>
          </a:lstStyle>
          <a:p>
            <a:pPr lvl="0"/>
            <a:r>
              <a:rPr lang="en-US"/>
              <a:t>Information box – key words in bold</a:t>
            </a:r>
          </a:p>
        </p:txBody>
      </p:sp>
      <p:sp>
        <p:nvSpPr>
          <p:cNvPr id="12" name="Text Placeholder 7">
            <a:extLst>
              <a:ext uri="{FF2B5EF4-FFF2-40B4-BE49-F238E27FC236}">
                <a16:creationId xmlns:a16="http://schemas.microsoft.com/office/drawing/2014/main" xmlns="" id="{88D644EF-BAA6-4E05-AE1F-70DBA267BF45}"/>
              </a:ext>
            </a:extLst>
          </p:cNvPr>
          <p:cNvSpPr>
            <a:spLocks noGrp="1"/>
          </p:cNvSpPr>
          <p:nvPr>
            <p:ph type="body" sz="quarter" idx="16" hasCustomPrompt="1"/>
          </p:nvPr>
        </p:nvSpPr>
        <p:spPr>
          <a:xfrm>
            <a:off x="5251859" y="3622207"/>
            <a:ext cx="2994025" cy="1080000"/>
          </a:xfrm>
          <a:prstGeom prst="roundRect">
            <a:avLst/>
          </a:prstGeom>
          <a:solidFill>
            <a:schemeClr val="accent3"/>
          </a:solidFill>
          <a:ln w="28575">
            <a:solidFill>
              <a:schemeClr val="tx1"/>
            </a:solidFill>
          </a:ln>
        </p:spPr>
        <p:txBody>
          <a:bodyPr anchor="ctr">
            <a:normAutofit/>
          </a:bodyPr>
          <a:lstStyle>
            <a:lvl1pPr marL="0" indent="0" algn="ctr">
              <a:buNone/>
              <a:defRPr sz="1600" b="1">
                <a:solidFill>
                  <a:schemeClr val="tx1"/>
                </a:solidFill>
              </a:defRPr>
            </a:lvl1pPr>
          </a:lstStyle>
          <a:p>
            <a:pPr lvl="0"/>
            <a:r>
              <a:rPr lang="en-US"/>
              <a:t>SEND/Definition Box:</a:t>
            </a:r>
          </a:p>
        </p:txBody>
      </p:sp>
      <p:sp>
        <p:nvSpPr>
          <p:cNvPr id="4" name="Text Placeholder 3">
            <a:extLst>
              <a:ext uri="{FF2B5EF4-FFF2-40B4-BE49-F238E27FC236}">
                <a16:creationId xmlns:a16="http://schemas.microsoft.com/office/drawing/2014/main" xmlns="" id="{D5D8471F-BD68-4AFA-90A1-ED78E7901F34}"/>
              </a:ext>
            </a:extLst>
          </p:cNvPr>
          <p:cNvSpPr>
            <a:spLocks noGrp="1"/>
          </p:cNvSpPr>
          <p:nvPr>
            <p:ph type="body" sz="quarter" idx="17" hasCustomPrompt="1"/>
          </p:nvPr>
        </p:nvSpPr>
        <p:spPr>
          <a:xfrm>
            <a:off x="5251859" y="2385269"/>
            <a:ext cx="2995200" cy="1080000"/>
          </a:xfrm>
          <a:prstGeom prst="roundRect">
            <a:avLst/>
          </a:prstGeom>
          <a:solidFill>
            <a:srgbClr val="AA32EA"/>
          </a:solidFill>
          <a:ln>
            <a:solidFill>
              <a:srgbClr val="AA32EA"/>
            </a:solidFill>
          </a:ln>
        </p:spPr>
        <p:txBody>
          <a:bodyPr anchor="ctr"/>
          <a:lstStyle>
            <a:lvl1pPr marL="0" indent="0" algn="ctr">
              <a:buNone/>
              <a:defRPr sz="1600" b="1">
                <a:solidFill>
                  <a:schemeClr val="bg1"/>
                </a:solidFill>
              </a:defRPr>
            </a:lvl1pPr>
          </a:lstStyle>
          <a:p>
            <a:pPr lvl="0"/>
            <a:r>
              <a:rPr lang="en-US"/>
              <a:t>Challenge</a:t>
            </a:r>
          </a:p>
        </p:txBody>
      </p:sp>
      <p:sp>
        <p:nvSpPr>
          <p:cNvPr id="10" name="Text Placeholder 7">
            <a:extLst>
              <a:ext uri="{FF2B5EF4-FFF2-40B4-BE49-F238E27FC236}">
                <a16:creationId xmlns:a16="http://schemas.microsoft.com/office/drawing/2014/main" xmlns="" id="{77269F30-4ADC-40DA-AD25-97F31391CC29}"/>
              </a:ext>
            </a:extLst>
          </p:cNvPr>
          <p:cNvSpPr>
            <a:spLocks noGrp="1"/>
          </p:cNvSpPr>
          <p:nvPr>
            <p:ph type="body" sz="quarter" idx="18" hasCustomPrompt="1"/>
          </p:nvPr>
        </p:nvSpPr>
        <p:spPr>
          <a:xfrm>
            <a:off x="5251858" y="4859145"/>
            <a:ext cx="2994025" cy="1080000"/>
          </a:xfrm>
          <a:prstGeom prst="roundRect">
            <a:avLst/>
          </a:prstGeom>
          <a:solidFill>
            <a:schemeClr val="bg1">
              <a:lumMod val="95000"/>
            </a:schemeClr>
          </a:solidFill>
          <a:ln w="28575">
            <a:solidFill>
              <a:schemeClr val="tx1"/>
            </a:solidFill>
          </a:ln>
        </p:spPr>
        <p:txBody>
          <a:bodyPr anchor="ctr">
            <a:normAutofit/>
          </a:bodyPr>
          <a:lstStyle>
            <a:lvl1pPr marL="0" indent="0" algn="ctr">
              <a:buNone/>
              <a:defRPr sz="1600" b="1"/>
            </a:lvl1pPr>
          </a:lstStyle>
          <a:p>
            <a:pPr lvl="0"/>
            <a:r>
              <a:rPr lang="en-US"/>
              <a:t>Teachers note</a:t>
            </a:r>
          </a:p>
        </p:txBody>
      </p:sp>
      <p:sp>
        <p:nvSpPr>
          <p:cNvPr id="13" name="Text Placeholder 7">
            <a:extLst>
              <a:ext uri="{FF2B5EF4-FFF2-40B4-BE49-F238E27FC236}">
                <a16:creationId xmlns:a16="http://schemas.microsoft.com/office/drawing/2014/main" xmlns="" id="{933C272E-2746-4403-A6CE-5E6DA906279A}"/>
              </a:ext>
            </a:extLst>
          </p:cNvPr>
          <p:cNvSpPr>
            <a:spLocks noGrp="1"/>
          </p:cNvSpPr>
          <p:nvPr>
            <p:ph type="body" sz="quarter" idx="19" hasCustomPrompt="1"/>
          </p:nvPr>
        </p:nvSpPr>
        <p:spPr>
          <a:xfrm>
            <a:off x="1081956" y="4859145"/>
            <a:ext cx="2994025" cy="1080000"/>
          </a:xfrm>
          <a:prstGeom prst="roundRect">
            <a:avLst/>
          </a:prstGeom>
          <a:solidFill>
            <a:schemeClr val="accent1"/>
          </a:solidFill>
          <a:ln w="28575">
            <a:solidFill>
              <a:schemeClr val="accent2"/>
            </a:solidFill>
          </a:ln>
        </p:spPr>
        <p:txBody>
          <a:bodyPr anchor="ctr">
            <a:normAutofit/>
          </a:bodyPr>
          <a:lstStyle>
            <a:lvl1pPr marL="0" indent="0" algn="ctr">
              <a:buNone/>
              <a:defRPr sz="1600" b="0"/>
            </a:lvl1pPr>
          </a:lstStyle>
          <a:p>
            <a:pPr lvl="0"/>
            <a:r>
              <a:rPr lang="en-US"/>
              <a:t>Other</a:t>
            </a:r>
          </a:p>
        </p:txBody>
      </p:sp>
      <p:pic>
        <p:nvPicPr>
          <p:cNvPr id="11" name="Picture 10">
            <a:extLst>
              <a:ext uri="{FF2B5EF4-FFF2-40B4-BE49-F238E27FC236}">
                <a16:creationId xmlns:a16="http://schemas.microsoft.com/office/drawing/2014/main" xmlns="" id="{7611E0A4-D6C2-44D1-B9FA-CEF1EDEACDB6}"/>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3321474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mparison Summary">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E94FC0DA-1F7A-4A4F-96DF-822CA2457C43}"/>
              </a:ext>
            </a:extLst>
          </p:cNvPr>
          <p:cNvSpPr>
            <a:spLocks noGrp="1"/>
          </p:cNvSpPr>
          <p:nvPr>
            <p:ph type="title" hasCustomPrompt="1"/>
          </p:nvPr>
        </p:nvSpPr>
        <p:spPr>
          <a:xfrm>
            <a:off x="1408123" y="232022"/>
            <a:ext cx="6327748" cy="1038771"/>
          </a:xfrm>
          <a:prstGeom prst="rect">
            <a:avLst/>
          </a:prstGeom>
        </p:spPr>
        <p:txBody>
          <a:bodyPr>
            <a:normAutofit/>
          </a:bodyPr>
          <a:lstStyle>
            <a:lvl1pPr algn="ctr">
              <a:defRPr lang="en-US" sz="2800" b="1" kern="1200" dirty="0">
                <a:solidFill>
                  <a:schemeClr val="tx1"/>
                </a:solidFill>
                <a:latin typeface="+mn-lt"/>
                <a:ea typeface="+mj-ea"/>
                <a:cs typeface="+mj-cs"/>
              </a:defRPr>
            </a:lvl1pPr>
          </a:lstStyle>
          <a:p>
            <a:r>
              <a:rPr lang="en-GB"/>
              <a:t>Copy the Vote Topic Question Here</a:t>
            </a:r>
            <a:endParaRPr lang="en-US"/>
          </a:p>
        </p:txBody>
      </p:sp>
      <p:sp>
        <p:nvSpPr>
          <p:cNvPr id="15" name="Text Placeholder 16">
            <a:extLst>
              <a:ext uri="{FF2B5EF4-FFF2-40B4-BE49-F238E27FC236}">
                <a16:creationId xmlns:a16="http://schemas.microsoft.com/office/drawing/2014/main" xmlns="" id="{E40E376C-CDBB-4677-B0EE-B792DF94E387}"/>
              </a:ext>
            </a:extLst>
          </p:cNvPr>
          <p:cNvSpPr>
            <a:spLocks noGrp="1"/>
          </p:cNvSpPr>
          <p:nvPr>
            <p:ph type="body" sz="quarter" idx="15" hasCustomPrompt="1"/>
          </p:nvPr>
        </p:nvSpPr>
        <p:spPr>
          <a:xfrm>
            <a:off x="4573955" y="1850591"/>
            <a:ext cx="3993845" cy="4003736"/>
          </a:xfrm>
          <a:ln>
            <a:solidFill>
              <a:schemeClr val="tx1"/>
            </a:solidFill>
          </a:ln>
        </p:spPr>
        <p:txBody>
          <a:bodyPr>
            <a:normAutofit/>
          </a:bodyPr>
          <a:lstStyle>
            <a:lvl1pPr marL="285750" indent="-285750">
              <a:buClr>
                <a:schemeClr val="accent2"/>
              </a:buClr>
              <a:buFont typeface="Arial" panose="020B0604020202020204" pitchFamily="34" charset="0"/>
              <a:buChar char="•"/>
              <a:defRPr sz="1600"/>
            </a:lvl1pPr>
            <a:lvl2pPr marL="457200" indent="0">
              <a:buNone/>
              <a:defRPr/>
            </a:lvl2pPr>
          </a:lstStyle>
          <a:p>
            <a:pPr lvl="0"/>
            <a:r>
              <a:rPr lang="en-US"/>
              <a:t>These boxes should </a:t>
            </a:r>
            <a:r>
              <a:rPr lang="en-US" err="1"/>
              <a:t>summarise</a:t>
            </a:r>
            <a:r>
              <a:rPr lang="en-US"/>
              <a:t> the main arguments for each side of the question. </a:t>
            </a:r>
          </a:p>
          <a:p>
            <a:pPr lvl="0"/>
            <a:r>
              <a:rPr lang="en-US"/>
              <a:t>The bullet points should be the same </a:t>
            </a:r>
            <a:r>
              <a:rPr lang="en-US" err="1"/>
              <a:t>colour</a:t>
            </a:r>
            <a:r>
              <a:rPr lang="en-US"/>
              <a:t> as the above box.</a:t>
            </a:r>
          </a:p>
        </p:txBody>
      </p:sp>
      <p:sp>
        <p:nvSpPr>
          <p:cNvPr id="14" name="Text Placeholder 16">
            <a:extLst>
              <a:ext uri="{FF2B5EF4-FFF2-40B4-BE49-F238E27FC236}">
                <a16:creationId xmlns:a16="http://schemas.microsoft.com/office/drawing/2014/main" xmlns="" id="{EF66431D-E730-4458-AAE1-45B406DF2BE9}"/>
              </a:ext>
            </a:extLst>
          </p:cNvPr>
          <p:cNvSpPr>
            <a:spLocks noGrp="1"/>
          </p:cNvSpPr>
          <p:nvPr>
            <p:ph type="body" sz="quarter" idx="14" hasCustomPrompt="1"/>
          </p:nvPr>
        </p:nvSpPr>
        <p:spPr>
          <a:xfrm>
            <a:off x="621692" y="1850591"/>
            <a:ext cx="3950305" cy="4003736"/>
          </a:xfrm>
          <a:ln>
            <a:solidFill>
              <a:schemeClr val="tx1"/>
            </a:solidFill>
          </a:ln>
        </p:spPr>
        <p:txBody>
          <a:bodyPr>
            <a:normAutofit/>
          </a:bodyPr>
          <a:lstStyle>
            <a:lvl1pPr marL="285750" indent="-285750">
              <a:buClr>
                <a:schemeClr val="bg2"/>
              </a:buClr>
              <a:buFont typeface="Arial" panose="020B0604020202020204" pitchFamily="34" charset="0"/>
              <a:buChar char="•"/>
              <a:defRPr sz="1600"/>
            </a:lvl1pPr>
            <a:lvl2pPr marL="457200" indent="0">
              <a:buNone/>
              <a:defRPr/>
            </a:lvl2pPr>
          </a:lstStyle>
          <a:p>
            <a:pPr lvl="0"/>
            <a:r>
              <a:rPr lang="en-US"/>
              <a:t>These boxes should </a:t>
            </a:r>
            <a:r>
              <a:rPr lang="en-US" err="1"/>
              <a:t>summarise</a:t>
            </a:r>
            <a:r>
              <a:rPr lang="en-US"/>
              <a:t> the main arguments for each side of the question. </a:t>
            </a:r>
          </a:p>
          <a:p>
            <a:pPr lvl="0"/>
            <a:r>
              <a:rPr lang="en-US"/>
              <a:t>The bullet points should be the same </a:t>
            </a:r>
            <a:r>
              <a:rPr lang="en-US" err="1"/>
              <a:t>colour</a:t>
            </a:r>
            <a:r>
              <a:rPr lang="en-US"/>
              <a:t> as the above box.</a:t>
            </a:r>
          </a:p>
        </p:txBody>
      </p:sp>
      <p:sp>
        <p:nvSpPr>
          <p:cNvPr id="18" name="Shape 223">
            <a:extLst>
              <a:ext uri="{FF2B5EF4-FFF2-40B4-BE49-F238E27FC236}">
                <a16:creationId xmlns:a16="http://schemas.microsoft.com/office/drawing/2014/main" xmlns="" id="{E23674C8-DF6F-445F-A311-54882E2AA41D}"/>
              </a:ext>
            </a:extLst>
          </p:cNvPr>
          <p:cNvSpPr/>
          <p:nvPr/>
        </p:nvSpPr>
        <p:spPr>
          <a:xfrm>
            <a:off x="4571998" y="1444372"/>
            <a:ext cx="3995802" cy="406219"/>
          </a:xfrm>
          <a:prstGeom prst="rect">
            <a:avLst/>
          </a:prstGeom>
          <a:solidFill>
            <a:srgbClr val="97E8D7"/>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dk1"/>
                </a:solidFill>
                <a:latin typeface="Century Gothic" panose="020B0502020202020204" pitchFamily="34" charset="0"/>
                <a:ea typeface="Lato" panose="020F0502020204030203" pitchFamily="34" charset="0"/>
                <a:cs typeface="Lato" panose="020F0502020204030203" pitchFamily="34" charset="0"/>
                <a:sym typeface="Calibri"/>
              </a:rPr>
              <a:t>NO</a:t>
            </a:r>
          </a:p>
        </p:txBody>
      </p:sp>
      <p:sp>
        <p:nvSpPr>
          <p:cNvPr id="19" name="Shape 234">
            <a:extLst>
              <a:ext uri="{FF2B5EF4-FFF2-40B4-BE49-F238E27FC236}">
                <a16:creationId xmlns:a16="http://schemas.microsoft.com/office/drawing/2014/main" xmlns="" id="{44948174-0394-4326-B2FB-3CCE21FB747C}"/>
              </a:ext>
            </a:extLst>
          </p:cNvPr>
          <p:cNvSpPr/>
          <p:nvPr/>
        </p:nvSpPr>
        <p:spPr>
          <a:xfrm>
            <a:off x="621692" y="1444372"/>
            <a:ext cx="3950307" cy="406219"/>
          </a:xfrm>
          <a:prstGeom prst="rect">
            <a:avLst/>
          </a:prstGeom>
          <a:solidFill>
            <a:srgbClr val="BD60EF"/>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dk1"/>
                </a:solidFill>
                <a:latin typeface="Century Gothic" panose="020B0502020202020204" pitchFamily="34" charset="0"/>
                <a:ea typeface="Lato" panose="020F0502020204030203" pitchFamily="34" charset="0"/>
                <a:cs typeface="Lato" panose="020F0502020204030203" pitchFamily="34" charset="0"/>
                <a:sym typeface="Calibri"/>
              </a:rPr>
              <a:t>YES</a:t>
            </a:r>
          </a:p>
        </p:txBody>
      </p:sp>
      <p:pic>
        <p:nvPicPr>
          <p:cNvPr id="11" name="Picture 10">
            <a:extLst>
              <a:ext uri="{FF2B5EF4-FFF2-40B4-BE49-F238E27FC236}">
                <a16:creationId xmlns:a16="http://schemas.microsoft.com/office/drawing/2014/main" xmlns="" id="{3D238BE8-6FD2-41D1-9C60-888A56636D02}"/>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3462582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areer Launchpa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751DEF6-C112-4BCD-8EF8-ADB6CE45252E}"/>
              </a:ext>
            </a:extLst>
          </p:cNvPr>
          <p:cNvSpPr/>
          <p:nvPr/>
        </p:nvSpPr>
        <p:spPr>
          <a:xfrm>
            <a:off x="180439" y="3426922"/>
            <a:ext cx="8800676" cy="3259377"/>
          </a:xfrm>
          <a:prstGeom prst="rect">
            <a:avLst/>
          </a:prstGeom>
          <a:solidFill>
            <a:schemeClr val="tx2">
              <a:alpha val="1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ext Placeholder 11">
            <a:extLst>
              <a:ext uri="{FF2B5EF4-FFF2-40B4-BE49-F238E27FC236}">
                <a16:creationId xmlns:a16="http://schemas.microsoft.com/office/drawing/2014/main" xmlns="" id="{1F833950-833C-475A-A691-4FE801C34794}"/>
              </a:ext>
            </a:extLst>
          </p:cNvPr>
          <p:cNvSpPr>
            <a:spLocks noGrp="1"/>
          </p:cNvSpPr>
          <p:nvPr>
            <p:ph type="body" sz="quarter" idx="20" hasCustomPrompt="1"/>
          </p:nvPr>
        </p:nvSpPr>
        <p:spPr>
          <a:xfrm>
            <a:off x="4172875" y="3730469"/>
            <a:ext cx="4278975" cy="2671763"/>
          </a:xfrm>
          <a:prstGeom prst="roundRect">
            <a:avLst/>
          </a:prstGeom>
          <a:solidFill>
            <a:schemeClr val="accent1"/>
          </a:solidFill>
          <a:ln w="28575">
            <a:solidFill>
              <a:schemeClr val="accent2"/>
            </a:solidFill>
          </a:ln>
        </p:spPr>
        <p:txBody>
          <a:bodyPr anchor="ctr">
            <a:normAutofit/>
          </a:bodyPr>
          <a:lstStyle>
            <a:lvl1pPr marL="0" indent="0" algn="ctr">
              <a:buNone/>
              <a:defRPr sz="1600" b="0">
                <a:solidFill>
                  <a:schemeClr val="accent6"/>
                </a:solidFill>
              </a:defRPr>
            </a:lvl1pPr>
          </a:lstStyle>
          <a:p>
            <a:pPr lvl="0"/>
            <a:r>
              <a:rPr lang="en-GB"/>
              <a:t>Career spotlight: This is .... He is a .., which means ... </a:t>
            </a:r>
          </a:p>
          <a:p>
            <a:pPr lvl="0"/>
            <a:endParaRPr lang="en-GB"/>
          </a:p>
          <a:p>
            <a:pPr lvl="0"/>
            <a:r>
              <a:rPr lang="en-GB"/>
              <a:t>Click him to hear about how he got into a career in ...</a:t>
            </a:r>
          </a:p>
        </p:txBody>
      </p:sp>
      <p:sp>
        <p:nvSpPr>
          <p:cNvPr id="8" name="Rectangle 7">
            <a:extLst>
              <a:ext uri="{FF2B5EF4-FFF2-40B4-BE49-F238E27FC236}">
                <a16:creationId xmlns:a16="http://schemas.microsoft.com/office/drawing/2014/main" xmlns="" id="{8450BE83-20A5-4AD5-9347-F6ED54151A4F}"/>
              </a:ext>
            </a:extLst>
          </p:cNvPr>
          <p:cNvSpPr/>
          <p:nvPr/>
        </p:nvSpPr>
        <p:spPr>
          <a:xfrm>
            <a:off x="172126" y="178249"/>
            <a:ext cx="8800676" cy="3240360"/>
          </a:xfrm>
          <a:prstGeom prst="rect">
            <a:avLst/>
          </a:pr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Title 1">
            <a:extLst>
              <a:ext uri="{FF2B5EF4-FFF2-40B4-BE49-F238E27FC236}">
                <a16:creationId xmlns:a16="http://schemas.microsoft.com/office/drawing/2014/main" xmlns="" id="{43C77992-C979-4C00-A915-6251B7797C66}"/>
              </a:ext>
            </a:extLst>
          </p:cNvPr>
          <p:cNvSpPr>
            <a:spLocks noGrp="1"/>
          </p:cNvSpPr>
          <p:nvPr>
            <p:ph type="title" hasCustomPrompt="1"/>
          </p:nvPr>
        </p:nvSpPr>
        <p:spPr>
          <a:xfrm>
            <a:off x="323528" y="274641"/>
            <a:ext cx="3849545" cy="520349"/>
          </a:xfrm>
          <a:prstGeom prst="rect">
            <a:avLst/>
          </a:prstGeom>
        </p:spPr>
        <p:txBody>
          <a:bodyPr/>
          <a:lstStyle>
            <a:lvl1pPr marL="0" marR="0" indent="0" algn="l" rtl="0">
              <a:spcBef>
                <a:spcPts val="0"/>
              </a:spcBef>
              <a:buSzPct val="25000"/>
              <a:buNone/>
              <a:defRPr/>
            </a:lvl1pPr>
          </a:lstStyle>
          <a:p>
            <a:pPr marL="0" marR="0" lvl="0" indent="0" algn="l" rtl="0">
              <a:spcBef>
                <a:spcPts val="0"/>
              </a:spcBef>
              <a:buSzPct val="25000"/>
              <a:buNone/>
            </a:pPr>
            <a:r>
              <a:rPr lang="en-GB" sz="2800" b="1">
                <a:solidFill>
                  <a:schemeClr val="tx1"/>
                </a:solidFill>
                <a:latin typeface="Century Gothic" panose="020B0502020202020204" pitchFamily="34" charset="0"/>
                <a:ea typeface="Lato" panose="020F0502020204030203" pitchFamily="34" charset="0"/>
                <a:cs typeface="Lato" panose="020F0502020204030203" pitchFamily="34" charset="0"/>
                <a:sym typeface="Lato"/>
              </a:rPr>
              <a:t>Career Launchpad!</a:t>
            </a:r>
          </a:p>
        </p:txBody>
      </p:sp>
      <p:sp>
        <p:nvSpPr>
          <p:cNvPr id="26" name="Picture Placeholder 25">
            <a:extLst>
              <a:ext uri="{FF2B5EF4-FFF2-40B4-BE49-F238E27FC236}">
                <a16:creationId xmlns:a16="http://schemas.microsoft.com/office/drawing/2014/main" xmlns="" id="{B202AE5B-4974-447F-8ABF-D12E9A89C089}"/>
              </a:ext>
            </a:extLst>
          </p:cNvPr>
          <p:cNvSpPr>
            <a:spLocks noGrp="1"/>
          </p:cNvSpPr>
          <p:nvPr>
            <p:ph type="pic" sz="quarter" idx="15" hasCustomPrompt="1"/>
          </p:nvPr>
        </p:nvSpPr>
        <p:spPr>
          <a:xfrm>
            <a:off x="5373688" y="846138"/>
            <a:ext cx="3078162" cy="2443876"/>
          </a:xfrm>
        </p:spPr>
        <p:txBody>
          <a:bodyPr anchor="ctr">
            <a:normAutofit/>
          </a:bodyPr>
          <a:lstStyle>
            <a:lvl1pPr marL="0" indent="0">
              <a:buNone/>
              <a:defRPr sz="1600"/>
            </a:lvl1pPr>
          </a:lstStyle>
          <a:p>
            <a:r>
              <a:rPr lang="en-GB"/>
              <a:t>An image relating to the information on the left.</a:t>
            </a:r>
          </a:p>
        </p:txBody>
      </p:sp>
      <p:sp>
        <p:nvSpPr>
          <p:cNvPr id="28" name="Picture Placeholder 27">
            <a:extLst>
              <a:ext uri="{FF2B5EF4-FFF2-40B4-BE49-F238E27FC236}">
                <a16:creationId xmlns:a16="http://schemas.microsoft.com/office/drawing/2014/main" xmlns="" id="{90ACCFD2-7943-4AEF-88F0-D1F867DF1B6F}"/>
              </a:ext>
            </a:extLst>
          </p:cNvPr>
          <p:cNvSpPr>
            <a:spLocks noGrp="1"/>
          </p:cNvSpPr>
          <p:nvPr>
            <p:ph type="pic" sz="quarter" idx="16" hasCustomPrompt="1"/>
          </p:nvPr>
        </p:nvSpPr>
        <p:spPr>
          <a:xfrm>
            <a:off x="569914" y="3745793"/>
            <a:ext cx="2960687" cy="2672470"/>
          </a:xfrm>
        </p:spPr>
        <p:txBody>
          <a:bodyPr anchor="ctr">
            <a:normAutofit/>
          </a:bodyPr>
          <a:lstStyle>
            <a:lvl1pPr marL="0" indent="0">
              <a:buNone/>
              <a:defRPr sz="1600"/>
            </a:lvl1pPr>
          </a:lstStyle>
          <a:p>
            <a:r>
              <a:rPr lang="en-GB"/>
              <a:t>A screenshot of the video used in Career Spotlight</a:t>
            </a:r>
          </a:p>
        </p:txBody>
      </p:sp>
      <p:sp>
        <p:nvSpPr>
          <p:cNvPr id="30" name="Text Placeholder 29">
            <a:extLst>
              <a:ext uri="{FF2B5EF4-FFF2-40B4-BE49-F238E27FC236}">
                <a16:creationId xmlns:a16="http://schemas.microsoft.com/office/drawing/2014/main" xmlns="" id="{E4081CE7-9680-41C6-8AA6-ACAF4C6CC7F7}"/>
              </a:ext>
            </a:extLst>
          </p:cNvPr>
          <p:cNvSpPr>
            <a:spLocks noGrp="1"/>
          </p:cNvSpPr>
          <p:nvPr>
            <p:ph type="body" sz="quarter" idx="17" hasCustomPrompt="1"/>
          </p:nvPr>
        </p:nvSpPr>
        <p:spPr>
          <a:xfrm>
            <a:off x="311610" y="824725"/>
            <a:ext cx="4298950" cy="373844"/>
          </a:xfrm>
          <a:prstGeom prst="roundRect">
            <a:avLst/>
          </a:prstGeom>
          <a:solidFill>
            <a:schemeClr val="bg2"/>
          </a:solidFill>
          <a:ln w="28575">
            <a:solidFill>
              <a:srgbClr val="AA32EA"/>
            </a:solidFill>
          </a:ln>
        </p:spPr>
        <p:txBody>
          <a:bodyPr>
            <a:normAutofit/>
          </a:bodyPr>
          <a:lstStyle>
            <a:lvl1pPr marL="0" indent="0">
              <a:buNone/>
              <a:defRPr sz="1600"/>
            </a:lvl1pPr>
          </a:lstStyle>
          <a:p>
            <a:pPr lvl="0"/>
            <a:r>
              <a:rPr lang="en-US"/>
              <a:t>Learn about…</a:t>
            </a:r>
          </a:p>
        </p:txBody>
      </p:sp>
      <p:sp>
        <p:nvSpPr>
          <p:cNvPr id="5" name="Text Placeholder 4">
            <a:extLst>
              <a:ext uri="{FF2B5EF4-FFF2-40B4-BE49-F238E27FC236}">
                <a16:creationId xmlns:a16="http://schemas.microsoft.com/office/drawing/2014/main" xmlns="" id="{4F36DFA2-68E5-4B17-8F90-38FBDAC80A12}"/>
              </a:ext>
            </a:extLst>
          </p:cNvPr>
          <p:cNvSpPr>
            <a:spLocks noGrp="1"/>
          </p:cNvSpPr>
          <p:nvPr>
            <p:ph type="body" sz="quarter" idx="19" hasCustomPrompt="1"/>
          </p:nvPr>
        </p:nvSpPr>
        <p:spPr>
          <a:xfrm>
            <a:off x="311610" y="1276255"/>
            <a:ext cx="4699229" cy="2013046"/>
          </a:xfrm>
          <a:prstGeom prst="roundRect">
            <a:avLst/>
          </a:prstGeom>
          <a:solidFill>
            <a:schemeClr val="bg2"/>
          </a:solidFill>
          <a:ln w="28575">
            <a:solidFill>
              <a:srgbClr val="AA32EA"/>
            </a:solidFill>
          </a:ln>
        </p:spPr>
        <p:txBody>
          <a:bodyPr anchor="ctr"/>
          <a:lstStyle>
            <a:lvl1pPr marL="0" indent="0" algn="ctr">
              <a:buNone/>
              <a:defRPr sz="1600">
                <a:solidFill>
                  <a:schemeClr val="tx1"/>
                </a:solidFill>
              </a:defRPr>
            </a:lvl1pPr>
          </a:lstStyle>
          <a:p>
            <a:pPr lvl="0"/>
            <a:r>
              <a:rPr lang="en-US"/>
              <a:t>Further information about the topic.</a:t>
            </a:r>
          </a:p>
        </p:txBody>
      </p:sp>
    </p:spTree>
    <p:extLst>
      <p:ext uri="{BB962C8B-B14F-4D97-AF65-F5344CB8AC3E}">
        <p14:creationId xmlns:p14="http://schemas.microsoft.com/office/powerpoint/2010/main" val="29813683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7" name="Shape 246">
            <a:extLst>
              <a:ext uri="{FF2B5EF4-FFF2-40B4-BE49-F238E27FC236}">
                <a16:creationId xmlns:a16="http://schemas.microsoft.com/office/drawing/2014/main" xmlns="" id="{EC2CFFFB-4338-4B17-9C17-0C770B558F62}"/>
              </a:ext>
            </a:extLst>
          </p:cNvPr>
          <p:cNvSpPr txBox="1">
            <a:spLocks/>
          </p:cNvSpPr>
          <p:nvPr/>
        </p:nvSpPr>
        <p:spPr>
          <a:xfrm>
            <a:off x="2390613" y="4735972"/>
            <a:ext cx="4109877" cy="434967"/>
          </a:xfrm>
          <a:prstGeom prst="rect">
            <a:avLst/>
          </a:prstGeom>
          <a:noFill/>
          <a:ln>
            <a:noFill/>
          </a:ln>
        </p:spPr>
        <p:txBody>
          <a:bodyPr vert="horz"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2D2D2D"/>
              </a:buClr>
              <a:buSzPct val="25000"/>
              <a:buFont typeface="Calibri"/>
              <a:buNone/>
            </a:pPr>
            <a:r>
              <a:rPr lang="en-GB" sz="2400" b="1">
                <a:ea typeface="Lato" panose="020F0502020204030203" pitchFamily="34" charset="0"/>
                <a:cs typeface="Lato" panose="020F0502020204030203" pitchFamily="34" charset="0"/>
                <a:sym typeface="Calibri"/>
              </a:rPr>
              <a:t>To have your voice heard!</a:t>
            </a:r>
          </a:p>
        </p:txBody>
      </p:sp>
      <p:pic>
        <p:nvPicPr>
          <p:cNvPr id="8" name="Picture 7">
            <a:hlinkClick r:id="rId2"/>
            <a:extLst>
              <a:ext uri="{FF2B5EF4-FFF2-40B4-BE49-F238E27FC236}">
                <a16:creationId xmlns:a16="http://schemas.microsoft.com/office/drawing/2014/main" xmlns="" id="{6F0CCE7F-BF3C-4F4E-83D0-851D34E9A3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18031" y="2066700"/>
            <a:ext cx="2037547" cy="2409285"/>
          </a:xfrm>
          <a:prstGeom prst="rect">
            <a:avLst/>
          </a:prstGeom>
        </p:spPr>
      </p:pic>
      <p:sp>
        <p:nvSpPr>
          <p:cNvPr id="2" name="TextBox 1">
            <a:extLst>
              <a:ext uri="{FF2B5EF4-FFF2-40B4-BE49-F238E27FC236}">
                <a16:creationId xmlns:a16="http://schemas.microsoft.com/office/drawing/2014/main" xmlns="" id="{C9FCA0FD-013D-496C-914D-1B6F0E4E2473}"/>
              </a:ext>
            </a:extLst>
          </p:cNvPr>
          <p:cNvSpPr txBox="1"/>
          <p:nvPr/>
        </p:nvSpPr>
        <p:spPr>
          <a:xfrm>
            <a:off x="997527" y="534691"/>
            <a:ext cx="7148945" cy="1323439"/>
          </a:xfrm>
          <a:prstGeom prst="rect">
            <a:avLst/>
          </a:prstGeom>
          <a:noFill/>
        </p:spPr>
        <p:txBody>
          <a:bodyPr wrap="square" rtlCol="0" anchor="ctr">
            <a:spAutoFit/>
          </a:bodyPr>
          <a:lstStyle/>
          <a:p>
            <a:pPr algn="ctr"/>
            <a:r>
              <a:rPr lang="en-GB" sz="2400" b="1"/>
              <a:t>Vote Now on…</a:t>
            </a:r>
            <a:r>
              <a:rPr lang="en-GB" sz="2800" b="1"/>
              <a:t/>
            </a:r>
            <a:br>
              <a:rPr lang="en-GB" sz="2800" b="1"/>
            </a:br>
            <a:r>
              <a:rPr lang="en-GB" sz="2800" b="1"/>
              <a:t/>
            </a:r>
            <a:br>
              <a:rPr lang="en-GB" sz="2800" b="1"/>
            </a:br>
            <a:r>
              <a:rPr lang="en-GB" sz="2800" b="1"/>
              <a:t>www.votesforschools.com </a:t>
            </a:r>
          </a:p>
        </p:txBody>
      </p:sp>
      <p:sp>
        <p:nvSpPr>
          <p:cNvPr id="10" name="Rectangle: Rounded Corners 9">
            <a:hlinkClick r:id="rId2"/>
            <a:extLst>
              <a:ext uri="{FF2B5EF4-FFF2-40B4-BE49-F238E27FC236}">
                <a16:creationId xmlns:a16="http://schemas.microsoft.com/office/drawing/2014/main" xmlns="" id="{BAA09533-D7E2-4F4B-939F-6BBF327E3623}"/>
              </a:ext>
            </a:extLst>
          </p:cNvPr>
          <p:cNvSpPr/>
          <p:nvPr/>
        </p:nvSpPr>
        <p:spPr>
          <a:xfrm>
            <a:off x="1936761" y="5559230"/>
            <a:ext cx="6833014" cy="919401"/>
          </a:xfrm>
          <a:prstGeom prst="roundRect">
            <a:avLst/>
          </a:prstGeom>
          <a:solidFill>
            <a:schemeClr val="accent1"/>
          </a:solidFill>
          <a:ln w="28575">
            <a:solidFill>
              <a:schemeClr val="tx2"/>
            </a:solidFill>
          </a:ln>
        </p:spPr>
        <p:txBody>
          <a:bodyPr wrap="square">
            <a:spAutoFit/>
          </a:bodyPr>
          <a:lstStyle/>
          <a:p>
            <a:pPr algn="ctr"/>
            <a:r>
              <a:rPr lang="en-GB" sz="1600" b="1">
                <a:solidFill>
                  <a:srgbClr val="060505"/>
                </a:solidFill>
                <a:latin typeface="+mj-lt"/>
              </a:rPr>
              <a:t>Not sure how? </a:t>
            </a:r>
            <a:r>
              <a:rPr lang="en-GB" sz="1600">
                <a:solidFill>
                  <a:srgbClr val="060505"/>
                </a:solidFill>
                <a:latin typeface="+mj-lt"/>
              </a:rPr>
              <a:t>Click the icon to see a video on how to log your votes! </a:t>
            </a:r>
            <a:r>
              <a:rPr lang="en-GB" sz="1600">
                <a:solidFill>
                  <a:srgbClr val="060505"/>
                </a:solidFill>
              </a:rPr>
              <a:t>If you have any issues, feedback or comments, email </a:t>
            </a:r>
            <a:r>
              <a:rPr lang="en-GB" sz="1600">
                <a:solidFill>
                  <a:srgbClr val="060505"/>
                </a:solidFill>
                <a:hlinkClick r:id="rId4"/>
              </a:rPr>
              <a:t>aisling@votesforschools.com</a:t>
            </a:r>
            <a:endParaRPr lang="en-GB" sz="1600">
              <a:solidFill>
                <a:srgbClr val="060505"/>
              </a:solidFill>
            </a:endParaRPr>
          </a:p>
        </p:txBody>
      </p:sp>
    </p:spTree>
    <p:extLst>
      <p:ext uri="{BB962C8B-B14F-4D97-AF65-F5344CB8AC3E}">
        <p14:creationId xmlns:p14="http://schemas.microsoft.com/office/powerpoint/2010/main" val="39335285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Blank P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99778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Prison">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CC015642-D673-4A59-B7A1-9DC47DBD7005}"/>
              </a:ext>
            </a:extLst>
          </p:cNvPr>
          <p:cNvSpPr>
            <a:spLocks noGrp="1"/>
          </p:cNvSpPr>
          <p:nvPr>
            <p:ph type="title"/>
          </p:nvPr>
        </p:nvSpPr>
        <p:spPr>
          <a:xfrm>
            <a:off x="457200" y="274640"/>
            <a:ext cx="8229600" cy="570751"/>
          </a:xfrm>
          <a:prstGeom prst="rect">
            <a:avLst/>
          </a:prstGeom>
        </p:spPr>
        <p:txBody>
          <a:bodyPr/>
          <a:lstStyle>
            <a:lvl1pPr>
              <a:defRPr b="1"/>
            </a:lvl1pPr>
          </a:lstStyle>
          <a:p>
            <a:r>
              <a:rPr lang="en-US"/>
              <a:t>Click to edit Master title style</a:t>
            </a:r>
            <a:endParaRPr lang="en-GB"/>
          </a:p>
        </p:txBody>
      </p:sp>
    </p:spTree>
    <p:extLst>
      <p:ext uri="{BB962C8B-B14F-4D97-AF65-F5344CB8AC3E}">
        <p14:creationId xmlns:p14="http://schemas.microsoft.com/office/powerpoint/2010/main" val="42264738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Main Question Priso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90551" y="283298"/>
            <a:ext cx="6562898" cy="1470025"/>
          </a:xfrm>
          <a:prstGeom prst="rect">
            <a:avLst/>
          </a:prstGeom>
        </p:spPr>
        <p:txBody>
          <a:bodyPr>
            <a:normAutofit/>
          </a:bodyPr>
          <a:lstStyle>
            <a:lvl1pPr algn="ctr">
              <a:defRPr sz="2800" b="1">
                <a:latin typeface="Century Gothic" panose="020B0502020202020204" pitchFamily="34" charset="0"/>
              </a:defRPr>
            </a:lvl1pPr>
          </a:lstStyle>
          <a:p>
            <a:r>
              <a:rPr lang="en-US"/>
              <a:t>Centre Question</a:t>
            </a:r>
          </a:p>
        </p:txBody>
      </p:sp>
      <p:pic>
        <p:nvPicPr>
          <p:cNvPr id="5" name="Picture 4">
            <a:extLst>
              <a:ext uri="{FF2B5EF4-FFF2-40B4-BE49-F238E27FC236}">
                <a16:creationId xmlns:a16="http://schemas.microsoft.com/office/drawing/2014/main" xmlns="" id="{5FD1F35A-EFCB-4B47-92D2-32D0A7236F58}"/>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40705607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risons 45 Cover Slide">
    <p:spTree>
      <p:nvGrpSpPr>
        <p:cNvPr id="1" name=""/>
        <p:cNvGrpSpPr/>
        <p:nvPr/>
      </p:nvGrpSpPr>
      <p:grpSpPr>
        <a:xfrm>
          <a:off x="0" y="0"/>
          <a:ext cx="0" cy="0"/>
          <a:chOff x="0" y="0"/>
          <a:chExt cx="0" cy="0"/>
        </a:xfrm>
      </p:grpSpPr>
      <p:pic>
        <p:nvPicPr>
          <p:cNvPr id="3" name="Picture 2" descr="A picture containing bird, flower, tree&#10;&#10;Description automatically generated">
            <a:extLst>
              <a:ext uri="{FF2B5EF4-FFF2-40B4-BE49-F238E27FC236}">
                <a16:creationId xmlns:a16="http://schemas.microsoft.com/office/drawing/2014/main" xmlns="" id="{8D8228FB-3C88-4C74-A604-FDB3A25D175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84956" y="2152253"/>
            <a:ext cx="7959935" cy="1749363"/>
          </a:xfrm>
          <a:prstGeom prst="rect">
            <a:avLst/>
          </a:prstGeom>
        </p:spPr>
      </p:pic>
      <p:sp>
        <p:nvSpPr>
          <p:cNvPr id="4" name="Shape 96">
            <a:extLst>
              <a:ext uri="{FF2B5EF4-FFF2-40B4-BE49-F238E27FC236}">
                <a16:creationId xmlns:a16="http://schemas.microsoft.com/office/drawing/2014/main" xmlns="" id="{0743B19E-861D-4031-9AB3-7DCDD9E52264}"/>
              </a:ext>
            </a:extLst>
          </p:cNvPr>
          <p:cNvSpPr txBox="1">
            <a:spLocks/>
          </p:cNvSpPr>
          <p:nvPr/>
        </p:nvSpPr>
        <p:spPr>
          <a:xfrm>
            <a:off x="4115515" y="3067012"/>
            <a:ext cx="4417343"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4400" b="1">
                <a:solidFill>
                  <a:srgbClr val="BB0F70"/>
                </a:solidFill>
                <a:latin typeface="Century Gothic" panose="020B0502020202020204" pitchFamily="34" charset="0"/>
                <a:ea typeface="Lato"/>
                <a:cs typeface="Lato"/>
                <a:sym typeface="Lato"/>
              </a:rPr>
              <a:t>45 minutes</a:t>
            </a:r>
          </a:p>
        </p:txBody>
      </p:sp>
      <p:pic>
        <p:nvPicPr>
          <p:cNvPr id="5" name="Picture 4">
            <a:extLst>
              <a:ext uri="{FF2B5EF4-FFF2-40B4-BE49-F238E27FC236}">
                <a16:creationId xmlns:a16="http://schemas.microsoft.com/office/drawing/2014/main" xmlns="" id="{1D0270B4-F9D9-4D32-957F-322B7A07D9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5358" y="5088169"/>
            <a:ext cx="5040000" cy="1563545"/>
          </a:xfrm>
          <a:prstGeom prst="rect">
            <a:avLst/>
          </a:prstGeom>
        </p:spPr>
      </p:pic>
    </p:spTree>
    <p:extLst>
      <p:ext uri="{BB962C8B-B14F-4D97-AF65-F5344CB8AC3E}">
        <p14:creationId xmlns:p14="http://schemas.microsoft.com/office/powerpoint/2010/main" val="40939672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risons 15 Cover Slide">
    <p:spTree>
      <p:nvGrpSpPr>
        <p:cNvPr id="1" name=""/>
        <p:cNvGrpSpPr/>
        <p:nvPr/>
      </p:nvGrpSpPr>
      <p:grpSpPr>
        <a:xfrm>
          <a:off x="0" y="0"/>
          <a:ext cx="0" cy="0"/>
          <a:chOff x="0" y="0"/>
          <a:chExt cx="0" cy="0"/>
        </a:xfrm>
      </p:grpSpPr>
      <p:pic>
        <p:nvPicPr>
          <p:cNvPr id="3" name="Picture 2" descr="A picture containing bird, flower, tree&#10;&#10;Description automatically generated">
            <a:extLst>
              <a:ext uri="{FF2B5EF4-FFF2-40B4-BE49-F238E27FC236}">
                <a16:creationId xmlns:a16="http://schemas.microsoft.com/office/drawing/2014/main" xmlns="" id="{8D8228FB-3C88-4C74-A604-FDB3A25D175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84956" y="2152253"/>
            <a:ext cx="7959935" cy="1749363"/>
          </a:xfrm>
          <a:prstGeom prst="rect">
            <a:avLst/>
          </a:prstGeom>
        </p:spPr>
      </p:pic>
      <p:sp>
        <p:nvSpPr>
          <p:cNvPr id="4" name="Shape 96">
            <a:extLst>
              <a:ext uri="{FF2B5EF4-FFF2-40B4-BE49-F238E27FC236}">
                <a16:creationId xmlns:a16="http://schemas.microsoft.com/office/drawing/2014/main" xmlns="" id="{0743B19E-861D-4031-9AB3-7DCDD9E52264}"/>
              </a:ext>
            </a:extLst>
          </p:cNvPr>
          <p:cNvSpPr txBox="1">
            <a:spLocks/>
          </p:cNvSpPr>
          <p:nvPr/>
        </p:nvSpPr>
        <p:spPr>
          <a:xfrm>
            <a:off x="4115515" y="3067012"/>
            <a:ext cx="4417343"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4400" b="1">
                <a:solidFill>
                  <a:srgbClr val="BB0F70"/>
                </a:solidFill>
                <a:latin typeface="Century Gothic" panose="020B0502020202020204" pitchFamily="34" charset="0"/>
                <a:ea typeface="Lato"/>
                <a:cs typeface="Lato"/>
                <a:sym typeface="Lato"/>
              </a:rPr>
              <a:t>15 minutes</a:t>
            </a:r>
          </a:p>
        </p:txBody>
      </p:sp>
      <p:pic>
        <p:nvPicPr>
          <p:cNvPr id="5" name="Picture 4">
            <a:extLst>
              <a:ext uri="{FF2B5EF4-FFF2-40B4-BE49-F238E27FC236}">
                <a16:creationId xmlns:a16="http://schemas.microsoft.com/office/drawing/2014/main" xmlns="" id="{1D0270B4-F9D9-4D32-957F-322B7A07D9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5358" y="5088169"/>
            <a:ext cx="5040000" cy="1563545"/>
          </a:xfrm>
          <a:prstGeom prst="rect">
            <a:avLst/>
          </a:prstGeom>
        </p:spPr>
      </p:pic>
    </p:spTree>
    <p:extLst>
      <p:ext uri="{BB962C8B-B14F-4D97-AF65-F5344CB8AC3E}">
        <p14:creationId xmlns:p14="http://schemas.microsoft.com/office/powerpoint/2010/main" val="19958535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Yes/No P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E94FC0DA-1F7A-4A4F-96DF-822CA2457C43}"/>
              </a:ext>
            </a:extLst>
          </p:cNvPr>
          <p:cNvSpPr>
            <a:spLocks noGrp="1"/>
          </p:cNvSpPr>
          <p:nvPr>
            <p:ph type="title" hasCustomPrompt="1"/>
          </p:nvPr>
        </p:nvSpPr>
        <p:spPr>
          <a:xfrm>
            <a:off x="1408123" y="232022"/>
            <a:ext cx="6327748" cy="1038771"/>
          </a:xfrm>
          <a:prstGeom prst="rect">
            <a:avLst/>
          </a:prstGeom>
        </p:spPr>
        <p:txBody>
          <a:bodyPr>
            <a:normAutofit/>
          </a:bodyPr>
          <a:lstStyle>
            <a:lvl1pPr algn="ctr">
              <a:defRPr lang="en-US" sz="2800" b="1" kern="1200" dirty="0">
                <a:solidFill>
                  <a:schemeClr val="tx1"/>
                </a:solidFill>
                <a:latin typeface="Century Gothic" panose="020B0502020202020204" pitchFamily="34" charset="0"/>
                <a:ea typeface="+mj-ea"/>
                <a:cs typeface="+mj-cs"/>
              </a:defRPr>
            </a:lvl1pPr>
          </a:lstStyle>
          <a:p>
            <a:r>
              <a:rPr lang="en-GB"/>
              <a:t>Copy the Vote Topic Question Here</a:t>
            </a:r>
            <a:endParaRPr lang="en-US"/>
          </a:p>
        </p:txBody>
      </p:sp>
      <p:sp>
        <p:nvSpPr>
          <p:cNvPr id="15" name="Text Placeholder 16">
            <a:extLst>
              <a:ext uri="{FF2B5EF4-FFF2-40B4-BE49-F238E27FC236}">
                <a16:creationId xmlns:a16="http://schemas.microsoft.com/office/drawing/2014/main" xmlns="" id="{E40E376C-CDBB-4677-B0EE-B792DF94E387}"/>
              </a:ext>
            </a:extLst>
          </p:cNvPr>
          <p:cNvSpPr>
            <a:spLocks noGrp="1"/>
          </p:cNvSpPr>
          <p:nvPr>
            <p:ph type="body" sz="quarter" idx="15" hasCustomPrompt="1"/>
          </p:nvPr>
        </p:nvSpPr>
        <p:spPr>
          <a:xfrm>
            <a:off x="4573955" y="1850591"/>
            <a:ext cx="3993845" cy="4003736"/>
          </a:xfrm>
          <a:ln>
            <a:solidFill>
              <a:schemeClr val="tx1"/>
            </a:solidFill>
          </a:ln>
        </p:spPr>
        <p:txBody>
          <a:bodyPr>
            <a:normAutofit/>
          </a:bodyPr>
          <a:lstStyle>
            <a:lvl1pPr marL="285750" indent="-285750">
              <a:buClr>
                <a:schemeClr val="accent2"/>
              </a:buClr>
              <a:buFont typeface="Arial" panose="020B0604020202020204" pitchFamily="34" charset="0"/>
              <a:buChar char="•"/>
              <a:defRPr sz="1500"/>
            </a:lvl1pPr>
            <a:lvl2pPr marL="457200" indent="0">
              <a:buNone/>
              <a:defRPr/>
            </a:lvl2pPr>
          </a:lstStyle>
          <a:p>
            <a:pPr lvl="0"/>
            <a:r>
              <a:rPr lang="en-US"/>
              <a:t>These boxes should </a:t>
            </a:r>
            <a:r>
              <a:rPr lang="en-US" err="1"/>
              <a:t>summarise</a:t>
            </a:r>
            <a:r>
              <a:rPr lang="en-US"/>
              <a:t> the main arguments for each side of the question. </a:t>
            </a:r>
          </a:p>
          <a:p>
            <a:pPr lvl="0"/>
            <a:r>
              <a:rPr lang="en-US"/>
              <a:t>The bullet points should be the same </a:t>
            </a:r>
            <a:r>
              <a:rPr lang="en-US" err="1"/>
              <a:t>colour</a:t>
            </a:r>
            <a:r>
              <a:rPr lang="en-US"/>
              <a:t> as the above box.</a:t>
            </a:r>
          </a:p>
        </p:txBody>
      </p:sp>
      <p:sp>
        <p:nvSpPr>
          <p:cNvPr id="14" name="Text Placeholder 16">
            <a:extLst>
              <a:ext uri="{FF2B5EF4-FFF2-40B4-BE49-F238E27FC236}">
                <a16:creationId xmlns:a16="http://schemas.microsoft.com/office/drawing/2014/main" xmlns="" id="{EF66431D-E730-4458-AAE1-45B406DF2BE9}"/>
              </a:ext>
            </a:extLst>
          </p:cNvPr>
          <p:cNvSpPr>
            <a:spLocks noGrp="1"/>
          </p:cNvSpPr>
          <p:nvPr>
            <p:ph type="body" sz="quarter" idx="14" hasCustomPrompt="1"/>
          </p:nvPr>
        </p:nvSpPr>
        <p:spPr>
          <a:xfrm>
            <a:off x="621692" y="1850591"/>
            <a:ext cx="3950305" cy="4003736"/>
          </a:xfrm>
          <a:ln>
            <a:solidFill>
              <a:schemeClr val="tx1"/>
            </a:solidFill>
          </a:ln>
        </p:spPr>
        <p:txBody>
          <a:bodyPr>
            <a:normAutofit/>
          </a:bodyPr>
          <a:lstStyle>
            <a:lvl1pPr marL="285750" indent="-285750">
              <a:buClr>
                <a:schemeClr val="tx2"/>
              </a:buClr>
              <a:buFont typeface="Arial" panose="020B0604020202020204" pitchFamily="34" charset="0"/>
              <a:buChar char="•"/>
              <a:defRPr sz="1500"/>
            </a:lvl1pPr>
            <a:lvl2pPr marL="457200" indent="0">
              <a:buNone/>
              <a:defRPr/>
            </a:lvl2pPr>
          </a:lstStyle>
          <a:p>
            <a:pPr lvl="0"/>
            <a:r>
              <a:rPr lang="en-US"/>
              <a:t>These boxes should </a:t>
            </a:r>
            <a:r>
              <a:rPr lang="en-US" err="1"/>
              <a:t>summarise</a:t>
            </a:r>
            <a:r>
              <a:rPr lang="en-US"/>
              <a:t> the main arguments for each side of the question. </a:t>
            </a:r>
          </a:p>
          <a:p>
            <a:pPr lvl="0"/>
            <a:r>
              <a:rPr lang="en-US"/>
              <a:t>The bullet points should be the same </a:t>
            </a:r>
            <a:r>
              <a:rPr lang="en-US" err="1"/>
              <a:t>colour</a:t>
            </a:r>
            <a:r>
              <a:rPr lang="en-US"/>
              <a:t> as the above box.</a:t>
            </a:r>
          </a:p>
        </p:txBody>
      </p:sp>
      <p:sp>
        <p:nvSpPr>
          <p:cNvPr id="18" name="Shape 223">
            <a:extLst>
              <a:ext uri="{FF2B5EF4-FFF2-40B4-BE49-F238E27FC236}">
                <a16:creationId xmlns:a16="http://schemas.microsoft.com/office/drawing/2014/main" xmlns="" id="{E23674C8-DF6F-445F-A311-54882E2AA41D}"/>
              </a:ext>
            </a:extLst>
          </p:cNvPr>
          <p:cNvSpPr/>
          <p:nvPr/>
        </p:nvSpPr>
        <p:spPr>
          <a:xfrm>
            <a:off x="4571998" y="1444372"/>
            <a:ext cx="3995802" cy="406219"/>
          </a:xfrm>
          <a:prstGeom prst="rect">
            <a:avLst/>
          </a:prstGeom>
          <a:solidFill>
            <a:schemeClr val="accent2"/>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tx1"/>
                </a:solidFill>
                <a:latin typeface="Century Gothic" panose="020B0502020202020204" pitchFamily="34" charset="0"/>
                <a:ea typeface="Lato" panose="020F0502020204030203" pitchFamily="34" charset="0"/>
                <a:cs typeface="Lato" panose="020F0502020204030203" pitchFamily="34" charset="0"/>
                <a:sym typeface="Calibri"/>
              </a:rPr>
              <a:t>NO</a:t>
            </a:r>
          </a:p>
        </p:txBody>
      </p:sp>
      <p:sp>
        <p:nvSpPr>
          <p:cNvPr id="19" name="Shape 234">
            <a:extLst>
              <a:ext uri="{FF2B5EF4-FFF2-40B4-BE49-F238E27FC236}">
                <a16:creationId xmlns:a16="http://schemas.microsoft.com/office/drawing/2014/main" xmlns="" id="{44948174-0394-4326-B2FB-3CCE21FB747C}"/>
              </a:ext>
            </a:extLst>
          </p:cNvPr>
          <p:cNvSpPr/>
          <p:nvPr/>
        </p:nvSpPr>
        <p:spPr>
          <a:xfrm>
            <a:off x="621692" y="1444372"/>
            <a:ext cx="3950307" cy="406219"/>
          </a:xfrm>
          <a:prstGeom prst="rect">
            <a:avLst/>
          </a:prstGeom>
          <a:solidFill>
            <a:schemeClr val="tx2"/>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tx1"/>
                </a:solidFill>
                <a:latin typeface="Century Gothic" panose="020B0502020202020204" pitchFamily="34" charset="0"/>
                <a:ea typeface="Lato" panose="020F0502020204030203" pitchFamily="34" charset="0"/>
                <a:cs typeface="Lato" panose="020F0502020204030203" pitchFamily="34" charset="0"/>
                <a:sym typeface="Calibri"/>
              </a:rPr>
              <a:t>YES</a:t>
            </a:r>
          </a:p>
        </p:txBody>
      </p:sp>
      <p:pic>
        <p:nvPicPr>
          <p:cNvPr id="11" name="Picture 10">
            <a:extLst>
              <a:ext uri="{FF2B5EF4-FFF2-40B4-BE49-F238E27FC236}">
                <a16:creationId xmlns:a16="http://schemas.microsoft.com/office/drawing/2014/main" xmlns="" id="{3D238BE8-6FD2-41D1-9C60-888A56636D02}"/>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11501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Main Questio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9822DD32-0D5A-4EB5-88D4-5D09DCA5E318}"/>
              </a:ext>
            </a:extLst>
          </p:cNvPr>
          <p:cNvSpPr>
            <a:spLocks noGrp="1"/>
          </p:cNvSpPr>
          <p:nvPr>
            <p:ph type="ctrTitle" hasCustomPrompt="1"/>
          </p:nvPr>
        </p:nvSpPr>
        <p:spPr>
          <a:xfrm>
            <a:off x="1290551" y="283298"/>
            <a:ext cx="6562898" cy="1470025"/>
          </a:xfrm>
          <a:prstGeom prst="rect">
            <a:avLst/>
          </a:prstGeom>
        </p:spPr>
        <p:txBody>
          <a:bodyPr>
            <a:normAutofit/>
          </a:bodyPr>
          <a:lstStyle>
            <a:lvl1pPr algn="ctr">
              <a:defRPr sz="2800" b="1">
                <a:latin typeface="+mn-lt"/>
              </a:defRPr>
            </a:lvl1pPr>
          </a:lstStyle>
          <a:p>
            <a:r>
              <a:rPr lang="en-US"/>
              <a:t>Centre Question</a:t>
            </a:r>
          </a:p>
        </p:txBody>
      </p:sp>
      <p:pic>
        <p:nvPicPr>
          <p:cNvPr id="4" name="Picture 3">
            <a:extLst>
              <a:ext uri="{FF2B5EF4-FFF2-40B4-BE49-F238E27FC236}">
                <a16:creationId xmlns:a16="http://schemas.microsoft.com/office/drawing/2014/main" xmlns="" id="{72DF12BC-5F83-4042-823D-DADE2A3F7E67}"/>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14558163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Further Learning">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xmlns="" id="{4469EC5B-3F9C-40EF-BEA6-C8BF5ABFC7AF}"/>
              </a:ext>
            </a:extLst>
          </p:cNvPr>
          <p:cNvSpPr/>
          <p:nvPr/>
        </p:nvSpPr>
        <p:spPr>
          <a:xfrm rot="10800000" flipH="1">
            <a:off x="175614" y="198000"/>
            <a:ext cx="8860880" cy="6510124"/>
          </a:xfrm>
          <a:prstGeom prst="rtTriangle">
            <a:avLst/>
          </a:prstGeom>
          <a:solidFill>
            <a:srgbClr val="BB0F7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ight Triangle 3">
            <a:extLst>
              <a:ext uri="{FF2B5EF4-FFF2-40B4-BE49-F238E27FC236}">
                <a16:creationId xmlns:a16="http://schemas.microsoft.com/office/drawing/2014/main" xmlns="" id="{E09B92E2-38D2-43E7-82D0-D5250F2052CF}"/>
              </a:ext>
            </a:extLst>
          </p:cNvPr>
          <p:cNvSpPr/>
          <p:nvPr/>
        </p:nvSpPr>
        <p:spPr>
          <a:xfrm flipH="1">
            <a:off x="175614" y="175760"/>
            <a:ext cx="8860880" cy="6510124"/>
          </a:xfrm>
          <a:prstGeom prst="rtTriangle">
            <a:avLst/>
          </a:prstGeom>
          <a:solidFill>
            <a:srgbClr val="30AFA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xmlns="" id="{1957D865-DBDB-4C51-8742-C1220FD6BA56}"/>
              </a:ext>
            </a:extLst>
          </p:cNvPr>
          <p:cNvSpPr>
            <a:spLocks noGrp="1"/>
          </p:cNvSpPr>
          <p:nvPr>
            <p:ph type="title"/>
          </p:nvPr>
        </p:nvSpPr>
        <p:spPr>
          <a:xfrm>
            <a:off x="457200" y="274640"/>
            <a:ext cx="8229600" cy="570751"/>
          </a:xfrm>
          <a:prstGeom prst="rect">
            <a:avLst/>
          </a:prstGeom>
        </p:spPr>
        <p:txBody>
          <a:bodyPr/>
          <a:lstStyle>
            <a:lvl1pPr>
              <a:defRPr b="1"/>
            </a:lvl1pPr>
          </a:lstStyle>
          <a:p>
            <a:r>
              <a:rPr lang="en-US"/>
              <a:t>Click to edit Master title style</a:t>
            </a:r>
            <a:endParaRPr lang="en-GB"/>
          </a:p>
        </p:txBody>
      </p:sp>
    </p:spTree>
    <p:extLst>
      <p:ext uri="{BB962C8B-B14F-4D97-AF65-F5344CB8AC3E}">
        <p14:creationId xmlns:p14="http://schemas.microsoft.com/office/powerpoint/2010/main" val="10588278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nk Prison">
    <p:spTree>
      <p:nvGrpSpPr>
        <p:cNvPr id="1" name=""/>
        <p:cNvGrpSpPr/>
        <p:nvPr/>
      </p:nvGrpSpPr>
      <p:grpSpPr>
        <a:xfrm>
          <a:off x="0" y="0"/>
          <a:ext cx="0" cy="0"/>
          <a:chOff x="0" y="0"/>
          <a:chExt cx="0" cy="0"/>
        </a:xfrm>
      </p:grpSpPr>
      <p:sp>
        <p:nvSpPr>
          <p:cNvPr id="7" name="Shape 102">
            <a:extLst>
              <a:ext uri="{FF2B5EF4-FFF2-40B4-BE49-F238E27FC236}">
                <a16:creationId xmlns:a16="http://schemas.microsoft.com/office/drawing/2014/main" xmlns="" id="{2420849F-8730-4888-8065-7959E366065F}"/>
              </a:ext>
            </a:extLst>
          </p:cNvPr>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a:solidFill>
                  <a:srgbClr val="2D2D2D"/>
                </a:solidFill>
                <a:latin typeface="Century Gothic" panose="020B0502020202020204" pitchFamily="34" charset="0"/>
                <a:ea typeface="Lato"/>
                <a:cs typeface="Lato"/>
                <a:sym typeface="Lato"/>
              </a:rPr>
              <a:t> </a:t>
            </a:r>
            <a:r>
              <a:rPr lang="en-GB" sz="1000" b="0" u="none">
                <a:solidFill>
                  <a:srgbClr val="2D2D2D"/>
                </a:solidFill>
                <a:latin typeface="Century Gothic" panose="020B0502020202020204" pitchFamily="34" charset="0"/>
                <a:ea typeface="Lato"/>
                <a:cs typeface="Lato"/>
                <a:sym typeface="Lato"/>
              </a:rPr>
              <a:t>©VotesforPrisons2020</a:t>
            </a:r>
          </a:p>
        </p:txBody>
      </p:sp>
      <p:pic>
        <p:nvPicPr>
          <p:cNvPr id="8" name="Picture 7">
            <a:extLst>
              <a:ext uri="{FF2B5EF4-FFF2-40B4-BE49-F238E27FC236}">
                <a16:creationId xmlns:a16="http://schemas.microsoft.com/office/drawing/2014/main" xmlns="" id="{384FE27C-58A1-43B8-90BE-806A0DAA6CF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84055" y="2316784"/>
            <a:ext cx="2175883" cy="2651076"/>
          </a:xfrm>
          <a:prstGeom prst="rect">
            <a:avLst/>
          </a:prstGeom>
        </p:spPr>
      </p:pic>
      <p:sp>
        <p:nvSpPr>
          <p:cNvPr id="10" name="Rectangle: Rounded Corners 9">
            <a:extLst>
              <a:ext uri="{FF2B5EF4-FFF2-40B4-BE49-F238E27FC236}">
                <a16:creationId xmlns:a16="http://schemas.microsoft.com/office/drawing/2014/main" xmlns="" id="{F6090BD1-D391-4D68-B469-6A02768AE9AA}"/>
              </a:ext>
            </a:extLst>
          </p:cNvPr>
          <p:cNvSpPr/>
          <p:nvPr/>
        </p:nvSpPr>
        <p:spPr>
          <a:xfrm>
            <a:off x="850250" y="5623551"/>
            <a:ext cx="7443497" cy="792087"/>
          </a:xfrm>
          <a:prstGeom prst="roundRect">
            <a:avLst/>
          </a:prstGeom>
          <a:solidFill>
            <a:srgbClr val="E6E6E6"/>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500" b="1">
                <a:solidFill>
                  <a:schemeClr val="tx1"/>
                </a:solidFill>
                <a:latin typeface="Century Gothic"/>
                <a:ea typeface="Lato" panose="020F0502020204030203" pitchFamily="34" charset="0"/>
                <a:cs typeface="Century Gothic"/>
              </a:rPr>
              <a:t>Make your voice heard! </a:t>
            </a:r>
          </a:p>
          <a:p>
            <a:pPr algn="ctr"/>
            <a:r>
              <a:rPr lang="en-GB" sz="1500">
                <a:solidFill>
                  <a:schemeClr val="tx1"/>
                </a:solidFill>
                <a:latin typeface="Century Gothic"/>
                <a:ea typeface="Lato" panose="020F0502020204030203" pitchFamily="34" charset="0"/>
                <a:cs typeface="Century Gothic"/>
              </a:rPr>
              <a:t>If you have any comments about this topic, please ask your teacher to get in touch with us.</a:t>
            </a:r>
          </a:p>
        </p:txBody>
      </p:sp>
      <p:pic>
        <p:nvPicPr>
          <p:cNvPr id="11" name="Picture 10">
            <a:extLst>
              <a:ext uri="{FF2B5EF4-FFF2-40B4-BE49-F238E27FC236}">
                <a16:creationId xmlns:a16="http://schemas.microsoft.com/office/drawing/2014/main" xmlns="" id="{CC3CE72D-1435-4A53-A159-3A6CD2565650}"/>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
        <p:nvSpPr>
          <p:cNvPr id="14" name="TextBox 13">
            <a:extLst>
              <a:ext uri="{FF2B5EF4-FFF2-40B4-BE49-F238E27FC236}">
                <a16:creationId xmlns:a16="http://schemas.microsoft.com/office/drawing/2014/main" xmlns="" id="{6C4E2865-5D47-4833-930C-63AC72D8D4BA}"/>
              </a:ext>
            </a:extLst>
          </p:cNvPr>
          <p:cNvSpPr txBox="1"/>
          <p:nvPr/>
        </p:nvSpPr>
        <p:spPr>
          <a:xfrm>
            <a:off x="1720119" y="1163074"/>
            <a:ext cx="5703757" cy="707886"/>
          </a:xfrm>
          <a:prstGeom prst="rect">
            <a:avLst/>
          </a:prstGeom>
          <a:noFill/>
        </p:spPr>
        <p:txBody>
          <a:bodyPr wrap="square" rtlCol="0">
            <a:spAutoFit/>
          </a:bodyPr>
          <a:lstStyle/>
          <a:p>
            <a:r>
              <a:rPr lang="en-GB" sz="4000" b="1"/>
              <a:t>Cast your vote now…</a:t>
            </a:r>
          </a:p>
        </p:txBody>
      </p:sp>
    </p:spTree>
    <p:extLst>
      <p:ext uri="{BB962C8B-B14F-4D97-AF65-F5344CB8AC3E}">
        <p14:creationId xmlns:p14="http://schemas.microsoft.com/office/powerpoint/2010/main" val="13341861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_Blank Colle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19221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Colleg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CC015642-D673-4A59-B7A1-9DC47DBD7005}"/>
              </a:ext>
            </a:extLst>
          </p:cNvPr>
          <p:cNvSpPr>
            <a:spLocks noGrp="1"/>
          </p:cNvSpPr>
          <p:nvPr>
            <p:ph type="title"/>
          </p:nvPr>
        </p:nvSpPr>
        <p:spPr>
          <a:xfrm>
            <a:off x="457200" y="274640"/>
            <a:ext cx="8229600" cy="570751"/>
          </a:xfrm>
          <a:prstGeom prst="rect">
            <a:avLst/>
          </a:prstGeom>
        </p:spPr>
        <p:txBody>
          <a:bodyPr/>
          <a:lstStyle>
            <a:lvl1pPr>
              <a:defRPr b="1"/>
            </a:lvl1pPr>
          </a:lstStyle>
          <a:p>
            <a:r>
              <a:rPr lang="en-US"/>
              <a:t>Click to edit Master title style</a:t>
            </a:r>
            <a:endParaRPr lang="en-GB"/>
          </a:p>
        </p:txBody>
      </p:sp>
    </p:spTree>
    <p:extLst>
      <p:ext uri="{BB962C8B-B14F-4D97-AF65-F5344CB8AC3E}">
        <p14:creationId xmlns:p14="http://schemas.microsoft.com/office/powerpoint/2010/main" val="28061146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Main Question Colle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90551" y="283298"/>
            <a:ext cx="6562898" cy="1470025"/>
          </a:xfrm>
          <a:prstGeom prst="rect">
            <a:avLst/>
          </a:prstGeom>
        </p:spPr>
        <p:txBody>
          <a:bodyPr>
            <a:normAutofit/>
          </a:bodyPr>
          <a:lstStyle>
            <a:lvl1pPr algn="ctr">
              <a:defRPr sz="2700" b="1">
                <a:latin typeface="Century Gothic" panose="020B0502020202020204" pitchFamily="34" charset="0"/>
              </a:defRPr>
            </a:lvl1pPr>
          </a:lstStyle>
          <a:p>
            <a:r>
              <a:rPr lang="en-US"/>
              <a:t>Centre Question</a:t>
            </a:r>
          </a:p>
        </p:txBody>
      </p:sp>
      <p:pic>
        <p:nvPicPr>
          <p:cNvPr id="5" name="Picture 4">
            <a:extLst>
              <a:ext uri="{FF2B5EF4-FFF2-40B4-BE49-F238E27FC236}">
                <a16:creationId xmlns:a16="http://schemas.microsoft.com/office/drawing/2014/main" xmlns="" id="{5FD1F35A-EFCB-4B47-92D2-32D0A7236F58}"/>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14286389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llege 45 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D0270B4-F9D9-4D32-957F-322B7A07D9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5358" y="5088169"/>
            <a:ext cx="5040000" cy="1563545"/>
          </a:xfrm>
          <a:prstGeom prst="rect">
            <a:avLst/>
          </a:prstGeom>
        </p:spPr>
      </p:pic>
      <p:pic>
        <p:nvPicPr>
          <p:cNvPr id="6" name="Picture 5" descr="A picture containing bird, flower, tree&#10;&#10;Description automatically generated">
            <a:extLst>
              <a:ext uri="{FF2B5EF4-FFF2-40B4-BE49-F238E27FC236}">
                <a16:creationId xmlns:a16="http://schemas.microsoft.com/office/drawing/2014/main" xmlns="" id="{0812DB63-BA98-44DD-ACBB-3F090CB2FEF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30733" y="2234467"/>
            <a:ext cx="8610352" cy="1524816"/>
          </a:xfrm>
          <a:prstGeom prst="rect">
            <a:avLst/>
          </a:prstGeom>
        </p:spPr>
      </p:pic>
      <p:sp>
        <p:nvSpPr>
          <p:cNvPr id="4" name="Shape 96">
            <a:extLst>
              <a:ext uri="{FF2B5EF4-FFF2-40B4-BE49-F238E27FC236}">
                <a16:creationId xmlns:a16="http://schemas.microsoft.com/office/drawing/2014/main" xmlns="" id="{0743B19E-861D-4031-9AB3-7DCDD9E52264}"/>
              </a:ext>
            </a:extLst>
          </p:cNvPr>
          <p:cNvSpPr txBox="1">
            <a:spLocks/>
          </p:cNvSpPr>
          <p:nvPr/>
        </p:nvSpPr>
        <p:spPr>
          <a:xfrm>
            <a:off x="4115515" y="3067012"/>
            <a:ext cx="4417343"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4400" b="1">
                <a:solidFill>
                  <a:srgbClr val="BB0F70"/>
                </a:solidFill>
                <a:latin typeface="Century Gothic" panose="020B0502020202020204" pitchFamily="34" charset="0"/>
                <a:ea typeface="Lato"/>
                <a:cs typeface="Lato"/>
                <a:sym typeface="Lato"/>
              </a:rPr>
              <a:t>45 minutes</a:t>
            </a:r>
          </a:p>
        </p:txBody>
      </p:sp>
    </p:spTree>
    <p:extLst>
      <p:ext uri="{BB962C8B-B14F-4D97-AF65-F5344CB8AC3E}">
        <p14:creationId xmlns:p14="http://schemas.microsoft.com/office/powerpoint/2010/main" val="18360896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llege 15 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D0270B4-F9D9-4D32-957F-322B7A07D9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5358" y="5088169"/>
            <a:ext cx="5040000" cy="1563545"/>
          </a:xfrm>
          <a:prstGeom prst="rect">
            <a:avLst/>
          </a:prstGeom>
        </p:spPr>
      </p:pic>
      <p:pic>
        <p:nvPicPr>
          <p:cNvPr id="6" name="Picture 5" descr="A picture containing bird, flower, tree&#10;&#10;Description automatically generated">
            <a:extLst>
              <a:ext uri="{FF2B5EF4-FFF2-40B4-BE49-F238E27FC236}">
                <a16:creationId xmlns:a16="http://schemas.microsoft.com/office/drawing/2014/main" xmlns="" id="{0812DB63-BA98-44DD-ACBB-3F090CB2FEF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30733" y="2234467"/>
            <a:ext cx="8610352" cy="1524816"/>
          </a:xfrm>
          <a:prstGeom prst="rect">
            <a:avLst/>
          </a:prstGeom>
        </p:spPr>
      </p:pic>
      <p:sp>
        <p:nvSpPr>
          <p:cNvPr id="4" name="Shape 96">
            <a:extLst>
              <a:ext uri="{FF2B5EF4-FFF2-40B4-BE49-F238E27FC236}">
                <a16:creationId xmlns:a16="http://schemas.microsoft.com/office/drawing/2014/main" xmlns="" id="{0743B19E-861D-4031-9AB3-7DCDD9E52264}"/>
              </a:ext>
            </a:extLst>
          </p:cNvPr>
          <p:cNvSpPr txBox="1">
            <a:spLocks/>
          </p:cNvSpPr>
          <p:nvPr/>
        </p:nvSpPr>
        <p:spPr>
          <a:xfrm>
            <a:off x="4115515" y="3067012"/>
            <a:ext cx="4417343"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4400" b="1">
                <a:solidFill>
                  <a:srgbClr val="BB0F70"/>
                </a:solidFill>
                <a:latin typeface="Century Gothic" panose="020B0502020202020204" pitchFamily="34" charset="0"/>
                <a:ea typeface="Lato"/>
                <a:cs typeface="Lato"/>
                <a:sym typeface="Lato"/>
              </a:rPr>
              <a:t>15 minutes</a:t>
            </a:r>
          </a:p>
        </p:txBody>
      </p:sp>
    </p:spTree>
    <p:extLst>
      <p:ext uri="{BB962C8B-B14F-4D97-AF65-F5344CB8AC3E}">
        <p14:creationId xmlns:p14="http://schemas.microsoft.com/office/powerpoint/2010/main" val="30930156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College 15 Cov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CFC6B756-08FA-421E-B3AF-6B608F35C80A}"/>
              </a:ext>
            </a:extLst>
          </p:cNvPr>
          <p:cNvSpPr>
            <a:spLocks noGrp="1"/>
          </p:cNvSpPr>
          <p:nvPr>
            <p:ph type="body" sz="quarter" idx="10" hasCustomPrompt="1"/>
          </p:nvPr>
        </p:nvSpPr>
        <p:spPr>
          <a:xfrm>
            <a:off x="629364" y="1577619"/>
            <a:ext cx="7886700" cy="4773613"/>
          </a:xfrm>
          <a:ln>
            <a:solidFill>
              <a:schemeClr val="tx1"/>
            </a:solidFill>
          </a:ln>
        </p:spPr>
        <p:txBody>
          <a:bodyPr>
            <a:normAutofit/>
          </a:bodyPr>
          <a:lstStyle>
            <a:lvl1pPr marL="342900" indent="-342900">
              <a:buAutoNum type="arabicParenR"/>
              <a:defRPr sz="1300"/>
            </a:lvl1pPr>
            <a:lvl2pPr>
              <a:defRPr sz="1300"/>
            </a:lvl2pPr>
            <a:lvl3pPr>
              <a:defRPr sz="1300"/>
            </a:lvl3pPr>
            <a:lvl4pPr>
              <a:defRPr sz="1300"/>
            </a:lvl4pPr>
            <a:lvl5pPr>
              <a:defRPr sz="1300"/>
            </a:lvl5pPr>
          </a:lstStyle>
          <a:p>
            <a:pPr lvl="0"/>
            <a:r>
              <a:rPr lang="en-US"/>
              <a:t>…</a:t>
            </a:r>
          </a:p>
          <a:p>
            <a:pPr lvl="0"/>
            <a:r>
              <a:rPr lang="en-US"/>
              <a:t>…</a:t>
            </a:r>
          </a:p>
          <a:p>
            <a:pPr lvl="0"/>
            <a:r>
              <a:rPr lang="en-US"/>
              <a:t>…</a:t>
            </a:r>
          </a:p>
          <a:p>
            <a:pPr lvl="0"/>
            <a:r>
              <a:rPr lang="en-US"/>
              <a:t>…</a:t>
            </a:r>
          </a:p>
          <a:p>
            <a:pPr lvl="0"/>
            <a:r>
              <a:rPr lang="en-US"/>
              <a:t>…</a:t>
            </a:r>
          </a:p>
          <a:p>
            <a:pPr lvl="0"/>
            <a:r>
              <a:rPr lang="en-US"/>
              <a:t>…</a:t>
            </a:r>
            <a:endParaRPr lang="en-GB"/>
          </a:p>
        </p:txBody>
      </p:sp>
      <p:sp>
        <p:nvSpPr>
          <p:cNvPr id="7" name="Shape 223">
            <a:extLst>
              <a:ext uri="{FF2B5EF4-FFF2-40B4-BE49-F238E27FC236}">
                <a16:creationId xmlns:a16="http://schemas.microsoft.com/office/drawing/2014/main" xmlns="" id="{C7F40F4E-63C1-4B6E-96E5-2E7166BE3984}"/>
              </a:ext>
            </a:extLst>
          </p:cNvPr>
          <p:cNvSpPr/>
          <p:nvPr/>
        </p:nvSpPr>
        <p:spPr>
          <a:xfrm>
            <a:off x="629364" y="1199435"/>
            <a:ext cx="7885269" cy="378184"/>
          </a:xfrm>
          <a:prstGeom prst="rect">
            <a:avLst/>
          </a:prstGeom>
          <a:gradFill flip="none" rotWithShape="1">
            <a:gsLst>
              <a:gs pos="0">
                <a:srgbClr val="BB0F70"/>
              </a:gs>
              <a:gs pos="100000">
                <a:srgbClr val="30AFAF"/>
              </a:gs>
            </a:gsLst>
            <a:lin ang="0" scaled="0"/>
            <a:tileRect/>
          </a:gra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tx1"/>
                </a:solidFill>
                <a:latin typeface="Century Gothic" panose="020B0502020202020204" pitchFamily="34" charset="0"/>
                <a:ea typeface="Lato" panose="020F0502020204030203" pitchFamily="34" charset="0"/>
                <a:cs typeface="Lato" panose="020F0502020204030203" pitchFamily="34" charset="0"/>
                <a:sym typeface="Calibri"/>
              </a:rPr>
              <a:t>YES/NO</a:t>
            </a:r>
          </a:p>
        </p:txBody>
      </p:sp>
      <p:pic>
        <p:nvPicPr>
          <p:cNvPr id="9" name="Picture 8">
            <a:extLst>
              <a:ext uri="{FF2B5EF4-FFF2-40B4-BE49-F238E27FC236}">
                <a16:creationId xmlns:a16="http://schemas.microsoft.com/office/drawing/2014/main" xmlns="" id="{53049D56-9A99-4D19-BBBC-10CB6E83F879}"/>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pic>
        <p:nvPicPr>
          <p:cNvPr id="10" name="Graphic 9" descr="Thumbs up sign">
            <a:extLst>
              <a:ext uri="{FF2B5EF4-FFF2-40B4-BE49-F238E27FC236}">
                <a16:creationId xmlns:a16="http://schemas.microsoft.com/office/drawing/2014/main" xmlns="" id="{061EE302-B13D-4F4B-BFEA-C3DA8D7C7A0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rot="10800000">
            <a:off x="8145985" y="5690463"/>
            <a:ext cx="914400" cy="914400"/>
          </a:xfrm>
          <a:prstGeom prst="rect">
            <a:avLst/>
          </a:prstGeom>
        </p:spPr>
      </p:pic>
      <p:pic>
        <p:nvPicPr>
          <p:cNvPr id="11" name="Graphic 10" descr="Thumbs up sign">
            <a:extLst>
              <a:ext uri="{FF2B5EF4-FFF2-40B4-BE49-F238E27FC236}">
                <a16:creationId xmlns:a16="http://schemas.microsoft.com/office/drawing/2014/main" xmlns="" id="{66F4683F-F1B8-4730-BD97-7183A095E6CC}"/>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7212129" y="5690774"/>
            <a:ext cx="914400" cy="914400"/>
          </a:xfrm>
          <a:prstGeom prst="rect">
            <a:avLst/>
          </a:prstGeom>
        </p:spPr>
      </p:pic>
      <p:sp>
        <p:nvSpPr>
          <p:cNvPr id="12" name="Title 1">
            <a:extLst>
              <a:ext uri="{FF2B5EF4-FFF2-40B4-BE49-F238E27FC236}">
                <a16:creationId xmlns:a16="http://schemas.microsoft.com/office/drawing/2014/main" xmlns="" id="{63D52306-D8B1-4DD9-BAFA-E1BD778160AB}"/>
              </a:ext>
            </a:extLst>
          </p:cNvPr>
          <p:cNvSpPr>
            <a:spLocks noGrp="1"/>
          </p:cNvSpPr>
          <p:nvPr>
            <p:ph type="ctrTitle" hasCustomPrompt="1"/>
          </p:nvPr>
        </p:nvSpPr>
        <p:spPr>
          <a:xfrm>
            <a:off x="1133365" y="252826"/>
            <a:ext cx="6877265" cy="823832"/>
          </a:xfrm>
          <a:prstGeom prst="rect">
            <a:avLst/>
          </a:prstGeom>
        </p:spPr>
        <p:txBody>
          <a:bodyPr>
            <a:normAutofit/>
          </a:bodyPr>
          <a:lstStyle>
            <a:lvl1pPr algn="ctr">
              <a:defRPr sz="2700" b="1">
                <a:latin typeface="Century Gothic" panose="020B0502020202020204" pitchFamily="34" charset="0"/>
              </a:defRPr>
            </a:lvl1pPr>
          </a:lstStyle>
          <a:p>
            <a:r>
              <a:rPr lang="en-US"/>
              <a:t>Centre Question</a:t>
            </a:r>
          </a:p>
        </p:txBody>
      </p:sp>
    </p:spTree>
    <p:extLst>
      <p:ext uri="{BB962C8B-B14F-4D97-AF65-F5344CB8AC3E}">
        <p14:creationId xmlns:p14="http://schemas.microsoft.com/office/powerpoint/2010/main" val="543219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Career Launchpa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0B1D7AAC-006E-4AAA-A19A-B17FA371EFA2}"/>
              </a:ext>
            </a:extLst>
          </p:cNvPr>
          <p:cNvSpPr/>
          <p:nvPr/>
        </p:nvSpPr>
        <p:spPr>
          <a:xfrm>
            <a:off x="176812" y="3417526"/>
            <a:ext cx="8802000" cy="3276000"/>
          </a:xfrm>
          <a:prstGeom prst="rect">
            <a:avLst/>
          </a:prstGeom>
          <a:solidFill>
            <a:srgbClr val="C93F8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xmlns="" id="{EAEA2527-671F-49C9-BE1A-52E69C0FE7CD}"/>
              </a:ext>
            </a:extLst>
          </p:cNvPr>
          <p:cNvSpPr/>
          <p:nvPr/>
        </p:nvSpPr>
        <p:spPr>
          <a:xfrm>
            <a:off x="109261" y="101201"/>
            <a:ext cx="8866240" cy="3317224"/>
          </a:xfrm>
          <a:prstGeom prst="rect">
            <a:avLst/>
          </a:prstGeom>
          <a:solidFill>
            <a:srgbClr val="39CB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11">
            <a:extLst>
              <a:ext uri="{FF2B5EF4-FFF2-40B4-BE49-F238E27FC236}">
                <a16:creationId xmlns:a16="http://schemas.microsoft.com/office/drawing/2014/main" xmlns="" id="{1F833950-833C-475A-A691-4FE801C34794}"/>
              </a:ext>
            </a:extLst>
          </p:cNvPr>
          <p:cNvSpPr>
            <a:spLocks noGrp="1"/>
          </p:cNvSpPr>
          <p:nvPr>
            <p:ph type="body" sz="quarter" idx="20" hasCustomPrompt="1"/>
          </p:nvPr>
        </p:nvSpPr>
        <p:spPr>
          <a:xfrm>
            <a:off x="4172875" y="3730469"/>
            <a:ext cx="4278975" cy="2671763"/>
          </a:xfrm>
          <a:prstGeom prst="roundRect">
            <a:avLst/>
          </a:prstGeom>
          <a:solidFill>
            <a:schemeClr val="bg2"/>
          </a:solidFill>
          <a:ln w="28575">
            <a:solidFill>
              <a:schemeClr val="tx2"/>
            </a:solidFill>
          </a:ln>
        </p:spPr>
        <p:txBody>
          <a:bodyPr anchor="ctr">
            <a:normAutofit/>
          </a:bodyPr>
          <a:lstStyle>
            <a:lvl1pPr marL="0" indent="0" algn="ctr">
              <a:buNone/>
              <a:defRPr sz="1600" b="0">
                <a:solidFill>
                  <a:schemeClr val="accent6"/>
                </a:solidFill>
              </a:defRPr>
            </a:lvl1pPr>
          </a:lstStyle>
          <a:p>
            <a:pPr lvl="0"/>
            <a:r>
              <a:rPr lang="en-GB"/>
              <a:t>Career spotlight: This is .... He is a .., which means ... </a:t>
            </a:r>
          </a:p>
          <a:p>
            <a:pPr lvl="0"/>
            <a:endParaRPr lang="en-GB"/>
          </a:p>
          <a:p>
            <a:pPr lvl="0"/>
            <a:r>
              <a:rPr lang="en-GB"/>
              <a:t>Click him to hear about how he got into a career in ...</a:t>
            </a:r>
          </a:p>
        </p:txBody>
      </p:sp>
      <p:sp>
        <p:nvSpPr>
          <p:cNvPr id="13" name="Title 1">
            <a:extLst>
              <a:ext uri="{FF2B5EF4-FFF2-40B4-BE49-F238E27FC236}">
                <a16:creationId xmlns:a16="http://schemas.microsoft.com/office/drawing/2014/main" xmlns="" id="{43C77992-C979-4C00-A915-6251B7797C66}"/>
              </a:ext>
            </a:extLst>
          </p:cNvPr>
          <p:cNvSpPr>
            <a:spLocks noGrp="1"/>
          </p:cNvSpPr>
          <p:nvPr>
            <p:ph type="title" hasCustomPrompt="1"/>
          </p:nvPr>
        </p:nvSpPr>
        <p:spPr>
          <a:xfrm>
            <a:off x="323528" y="274641"/>
            <a:ext cx="3849545" cy="520349"/>
          </a:xfrm>
          <a:prstGeom prst="rect">
            <a:avLst/>
          </a:prstGeom>
        </p:spPr>
        <p:txBody>
          <a:bodyPr/>
          <a:lstStyle>
            <a:lvl1pPr marL="0" marR="0" indent="0" algn="l" rtl="0">
              <a:spcBef>
                <a:spcPts val="0"/>
              </a:spcBef>
              <a:buSzPct val="25000"/>
              <a:buNone/>
              <a:defRPr/>
            </a:lvl1pPr>
          </a:lstStyle>
          <a:p>
            <a:pPr marL="0" marR="0" lvl="0" indent="0" algn="l" rtl="0">
              <a:spcBef>
                <a:spcPts val="0"/>
              </a:spcBef>
              <a:buSzPct val="25000"/>
              <a:buNone/>
            </a:pPr>
            <a:r>
              <a:rPr lang="en-GB" sz="2800" b="1">
                <a:solidFill>
                  <a:schemeClr val="tx1"/>
                </a:solidFill>
                <a:latin typeface="Century Gothic" panose="020B0502020202020204" pitchFamily="34" charset="0"/>
                <a:ea typeface="Lato" panose="020F0502020204030203" pitchFamily="34" charset="0"/>
                <a:cs typeface="Lato" panose="020F0502020204030203" pitchFamily="34" charset="0"/>
                <a:sym typeface="Lato"/>
              </a:rPr>
              <a:t>Career Launchpad!</a:t>
            </a:r>
          </a:p>
        </p:txBody>
      </p:sp>
      <p:sp>
        <p:nvSpPr>
          <p:cNvPr id="26" name="Picture Placeholder 25">
            <a:extLst>
              <a:ext uri="{FF2B5EF4-FFF2-40B4-BE49-F238E27FC236}">
                <a16:creationId xmlns:a16="http://schemas.microsoft.com/office/drawing/2014/main" xmlns="" id="{B202AE5B-4974-447F-8ABF-D12E9A89C089}"/>
              </a:ext>
            </a:extLst>
          </p:cNvPr>
          <p:cNvSpPr>
            <a:spLocks noGrp="1"/>
          </p:cNvSpPr>
          <p:nvPr>
            <p:ph type="pic" sz="quarter" idx="15" hasCustomPrompt="1"/>
          </p:nvPr>
        </p:nvSpPr>
        <p:spPr>
          <a:xfrm>
            <a:off x="5373688" y="846138"/>
            <a:ext cx="3078162" cy="2443876"/>
          </a:xfrm>
        </p:spPr>
        <p:txBody>
          <a:bodyPr anchor="ctr">
            <a:normAutofit/>
          </a:bodyPr>
          <a:lstStyle>
            <a:lvl1pPr marL="0" indent="0">
              <a:buNone/>
              <a:defRPr sz="1600"/>
            </a:lvl1pPr>
          </a:lstStyle>
          <a:p>
            <a:r>
              <a:rPr lang="en-GB"/>
              <a:t>An image relating to the information on the left.</a:t>
            </a:r>
          </a:p>
        </p:txBody>
      </p:sp>
      <p:sp>
        <p:nvSpPr>
          <p:cNvPr id="28" name="Picture Placeholder 27">
            <a:extLst>
              <a:ext uri="{FF2B5EF4-FFF2-40B4-BE49-F238E27FC236}">
                <a16:creationId xmlns:a16="http://schemas.microsoft.com/office/drawing/2014/main" xmlns="" id="{90ACCFD2-7943-4AEF-88F0-D1F867DF1B6F}"/>
              </a:ext>
            </a:extLst>
          </p:cNvPr>
          <p:cNvSpPr>
            <a:spLocks noGrp="1"/>
          </p:cNvSpPr>
          <p:nvPr>
            <p:ph type="pic" sz="quarter" idx="16" hasCustomPrompt="1"/>
          </p:nvPr>
        </p:nvSpPr>
        <p:spPr>
          <a:xfrm>
            <a:off x="569914" y="3745793"/>
            <a:ext cx="2960687" cy="2672470"/>
          </a:xfrm>
        </p:spPr>
        <p:txBody>
          <a:bodyPr anchor="ctr">
            <a:normAutofit/>
          </a:bodyPr>
          <a:lstStyle>
            <a:lvl1pPr marL="0" indent="0">
              <a:buNone/>
              <a:defRPr sz="1600"/>
            </a:lvl1pPr>
          </a:lstStyle>
          <a:p>
            <a:r>
              <a:rPr lang="en-GB"/>
              <a:t>A screenshot of the video used in Career Spotlight</a:t>
            </a:r>
          </a:p>
        </p:txBody>
      </p:sp>
      <p:sp>
        <p:nvSpPr>
          <p:cNvPr id="30" name="Text Placeholder 29">
            <a:extLst>
              <a:ext uri="{FF2B5EF4-FFF2-40B4-BE49-F238E27FC236}">
                <a16:creationId xmlns:a16="http://schemas.microsoft.com/office/drawing/2014/main" xmlns="" id="{E4081CE7-9680-41C6-8AA6-ACAF4C6CC7F7}"/>
              </a:ext>
            </a:extLst>
          </p:cNvPr>
          <p:cNvSpPr>
            <a:spLocks noGrp="1"/>
          </p:cNvSpPr>
          <p:nvPr>
            <p:ph type="body" sz="quarter" idx="17" hasCustomPrompt="1"/>
          </p:nvPr>
        </p:nvSpPr>
        <p:spPr>
          <a:xfrm>
            <a:off x="311610" y="824725"/>
            <a:ext cx="4298950" cy="373844"/>
          </a:xfrm>
          <a:prstGeom prst="roundRect">
            <a:avLst/>
          </a:prstGeom>
          <a:solidFill>
            <a:schemeClr val="accent1"/>
          </a:solidFill>
          <a:ln w="28575">
            <a:solidFill>
              <a:schemeClr val="accent2"/>
            </a:solidFill>
          </a:ln>
        </p:spPr>
        <p:txBody>
          <a:bodyPr>
            <a:normAutofit/>
          </a:bodyPr>
          <a:lstStyle>
            <a:lvl1pPr marL="0" indent="0">
              <a:buNone/>
              <a:defRPr sz="1600"/>
            </a:lvl1pPr>
          </a:lstStyle>
          <a:p>
            <a:pPr lvl="0"/>
            <a:r>
              <a:rPr lang="en-US"/>
              <a:t>Learn about…</a:t>
            </a:r>
          </a:p>
        </p:txBody>
      </p:sp>
      <p:sp>
        <p:nvSpPr>
          <p:cNvPr id="5" name="Text Placeholder 4">
            <a:extLst>
              <a:ext uri="{FF2B5EF4-FFF2-40B4-BE49-F238E27FC236}">
                <a16:creationId xmlns:a16="http://schemas.microsoft.com/office/drawing/2014/main" xmlns="" id="{4F36DFA2-68E5-4B17-8F90-38FBDAC80A12}"/>
              </a:ext>
            </a:extLst>
          </p:cNvPr>
          <p:cNvSpPr>
            <a:spLocks noGrp="1"/>
          </p:cNvSpPr>
          <p:nvPr>
            <p:ph type="body" sz="quarter" idx="19" hasCustomPrompt="1"/>
          </p:nvPr>
        </p:nvSpPr>
        <p:spPr>
          <a:xfrm>
            <a:off x="311610" y="1276255"/>
            <a:ext cx="4699229" cy="2013046"/>
          </a:xfrm>
          <a:prstGeom prst="roundRect">
            <a:avLst/>
          </a:prstGeom>
          <a:solidFill>
            <a:schemeClr val="accent1"/>
          </a:solidFill>
          <a:ln w="28575">
            <a:solidFill>
              <a:schemeClr val="accent2"/>
            </a:solidFill>
          </a:ln>
        </p:spPr>
        <p:txBody>
          <a:bodyPr anchor="ctr"/>
          <a:lstStyle>
            <a:lvl1pPr marL="0" indent="0" algn="ctr">
              <a:buNone/>
              <a:defRPr sz="1600">
                <a:solidFill>
                  <a:schemeClr val="tx1"/>
                </a:solidFill>
              </a:defRPr>
            </a:lvl1pPr>
          </a:lstStyle>
          <a:p>
            <a:pPr lvl="0"/>
            <a:r>
              <a:rPr lang="en-US"/>
              <a:t>Further information about the topic.</a:t>
            </a:r>
          </a:p>
        </p:txBody>
      </p:sp>
    </p:spTree>
    <p:extLst>
      <p:ext uri="{BB962C8B-B14F-4D97-AF65-F5344CB8AC3E}">
        <p14:creationId xmlns:p14="http://schemas.microsoft.com/office/powerpoint/2010/main" val="6672848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Yes/No  Colle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E94FC0DA-1F7A-4A4F-96DF-822CA2457C43}"/>
              </a:ext>
            </a:extLst>
          </p:cNvPr>
          <p:cNvSpPr>
            <a:spLocks noGrp="1"/>
          </p:cNvSpPr>
          <p:nvPr>
            <p:ph type="title" hasCustomPrompt="1"/>
          </p:nvPr>
        </p:nvSpPr>
        <p:spPr>
          <a:xfrm>
            <a:off x="1408123" y="232022"/>
            <a:ext cx="6327748" cy="1038771"/>
          </a:xfrm>
          <a:prstGeom prst="rect">
            <a:avLst/>
          </a:prstGeom>
        </p:spPr>
        <p:txBody>
          <a:bodyPr>
            <a:normAutofit/>
          </a:bodyPr>
          <a:lstStyle>
            <a:lvl1pPr algn="ctr">
              <a:defRPr lang="en-US" sz="2800" b="1" kern="1200" dirty="0">
                <a:solidFill>
                  <a:schemeClr val="tx1"/>
                </a:solidFill>
                <a:latin typeface="Century Gothic" panose="020B0502020202020204" pitchFamily="34" charset="0"/>
                <a:ea typeface="+mj-ea"/>
                <a:cs typeface="+mj-cs"/>
              </a:defRPr>
            </a:lvl1pPr>
          </a:lstStyle>
          <a:p>
            <a:r>
              <a:rPr lang="en-GB"/>
              <a:t>Copy the Vote Topic Question Here</a:t>
            </a:r>
            <a:endParaRPr lang="en-US"/>
          </a:p>
        </p:txBody>
      </p:sp>
      <p:sp>
        <p:nvSpPr>
          <p:cNvPr id="15" name="Text Placeholder 16">
            <a:extLst>
              <a:ext uri="{FF2B5EF4-FFF2-40B4-BE49-F238E27FC236}">
                <a16:creationId xmlns:a16="http://schemas.microsoft.com/office/drawing/2014/main" xmlns="" id="{E40E376C-CDBB-4677-B0EE-B792DF94E387}"/>
              </a:ext>
            </a:extLst>
          </p:cNvPr>
          <p:cNvSpPr>
            <a:spLocks noGrp="1"/>
          </p:cNvSpPr>
          <p:nvPr>
            <p:ph type="body" sz="quarter" idx="15" hasCustomPrompt="1"/>
          </p:nvPr>
        </p:nvSpPr>
        <p:spPr>
          <a:xfrm>
            <a:off x="4573955" y="1850591"/>
            <a:ext cx="3993845" cy="4003736"/>
          </a:xfrm>
          <a:ln>
            <a:solidFill>
              <a:schemeClr val="tx1"/>
            </a:solidFill>
          </a:ln>
        </p:spPr>
        <p:txBody>
          <a:bodyPr>
            <a:normAutofit/>
          </a:bodyPr>
          <a:lstStyle>
            <a:lvl1pPr marL="285750" indent="-285750">
              <a:buClr>
                <a:schemeClr val="accent2"/>
              </a:buClr>
              <a:buFont typeface="Arial" panose="020B0604020202020204" pitchFamily="34" charset="0"/>
              <a:buChar char="•"/>
              <a:defRPr sz="1500"/>
            </a:lvl1pPr>
            <a:lvl2pPr marL="457200" indent="0">
              <a:buNone/>
              <a:defRPr/>
            </a:lvl2pPr>
          </a:lstStyle>
          <a:p>
            <a:pPr lvl="0"/>
            <a:r>
              <a:rPr lang="en-US"/>
              <a:t>These boxes should </a:t>
            </a:r>
            <a:r>
              <a:rPr lang="en-US" err="1"/>
              <a:t>summarise</a:t>
            </a:r>
            <a:r>
              <a:rPr lang="en-US"/>
              <a:t> the main arguments for each side of the question. </a:t>
            </a:r>
          </a:p>
          <a:p>
            <a:pPr lvl="0"/>
            <a:r>
              <a:rPr lang="en-US"/>
              <a:t>The bullet points should be the same </a:t>
            </a:r>
            <a:r>
              <a:rPr lang="en-US" err="1"/>
              <a:t>colour</a:t>
            </a:r>
            <a:r>
              <a:rPr lang="en-US"/>
              <a:t> as the above box.</a:t>
            </a:r>
          </a:p>
        </p:txBody>
      </p:sp>
      <p:sp>
        <p:nvSpPr>
          <p:cNvPr id="14" name="Text Placeholder 16">
            <a:extLst>
              <a:ext uri="{FF2B5EF4-FFF2-40B4-BE49-F238E27FC236}">
                <a16:creationId xmlns:a16="http://schemas.microsoft.com/office/drawing/2014/main" xmlns="" id="{EF66431D-E730-4458-AAE1-45B406DF2BE9}"/>
              </a:ext>
            </a:extLst>
          </p:cNvPr>
          <p:cNvSpPr>
            <a:spLocks noGrp="1"/>
          </p:cNvSpPr>
          <p:nvPr>
            <p:ph type="body" sz="quarter" idx="14" hasCustomPrompt="1"/>
          </p:nvPr>
        </p:nvSpPr>
        <p:spPr>
          <a:xfrm>
            <a:off x="621692" y="1850591"/>
            <a:ext cx="3950305" cy="4003736"/>
          </a:xfrm>
          <a:ln>
            <a:solidFill>
              <a:schemeClr val="tx1"/>
            </a:solidFill>
          </a:ln>
        </p:spPr>
        <p:txBody>
          <a:bodyPr>
            <a:normAutofit/>
          </a:bodyPr>
          <a:lstStyle>
            <a:lvl1pPr marL="285750" indent="-285750">
              <a:buClr>
                <a:schemeClr val="tx2"/>
              </a:buClr>
              <a:buFont typeface="Arial" panose="020B0604020202020204" pitchFamily="34" charset="0"/>
              <a:buChar char="•"/>
              <a:defRPr sz="1500"/>
            </a:lvl1pPr>
            <a:lvl2pPr marL="457200" indent="0">
              <a:buNone/>
              <a:defRPr/>
            </a:lvl2pPr>
          </a:lstStyle>
          <a:p>
            <a:pPr lvl="0"/>
            <a:r>
              <a:rPr lang="en-US"/>
              <a:t>These boxes should </a:t>
            </a:r>
            <a:r>
              <a:rPr lang="en-US" err="1"/>
              <a:t>summarise</a:t>
            </a:r>
            <a:r>
              <a:rPr lang="en-US"/>
              <a:t> the main arguments for each side of the question. </a:t>
            </a:r>
          </a:p>
          <a:p>
            <a:pPr lvl="0"/>
            <a:r>
              <a:rPr lang="en-US"/>
              <a:t>The bullet points should be the same </a:t>
            </a:r>
            <a:r>
              <a:rPr lang="en-US" err="1"/>
              <a:t>colour</a:t>
            </a:r>
            <a:r>
              <a:rPr lang="en-US"/>
              <a:t> as the above box.</a:t>
            </a:r>
          </a:p>
        </p:txBody>
      </p:sp>
      <p:sp>
        <p:nvSpPr>
          <p:cNvPr id="18" name="Shape 223">
            <a:extLst>
              <a:ext uri="{FF2B5EF4-FFF2-40B4-BE49-F238E27FC236}">
                <a16:creationId xmlns:a16="http://schemas.microsoft.com/office/drawing/2014/main" xmlns="" id="{E23674C8-DF6F-445F-A311-54882E2AA41D}"/>
              </a:ext>
            </a:extLst>
          </p:cNvPr>
          <p:cNvSpPr/>
          <p:nvPr/>
        </p:nvSpPr>
        <p:spPr>
          <a:xfrm>
            <a:off x="4571998" y="1444372"/>
            <a:ext cx="3995802" cy="406219"/>
          </a:xfrm>
          <a:prstGeom prst="rect">
            <a:avLst/>
          </a:prstGeom>
          <a:solidFill>
            <a:schemeClr val="accent2"/>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tx1"/>
                </a:solidFill>
                <a:latin typeface="Century Gothic" panose="020B0502020202020204" pitchFamily="34" charset="0"/>
                <a:ea typeface="Lato" panose="020F0502020204030203" pitchFamily="34" charset="0"/>
                <a:cs typeface="Lato" panose="020F0502020204030203" pitchFamily="34" charset="0"/>
                <a:sym typeface="Calibri"/>
              </a:rPr>
              <a:t>NO</a:t>
            </a:r>
          </a:p>
        </p:txBody>
      </p:sp>
      <p:sp>
        <p:nvSpPr>
          <p:cNvPr id="19" name="Shape 234">
            <a:extLst>
              <a:ext uri="{FF2B5EF4-FFF2-40B4-BE49-F238E27FC236}">
                <a16:creationId xmlns:a16="http://schemas.microsoft.com/office/drawing/2014/main" xmlns="" id="{44948174-0394-4326-B2FB-3CCE21FB747C}"/>
              </a:ext>
            </a:extLst>
          </p:cNvPr>
          <p:cNvSpPr/>
          <p:nvPr/>
        </p:nvSpPr>
        <p:spPr>
          <a:xfrm>
            <a:off x="621692" y="1444372"/>
            <a:ext cx="3950307" cy="406219"/>
          </a:xfrm>
          <a:prstGeom prst="rect">
            <a:avLst/>
          </a:prstGeom>
          <a:solidFill>
            <a:schemeClr val="tx2"/>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tx1"/>
                </a:solidFill>
                <a:latin typeface="Century Gothic" panose="020B0502020202020204" pitchFamily="34" charset="0"/>
                <a:ea typeface="Lato" panose="020F0502020204030203" pitchFamily="34" charset="0"/>
                <a:cs typeface="Lato" panose="020F0502020204030203" pitchFamily="34" charset="0"/>
                <a:sym typeface="Calibri"/>
              </a:rPr>
              <a:t>YES</a:t>
            </a:r>
          </a:p>
        </p:txBody>
      </p:sp>
      <p:pic>
        <p:nvPicPr>
          <p:cNvPr id="11" name="Picture 10">
            <a:extLst>
              <a:ext uri="{FF2B5EF4-FFF2-40B4-BE49-F238E27FC236}">
                <a16:creationId xmlns:a16="http://schemas.microsoft.com/office/drawing/2014/main" xmlns="" id="{3D238BE8-6FD2-41D1-9C60-888A56636D02}"/>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87778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xmlns="" id="{68D707C2-7BA7-49C9-BBBE-FE2DFB3B967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477609" y="2467955"/>
            <a:ext cx="6939815" cy="1113270"/>
          </a:xfrm>
          <a:prstGeom prst="rect">
            <a:avLst/>
          </a:prstGeom>
        </p:spPr>
      </p:pic>
      <p:sp>
        <p:nvSpPr>
          <p:cNvPr id="11" name="Shape 96">
            <a:extLst>
              <a:ext uri="{FF2B5EF4-FFF2-40B4-BE49-F238E27FC236}">
                <a16:creationId xmlns:a16="http://schemas.microsoft.com/office/drawing/2014/main" xmlns="" id="{A99762AC-3D98-44C7-B89F-F0413A501885}"/>
              </a:ext>
            </a:extLst>
          </p:cNvPr>
          <p:cNvSpPr txBox="1">
            <a:spLocks/>
          </p:cNvSpPr>
          <p:nvPr/>
        </p:nvSpPr>
        <p:spPr>
          <a:xfrm>
            <a:off x="5172974" y="3024590"/>
            <a:ext cx="3244450"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4800" b="1">
                <a:solidFill>
                  <a:srgbClr val="6088EF"/>
                </a:solidFill>
                <a:latin typeface="Century Gothic" panose="020B0502020202020204" pitchFamily="34" charset="0"/>
                <a:ea typeface="Lato"/>
                <a:cs typeface="Lato"/>
                <a:sym typeface="Lato"/>
              </a:rPr>
              <a:t>KS2</a:t>
            </a:r>
          </a:p>
          <a:p>
            <a:pPr algn="r">
              <a:lnSpc>
                <a:spcPct val="150000"/>
              </a:lnSpc>
              <a:spcBef>
                <a:spcPts val="800"/>
              </a:spcBef>
              <a:buClr>
                <a:srgbClr val="97E8D7"/>
              </a:buClr>
              <a:buSzPct val="100000"/>
              <a:buFont typeface="Arial"/>
              <a:buNone/>
            </a:pPr>
            <a:endParaRPr lang="en-GB" sz="4800" b="1">
              <a:solidFill>
                <a:srgbClr val="6088EF"/>
              </a:solidFill>
              <a:latin typeface="Century Gothic" panose="020B0502020202020204" pitchFamily="34" charset="0"/>
              <a:ea typeface="Lato"/>
              <a:cs typeface="Lato"/>
              <a:sym typeface="Lato"/>
            </a:endParaRPr>
          </a:p>
        </p:txBody>
      </p:sp>
      <p:pic>
        <p:nvPicPr>
          <p:cNvPr id="12" name="Picture 11">
            <a:extLst>
              <a:ext uri="{FF2B5EF4-FFF2-40B4-BE49-F238E27FC236}">
                <a16:creationId xmlns:a16="http://schemas.microsoft.com/office/drawing/2014/main" xmlns="" id="{99598F9C-8083-495F-89E8-97B92D40957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69748" y="257360"/>
            <a:ext cx="1139862" cy="2257292"/>
          </a:xfrm>
          <a:prstGeom prst="rect">
            <a:avLst/>
          </a:prstGeom>
        </p:spPr>
      </p:pic>
      <p:pic>
        <p:nvPicPr>
          <p:cNvPr id="13" name="Picture 12" descr="A close up of a logo&#10;&#10;Description automatically generated">
            <a:extLst>
              <a:ext uri="{FF2B5EF4-FFF2-40B4-BE49-F238E27FC236}">
                <a16:creationId xmlns:a16="http://schemas.microsoft.com/office/drawing/2014/main" xmlns="" id="{619F7E51-A50C-4FE6-BAF9-5399E7F57E35}"/>
              </a:ext>
            </a:extLst>
          </p:cNvPr>
          <p:cNvPicPr>
            <a:picLocks noChangeAspect="1"/>
          </p:cNvPicPr>
          <p:nvPr/>
        </p:nvPicPr>
        <p:blipFill>
          <a:blip r:embed="rId4"/>
          <a:stretch>
            <a:fillRect/>
          </a:stretch>
        </p:blipFill>
        <p:spPr>
          <a:xfrm>
            <a:off x="223620" y="5427028"/>
            <a:ext cx="5040000" cy="1219439"/>
          </a:xfrm>
          <a:prstGeom prst="rect">
            <a:avLst/>
          </a:prstGeom>
        </p:spPr>
      </p:pic>
      <p:sp>
        <p:nvSpPr>
          <p:cNvPr id="2" name="Rectangle 1">
            <a:extLst>
              <a:ext uri="{FF2B5EF4-FFF2-40B4-BE49-F238E27FC236}">
                <a16:creationId xmlns:a16="http://schemas.microsoft.com/office/drawing/2014/main" xmlns="" id="{F0AB47B6-A7DE-4AD3-96E9-9363EE3785EE}"/>
              </a:ext>
            </a:extLst>
          </p:cNvPr>
          <p:cNvSpPr/>
          <p:nvPr/>
        </p:nvSpPr>
        <p:spPr>
          <a:xfrm rot="1789485">
            <a:off x="1360052" y="2352501"/>
            <a:ext cx="257695" cy="490451"/>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xmlns="" id="{2FB0AF93-F02E-471C-8525-B8A4E8EC8104}"/>
              </a:ext>
            </a:extLst>
          </p:cNvPr>
          <p:cNvSpPr/>
          <p:nvPr/>
        </p:nvSpPr>
        <p:spPr>
          <a:xfrm>
            <a:off x="1360051" y="3275403"/>
            <a:ext cx="257695" cy="30582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xmlns="" id="{F8FF0AA5-BBF4-4B39-9B64-2B2E4BED08A0}"/>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19745" y="2470612"/>
            <a:ext cx="1079126" cy="1161725"/>
          </a:xfrm>
          <a:prstGeom prst="rect">
            <a:avLst/>
          </a:prstGeom>
        </p:spPr>
      </p:pic>
    </p:spTree>
    <p:extLst>
      <p:ext uri="{BB962C8B-B14F-4D97-AF65-F5344CB8AC3E}">
        <p14:creationId xmlns:p14="http://schemas.microsoft.com/office/powerpoint/2010/main" val="17469013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Further Learning">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xmlns="" id="{4469EC5B-3F9C-40EF-BEA6-C8BF5ABFC7AF}"/>
              </a:ext>
            </a:extLst>
          </p:cNvPr>
          <p:cNvSpPr/>
          <p:nvPr/>
        </p:nvSpPr>
        <p:spPr>
          <a:xfrm rot="10800000" flipH="1">
            <a:off x="175614" y="198000"/>
            <a:ext cx="8860880" cy="6510124"/>
          </a:xfrm>
          <a:prstGeom prst="rtTriangle">
            <a:avLst/>
          </a:prstGeom>
          <a:solidFill>
            <a:srgbClr val="BB0F7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ight Triangle 3">
            <a:extLst>
              <a:ext uri="{FF2B5EF4-FFF2-40B4-BE49-F238E27FC236}">
                <a16:creationId xmlns:a16="http://schemas.microsoft.com/office/drawing/2014/main" xmlns="" id="{E09B92E2-38D2-43E7-82D0-D5250F2052CF}"/>
              </a:ext>
            </a:extLst>
          </p:cNvPr>
          <p:cNvSpPr/>
          <p:nvPr/>
        </p:nvSpPr>
        <p:spPr>
          <a:xfrm flipH="1">
            <a:off x="175614" y="175760"/>
            <a:ext cx="8860880" cy="6510124"/>
          </a:xfrm>
          <a:prstGeom prst="rtTriangle">
            <a:avLst/>
          </a:prstGeom>
          <a:solidFill>
            <a:srgbClr val="30AFA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xmlns="" id="{1957D865-DBDB-4C51-8742-C1220FD6BA56}"/>
              </a:ext>
            </a:extLst>
          </p:cNvPr>
          <p:cNvSpPr>
            <a:spLocks noGrp="1"/>
          </p:cNvSpPr>
          <p:nvPr>
            <p:ph type="title"/>
          </p:nvPr>
        </p:nvSpPr>
        <p:spPr>
          <a:xfrm>
            <a:off x="457200" y="274640"/>
            <a:ext cx="8229600" cy="570751"/>
          </a:xfrm>
          <a:prstGeom prst="rect">
            <a:avLst/>
          </a:prstGeom>
        </p:spPr>
        <p:txBody>
          <a:bodyPr/>
          <a:lstStyle>
            <a:lvl1pPr>
              <a:defRPr b="1"/>
            </a:lvl1pPr>
          </a:lstStyle>
          <a:p>
            <a:r>
              <a:rPr lang="en-US"/>
              <a:t>Click to edit Master title style</a:t>
            </a:r>
            <a:endParaRPr lang="en-GB"/>
          </a:p>
        </p:txBody>
      </p:sp>
    </p:spTree>
    <p:extLst>
      <p:ext uri="{BB962C8B-B14F-4D97-AF65-F5344CB8AC3E}">
        <p14:creationId xmlns:p14="http://schemas.microsoft.com/office/powerpoint/2010/main" val="41050574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lleges En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384FE27C-58A1-43B8-90BE-806A0DAA6CF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84055" y="2316784"/>
            <a:ext cx="2175883" cy="2651076"/>
          </a:xfrm>
          <a:prstGeom prst="rect">
            <a:avLst/>
          </a:prstGeom>
        </p:spPr>
      </p:pic>
      <p:pic>
        <p:nvPicPr>
          <p:cNvPr id="11" name="Picture 10">
            <a:extLst>
              <a:ext uri="{FF2B5EF4-FFF2-40B4-BE49-F238E27FC236}">
                <a16:creationId xmlns:a16="http://schemas.microsoft.com/office/drawing/2014/main" xmlns="" id="{CC3CE72D-1435-4A53-A159-3A6CD2565650}"/>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
        <p:nvSpPr>
          <p:cNvPr id="14" name="TextBox 13">
            <a:extLst>
              <a:ext uri="{FF2B5EF4-FFF2-40B4-BE49-F238E27FC236}">
                <a16:creationId xmlns:a16="http://schemas.microsoft.com/office/drawing/2014/main" xmlns="" id="{6C4E2865-5D47-4833-930C-63AC72D8D4BA}"/>
              </a:ext>
            </a:extLst>
          </p:cNvPr>
          <p:cNvSpPr txBox="1"/>
          <p:nvPr/>
        </p:nvSpPr>
        <p:spPr>
          <a:xfrm>
            <a:off x="1720119" y="947630"/>
            <a:ext cx="5703757" cy="1384995"/>
          </a:xfrm>
          <a:prstGeom prst="rect">
            <a:avLst/>
          </a:prstGeom>
          <a:noFill/>
        </p:spPr>
        <p:txBody>
          <a:bodyPr wrap="square" rtlCol="0" anchor="ctr">
            <a:spAutoFit/>
          </a:bodyPr>
          <a:lstStyle/>
          <a:p>
            <a:pPr algn="ctr"/>
            <a:r>
              <a:rPr lang="en-GB" sz="2800" b="1"/>
              <a:t>Cast your vote on…</a:t>
            </a:r>
          </a:p>
          <a:p>
            <a:pPr algn="ctr"/>
            <a:endParaRPr lang="en-GB" sz="2800" b="1"/>
          </a:p>
          <a:p>
            <a:pPr algn="ctr"/>
            <a:r>
              <a:rPr lang="en-GB" sz="2800" b="1">
                <a:hlinkClick r:id="rId4"/>
              </a:rPr>
              <a:t>www.votesforschools.com</a:t>
            </a:r>
            <a:r>
              <a:rPr lang="en-GB" sz="2800" b="1"/>
              <a:t> </a:t>
            </a:r>
          </a:p>
        </p:txBody>
      </p:sp>
      <p:sp>
        <p:nvSpPr>
          <p:cNvPr id="9" name="Rectangle: Rounded Corners 8">
            <a:hlinkClick r:id="rId5"/>
            <a:extLst>
              <a:ext uri="{FF2B5EF4-FFF2-40B4-BE49-F238E27FC236}">
                <a16:creationId xmlns:a16="http://schemas.microsoft.com/office/drawing/2014/main" xmlns="" id="{42CB29EC-D773-4F0B-84CC-242883F4191D}"/>
              </a:ext>
            </a:extLst>
          </p:cNvPr>
          <p:cNvSpPr/>
          <p:nvPr/>
        </p:nvSpPr>
        <p:spPr>
          <a:xfrm>
            <a:off x="358893" y="5649827"/>
            <a:ext cx="8426214" cy="868323"/>
          </a:xfrm>
          <a:prstGeom prst="roundRect">
            <a:avLst/>
          </a:prstGeom>
          <a:solidFill>
            <a:srgbClr val="EAB9D5"/>
          </a:solidFill>
          <a:ln w="28575">
            <a:solidFill>
              <a:srgbClr val="BB0F70"/>
            </a:solidFill>
          </a:ln>
        </p:spPr>
        <p:txBody>
          <a:bodyPr wrap="square">
            <a:spAutoFit/>
          </a:bodyPr>
          <a:lstStyle/>
          <a:p>
            <a:pPr algn="ctr"/>
            <a:r>
              <a:rPr lang="en-GB" sz="1500" b="1">
                <a:solidFill>
                  <a:srgbClr val="060505"/>
                </a:solidFill>
                <a:latin typeface="Century Gothic" panose="020B0502020202020204" pitchFamily="34" charset="0"/>
              </a:rPr>
              <a:t>Not sure how? </a:t>
            </a:r>
          </a:p>
          <a:p>
            <a:pPr algn="ctr"/>
            <a:r>
              <a:rPr lang="en-GB" sz="1500">
                <a:solidFill>
                  <a:srgbClr val="060505"/>
                </a:solidFill>
                <a:latin typeface="Century Gothic" panose="020B0502020202020204" pitchFamily="34" charset="0"/>
              </a:rPr>
              <a:t>Click the ballot box to see a video on how to log your votes! </a:t>
            </a:r>
          </a:p>
          <a:p>
            <a:pPr algn="ctr"/>
            <a:r>
              <a:rPr lang="en-GB" sz="1500">
                <a:solidFill>
                  <a:srgbClr val="060505"/>
                </a:solidFill>
                <a:latin typeface="Century Gothic" panose="020B0502020202020204" pitchFamily="34" charset="0"/>
              </a:rPr>
              <a:t>If you have any issues, feedback or comments, email </a:t>
            </a:r>
            <a:r>
              <a:rPr lang="en-GB" sz="1500" b="1">
                <a:solidFill>
                  <a:srgbClr val="30AFAF"/>
                </a:solidFill>
                <a:latin typeface="Century Gothic" panose="020B0502020202020204" pitchFamily="34" charset="0"/>
                <a:hlinkClick r:id="rId6">
                  <a:extLst>
                    <a:ext uri="{A12FA001-AC4F-418D-AE19-62706E023703}">
                      <ahyp:hlinkClr xmlns:ahyp="http://schemas.microsoft.com/office/drawing/2018/hyperlinkcolor" xmlns="" val="tx"/>
                    </a:ext>
                  </a:extLst>
                </a:hlinkClick>
              </a:rPr>
              <a:t>georgie@votesforschools.com</a:t>
            </a:r>
            <a:r>
              <a:rPr lang="en-GB" sz="1500">
                <a:solidFill>
                  <a:srgbClr val="060505"/>
                </a:solidFill>
                <a:latin typeface="Century Gothic" panose="020B0502020202020204" pitchFamily="34" charset="0"/>
              </a:rPr>
              <a:t>.</a:t>
            </a:r>
          </a:p>
        </p:txBody>
      </p:sp>
      <p:sp>
        <p:nvSpPr>
          <p:cNvPr id="12" name="Shape 246">
            <a:extLst>
              <a:ext uri="{FF2B5EF4-FFF2-40B4-BE49-F238E27FC236}">
                <a16:creationId xmlns:a16="http://schemas.microsoft.com/office/drawing/2014/main" xmlns="" id="{E6685DE7-3512-4633-8C3A-CEE6EC3DC240}"/>
              </a:ext>
            </a:extLst>
          </p:cNvPr>
          <p:cNvSpPr txBox="1">
            <a:spLocks/>
          </p:cNvSpPr>
          <p:nvPr/>
        </p:nvSpPr>
        <p:spPr>
          <a:xfrm>
            <a:off x="2517060" y="4924034"/>
            <a:ext cx="4109877" cy="434967"/>
          </a:xfrm>
          <a:prstGeom prst="rect">
            <a:avLst/>
          </a:prstGeom>
          <a:noFill/>
          <a:ln>
            <a:noFill/>
          </a:ln>
        </p:spPr>
        <p:txBody>
          <a:bodyPr vert="horz"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2D2D2D"/>
              </a:buClr>
              <a:buSzPct val="25000"/>
              <a:buFont typeface="Calibri"/>
              <a:buNone/>
            </a:pPr>
            <a:r>
              <a:rPr lang="en-GB" sz="2400" b="1">
                <a:latin typeface="Century Gothic" panose="020B0502020202020204" pitchFamily="34" charset="0"/>
                <a:ea typeface="Lato" panose="020F0502020204030203" pitchFamily="34" charset="0"/>
                <a:cs typeface="Lato" panose="020F0502020204030203" pitchFamily="34" charset="0"/>
                <a:sym typeface="Calibri"/>
              </a:rPr>
              <a:t>To have your voice heard!</a:t>
            </a:r>
          </a:p>
        </p:txBody>
      </p:sp>
    </p:spTree>
    <p:extLst>
      <p:ext uri="{BB962C8B-B14F-4D97-AF65-F5344CB8AC3E}">
        <p14:creationId xmlns:p14="http://schemas.microsoft.com/office/powerpoint/2010/main" val="2868674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Learning Journey">
    <p:spTree>
      <p:nvGrpSpPr>
        <p:cNvPr id="1" name=""/>
        <p:cNvGrpSpPr/>
        <p:nvPr/>
      </p:nvGrpSpPr>
      <p:grpSpPr>
        <a:xfrm>
          <a:off x="0" y="0"/>
          <a:ext cx="0" cy="0"/>
          <a:chOff x="0" y="0"/>
          <a:chExt cx="0" cy="0"/>
        </a:xfrm>
      </p:grpSpPr>
      <p:pic>
        <p:nvPicPr>
          <p:cNvPr id="10" name="Picture 4" descr="Image result for finish sign">
            <a:extLst>
              <a:ext uri="{FF2B5EF4-FFF2-40B4-BE49-F238E27FC236}">
                <a16:creationId xmlns:a16="http://schemas.microsoft.com/office/drawing/2014/main" xmlns="" id="{B3EC44D8-1F0E-474B-B346-B47AC186D926}"/>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339817" y="4985651"/>
            <a:ext cx="1228485" cy="1218753"/>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Shape 9">
            <a:extLst>
              <a:ext uri="{FF2B5EF4-FFF2-40B4-BE49-F238E27FC236}">
                <a16:creationId xmlns:a16="http://schemas.microsoft.com/office/drawing/2014/main" xmlns="" id="{E61A4D26-4875-40CA-A5B2-7B453F8FE296}"/>
              </a:ext>
            </a:extLst>
          </p:cNvPr>
          <p:cNvSpPr/>
          <p:nvPr/>
        </p:nvSpPr>
        <p:spPr>
          <a:xfrm>
            <a:off x="836464" y="1772816"/>
            <a:ext cx="7581822" cy="4000976"/>
          </a:xfrm>
          <a:custGeom>
            <a:avLst/>
            <a:gdLst>
              <a:gd name="connsiteX0" fmla="*/ 0 w 7263928"/>
              <a:gd name="connsiteY0" fmla="*/ 75127 h 3582415"/>
              <a:gd name="connsiteX1" fmla="*/ 6150280 w 7263928"/>
              <a:gd name="connsiteY1" fmla="*/ 100179 h 3582415"/>
              <a:gd name="connsiteX2" fmla="*/ 6770318 w 7263928"/>
              <a:gd name="connsiteY2" fmla="*/ 1052157 h 3582415"/>
              <a:gd name="connsiteX3" fmla="*/ 795403 w 7263928"/>
              <a:gd name="connsiteY3" fmla="*/ 1803719 h 3582415"/>
              <a:gd name="connsiteX4" fmla="*/ 989557 w 7263928"/>
              <a:gd name="connsiteY4" fmla="*/ 3075110 h 3582415"/>
              <a:gd name="connsiteX5" fmla="*/ 6657584 w 7263928"/>
              <a:gd name="connsiteY5" fmla="*/ 3582415 h 358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3928" h="3582415">
                <a:moveTo>
                  <a:pt x="0" y="75127"/>
                </a:moveTo>
                <a:cubicBezTo>
                  <a:pt x="2510947" y="6234"/>
                  <a:pt x="5021894" y="-62659"/>
                  <a:pt x="6150280" y="100179"/>
                </a:cubicBezTo>
                <a:cubicBezTo>
                  <a:pt x="7278666" y="263017"/>
                  <a:pt x="7662797" y="768234"/>
                  <a:pt x="6770318" y="1052157"/>
                </a:cubicBezTo>
                <a:cubicBezTo>
                  <a:pt x="5877839" y="1336080"/>
                  <a:pt x="1758863" y="1466560"/>
                  <a:pt x="795403" y="1803719"/>
                </a:cubicBezTo>
                <a:cubicBezTo>
                  <a:pt x="-168057" y="2140878"/>
                  <a:pt x="12527" y="2778661"/>
                  <a:pt x="989557" y="3075110"/>
                </a:cubicBezTo>
                <a:cubicBezTo>
                  <a:pt x="1966587" y="3371559"/>
                  <a:pt x="4312085" y="3476987"/>
                  <a:pt x="6657584" y="3582415"/>
                </a:cubicBezTo>
              </a:path>
            </a:pathLst>
          </a:custGeom>
          <a:no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highlight>
                <a:srgbClr val="03ABE1"/>
              </a:highlight>
              <a:latin typeface="Century Gothic"/>
              <a:cs typeface="Century Gothic"/>
            </a:endParaRPr>
          </a:p>
        </p:txBody>
      </p:sp>
      <p:pic>
        <p:nvPicPr>
          <p:cNvPr id="8" name="Picture 2" descr="http://www.thehiveinsight.com/wp-content/themes/tsu/css/images/signs-right-start.png">
            <a:extLst>
              <a:ext uri="{FF2B5EF4-FFF2-40B4-BE49-F238E27FC236}">
                <a16:creationId xmlns:a16="http://schemas.microsoft.com/office/drawing/2014/main" xmlns="" id="{3E3F0D5E-229D-49A7-AAB6-0D351DD0A03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1248457"/>
            <a:ext cx="1431618" cy="1247433"/>
          </a:xfrm>
          <a:prstGeom prst="rect">
            <a:avLst/>
          </a:prstGeom>
          <a:noFill/>
          <a:extLst>
            <a:ext uri="{909E8E84-426E-40dd-AFC4-6F175D3DCCD1}">
              <a14:hiddenFill xmlns:a14="http://schemas.microsoft.com/office/drawing/2010/main">
                <a:solidFill>
                  <a:srgbClr val="FFFFFF"/>
                </a:solidFill>
              </a14:hiddenFill>
            </a:ext>
          </a:extLst>
        </p:spPr>
      </p:pic>
      <p:sp>
        <p:nvSpPr>
          <p:cNvPr id="31" name="Text Placeholder 24">
            <a:extLst>
              <a:ext uri="{FF2B5EF4-FFF2-40B4-BE49-F238E27FC236}">
                <a16:creationId xmlns:a16="http://schemas.microsoft.com/office/drawing/2014/main" xmlns="" id="{DB6B306F-BFCD-4479-ACB0-81C8F27DCE04}"/>
              </a:ext>
            </a:extLst>
          </p:cNvPr>
          <p:cNvSpPr>
            <a:spLocks noGrp="1"/>
          </p:cNvSpPr>
          <p:nvPr>
            <p:ph type="body" sz="quarter" idx="17"/>
          </p:nvPr>
        </p:nvSpPr>
        <p:spPr>
          <a:xfrm>
            <a:off x="641476" y="3434574"/>
            <a:ext cx="1799130" cy="1149259"/>
          </a:xfrm>
          <a:solidFill>
            <a:schemeClr val="bg1"/>
          </a:solidFill>
          <a:ln w="28575">
            <a:solidFill>
              <a:schemeClr val="tx2"/>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22" name="Title 1">
            <a:extLst>
              <a:ext uri="{FF2B5EF4-FFF2-40B4-BE49-F238E27FC236}">
                <a16:creationId xmlns:a16="http://schemas.microsoft.com/office/drawing/2014/main" xmlns="" id="{0B71B64D-5B71-48B0-A10B-5D516CB7DCF1}"/>
              </a:ext>
            </a:extLst>
          </p:cNvPr>
          <p:cNvSpPr txBox="1">
            <a:spLocks/>
          </p:cNvSpPr>
          <p:nvPr/>
        </p:nvSpPr>
        <p:spPr>
          <a:xfrm>
            <a:off x="457200" y="274638"/>
            <a:ext cx="8229600"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Our learning journey for this week!</a:t>
            </a:r>
          </a:p>
        </p:txBody>
      </p:sp>
      <p:sp>
        <p:nvSpPr>
          <p:cNvPr id="25" name="Text Placeholder 24">
            <a:extLst>
              <a:ext uri="{FF2B5EF4-FFF2-40B4-BE49-F238E27FC236}">
                <a16:creationId xmlns:a16="http://schemas.microsoft.com/office/drawing/2014/main" xmlns="" id="{15F20F20-48E6-4C24-8828-2C82B4338565}"/>
              </a:ext>
            </a:extLst>
          </p:cNvPr>
          <p:cNvSpPr>
            <a:spLocks noGrp="1"/>
          </p:cNvSpPr>
          <p:nvPr>
            <p:ph type="body" sz="quarter" idx="13"/>
          </p:nvPr>
        </p:nvSpPr>
        <p:spPr>
          <a:xfrm>
            <a:off x="2077538" y="1231203"/>
            <a:ext cx="1712913" cy="1109663"/>
          </a:xfrm>
          <a:solidFill>
            <a:schemeClr val="bg1"/>
          </a:solidFill>
          <a:ln w="28575">
            <a:solidFill>
              <a:schemeClr val="tx2"/>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27" name="Text Placeholder 26">
            <a:extLst>
              <a:ext uri="{FF2B5EF4-FFF2-40B4-BE49-F238E27FC236}">
                <a16:creationId xmlns:a16="http://schemas.microsoft.com/office/drawing/2014/main" xmlns="" id="{2868CCFB-DEDB-423B-A8FC-3A26C842F38A}"/>
              </a:ext>
            </a:extLst>
          </p:cNvPr>
          <p:cNvSpPr>
            <a:spLocks noGrp="1"/>
          </p:cNvSpPr>
          <p:nvPr>
            <p:ph type="body" sz="quarter" idx="14"/>
          </p:nvPr>
        </p:nvSpPr>
        <p:spPr>
          <a:xfrm>
            <a:off x="4764864" y="1140405"/>
            <a:ext cx="1884045" cy="1161348"/>
          </a:xfrm>
          <a:prstGeom prst="ellipse">
            <a:avLst/>
          </a:prstGeom>
          <a:solidFill>
            <a:schemeClr val="bg1"/>
          </a:solidFill>
          <a:ln w="28575">
            <a:solidFill>
              <a:schemeClr val="tx2"/>
            </a:solidFill>
          </a:ln>
        </p:spPr>
        <p:txBody>
          <a:bodyPr anchor="ct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29" name="Text Placeholder 24">
            <a:extLst>
              <a:ext uri="{FF2B5EF4-FFF2-40B4-BE49-F238E27FC236}">
                <a16:creationId xmlns:a16="http://schemas.microsoft.com/office/drawing/2014/main" xmlns="" id="{F28DE195-DDB4-47F8-8B8C-DC750A8D9C27}"/>
              </a:ext>
            </a:extLst>
          </p:cNvPr>
          <p:cNvSpPr>
            <a:spLocks noGrp="1"/>
          </p:cNvSpPr>
          <p:nvPr>
            <p:ph type="body" sz="quarter" idx="15"/>
          </p:nvPr>
        </p:nvSpPr>
        <p:spPr>
          <a:xfrm>
            <a:off x="6101812" y="2648486"/>
            <a:ext cx="1713599" cy="1108800"/>
          </a:xfrm>
          <a:solidFill>
            <a:schemeClr val="bg1"/>
          </a:solidFill>
          <a:ln w="28575">
            <a:solidFill>
              <a:schemeClr val="tx2"/>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30" name="Text Placeholder 26">
            <a:extLst>
              <a:ext uri="{FF2B5EF4-FFF2-40B4-BE49-F238E27FC236}">
                <a16:creationId xmlns:a16="http://schemas.microsoft.com/office/drawing/2014/main" xmlns="" id="{C074B4FC-009B-47F9-A785-7C0FDE0B90EB}"/>
              </a:ext>
            </a:extLst>
          </p:cNvPr>
          <p:cNvSpPr>
            <a:spLocks noGrp="1"/>
          </p:cNvSpPr>
          <p:nvPr>
            <p:ph type="body" sz="quarter" idx="16"/>
          </p:nvPr>
        </p:nvSpPr>
        <p:spPr>
          <a:xfrm>
            <a:off x="3393747" y="2892932"/>
            <a:ext cx="2064047" cy="1173600"/>
          </a:xfrm>
          <a:prstGeom prst="ellipse">
            <a:avLst/>
          </a:prstGeom>
          <a:solidFill>
            <a:schemeClr val="bg1"/>
          </a:solidFill>
          <a:ln w="28575">
            <a:solidFill>
              <a:schemeClr val="tx2"/>
            </a:solidFill>
          </a:ln>
        </p:spPr>
        <p:txBody>
          <a:bodyP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33" name="Text Placeholder 26">
            <a:extLst>
              <a:ext uri="{FF2B5EF4-FFF2-40B4-BE49-F238E27FC236}">
                <a16:creationId xmlns:a16="http://schemas.microsoft.com/office/drawing/2014/main" xmlns="" id="{4ADB8F8D-C5D2-43D9-95F6-8953E23439F5}"/>
              </a:ext>
            </a:extLst>
          </p:cNvPr>
          <p:cNvSpPr>
            <a:spLocks noGrp="1"/>
          </p:cNvSpPr>
          <p:nvPr>
            <p:ph type="body" sz="quarter" idx="18"/>
          </p:nvPr>
        </p:nvSpPr>
        <p:spPr>
          <a:xfrm>
            <a:off x="2459285" y="5006403"/>
            <a:ext cx="2064047" cy="1292824"/>
          </a:xfrm>
          <a:prstGeom prst="ellipse">
            <a:avLst/>
          </a:prstGeom>
          <a:solidFill>
            <a:schemeClr val="bg1"/>
          </a:solidFill>
          <a:ln w="28575">
            <a:solidFill>
              <a:schemeClr val="tx2"/>
            </a:solidFill>
          </a:ln>
        </p:spPr>
        <p:txBody>
          <a:bodyPr anchor="ct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3" name="Text Placeholder 2">
            <a:extLst>
              <a:ext uri="{FF2B5EF4-FFF2-40B4-BE49-F238E27FC236}">
                <a16:creationId xmlns:a16="http://schemas.microsoft.com/office/drawing/2014/main" xmlns="" id="{2FE22C82-1322-47F0-8433-07036B1A318E}"/>
              </a:ext>
            </a:extLst>
          </p:cNvPr>
          <p:cNvSpPr>
            <a:spLocks noGrp="1"/>
          </p:cNvSpPr>
          <p:nvPr>
            <p:ph type="body" sz="quarter" idx="19" hasCustomPrompt="1"/>
          </p:nvPr>
        </p:nvSpPr>
        <p:spPr>
          <a:xfrm>
            <a:off x="5508301" y="5062265"/>
            <a:ext cx="1487488" cy="1181100"/>
          </a:xfrm>
          <a:solidFill>
            <a:schemeClr val="bg1"/>
          </a:solidFill>
          <a:ln w="28575">
            <a:solidFill>
              <a:schemeClr val="tx2"/>
            </a:solidFill>
          </a:ln>
        </p:spPr>
        <p:txBody>
          <a:bodyPr anchor="ctr">
            <a:normAutofit/>
          </a:bodyPr>
          <a:lstStyle>
            <a:lvl1pPr marL="0" indent="0" algn="ctr">
              <a:buNone/>
              <a:defRPr sz="1600"/>
            </a:lvl1pPr>
          </a:lstStyle>
          <a:p>
            <a:pPr lvl="0"/>
            <a:r>
              <a:rPr lang="en-US"/>
              <a:t>Vote!</a:t>
            </a:r>
          </a:p>
        </p:txBody>
      </p:sp>
    </p:spTree>
    <p:extLst>
      <p:ext uri="{BB962C8B-B14F-4D97-AF65-F5344CB8AC3E}">
        <p14:creationId xmlns:p14="http://schemas.microsoft.com/office/powerpoint/2010/main" val="3579469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mon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7237562" cy="457199"/>
          </a:xfrm>
        </p:spPr>
        <p:txBody>
          <a:bodyPr>
            <a:noAutofit/>
          </a:bodyPr>
          <a:lstStyle>
            <a:lvl1pPr algn="l">
              <a:defRPr sz="2800" b="1">
                <a:latin typeface="+mn-lt"/>
              </a:defRPr>
            </a:lvl1pPr>
          </a:lstStyle>
          <a:p>
            <a:r>
              <a:rPr lang="en-US"/>
              <a:t>Commonly used boxes</a:t>
            </a:r>
          </a:p>
        </p:txBody>
      </p:sp>
      <p:sp>
        <p:nvSpPr>
          <p:cNvPr id="5" name="Text Placeholder 4">
            <a:extLst>
              <a:ext uri="{FF2B5EF4-FFF2-40B4-BE49-F238E27FC236}">
                <a16:creationId xmlns:a16="http://schemas.microsoft.com/office/drawing/2014/main" xmlns="" id="{0D5172E2-B8C0-4B53-8CD7-E38E5A07A91D}"/>
              </a:ext>
            </a:extLst>
          </p:cNvPr>
          <p:cNvSpPr>
            <a:spLocks noGrp="1"/>
          </p:cNvSpPr>
          <p:nvPr>
            <p:ph type="body" sz="quarter" idx="13" hasCustomPrompt="1"/>
          </p:nvPr>
        </p:nvSpPr>
        <p:spPr>
          <a:xfrm>
            <a:off x="780879" y="3832016"/>
            <a:ext cx="3789946" cy="2146261"/>
          </a:xfrm>
          <a:prstGeom prst="cloud">
            <a:avLst/>
          </a:prstGeom>
          <a:solidFill>
            <a:schemeClr val="accent5"/>
          </a:solidFill>
          <a:ln w="28575">
            <a:solidFill>
              <a:schemeClr val="tx2"/>
            </a:solidFill>
          </a:ln>
        </p:spPr>
        <p:txBody>
          <a:bodyPr anchor="ctr">
            <a:normAutofit/>
          </a:bodyPr>
          <a:lstStyle>
            <a:lvl1pPr marL="0" indent="0" algn="ctr">
              <a:buNone/>
              <a:defRPr sz="1600" b="1"/>
            </a:lvl1pPr>
            <a:lvl2pPr marL="457200" indent="0" algn="ctr">
              <a:buNone/>
              <a:defRPr sz="1600"/>
            </a:lvl2pPr>
          </a:lstStyle>
          <a:p>
            <a:pPr lvl="0"/>
            <a:r>
              <a:rPr lang="en-US"/>
              <a:t>Activity Title (X mins)</a:t>
            </a:r>
          </a:p>
          <a:p>
            <a:pPr lvl="1"/>
            <a:r>
              <a:rPr lang="en-US"/>
              <a:t>Activity information</a:t>
            </a:r>
          </a:p>
        </p:txBody>
      </p:sp>
      <p:sp>
        <p:nvSpPr>
          <p:cNvPr id="8" name="Text Placeholder 7">
            <a:extLst>
              <a:ext uri="{FF2B5EF4-FFF2-40B4-BE49-F238E27FC236}">
                <a16:creationId xmlns:a16="http://schemas.microsoft.com/office/drawing/2014/main" xmlns="" id="{E7843B41-02CF-4B64-BCD9-B9CC93735139}"/>
              </a:ext>
            </a:extLst>
          </p:cNvPr>
          <p:cNvSpPr>
            <a:spLocks noGrp="1"/>
          </p:cNvSpPr>
          <p:nvPr>
            <p:ph type="body" sz="quarter" idx="14" hasCustomPrompt="1"/>
          </p:nvPr>
        </p:nvSpPr>
        <p:spPr>
          <a:xfrm>
            <a:off x="1137921" y="2371512"/>
            <a:ext cx="2994025" cy="940234"/>
          </a:xfrm>
          <a:prstGeom prst="roundRect">
            <a:avLst/>
          </a:prstGeom>
          <a:solidFill>
            <a:schemeClr val="accent1"/>
          </a:solidFill>
          <a:ln w="28575">
            <a:solidFill>
              <a:schemeClr val="accent2"/>
            </a:solidFill>
          </a:ln>
        </p:spPr>
        <p:txBody>
          <a:bodyPr anchor="ctr">
            <a:normAutofit/>
          </a:bodyPr>
          <a:lstStyle>
            <a:lvl1pPr marL="0" indent="0" algn="ctr">
              <a:buNone/>
              <a:defRPr sz="1600"/>
            </a:lvl1pPr>
          </a:lstStyle>
          <a:p>
            <a:pPr lvl="0"/>
            <a:r>
              <a:rPr lang="en-US"/>
              <a:t>Information box</a:t>
            </a:r>
          </a:p>
        </p:txBody>
      </p:sp>
      <p:sp>
        <p:nvSpPr>
          <p:cNvPr id="12" name="Text Placeholder 7">
            <a:extLst>
              <a:ext uri="{FF2B5EF4-FFF2-40B4-BE49-F238E27FC236}">
                <a16:creationId xmlns:a16="http://schemas.microsoft.com/office/drawing/2014/main" xmlns="" id="{88D644EF-BAA6-4E05-AE1F-70DBA267BF45}"/>
              </a:ext>
            </a:extLst>
          </p:cNvPr>
          <p:cNvSpPr>
            <a:spLocks noGrp="1"/>
          </p:cNvSpPr>
          <p:nvPr>
            <p:ph type="body" sz="quarter" idx="16" hasCustomPrompt="1"/>
          </p:nvPr>
        </p:nvSpPr>
        <p:spPr>
          <a:xfrm>
            <a:off x="5180231" y="2914097"/>
            <a:ext cx="2994025" cy="940234"/>
          </a:xfrm>
          <a:prstGeom prst="roundRect">
            <a:avLst/>
          </a:prstGeom>
          <a:solidFill>
            <a:schemeClr val="accent3"/>
          </a:solidFill>
          <a:ln w="28575">
            <a:solidFill>
              <a:schemeClr val="tx1"/>
            </a:solidFill>
          </a:ln>
        </p:spPr>
        <p:txBody>
          <a:bodyPr anchor="ctr">
            <a:normAutofit/>
          </a:bodyPr>
          <a:lstStyle>
            <a:lvl1pPr marL="0" indent="0" algn="ctr">
              <a:buNone/>
              <a:defRPr sz="1600" b="1"/>
            </a:lvl1pPr>
          </a:lstStyle>
          <a:p>
            <a:pPr lvl="0"/>
            <a:r>
              <a:rPr lang="en-US"/>
              <a:t>SEND/Definition Box:</a:t>
            </a:r>
          </a:p>
        </p:txBody>
      </p:sp>
      <p:sp>
        <p:nvSpPr>
          <p:cNvPr id="10" name="Text Placeholder 7">
            <a:extLst>
              <a:ext uri="{FF2B5EF4-FFF2-40B4-BE49-F238E27FC236}">
                <a16:creationId xmlns:a16="http://schemas.microsoft.com/office/drawing/2014/main" xmlns="" id="{77269F30-4ADC-40DA-AD25-97F31391CC29}"/>
              </a:ext>
            </a:extLst>
          </p:cNvPr>
          <p:cNvSpPr>
            <a:spLocks noGrp="1"/>
          </p:cNvSpPr>
          <p:nvPr>
            <p:ph type="body" sz="quarter" idx="18" hasCustomPrompt="1"/>
          </p:nvPr>
        </p:nvSpPr>
        <p:spPr>
          <a:xfrm>
            <a:off x="5180230" y="4037677"/>
            <a:ext cx="2994025" cy="940234"/>
          </a:xfrm>
          <a:prstGeom prst="roundRect">
            <a:avLst/>
          </a:prstGeom>
          <a:solidFill>
            <a:schemeClr val="bg1">
              <a:lumMod val="95000"/>
            </a:schemeClr>
          </a:solidFill>
          <a:ln w="28575">
            <a:solidFill>
              <a:schemeClr val="tx1"/>
            </a:solidFill>
          </a:ln>
        </p:spPr>
        <p:txBody>
          <a:bodyPr anchor="ctr">
            <a:normAutofit/>
          </a:bodyPr>
          <a:lstStyle>
            <a:lvl1pPr marL="0" indent="0" algn="ctr">
              <a:buNone/>
              <a:defRPr sz="1600" b="1"/>
            </a:lvl1pPr>
          </a:lstStyle>
          <a:p>
            <a:pPr lvl="0"/>
            <a:r>
              <a:rPr lang="en-US"/>
              <a:t>Teachers note</a:t>
            </a:r>
          </a:p>
        </p:txBody>
      </p:sp>
      <p:sp>
        <p:nvSpPr>
          <p:cNvPr id="9" name="Text Placeholder 7">
            <a:extLst>
              <a:ext uri="{FF2B5EF4-FFF2-40B4-BE49-F238E27FC236}">
                <a16:creationId xmlns:a16="http://schemas.microsoft.com/office/drawing/2014/main" xmlns="" id="{3F182A14-3F1D-476C-86EF-54A1A5D78CEF}"/>
              </a:ext>
            </a:extLst>
          </p:cNvPr>
          <p:cNvSpPr>
            <a:spLocks noGrp="1"/>
          </p:cNvSpPr>
          <p:nvPr>
            <p:ph type="body" sz="quarter" idx="19" hasCustomPrompt="1"/>
          </p:nvPr>
        </p:nvSpPr>
        <p:spPr>
          <a:xfrm>
            <a:off x="1136742" y="1247932"/>
            <a:ext cx="2994025" cy="940234"/>
          </a:xfrm>
          <a:prstGeom prst="roundRect">
            <a:avLst/>
          </a:prstGeom>
          <a:solidFill>
            <a:schemeClr val="bg2"/>
          </a:solidFill>
          <a:ln w="28575">
            <a:solidFill>
              <a:schemeClr val="tx2"/>
            </a:solidFill>
          </a:ln>
        </p:spPr>
        <p:txBody>
          <a:bodyPr anchor="ctr">
            <a:normAutofit/>
          </a:bodyPr>
          <a:lstStyle>
            <a:lvl1pPr marL="0" indent="0" algn="ctr">
              <a:buNone/>
              <a:defRPr sz="1600">
                <a:solidFill>
                  <a:schemeClr val="tx1"/>
                </a:solidFill>
              </a:defRPr>
            </a:lvl1pPr>
          </a:lstStyle>
          <a:p>
            <a:pPr lvl="0"/>
            <a:r>
              <a:rPr lang="en-US"/>
              <a:t>Information box</a:t>
            </a:r>
          </a:p>
        </p:txBody>
      </p:sp>
      <p:sp>
        <p:nvSpPr>
          <p:cNvPr id="7" name="Text Placeholder 6">
            <a:extLst>
              <a:ext uri="{FF2B5EF4-FFF2-40B4-BE49-F238E27FC236}">
                <a16:creationId xmlns:a16="http://schemas.microsoft.com/office/drawing/2014/main" xmlns="" id="{545BC85D-E8AA-4F9D-B69B-46A19BEFAC90}"/>
              </a:ext>
            </a:extLst>
          </p:cNvPr>
          <p:cNvSpPr>
            <a:spLocks noGrp="1"/>
          </p:cNvSpPr>
          <p:nvPr>
            <p:ph type="body" sz="quarter" idx="20" hasCustomPrompt="1"/>
          </p:nvPr>
        </p:nvSpPr>
        <p:spPr>
          <a:xfrm>
            <a:off x="5180230" y="1790517"/>
            <a:ext cx="2995200" cy="940234"/>
          </a:xfrm>
          <a:prstGeom prst="roundRect">
            <a:avLst/>
          </a:prstGeom>
          <a:solidFill>
            <a:schemeClr val="tx2"/>
          </a:solidFill>
          <a:ln w="28575">
            <a:solidFill>
              <a:schemeClr val="bg2"/>
            </a:solidFill>
          </a:ln>
        </p:spPr>
        <p:txBody>
          <a:bodyPr anchor="ctr"/>
          <a:lstStyle>
            <a:lvl1pPr algn="ctr">
              <a:defRPr sz="1600" b="1">
                <a:solidFill>
                  <a:schemeClr val="bg1"/>
                </a:solidFill>
              </a:defRPr>
            </a:lvl1pPr>
            <a:lvl2pPr algn="ctr">
              <a:defRPr sz="1600">
                <a:solidFill>
                  <a:schemeClr val="bg1"/>
                </a:solidFill>
              </a:defRPr>
            </a:lvl2pPr>
          </a:lstStyle>
          <a:p>
            <a:pPr lvl="0"/>
            <a:r>
              <a:rPr lang="en-US"/>
              <a:t>Challenge:</a:t>
            </a:r>
          </a:p>
          <a:p>
            <a:pPr lvl="1"/>
            <a:r>
              <a:rPr lang="en-US"/>
              <a:t>Information</a:t>
            </a:r>
          </a:p>
        </p:txBody>
      </p:sp>
      <p:pic>
        <p:nvPicPr>
          <p:cNvPr id="14" name="Picture 13">
            <a:extLst>
              <a:ext uri="{FF2B5EF4-FFF2-40B4-BE49-F238E27FC236}">
                <a16:creationId xmlns:a16="http://schemas.microsoft.com/office/drawing/2014/main" xmlns="" id="{5EC2DD7D-13A1-4654-9AF7-342A85C83E1F}"/>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802832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Summary">
    <p:spTree>
      <p:nvGrpSpPr>
        <p:cNvPr id="1" name=""/>
        <p:cNvGrpSpPr/>
        <p:nvPr/>
      </p:nvGrpSpPr>
      <p:grpSpPr>
        <a:xfrm>
          <a:off x="0" y="0"/>
          <a:ext cx="0" cy="0"/>
          <a:chOff x="0" y="0"/>
          <a:chExt cx="0" cy="0"/>
        </a:xfrm>
      </p:grpSpPr>
      <p:sp>
        <p:nvSpPr>
          <p:cNvPr id="14" name="Text Placeholder 16">
            <a:extLst>
              <a:ext uri="{FF2B5EF4-FFF2-40B4-BE49-F238E27FC236}">
                <a16:creationId xmlns:a16="http://schemas.microsoft.com/office/drawing/2014/main" xmlns="" id="{EF66431D-E730-4458-AAE1-45B406DF2BE9}"/>
              </a:ext>
            </a:extLst>
          </p:cNvPr>
          <p:cNvSpPr>
            <a:spLocks noGrp="1"/>
          </p:cNvSpPr>
          <p:nvPr>
            <p:ph type="body" sz="quarter" idx="14" hasCustomPrompt="1"/>
          </p:nvPr>
        </p:nvSpPr>
        <p:spPr>
          <a:xfrm>
            <a:off x="412751" y="2140961"/>
            <a:ext cx="4176713" cy="4003736"/>
          </a:xfrm>
          <a:ln>
            <a:solidFill>
              <a:schemeClr val="tx1"/>
            </a:solidFill>
          </a:ln>
        </p:spPr>
        <p:txBody>
          <a:bodyPr>
            <a:normAutofit/>
          </a:bodyPr>
          <a:lstStyle>
            <a:lvl1pPr marL="285750" indent="-285750">
              <a:buClr>
                <a:schemeClr val="tx2"/>
              </a:buClr>
              <a:buFont typeface="Arial" panose="020B0604020202020204" pitchFamily="34" charset="0"/>
              <a:buChar char="•"/>
              <a:defRPr sz="1600"/>
            </a:lvl1pPr>
            <a:lvl2pPr marL="457200" indent="0">
              <a:buNone/>
              <a:defRPr/>
            </a:lvl2pPr>
          </a:lstStyle>
          <a:p>
            <a:pPr lvl="0"/>
            <a:r>
              <a:rPr lang="en-US"/>
              <a:t>These boxes should </a:t>
            </a:r>
            <a:r>
              <a:rPr lang="en-US" err="1"/>
              <a:t>summarise</a:t>
            </a:r>
            <a:r>
              <a:rPr lang="en-US"/>
              <a:t> the main arguments for each side of the question. </a:t>
            </a:r>
          </a:p>
          <a:p>
            <a:pPr lvl="0"/>
            <a:r>
              <a:rPr lang="en-US"/>
              <a:t>The bullet points should be the same </a:t>
            </a:r>
            <a:r>
              <a:rPr lang="en-US" err="1"/>
              <a:t>colour</a:t>
            </a:r>
            <a:r>
              <a:rPr lang="en-US"/>
              <a:t> as the above box.</a:t>
            </a:r>
          </a:p>
        </p:txBody>
      </p:sp>
      <p:sp>
        <p:nvSpPr>
          <p:cNvPr id="10" name="Title 1">
            <a:extLst>
              <a:ext uri="{FF2B5EF4-FFF2-40B4-BE49-F238E27FC236}">
                <a16:creationId xmlns:a16="http://schemas.microsoft.com/office/drawing/2014/main" xmlns="" id="{E94FC0DA-1F7A-4A4F-96DF-822CA2457C43}"/>
              </a:ext>
            </a:extLst>
          </p:cNvPr>
          <p:cNvSpPr>
            <a:spLocks noGrp="1"/>
          </p:cNvSpPr>
          <p:nvPr>
            <p:ph type="title" hasCustomPrompt="1"/>
          </p:nvPr>
        </p:nvSpPr>
        <p:spPr>
          <a:xfrm>
            <a:off x="1413428" y="274639"/>
            <a:ext cx="6350924" cy="1199413"/>
          </a:xfrm>
        </p:spPr>
        <p:txBody>
          <a:bodyPr>
            <a:normAutofit/>
          </a:bodyPr>
          <a:lstStyle>
            <a:lvl1pPr algn="ctr">
              <a:defRPr lang="en-US" sz="2800" b="1" kern="1200" dirty="0">
                <a:solidFill>
                  <a:schemeClr val="tx1"/>
                </a:solidFill>
                <a:latin typeface="+mn-lt"/>
                <a:ea typeface="+mj-ea"/>
                <a:cs typeface="+mj-cs"/>
              </a:defRPr>
            </a:lvl1pPr>
          </a:lstStyle>
          <a:p>
            <a:r>
              <a:rPr lang="en-GB"/>
              <a:t>Copy the Vote Topic Question Here</a:t>
            </a:r>
            <a:endParaRPr lang="en-US"/>
          </a:p>
        </p:txBody>
      </p:sp>
      <p:sp>
        <p:nvSpPr>
          <p:cNvPr id="11" name="Rectangle 10">
            <a:extLst>
              <a:ext uri="{FF2B5EF4-FFF2-40B4-BE49-F238E27FC236}">
                <a16:creationId xmlns:a16="http://schemas.microsoft.com/office/drawing/2014/main" xmlns="" id="{F8C349FA-FA0A-47CF-B375-590C3935656D}"/>
              </a:ext>
            </a:extLst>
          </p:cNvPr>
          <p:cNvSpPr/>
          <p:nvPr/>
        </p:nvSpPr>
        <p:spPr>
          <a:xfrm>
            <a:off x="412544" y="1708914"/>
            <a:ext cx="4176347" cy="432047"/>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entury Gothic"/>
                <a:ea typeface="Lato" panose="020F0502020204030203" pitchFamily="34" charset="0"/>
                <a:cs typeface="Century Gothic"/>
              </a:rPr>
              <a:t>Yes</a:t>
            </a:r>
            <a:endParaRPr lang="en-GB" sz="1800" b="1">
              <a:solidFill>
                <a:schemeClr val="tx1"/>
              </a:solidFill>
              <a:latin typeface="Century Gothic"/>
              <a:ea typeface="Lato" panose="020F0502020204030203" pitchFamily="34" charset="0"/>
              <a:cs typeface="Century Gothic"/>
            </a:endParaRPr>
          </a:p>
        </p:txBody>
      </p:sp>
      <p:sp>
        <p:nvSpPr>
          <p:cNvPr id="12" name="Rectangle 11">
            <a:extLst>
              <a:ext uri="{FF2B5EF4-FFF2-40B4-BE49-F238E27FC236}">
                <a16:creationId xmlns:a16="http://schemas.microsoft.com/office/drawing/2014/main" xmlns="" id="{F4681413-D22E-44B1-B3BB-C8FC00A935E9}"/>
              </a:ext>
            </a:extLst>
          </p:cNvPr>
          <p:cNvSpPr/>
          <p:nvPr/>
        </p:nvSpPr>
        <p:spPr>
          <a:xfrm>
            <a:off x="4588890" y="1708914"/>
            <a:ext cx="4142566" cy="432047"/>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entury Gothic"/>
                <a:ea typeface="Lato" panose="020F0502020204030203" pitchFamily="34" charset="0"/>
                <a:cs typeface="Century Gothic"/>
              </a:rPr>
              <a:t>No</a:t>
            </a:r>
            <a:endParaRPr lang="en-GB" sz="1800" b="1">
              <a:solidFill>
                <a:schemeClr val="tx1"/>
              </a:solidFill>
              <a:latin typeface="Century Gothic"/>
              <a:ea typeface="Lato" panose="020F0502020204030203" pitchFamily="34" charset="0"/>
              <a:cs typeface="Century Gothic"/>
            </a:endParaRPr>
          </a:p>
        </p:txBody>
      </p:sp>
      <p:sp>
        <p:nvSpPr>
          <p:cNvPr id="15" name="Text Placeholder 16">
            <a:extLst>
              <a:ext uri="{FF2B5EF4-FFF2-40B4-BE49-F238E27FC236}">
                <a16:creationId xmlns:a16="http://schemas.microsoft.com/office/drawing/2014/main" xmlns="" id="{E40E376C-CDBB-4677-B0EE-B792DF94E387}"/>
              </a:ext>
            </a:extLst>
          </p:cNvPr>
          <p:cNvSpPr>
            <a:spLocks noGrp="1"/>
          </p:cNvSpPr>
          <p:nvPr>
            <p:ph type="body" sz="quarter" idx="15" hasCustomPrompt="1"/>
          </p:nvPr>
        </p:nvSpPr>
        <p:spPr>
          <a:xfrm>
            <a:off x="4589463" y="2135646"/>
            <a:ext cx="4141787" cy="4003736"/>
          </a:xfrm>
          <a:ln>
            <a:solidFill>
              <a:schemeClr val="tx1"/>
            </a:solidFill>
          </a:ln>
        </p:spPr>
        <p:txBody>
          <a:bodyPr>
            <a:normAutofit/>
          </a:bodyPr>
          <a:lstStyle>
            <a:lvl1pPr marL="285750" indent="-285750">
              <a:buClr>
                <a:schemeClr val="accent2"/>
              </a:buClr>
              <a:buFont typeface="Arial" panose="020B0604020202020204" pitchFamily="34" charset="0"/>
              <a:buChar char="•"/>
              <a:defRPr sz="1600"/>
            </a:lvl1pPr>
            <a:lvl2pPr marL="457200" indent="0">
              <a:buNone/>
              <a:defRPr/>
            </a:lvl2pPr>
          </a:lstStyle>
          <a:p>
            <a:pPr lvl="0"/>
            <a:r>
              <a:rPr lang="en-US"/>
              <a:t>These boxes should </a:t>
            </a:r>
            <a:r>
              <a:rPr lang="en-US" err="1"/>
              <a:t>summarise</a:t>
            </a:r>
            <a:r>
              <a:rPr lang="en-US"/>
              <a:t> the main arguments for each side of the question. </a:t>
            </a:r>
          </a:p>
          <a:p>
            <a:pPr lvl="0"/>
            <a:r>
              <a:rPr lang="en-US"/>
              <a:t>The bullet points should be the same </a:t>
            </a:r>
            <a:r>
              <a:rPr lang="en-US" err="1"/>
              <a:t>colour</a:t>
            </a:r>
            <a:r>
              <a:rPr lang="en-US"/>
              <a:t> as the above box.</a:t>
            </a:r>
          </a:p>
        </p:txBody>
      </p:sp>
      <p:pic>
        <p:nvPicPr>
          <p:cNvPr id="17" name="Picture 16">
            <a:extLst>
              <a:ext uri="{FF2B5EF4-FFF2-40B4-BE49-F238E27FC236}">
                <a16:creationId xmlns:a16="http://schemas.microsoft.com/office/drawing/2014/main" xmlns="" id="{80F29C03-D938-433F-A1E7-4F12140050D7}"/>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1384438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areer Launchpa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751DEF6-C112-4BCD-8EF8-ADB6CE45252E}"/>
              </a:ext>
            </a:extLst>
          </p:cNvPr>
          <p:cNvSpPr/>
          <p:nvPr/>
        </p:nvSpPr>
        <p:spPr>
          <a:xfrm>
            <a:off x="128070" y="3420376"/>
            <a:ext cx="8878297" cy="3259377"/>
          </a:xfrm>
          <a:prstGeom prst="rect">
            <a:avLst/>
          </a:prstGeom>
          <a:solidFill>
            <a:srgbClr val="EF3340">
              <a:alpha val="1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ext Placeholder 11">
            <a:extLst>
              <a:ext uri="{FF2B5EF4-FFF2-40B4-BE49-F238E27FC236}">
                <a16:creationId xmlns:a16="http://schemas.microsoft.com/office/drawing/2014/main" xmlns="" id="{1F833950-833C-475A-A691-4FE801C34794}"/>
              </a:ext>
            </a:extLst>
          </p:cNvPr>
          <p:cNvSpPr>
            <a:spLocks noGrp="1"/>
          </p:cNvSpPr>
          <p:nvPr>
            <p:ph type="body" sz="quarter" idx="20" hasCustomPrompt="1"/>
          </p:nvPr>
        </p:nvSpPr>
        <p:spPr>
          <a:xfrm>
            <a:off x="4172875" y="3730469"/>
            <a:ext cx="4278975" cy="2671763"/>
          </a:xfrm>
          <a:prstGeom prst="roundRect">
            <a:avLst/>
          </a:prstGeom>
          <a:solidFill>
            <a:schemeClr val="bg2"/>
          </a:solidFill>
          <a:ln w="28575">
            <a:solidFill>
              <a:schemeClr val="tx2"/>
            </a:solidFill>
          </a:ln>
        </p:spPr>
        <p:txBody>
          <a:bodyPr anchor="ctr">
            <a:normAutofit/>
          </a:bodyPr>
          <a:lstStyle>
            <a:lvl1pPr marL="0" indent="0" algn="ctr">
              <a:buNone/>
              <a:defRPr sz="1600" b="0"/>
            </a:lvl1pPr>
          </a:lstStyle>
          <a:p>
            <a:pPr lvl="0"/>
            <a:r>
              <a:rPr lang="en-GB"/>
              <a:t>Career spotlight: This is .... He is a .., which means ... </a:t>
            </a:r>
          </a:p>
          <a:p>
            <a:pPr lvl="0"/>
            <a:endParaRPr lang="en-GB"/>
          </a:p>
          <a:p>
            <a:pPr lvl="0"/>
            <a:r>
              <a:rPr lang="en-GB"/>
              <a:t>Click him to hear about how he got into a career in ...</a:t>
            </a:r>
          </a:p>
        </p:txBody>
      </p:sp>
      <p:sp>
        <p:nvSpPr>
          <p:cNvPr id="8" name="Rectangle 7">
            <a:extLst>
              <a:ext uri="{FF2B5EF4-FFF2-40B4-BE49-F238E27FC236}">
                <a16:creationId xmlns:a16="http://schemas.microsoft.com/office/drawing/2014/main" xmlns="" id="{8450BE83-20A5-4AD5-9347-F6ED54151A4F}"/>
              </a:ext>
            </a:extLst>
          </p:cNvPr>
          <p:cNvSpPr/>
          <p:nvPr/>
        </p:nvSpPr>
        <p:spPr>
          <a:xfrm>
            <a:off x="119757" y="178249"/>
            <a:ext cx="8877984" cy="3240360"/>
          </a:xfrm>
          <a:prstGeom prst="rect">
            <a:avLst/>
          </a:prstGeom>
          <a:solidFill>
            <a:srgbClr val="80A0F2">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Title 1">
            <a:extLst>
              <a:ext uri="{FF2B5EF4-FFF2-40B4-BE49-F238E27FC236}">
                <a16:creationId xmlns:a16="http://schemas.microsoft.com/office/drawing/2014/main" xmlns="" id="{43C77992-C979-4C00-A915-6251B7797C66}"/>
              </a:ext>
            </a:extLst>
          </p:cNvPr>
          <p:cNvSpPr>
            <a:spLocks noGrp="1"/>
          </p:cNvSpPr>
          <p:nvPr>
            <p:ph type="title" hasCustomPrompt="1"/>
          </p:nvPr>
        </p:nvSpPr>
        <p:spPr>
          <a:xfrm>
            <a:off x="323528" y="274641"/>
            <a:ext cx="3849545" cy="520349"/>
          </a:xfrm>
        </p:spPr>
        <p:txBody>
          <a:bodyPr/>
          <a:lstStyle>
            <a:lvl1pPr marL="0" marR="0" indent="0" algn="l" rtl="0">
              <a:spcBef>
                <a:spcPts val="0"/>
              </a:spcBef>
              <a:buSzPct val="25000"/>
              <a:buNone/>
              <a:defRPr/>
            </a:lvl1pPr>
          </a:lstStyle>
          <a:p>
            <a:pPr marL="0" marR="0" lvl="0" indent="0" algn="l" rtl="0">
              <a:spcBef>
                <a:spcPts val="0"/>
              </a:spcBef>
              <a:buSzPct val="25000"/>
              <a:buNone/>
            </a:pPr>
            <a:r>
              <a:rPr lang="en-GB" sz="2800" b="1">
                <a:solidFill>
                  <a:schemeClr val="tx1"/>
                </a:solidFill>
                <a:latin typeface="Century Gothic" panose="020B0502020202020204" pitchFamily="34" charset="0"/>
                <a:ea typeface="Lato" panose="020F0502020204030203" pitchFamily="34" charset="0"/>
                <a:cs typeface="Lato" panose="020F0502020204030203" pitchFamily="34" charset="0"/>
                <a:sym typeface="Lato"/>
              </a:rPr>
              <a:t>Career Launchpad!</a:t>
            </a:r>
          </a:p>
        </p:txBody>
      </p:sp>
      <p:sp>
        <p:nvSpPr>
          <p:cNvPr id="26" name="Picture Placeholder 25">
            <a:extLst>
              <a:ext uri="{FF2B5EF4-FFF2-40B4-BE49-F238E27FC236}">
                <a16:creationId xmlns:a16="http://schemas.microsoft.com/office/drawing/2014/main" xmlns="" id="{B202AE5B-4974-447F-8ABF-D12E9A89C089}"/>
              </a:ext>
            </a:extLst>
          </p:cNvPr>
          <p:cNvSpPr>
            <a:spLocks noGrp="1"/>
          </p:cNvSpPr>
          <p:nvPr>
            <p:ph type="pic" sz="quarter" idx="15" hasCustomPrompt="1"/>
          </p:nvPr>
        </p:nvSpPr>
        <p:spPr>
          <a:xfrm>
            <a:off x="5373688" y="846138"/>
            <a:ext cx="3078162" cy="2443876"/>
          </a:xfrm>
        </p:spPr>
        <p:txBody>
          <a:bodyPr anchor="ctr">
            <a:normAutofit/>
          </a:bodyPr>
          <a:lstStyle>
            <a:lvl1pPr marL="0" indent="0">
              <a:buNone/>
              <a:defRPr sz="1600"/>
            </a:lvl1pPr>
          </a:lstStyle>
          <a:p>
            <a:r>
              <a:rPr lang="en-GB"/>
              <a:t>An image relating to the information on the left.</a:t>
            </a:r>
          </a:p>
        </p:txBody>
      </p:sp>
      <p:sp>
        <p:nvSpPr>
          <p:cNvPr id="28" name="Picture Placeholder 27">
            <a:extLst>
              <a:ext uri="{FF2B5EF4-FFF2-40B4-BE49-F238E27FC236}">
                <a16:creationId xmlns:a16="http://schemas.microsoft.com/office/drawing/2014/main" xmlns="" id="{90ACCFD2-7943-4AEF-88F0-D1F867DF1B6F}"/>
              </a:ext>
            </a:extLst>
          </p:cNvPr>
          <p:cNvSpPr>
            <a:spLocks noGrp="1"/>
          </p:cNvSpPr>
          <p:nvPr>
            <p:ph type="pic" sz="quarter" idx="16" hasCustomPrompt="1"/>
          </p:nvPr>
        </p:nvSpPr>
        <p:spPr>
          <a:xfrm>
            <a:off x="569914" y="3745793"/>
            <a:ext cx="2960687" cy="2672470"/>
          </a:xfrm>
        </p:spPr>
        <p:txBody>
          <a:bodyPr anchor="ctr">
            <a:normAutofit/>
          </a:bodyPr>
          <a:lstStyle>
            <a:lvl1pPr marL="0" indent="0">
              <a:buNone/>
              <a:defRPr sz="1600"/>
            </a:lvl1pPr>
          </a:lstStyle>
          <a:p>
            <a:r>
              <a:rPr lang="en-GB"/>
              <a:t>A screenshot of the video used in Career Spotlight</a:t>
            </a:r>
          </a:p>
        </p:txBody>
      </p:sp>
      <p:sp>
        <p:nvSpPr>
          <p:cNvPr id="30" name="Text Placeholder 29">
            <a:extLst>
              <a:ext uri="{FF2B5EF4-FFF2-40B4-BE49-F238E27FC236}">
                <a16:creationId xmlns:a16="http://schemas.microsoft.com/office/drawing/2014/main" xmlns="" id="{E4081CE7-9680-41C6-8AA6-ACAF4C6CC7F7}"/>
              </a:ext>
            </a:extLst>
          </p:cNvPr>
          <p:cNvSpPr>
            <a:spLocks noGrp="1"/>
          </p:cNvSpPr>
          <p:nvPr>
            <p:ph type="body" sz="quarter" idx="17" hasCustomPrompt="1"/>
          </p:nvPr>
        </p:nvSpPr>
        <p:spPr>
          <a:xfrm>
            <a:off x="311610" y="824725"/>
            <a:ext cx="3861265" cy="373844"/>
          </a:xfrm>
          <a:prstGeom prst="roundRect">
            <a:avLst/>
          </a:prstGeom>
          <a:solidFill>
            <a:schemeClr val="accent1"/>
          </a:solidFill>
          <a:ln w="28575">
            <a:solidFill>
              <a:schemeClr val="accent2"/>
            </a:solidFill>
          </a:ln>
        </p:spPr>
        <p:txBody>
          <a:bodyPr>
            <a:normAutofit/>
          </a:bodyPr>
          <a:lstStyle>
            <a:lvl1pPr marL="0" indent="0">
              <a:buNone/>
              <a:defRPr sz="1600"/>
            </a:lvl1pPr>
          </a:lstStyle>
          <a:p>
            <a:pPr lvl="0"/>
            <a:r>
              <a:rPr lang="en-US"/>
              <a:t>Learn about…</a:t>
            </a:r>
          </a:p>
        </p:txBody>
      </p:sp>
      <p:sp>
        <p:nvSpPr>
          <p:cNvPr id="3" name="Text Placeholder 2">
            <a:extLst>
              <a:ext uri="{FF2B5EF4-FFF2-40B4-BE49-F238E27FC236}">
                <a16:creationId xmlns:a16="http://schemas.microsoft.com/office/drawing/2014/main" xmlns="" id="{69F77652-284D-459B-921E-278C7A439EDB}"/>
              </a:ext>
            </a:extLst>
          </p:cNvPr>
          <p:cNvSpPr>
            <a:spLocks noGrp="1"/>
          </p:cNvSpPr>
          <p:nvPr>
            <p:ph type="body" sz="quarter" idx="18" hasCustomPrompt="1"/>
          </p:nvPr>
        </p:nvSpPr>
        <p:spPr>
          <a:xfrm>
            <a:off x="103131" y="6626489"/>
            <a:ext cx="2427287" cy="194845"/>
          </a:xfrm>
        </p:spPr>
        <p:txBody>
          <a:bodyPr>
            <a:noAutofit/>
          </a:bodyPr>
          <a:lstStyle>
            <a:lvl1pPr marL="0" indent="0">
              <a:buNone/>
              <a:defRPr sz="900"/>
            </a:lvl1pPr>
          </a:lstStyle>
          <a:p>
            <a:pPr lvl="0"/>
            <a:r>
              <a:rPr lang="en-US"/>
              <a:t>Place hyperlink to </a:t>
            </a:r>
            <a:r>
              <a:rPr lang="en-US" err="1"/>
              <a:t>SafeShare</a:t>
            </a:r>
            <a:r>
              <a:rPr lang="en-US"/>
              <a:t> video here</a:t>
            </a:r>
            <a:endParaRPr lang="en-GB"/>
          </a:p>
        </p:txBody>
      </p:sp>
      <p:sp>
        <p:nvSpPr>
          <p:cNvPr id="5" name="Text Placeholder 4">
            <a:extLst>
              <a:ext uri="{FF2B5EF4-FFF2-40B4-BE49-F238E27FC236}">
                <a16:creationId xmlns:a16="http://schemas.microsoft.com/office/drawing/2014/main" xmlns="" id="{4F36DFA2-68E5-4B17-8F90-38FBDAC80A12}"/>
              </a:ext>
            </a:extLst>
          </p:cNvPr>
          <p:cNvSpPr>
            <a:spLocks noGrp="1"/>
          </p:cNvSpPr>
          <p:nvPr>
            <p:ph type="body" sz="quarter" idx="19" hasCustomPrompt="1"/>
          </p:nvPr>
        </p:nvSpPr>
        <p:spPr>
          <a:xfrm>
            <a:off x="311610" y="1276255"/>
            <a:ext cx="4699229" cy="2013046"/>
          </a:xfrm>
          <a:prstGeom prst="roundRect">
            <a:avLst/>
          </a:prstGeom>
          <a:solidFill>
            <a:schemeClr val="accent1"/>
          </a:solidFill>
          <a:ln w="28575">
            <a:solidFill>
              <a:schemeClr val="accent2"/>
            </a:solidFill>
          </a:ln>
        </p:spPr>
        <p:txBody>
          <a:bodyPr anchor="ctr"/>
          <a:lstStyle>
            <a:lvl1pPr marL="0" indent="0" algn="ctr">
              <a:buNone/>
              <a:defRPr sz="1600"/>
            </a:lvl1pPr>
          </a:lstStyle>
          <a:p>
            <a:pPr lvl="0"/>
            <a:r>
              <a:rPr lang="en-US"/>
              <a:t>Further information about the topic.</a:t>
            </a:r>
          </a:p>
        </p:txBody>
      </p:sp>
    </p:spTree>
    <p:extLst>
      <p:ext uri="{BB962C8B-B14F-4D97-AF65-F5344CB8AC3E}">
        <p14:creationId xmlns:p14="http://schemas.microsoft.com/office/powerpoint/2010/main" val="852702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losing Slide">
    <p:spTree>
      <p:nvGrpSpPr>
        <p:cNvPr id="1" name=""/>
        <p:cNvGrpSpPr/>
        <p:nvPr/>
      </p:nvGrpSpPr>
      <p:grpSpPr>
        <a:xfrm>
          <a:off x="0" y="0"/>
          <a:ext cx="0" cy="0"/>
          <a:chOff x="0" y="0"/>
          <a:chExt cx="0" cy="0"/>
        </a:xfrm>
      </p:grpSpPr>
      <p:pic>
        <p:nvPicPr>
          <p:cNvPr id="12" name="Picture 11">
            <a:hlinkClick r:id="rId2"/>
            <a:extLst>
              <a:ext uri="{FF2B5EF4-FFF2-40B4-BE49-F238E27FC236}">
                <a16:creationId xmlns:a16="http://schemas.microsoft.com/office/drawing/2014/main" xmlns="" id="{B52A438F-2695-440D-854D-0CC3F37C783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12020" y="2081054"/>
            <a:ext cx="1319960" cy="2613944"/>
          </a:xfrm>
          <a:prstGeom prst="rect">
            <a:avLst/>
          </a:prstGeom>
        </p:spPr>
      </p:pic>
      <p:sp>
        <p:nvSpPr>
          <p:cNvPr id="17" name="Shape 246">
            <a:extLst>
              <a:ext uri="{FF2B5EF4-FFF2-40B4-BE49-F238E27FC236}">
                <a16:creationId xmlns:a16="http://schemas.microsoft.com/office/drawing/2014/main" xmlns="" id="{8AFFC216-EEEB-467D-8388-03354B848E3A}"/>
              </a:ext>
            </a:extLst>
          </p:cNvPr>
          <p:cNvSpPr txBox="1">
            <a:spLocks/>
          </p:cNvSpPr>
          <p:nvPr/>
        </p:nvSpPr>
        <p:spPr>
          <a:xfrm>
            <a:off x="2517061" y="4910632"/>
            <a:ext cx="4109877" cy="434967"/>
          </a:xfrm>
          <a:prstGeom prst="rect">
            <a:avLst/>
          </a:prstGeom>
          <a:noFill/>
          <a:ln>
            <a:noFill/>
          </a:ln>
        </p:spPr>
        <p:txBody>
          <a:bodyPr vert="horz"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2D2D2D"/>
              </a:buClr>
              <a:buSzPct val="25000"/>
              <a:buFont typeface="Calibri"/>
              <a:buNone/>
            </a:pPr>
            <a:r>
              <a:rPr lang="en-GB" sz="2400" b="1">
                <a:ea typeface="Lato" panose="020F0502020204030203" pitchFamily="34" charset="0"/>
                <a:cs typeface="Lato" panose="020F0502020204030203" pitchFamily="34" charset="0"/>
                <a:sym typeface="Calibri"/>
              </a:rPr>
              <a:t>To have your voice heard!</a:t>
            </a:r>
          </a:p>
        </p:txBody>
      </p:sp>
      <p:pic>
        <p:nvPicPr>
          <p:cNvPr id="21" name="Picture 20">
            <a:extLst>
              <a:ext uri="{FF2B5EF4-FFF2-40B4-BE49-F238E27FC236}">
                <a16:creationId xmlns:a16="http://schemas.microsoft.com/office/drawing/2014/main" xmlns="" id="{57C681F7-8021-46FE-BF20-494C76A5D9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5720">
            <a:off x="6735042" y="494148"/>
            <a:ext cx="499626" cy="595324"/>
          </a:xfrm>
          <a:prstGeom prst="rect">
            <a:avLst/>
          </a:prstGeom>
        </p:spPr>
      </p:pic>
      <p:pic>
        <p:nvPicPr>
          <p:cNvPr id="22" name="Picture 21">
            <a:extLst>
              <a:ext uri="{FF2B5EF4-FFF2-40B4-BE49-F238E27FC236}">
                <a16:creationId xmlns:a16="http://schemas.microsoft.com/office/drawing/2014/main" xmlns="" id="{065A866F-2833-4390-B33F-EC2AE32C86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21492" y="1053397"/>
            <a:ext cx="993753" cy="956220"/>
          </a:xfrm>
          <a:prstGeom prst="rect">
            <a:avLst/>
          </a:prstGeom>
        </p:spPr>
      </p:pic>
      <p:pic>
        <p:nvPicPr>
          <p:cNvPr id="23" name="Picture 22">
            <a:extLst>
              <a:ext uri="{FF2B5EF4-FFF2-40B4-BE49-F238E27FC236}">
                <a16:creationId xmlns:a16="http://schemas.microsoft.com/office/drawing/2014/main" xmlns="" id="{07CC0623-67D0-4915-81A6-24FED169EC71}"/>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
        <p:nvSpPr>
          <p:cNvPr id="2" name="TextBox 1">
            <a:extLst>
              <a:ext uri="{FF2B5EF4-FFF2-40B4-BE49-F238E27FC236}">
                <a16:creationId xmlns:a16="http://schemas.microsoft.com/office/drawing/2014/main" xmlns="" id="{55D89BCA-8D45-46A4-9D50-7C9779FEBA2A}"/>
              </a:ext>
            </a:extLst>
          </p:cNvPr>
          <p:cNvSpPr txBox="1"/>
          <p:nvPr/>
        </p:nvSpPr>
        <p:spPr>
          <a:xfrm>
            <a:off x="1295635" y="572758"/>
            <a:ext cx="6552728" cy="1292662"/>
          </a:xfrm>
          <a:prstGeom prst="rect">
            <a:avLst/>
          </a:prstGeom>
          <a:noFill/>
        </p:spPr>
        <p:txBody>
          <a:bodyPr wrap="square" rtlCol="0">
            <a:spAutoFit/>
          </a:bodyPr>
          <a:lstStyle/>
          <a:p>
            <a:pPr algn="ctr"/>
            <a:r>
              <a:rPr lang="en-GB" sz="2600" b="1" i="0" u="none" strike="noStrike" kern="1200" cap="none">
                <a:solidFill>
                  <a:schemeClr val="tx1"/>
                </a:solidFill>
                <a:latin typeface="+mn-lt"/>
                <a:ea typeface="Lato" panose="020F0502020204030203" pitchFamily="34" charset="0"/>
                <a:cs typeface="Lato" panose="020F0502020204030203" pitchFamily="34" charset="0"/>
                <a:sym typeface="Calibri"/>
              </a:rPr>
              <a:t>Vote Now on…</a:t>
            </a:r>
            <a:r>
              <a:rPr lang="en-GB" sz="2600" kern="1200">
                <a:solidFill>
                  <a:schemeClr val="tx1"/>
                </a:solidFill>
                <a:latin typeface="+mn-lt"/>
                <a:ea typeface="Lato" panose="020F0502020204030203" pitchFamily="34" charset="0"/>
                <a:cs typeface="Lato" panose="020F0502020204030203" pitchFamily="34" charset="0"/>
                <a:sym typeface="Calibri"/>
              </a:rPr>
              <a:t/>
            </a:r>
            <a:br>
              <a:rPr lang="en-GB" sz="2600" kern="1200">
                <a:solidFill>
                  <a:schemeClr val="tx1"/>
                </a:solidFill>
                <a:latin typeface="+mn-lt"/>
                <a:ea typeface="Lato" panose="020F0502020204030203" pitchFamily="34" charset="0"/>
                <a:cs typeface="Lato" panose="020F0502020204030203" pitchFamily="34" charset="0"/>
                <a:sym typeface="Calibri"/>
              </a:rPr>
            </a:br>
            <a:r>
              <a:rPr lang="en-GB" sz="2600" b="1" i="0" u="none" strike="noStrike" kern="1200" cap="none">
                <a:solidFill>
                  <a:schemeClr val="tx1"/>
                </a:solidFill>
                <a:latin typeface="+mn-lt"/>
                <a:ea typeface="Lato" panose="020F0502020204030203" pitchFamily="34" charset="0"/>
                <a:cs typeface="Lato" panose="020F0502020204030203" pitchFamily="34" charset="0"/>
                <a:sym typeface="Calibri"/>
              </a:rPr>
              <a:t/>
            </a:r>
            <a:br>
              <a:rPr lang="en-GB" sz="2600" b="1" i="0" u="none" strike="noStrike" kern="1200" cap="none">
                <a:solidFill>
                  <a:schemeClr val="tx1"/>
                </a:solidFill>
                <a:latin typeface="+mn-lt"/>
                <a:ea typeface="Lato" panose="020F0502020204030203" pitchFamily="34" charset="0"/>
                <a:cs typeface="Lato" panose="020F0502020204030203" pitchFamily="34" charset="0"/>
                <a:sym typeface="Calibri"/>
              </a:rPr>
            </a:br>
            <a:r>
              <a:rPr lang="en-GB" sz="2600" b="1" i="0" u="sng" strike="noStrike" kern="1200" cap="none">
                <a:solidFill>
                  <a:schemeClr val="tx1"/>
                </a:solidFill>
                <a:latin typeface="+mn-lt"/>
                <a:ea typeface="Lato" panose="020F0502020204030203" pitchFamily="34" charset="0"/>
                <a:cs typeface="Lato" panose="020F0502020204030203" pitchFamily="34" charset="0"/>
                <a:sym typeface="Calibri"/>
              </a:rPr>
              <a:t>www.votesforschools.com</a:t>
            </a:r>
            <a:r>
              <a:rPr lang="en-GB" sz="2600" b="1" i="0" u="none" strike="noStrike" kern="1200" cap="none">
                <a:solidFill>
                  <a:schemeClr val="tx1"/>
                </a:solidFill>
                <a:latin typeface="+mn-lt"/>
                <a:ea typeface="Lato" panose="020F0502020204030203" pitchFamily="34" charset="0"/>
                <a:cs typeface="Lato" panose="020F0502020204030203" pitchFamily="34" charset="0"/>
                <a:sym typeface="Calibri"/>
              </a:rPr>
              <a:t> </a:t>
            </a:r>
            <a:endParaRPr lang="en-GB" sz="2600"/>
          </a:p>
        </p:txBody>
      </p:sp>
    </p:spTree>
    <p:extLst>
      <p:ext uri="{BB962C8B-B14F-4D97-AF65-F5344CB8AC3E}">
        <p14:creationId xmlns:p14="http://schemas.microsoft.com/office/powerpoint/2010/main" val="40821940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4.xml"/><Relationship Id="rId4" Type="http://schemas.openxmlformats.org/officeDocument/2006/relationships/slideLayout" Target="../slideLayouts/slideLayout35.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 Id="rId9" Type="http://schemas.openxmlformats.org/officeDocument/2006/relationships/slideLayout" Target="../slideLayouts/slideLayout40.xml"/><Relationship Id="rId10" Type="http://schemas.openxmlformats.org/officeDocument/2006/relationships/slideLayout" Target="../slideLayouts/slideLayout41.xml"/><Relationship Id="rId11" Type="http://schemas.openxmlformats.org/officeDocument/2006/relationships/theme" Target="../theme/theme4.xml"/><Relationship Id="rId1" Type="http://schemas.openxmlformats.org/officeDocument/2006/relationships/slideLayout" Target="../slideLayouts/slideLayout32.xml"/><Relationship Id="rId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0"/>
            <a:ext cx="8229600" cy="57075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p:txBody>
      </p:sp>
      <p:sp>
        <p:nvSpPr>
          <p:cNvPr id="7" name="Rectangle 6">
            <a:extLst>
              <a:ext uri="{FF2B5EF4-FFF2-40B4-BE49-F238E27FC236}">
                <a16:creationId xmlns:a16="http://schemas.microsoft.com/office/drawing/2014/main" xmlns="" id="{12EF9BC2-2E13-49C2-B669-0421AF03A110}"/>
              </a:ext>
            </a:extLst>
          </p:cNvPr>
          <p:cNvSpPr/>
          <p:nvPr/>
        </p:nvSpPr>
        <p:spPr>
          <a:xfrm>
            <a:off x="107505" y="116632"/>
            <a:ext cx="8928992" cy="6624736"/>
          </a:xfrm>
          <a:prstGeom prst="rect">
            <a:avLst/>
          </a:prstGeom>
          <a:noFill/>
          <a:ln w="127000">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8" name="Slide Number Placeholder 1">
            <a:extLst>
              <a:ext uri="{FF2B5EF4-FFF2-40B4-BE49-F238E27FC236}">
                <a16:creationId xmlns:a16="http://schemas.microsoft.com/office/drawing/2014/main" xmlns="" id="{40D64758-3C7B-4281-A024-F2C77CA5556C}"/>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©VotesForSchools2020</a:t>
            </a:r>
          </a:p>
        </p:txBody>
      </p:sp>
    </p:spTree>
    <p:extLst>
      <p:ext uri="{BB962C8B-B14F-4D97-AF65-F5344CB8AC3E}">
        <p14:creationId xmlns:p14="http://schemas.microsoft.com/office/powerpoint/2010/main" val="4277973187"/>
      </p:ext>
    </p:extLst>
  </p:cSld>
  <p:clrMap bg1="dk1" tx1="lt1" bg2="dk2" tx2="lt2" accent1="accent1" accent2="accent2" accent3="accent3" accent4="accent4" accent5="accent5" accent6="accent6" hlink="hlink" folHlink="folHlink"/>
  <p:sldLayoutIdLst>
    <p:sldLayoutId id="2147483662" r:id="rId1"/>
    <p:sldLayoutId id="2147483665" r:id="rId2"/>
    <p:sldLayoutId id="2147483674" r:id="rId3"/>
    <p:sldLayoutId id="2147483661" r:id="rId4"/>
    <p:sldLayoutId id="2147483663" r:id="rId5"/>
    <p:sldLayoutId id="2147483664" r:id="rId6"/>
    <p:sldLayoutId id="2147483668" r:id="rId7"/>
    <p:sldLayoutId id="2147483669" r:id="rId8"/>
    <p:sldLayoutId id="2147483673" r:id="rId9"/>
    <p:sldLayoutId id="2147483747" r:id="rId10"/>
    <p:sldLayoutId id="2147483748" r:id="rId11"/>
    <p:sldLayoutId id="2147483749" r:id="rId12"/>
  </p:sldLayoutIdLst>
  <p:txStyles>
    <p:titleStyle>
      <a:lvl1pPr algn="l" defTabSz="457200" rtl="0" eaLnBrk="1" latinLnBrk="0" hangingPunct="1">
        <a:spcBef>
          <a:spcPct val="0"/>
        </a:spcBef>
        <a:buNone/>
        <a:defRPr sz="2800" b="1" kern="1200">
          <a:solidFill>
            <a:schemeClr val="tx1"/>
          </a:solidFill>
          <a:latin typeface="+mn-lt"/>
          <a:ea typeface="+mj-ea"/>
          <a:cs typeface="+mj-cs"/>
        </a:defRPr>
      </a:lvl1pPr>
    </p:titleStyle>
    <p:body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0"/>
            <a:ext cx="8229600" cy="57075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p:txBody>
      </p:sp>
      <p:sp>
        <p:nvSpPr>
          <p:cNvPr id="7" name="Rectangle 6">
            <a:extLst>
              <a:ext uri="{FF2B5EF4-FFF2-40B4-BE49-F238E27FC236}">
                <a16:creationId xmlns:a16="http://schemas.microsoft.com/office/drawing/2014/main" xmlns="" id="{12EF9BC2-2E13-49C2-B669-0421AF03A110}"/>
              </a:ext>
            </a:extLst>
          </p:cNvPr>
          <p:cNvSpPr/>
          <p:nvPr/>
        </p:nvSpPr>
        <p:spPr>
          <a:xfrm>
            <a:off x="107505" y="116632"/>
            <a:ext cx="8928992" cy="6624736"/>
          </a:xfrm>
          <a:prstGeom prst="rect">
            <a:avLst/>
          </a:prstGeom>
          <a:noFill/>
          <a:ln w="127000">
            <a:solidFill>
              <a:srgbClr val="94E7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8" name="Slide Number Placeholder 1">
            <a:extLst>
              <a:ext uri="{FF2B5EF4-FFF2-40B4-BE49-F238E27FC236}">
                <a16:creationId xmlns:a16="http://schemas.microsoft.com/office/drawing/2014/main" xmlns="" id="{40D64758-3C7B-4281-A024-F2C77CA5556C}"/>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©VotesForSchools2020</a:t>
            </a:r>
          </a:p>
        </p:txBody>
      </p:sp>
    </p:spTree>
    <p:extLst>
      <p:ext uri="{BB962C8B-B14F-4D97-AF65-F5344CB8AC3E}">
        <p14:creationId xmlns:p14="http://schemas.microsoft.com/office/powerpoint/2010/main" val="641697784"/>
      </p:ext>
    </p:extLst>
  </p:cSld>
  <p:clrMap bg1="dk1" tx1="lt1" bg2="dk2" tx2="lt2" accent1="accent1" accent2="accent2" accent3="accent3" accent4="accent4" accent5="accent5" accent6="accent6" hlink="hlink" folHlink="folHlink"/>
  <p:sldLayoutIdLst>
    <p:sldLayoutId id="2147483701" r:id="rId1"/>
    <p:sldLayoutId id="2147483692" r:id="rId2"/>
    <p:sldLayoutId id="2147483688" r:id="rId3"/>
    <p:sldLayoutId id="2147483687" r:id="rId4"/>
    <p:sldLayoutId id="2147483700" r:id="rId5"/>
    <p:sldLayoutId id="2147483689" r:id="rId6"/>
    <p:sldLayoutId id="2147483690" r:id="rId7"/>
    <p:sldLayoutId id="2147483691" r:id="rId8"/>
    <p:sldLayoutId id="2147483695" r:id="rId9"/>
    <p:sldLayoutId id="2147483696" r:id="rId10"/>
    <p:sldLayoutId id="2147483697" r:id="rId11"/>
  </p:sldLayoutIdLst>
  <p:txStyles>
    <p:titleStyle>
      <a:lvl1pPr algn="l" defTabSz="457200" rtl="0" eaLnBrk="1" latinLnBrk="0" hangingPunct="1">
        <a:spcBef>
          <a:spcPct val="0"/>
        </a:spcBef>
        <a:buNone/>
        <a:defRPr sz="2800" b="1" kern="1200">
          <a:solidFill>
            <a:schemeClr val="tx1"/>
          </a:solidFill>
          <a:latin typeface="+mn-lt"/>
          <a:ea typeface="+mj-ea"/>
          <a:cs typeface="+mj-cs"/>
        </a:defRPr>
      </a:lvl1pPr>
    </p:titleStyle>
    <p:body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E2F3487-8743-4C77-A1B2-0621FF240CDC}"/>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BCA3CC10-1739-430D-A082-E111F121102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hape 245">
            <a:extLst>
              <a:ext uri="{FF2B5EF4-FFF2-40B4-BE49-F238E27FC236}">
                <a16:creationId xmlns:a16="http://schemas.microsoft.com/office/drawing/2014/main" xmlns="" id="{840FB3E4-D973-4D31-AF8D-366D26239F93}"/>
              </a:ext>
            </a:extLst>
          </p:cNvPr>
          <p:cNvSpPr/>
          <p:nvPr/>
        </p:nvSpPr>
        <p:spPr>
          <a:xfrm>
            <a:off x="107504" y="116631"/>
            <a:ext cx="8928992" cy="6624735"/>
          </a:xfrm>
          <a:prstGeom prst="rect">
            <a:avLst/>
          </a:prstGeom>
          <a:noFill/>
          <a:ln w="127000" cap="flat" cmpd="sng">
            <a:solidFill>
              <a:srgbClr val="30AFAF"/>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 name="Shape 102">
            <a:extLst>
              <a:ext uri="{FF2B5EF4-FFF2-40B4-BE49-F238E27FC236}">
                <a16:creationId xmlns:a16="http://schemas.microsoft.com/office/drawing/2014/main" xmlns="" id="{69514252-8BF6-43C7-9357-BE7816333A97}"/>
              </a:ext>
            </a:extLst>
          </p:cNvPr>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a:solidFill>
                  <a:srgbClr val="2D2D2D"/>
                </a:solidFill>
                <a:latin typeface="Century Gothic" panose="020B0502020202020204" pitchFamily="34" charset="0"/>
                <a:ea typeface="Lato"/>
                <a:cs typeface="Lato"/>
                <a:sym typeface="Lato"/>
              </a:rPr>
              <a:t> </a:t>
            </a:r>
            <a:r>
              <a:rPr lang="en-GB" sz="1000" b="0" u="none">
                <a:solidFill>
                  <a:srgbClr val="2D2D2D"/>
                </a:solidFill>
                <a:latin typeface="Century Gothic" panose="020B0502020202020204" pitchFamily="34" charset="0"/>
                <a:ea typeface="Lato"/>
                <a:cs typeface="Lato"/>
                <a:sym typeface="Lato"/>
              </a:rPr>
              <a:t>©VotesforPrisons2020</a:t>
            </a:r>
          </a:p>
        </p:txBody>
      </p:sp>
    </p:spTree>
    <p:extLst>
      <p:ext uri="{BB962C8B-B14F-4D97-AF65-F5344CB8AC3E}">
        <p14:creationId xmlns:p14="http://schemas.microsoft.com/office/powerpoint/2010/main" val="536183524"/>
      </p:ext>
    </p:extLst>
  </p:cSld>
  <p:clrMap bg1="dk1" tx1="lt1" bg2="dk2" tx2="lt2" accent1="accent1" accent2="accent2" accent3="accent3" accent4="accent4" accent5="accent5" accent6="accent6" hlink="hlink" folHlink="folHlink"/>
  <p:sldLayoutIdLst>
    <p:sldLayoutId id="2147483718" r:id="rId1"/>
    <p:sldLayoutId id="2147483714" r:id="rId2"/>
    <p:sldLayoutId id="2147483716" r:id="rId3"/>
    <p:sldLayoutId id="2147483719" r:id="rId4"/>
    <p:sldLayoutId id="2147483720" r:id="rId5"/>
    <p:sldLayoutId id="2147483715" r:id="rId6"/>
    <p:sldLayoutId id="2147483717" r:id="rId7"/>
    <p:sldLayoutId id="2147483703" r:id="rId8"/>
  </p:sldLayoutIdLst>
  <p:txStyles>
    <p:titleStyle>
      <a:lvl1pPr algn="l" defTabSz="914400" rtl="0" eaLnBrk="1" latinLnBrk="0" hangingPunct="1">
        <a:lnSpc>
          <a:spcPct val="90000"/>
        </a:lnSpc>
        <a:spcBef>
          <a:spcPct val="0"/>
        </a:spcBef>
        <a:buNone/>
        <a:defRPr sz="27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E2F3487-8743-4C77-A1B2-0621FF240CDC}"/>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BCA3CC10-1739-430D-A082-E111F121102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hape 245">
            <a:extLst>
              <a:ext uri="{FF2B5EF4-FFF2-40B4-BE49-F238E27FC236}">
                <a16:creationId xmlns:a16="http://schemas.microsoft.com/office/drawing/2014/main" xmlns="" id="{840FB3E4-D973-4D31-AF8D-366D26239F93}"/>
              </a:ext>
            </a:extLst>
          </p:cNvPr>
          <p:cNvSpPr/>
          <p:nvPr/>
        </p:nvSpPr>
        <p:spPr>
          <a:xfrm>
            <a:off x="107504" y="116631"/>
            <a:ext cx="8928992" cy="6624735"/>
          </a:xfrm>
          <a:prstGeom prst="rect">
            <a:avLst/>
          </a:prstGeom>
          <a:noFill/>
          <a:ln w="127000" cap="flat" cmpd="sng">
            <a:solidFill>
              <a:srgbClr val="30AFAF"/>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 name="Shape 102">
            <a:extLst>
              <a:ext uri="{FF2B5EF4-FFF2-40B4-BE49-F238E27FC236}">
                <a16:creationId xmlns:a16="http://schemas.microsoft.com/office/drawing/2014/main" xmlns="" id="{69514252-8BF6-43C7-9357-BE7816333A97}"/>
              </a:ext>
            </a:extLst>
          </p:cNvPr>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a:solidFill>
                  <a:srgbClr val="2D2D2D"/>
                </a:solidFill>
                <a:latin typeface="Century Gothic" panose="020B0502020202020204" pitchFamily="34" charset="0"/>
                <a:ea typeface="Lato"/>
                <a:cs typeface="Lato"/>
                <a:sym typeface="Lato"/>
              </a:rPr>
              <a:t> </a:t>
            </a:r>
            <a:r>
              <a:rPr lang="en-GB" sz="1000" b="0" u="none">
                <a:solidFill>
                  <a:srgbClr val="2D2D2D"/>
                </a:solidFill>
                <a:latin typeface="Century Gothic" panose="020B0502020202020204" pitchFamily="34" charset="0"/>
                <a:ea typeface="Lato"/>
                <a:cs typeface="Lato"/>
                <a:sym typeface="Lato"/>
              </a:rPr>
              <a:t>©VotesforColleges2020</a:t>
            </a:r>
          </a:p>
        </p:txBody>
      </p:sp>
    </p:spTree>
    <p:extLst>
      <p:ext uri="{BB962C8B-B14F-4D97-AF65-F5344CB8AC3E}">
        <p14:creationId xmlns:p14="http://schemas.microsoft.com/office/powerpoint/2010/main" val="3166575188"/>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42" r:id="rId5"/>
    <p:sldLayoutId id="2147483744" r:id="rId6"/>
    <p:sldLayoutId id="2147483743" r:id="rId7"/>
    <p:sldLayoutId id="2147483739" r:id="rId8"/>
    <p:sldLayoutId id="2147483740" r:id="rId9"/>
    <p:sldLayoutId id="2147483741" r:id="rId10"/>
  </p:sldLayoutIdLst>
  <p:txStyles>
    <p:titleStyle>
      <a:lvl1pPr algn="l" defTabSz="914400" rtl="0" eaLnBrk="1" latinLnBrk="0" hangingPunct="1">
        <a:lnSpc>
          <a:spcPct val="90000"/>
        </a:lnSpc>
        <a:spcBef>
          <a:spcPct val="0"/>
        </a:spcBef>
        <a:buNone/>
        <a:defRPr sz="27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5.sv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63.png"/><Relationship Id="rId5" Type="http://schemas.openxmlformats.org/officeDocument/2006/relationships/image" Target="../media/image64.png"/><Relationship Id="rId6" Type="http://schemas.openxmlformats.org/officeDocument/2006/relationships/image" Target="../media/image65.png"/><Relationship Id="rId7" Type="http://schemas.openxmlformats.org/officeDocument/2006/relationships/image" Target="../media/image73.svg"/><Relationship Id="rId8" Type="http://schemas.openxmlformats.org/officeDocument/2006/relationships/image" Target="../media/image66.png"/><Relationship Id="rId9" Type="http://schemas.openxmlformats.org/officeDocument/2006/relationships/image" Target="../media/image75.svg"/><Relationship Id="rId10" Type="http://schemas.openxmlformats.org/officeDocument/2006/relationships/image" Target="../media/image67.png"/><Relationship Id="rId11" Type="http://schemas.openxmlformats.org/officeDocument/2006/relationships/image" Target="../media/image77.sv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1" Type="http://schemas.openxmlformats.org/officeDocument/2006/relationships/image" Target="../media/image72.png"/><Relationship Id="rId12" Type="http://schemas.openxmlformats.org/officeDocument/2006/relationships/image" Target="../media/image86.svg"/><Relationship Id="rId13" Type="http://schemas.openxmlformats.org/officeDocument/2006/relationships/image" Target="../media/image73.png"/><Relationship Id="rId14" Type="http://schemas.openxmlformats.org/officeDocument/2006/relationships/image" Target="../media/image88.svg"/><Relationship Id="rId15" Type="http://schemas.openxmlformats.org/officeDocument/2006/relationships/image" Target="../media/image74.png"/><Relationship Id="rId16" Type="http://schemas.openxmlformats.org/officeDocument/2006/relationships/image" Target="../media/image90.svg"/><Relationship Id="rId17"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safeshare.tv/x/ss5eba7a3966f75" TargetMode="External"/><Relationship Id="rId4" Type="http://schemas.openxmlformats.org/officeDocument/2006/relationships/image" Target="../media/image68.jpeg"/><Relationship Id="rId5" Type="http://schemas.openxmlformats.org/officeDocument/2006/relationships/image" Target="../media/image69.png"/><Relationship Id="rId6" Type="http://schemas.openxmlformats.org/officeDocument/2006/relationships/image" Target="../media/image80.svg"/><Relationship Id="rId7" Type="http://schemas.openxmlformats.org/officeDocument/2006/relationships/image" Target="../media/image70.png"/><Relationship Id="rId8" Type="http://schemas.openxmlformats.org/officeDocument/2006/relationships/image" Target="../media/image82.svg"/><Relationship Id="rId9" Type="http://schemas.openxmlformats.org/officeDocument/2006/relationships/image" Target="../media/image71.png"/><Relationship Id="rId10" Type="http://schemas.openxmlformats.org/officeDocument/2006/relationships/image" Target="../media/image84.svg"/></Relationships>
</file>

<file path=ppt/slides/_rels/slide12.xml.rels><?xml version="1.0" encoding="UTF-8" standalone="yes"?>
<Relationships xmlns="http://schemas.openxmlformats.org/package/2006/relationships"><Relationship Id="rId11" Type="http://schemas.openxmlformats.org/officeDocument/2006/relationships/image" Target="../media/image79.png"/><Relationship Id="rId12" Type="http://schemas.openxmlformats.org/officeDocument/2006/relationships/image" Target="../media/image100.svg"/><Relationship Id="rId13" Type="http://schemas.openxmlformats.org/officeDocument/2006/relationships/image" Target="../media/image44.png"/><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5.png"/><Relationship Id="rId4" Type="http://schemas.openxmlformats.org/officeDocument/2006/relationships/image" Target="../media/image92.svg"/><Relationship Id="rId5" Type="http://schemas.openxmlformats.org/officeDocument/2006/relationships/image" Target="../media/image76.png"/><Relationship Id="rId6" Type="http://schemas.openxmlformats.org/officeDocument/2006/relationships/image" Target="../media/image94.svg"/><Relationship Id="rId7" Type="http://schemas.openxmlformats.org/officeDocument/2006/relationships/image" Target="../media/image77.png"/><Relationship Id="rId8" Type="http://schemas.openxmlformats.org/officeDocument/2006/relationships/image" Target="../media/image96.svg"/><Relationship Id="rId9" Type="http://schemas.openxmlformats.org/officeDocument/2006/relationships/image" Target="../media/image78.png"/><Relationship Id="rId10" Type="http://schemas.openxmlformats.org/officeDocument/2006/relationships/image" Target="../media/image98.svg"/></Relationships>
</file>

<file path=ppt/slides/_rels/slide13.xml.rels><?xml version="1.0" encoding="UTF-8" standalone="yes"?>
<Relationships xmlns="http://schemas.openxmlformats.org/package/2006/relationships"><Relationship Id="rId11" Type="http://schemas.openxmlformats.org/officeDocument/2006/relationships/image" Target="../media/image59.jpeg"/><Relationship Id="rId12" Type="http://schemas.openxmlformats.org/officeDocument/2006/relationships/image" Target="../media/image60.jpeg"/><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55.png"/><Relationship Id="rId4" Type="http://schemas.openxmlformats.org/officeDocument/2006/relationships/image" Target="../media/image9.png"/><Relationship Id="rId5" Type="http://schemas.openxmlformats.org/officeDocument/2006/relationships/image" Target="../media/image44.png"/><Relationship Id="rId6" Type="http://schemas.openxmlformats.org/officeDocument/2006/relationships/image" Target="../media/image8.png"/><Relationship Id="rId7" Type="http://schemas.openxmlformats.org/officeDocument/2006/relationships/image" Target="../media/image56.jpeg"/><Relationship Id="rId8" Type="http://schemas.openxmlformats.org/officeDocument/2006/relationships/image" Target="../media/image46.jpeg"/><Relationship Id="rId9" Type="http://schemas.openxmlformats.org/officeDocument/2006/relationships/image" Target="../media/image57.jpeg"/><Relationship Id="rId10" Type="http://schemas.openxmlformats.org/officeDocument/2006/relationships/image" Target="../media/image58.jpeg"/></Relationships>
</file>

<file path=ppt/slides/_rels/slide14.xml.rels><?xml version="1.0" encoding="UTF-8" standalone="yes"?>
<Relationships xmlns="http://schemas.openxmlformats.org/package/2006/relationships"><Relationship Id="rId3" Type="http://schemas.openxmlformats.org/officeDocument/2006/relationships/image" Target="../media/image80.jpeg"/><Relationship Id="rId4" Type="http://schemas.openxmlformats.org/officeDocument/2006/relationships/image" Target="../media/image8.png"/><Relationship Id="rId5" Type="http://schemas.openxmlformats.org/officeDocument/2006/relationships/image" Target="../media/image22.png"/><Relationship Id="rId6" Type="http://schemas.openxmlformats.org/officeDocument/2006/relationships/image" Target="../media/image25.sv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81.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82.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83.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84.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1" Type="http://schemas.openxmlformats.org/officeDocument/2006/relationships/image" Target="../media/image59.jpeg"/><Relationship Id="rId12" Type="http://schemas.openxmlformats.org/officeDocument/2006/relationships/image" Target="../media/image60.jpeg"/><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55.png"/><Relationship Id="rId4" Type="http://schemas.openxmlformats.org/officeDocument/2006/relationships/image" Target="../media/image9.png"/><Relationship Id="rId5" Type="http://schemas.openxmlformats.org/officeDocument/2006/relationships/image" Target="../media/image44.png"/><Relationship Id="rId6" Type="http://schemas.openxmlformats.org/officeDocument/2006/relationships/image" Target="../media/image8.png"/><Relationship Id="rId7" Type="http://schemas.openxmlformats.org/officeDocument/2006/relationships/image" Target="../media/image56.jpeg"/><Relationship Id="rId8" Type="http://schemas.openxmlformats.org/officeDocument/2006/relationships/image" Target="../media/image46.jpeg"/><Relationship Id="rId9" Type="http://schemas.openxmlformats.org/officeDocument/2006/relationships/image" Target="../media/image57.jpeg"/><Relationship Id="rId10" Type="http://schemas.openxmlformats.org/officeDocument/2006/relationships/image" Target="../media/image58.jpeg"/></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microsoft.com/office/2007/relationships/hdphoto" Target="../media/hdphoto1.wdp"/><Relationship Id="rId8" Type="http://schemas.openxmlformats.org/officeDocument/2006/relationships/image" Target="../media/image27.png"/><Relationship Id="rId9" Type="http://schemas.openxmlformats.org/officeDocument/2006/relationships/image" Target="../media/image31.svg"/><Relationship Id="rId10" Type="http://schemas.openxmlformats.org/officeDocument/2006/relationships/image" Target="../media/image28.jpeg"/><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5.png"/><Relationship Id="rId5" Type="http://schemas.openxmlformats.org/officeDocument/2006/relationships/image" Target="../media/image86.png"/><Relationship Id="rId6" Type="http://schemas.openxmlformats.org/officeDocument/2006/relationships/image" Target="../media/image87.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8.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s://safeshare.tv/x/4V8pZaD9tgg" TargetMode="External"/><Relationship Id="rId5" Type="http://schemas.openxmlformats.org/officeDocument/2006/relationships/image" Target="../media/image89.jpeg"/><Relationship Id="rId6" Type="http://schemas.openxmlformats.org/officeDocument/2006/relationships/hyperlink" Target="https://safeshare.tv/x/ss5eb957e891936" TargetMode="External"/><Relationship Id="rId7" Type="http://schemas.openxmlformats.org/officeDocument/2006/relationships/image" Target="../media/image90.jpeg"/><Relationship Id="rId8" Type="http://schemas.openxmlformats.org/officeDocument/2006/relationships/image" Target="../media/image85.png"/><Relationship Id="rId9" Type="http://schemas.openxmlformats.org/officeDocument/2006/relationships/image" Target="../media/image86.png"/><Relationship Id="rId10" Type="http://schemas.openxmlformats.org/officeDocument/2006/relationships/image" Target="../media/image87.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91.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92.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93.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1" Type="http://schemas.openxmlformats.org/officeDocument/2006/relationships/image" Target="../media/image60.jpeg"/><Relationship Id="rId12" Type="http://schemas.openxmlformats.org/officeDocument/2006/relationships/image" Target="../media/image55.png"/><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9.png"/><Relationship Id="rId4" Type="http://schemas.openxmlformats.org/officeDocument/2006/relationships/image" Target="../media/image44.png"/><Relationship Id="rId5" Type="http://schemas.openxmlformats.org/officeDocument/2006/relationships/image" Target="../media/image8.png"/><Relationship Id="rId6" Type="http://schemas.openxmlformats.org/officeDocument/2006/relationships/image" Target="../media/image56.jpeg"/><Relationship Id="rId7" Type="http://schemas.openxmlformats.org/officeDocument/2006/relationships/image" Target="../media/image46.jpeg"/><Relationship Id="rId8" Type="http://schemas.openxmlformats.org/officeDocument/2006/relationships/image" Target="../media/image57.jpeg"/><Relationship Id="rId9" Type="http://schemas.openxmlformats.org/officeDocument/2006/relationships/image" Target="../media/image58.jpeg"/><Relationship Id="rId10" Type="http://schemas.openxmlformats.org/officeDocument/2006/relationships/image" Target="../media/image5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94.tiff"/></Relationships>
</file>

<file path=ppt/slides/_rels/slide28.xml.rels><?xml version="1.0" encoding="UTF-8" standalone="yes"?>
<Relationships xmlns="http://schemas.openxmlformats.org/package/2006/relationships"><Relationship Id="rId20" Type="http://schemas.openxmlformats.org/officeDocument/2006/relationships/image" Target="../media/image103.png"/><Relationship Id="rId21" Type="http://schemas.openxmlformats.org/officeDocument/2006/relationships/hyperlink" Target="https://www.headspace.com/" TargetMode="External"/><Relationship Id="rId22" Type="http://schemas.openxmlformats.org/officeDocument/2006/relationships/image" Target="../media/image104.png"/><Relationship Id="rId23" Type="http://schemas.openxmlformats.org/officeDocument/2006/relationships/hyperlink" Target="https://youngminds.org.uk/find-help/feelings-and-symptoms/sleep-problems/" TargetMode="External"/><Relationship Id="rId24" Type="http://schemas.openxmlformats.org/officeDocument/2006/relationships/image" Target="../media/image105.png"/><Relationship Id="rId25" Type="http://schemas.openxmlformats.org/officeDocument/2006/relationships/hyperlink" Target="https://www.headstogether.org.uk/60-second-support/" TargetMode="External"/><Relationship Id="rId26" Type="http://schemas.openxmlformats.org/officeDocument/2006/relationships/image" Target="../media/image106.png"/><Relationship Id="rId27" Type="http://schemas.openxmlformats.org/officeDocument/2006/relationships/hyperlink" Target="http://www.mhfestival.com/" TargetMode="External"/><Relationship Id="rId28" Type="http://schemas.openxmlformats.org/officeDocument/2006/relationships/image" Target="../media/image107.png"/><Relationship Id="rId29" Type="http://schemas.openxmlformats.org/officeDocument/2006/relationships/hyperlink" Target="https://www.bbc.co.uk/mediacentre/latestnews/2020/mental-health-season%23heading-bbc-childrens-and-education" TargetMode="External"/><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hyperlink" Target="https://www.mentalhealth.org.uk/events/take-action-get-active-2020" TargetMode="External"/><Relationship Id="rId4" Type="http://schemas.openxmlformats.org/officeDocument/2006/relationships/image" Target="../media/image95.png"/><Relationship Id="rId5" Type="http://schemas.openxmlformats.org/officeDocument/2006/relationships/hyperlink" Target="https://www.time-to-change.org.uk/get-involved/get-involved-workplace/make-impact-your-workplace/mental-health-calendar/mental-health" TargetMode="External"/><Relationship Id="rId30" Type="http://schemas.openxmlformats.org/officeDocument/2006/relationships/image" Target="../media/image108.png"/><Relationship Id="rId31" Type="http://schemas.openxmlformats.org/officeDocument/2006/relationships/hyperlink" Target="https://www.nhs.uk/oneyou/every-mind-matters/coronavirus-covid-19-staying-at-home-tips/" TargetMode="External"/><Relationship Id="rId32" Type="http://schemas.openxmlformats.org/officeDocument/2006/relationships/image" Target="../media/image109.png"/><Relationship Id="rId9" Type="http://schemas.openxmlformats.org/officeDocument/2006/relationships/hyperlink" Target="https://sleepcouncil.org.uk/advice-support/sleep-tools/sleep-calculator/" TargetMode="External"/><Relationship Id="rId6" Type="http://schemas.openxmlformats.org/officeDocument/2006/relationships/image" Target="../media/image96.png"/><Relationship Id="rId7" Type="http://schemas.openxmlformats.org/officeDocument/2006/relationships/hyperlink" Target="https://www.mind.org.uk/information-support/types-of-mental-health-problems/sleep-problems/sleep-problems/" TargetMode="External"/><Relationship Id="rId8" Type="http://schemas.openxmlformats.org/officeDocument/2006/relationships/image" Target="../media/image97.png"/><Relationship Id="rId33" Type="http://schemas.openxmlformats.org/officeDocument/2006/relationships/hyperlink" Target="https://www.childline.org.uk/info-advice/" TargetMode="External"/><Relationship Id="rId34" Type="http://schemas.openxmlformats.org/officeDocument/2006/relationships/image" Target="../media/image110.jpeg"/><Relationship Id="rId35" Type="http://schemas.openxmlformats.org/officeDocument/2006/relationships/hyperlink" Target="https://www.thecalmzone.net/help/get-help/" TargetMode="External"/><Relationship Id="rId36" Type="http://schemas.openxmlformats.org/officeDocument/2006/relationships/image" Target="../media/image111.png"/><Relationship Id="rId10" Type="http://schemas.openxmlformats.org/officeDocument/2006/relationships/image" Target="../media/image98.png"/><Relationship Id="rId11" Type="http://schemas.openxmlformats.org/officeDocument/2006/relationships/hyperlink" Target="https://www.thebraincharity.org.uk/how-we-can-help/practical-help/information-advice/living-with-a-condition/problems-sleeping" TargetMode="External"/><Relationship Id="rId12" Type="http://schemas.openxmlformats.org/officeDocument/2006/relationships/image" Target="../media/image99.png"/><Relationship Id="rId13" Type="http://schemas.openxmlformats.org/officeDocument/2006/relationships/hyperlink" Target="https://www.nhs.uk/live-well/sleep-and-tiredness/" TargetMode="External"/><Relationship Id="rId14" Type="http://schemas.openxmlformats.org/officeDocument/2006/relationships/image" Target="../media/image100.png"/><Relationship Id="rId15" Type="http://schemas.openxmlformats.org/officeDocument/2006/relationships/hyperlink" Target="https://www.rethink.org/advice-and-information/" TargetMode="External"/><Relationship Id="rId16" Type="http://schemas.openxmlformats.org/officeDocument/2006/relationships/image" Target="../media/image101.jpeg"/><Relationship Id="rId17" Type="http://schemas.openxmlformats.org/officeDocument/2006/relationships/hyperlink" Target="https://www.bighealth.com/sleepio" TargetMode="External"/><Relationship Id="rId18" Type="http://schemas.openxmlformats.org/officeDocument/2006/relationships/image" Target="../media/image102.png"/><Relationship Id="rId19" Type="http://schemas.openxmlformats.org/officeDocument/2006/relationships/hyperlink" Target="https://www.samaritans.org/how-we-can-help/contact-samaritan/" TargetMode="External"/><Relationship Id="rId37" Type="http://schemas.openxmlformats.org/officeDocument/2006/relationships/hyperlink" Target="https://www.childrenssociety.org.uk/advice-hub/emotional-resilience" TargetMode="External"/><Relationship Id="rId38" Type="http://schemas.openxmlformats.org/officeDocument/2006/relationships/image" Target="../media/image112.png"/><Relationship Id="rId39" Type="http://schemas.openxmlformats.org/officeDocument/2006/relationships/image" Target="../media/image113.png"/><Relationship Id="rId40" Type="http://schemas.openxmlformats.org/officeDocument/2006/relationships/image" Target="../media/image135.svg"/><Relationship Id="rId41" Type="http://schemas.openxmlformats.org/officeDocument/2006/relationships/image" Target="../media/image44.png"/></Relationships>
</file>

<file path=ppt/slides/_rels/slide29.xml.rels><?xml version="1.0" encoding="UTF-8" standalone="yes"?>
<Relationships xmlns="http://schemas.openxmlformats.org/package/2006/relationships"><Relationship Id="rId11" Type="http://schemas.openxmlformats.org/officeDocument/2006/relationships/image" Target="../media/image59.jpeg"/><Relationship Id="rId12" Type="http://schemas.openxmlformats.org/officeDocument/2006/relationships/image" Target="../media/image60.jpeg"/><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55.png"/><Relationship Id="rId4" Type="http://schemas.openxmlformats.org/officeDocument/2006/relationships/image" Target="../media/image9.png"/><Relationship Id="rId5" Type="http://schemas.openxmlformats.org/officeDocument/2006/relationships/image" Target="../media/image44.png"/><Relationship Id="rId6" Type="http://schemas.openxmlformats.org/officeDocument/2006/relationships/image" Target="../media/image8.png"/><Relationship Id="rId7" Type="http://schemas.openxmlformats.org/officeDocument/2006/relationships/image" Target="../media/image56.jpeg"/><Relationship Id="rId8" Type="http://schemas.openxmlformats.org/officeDocument/2006/relationships/image" Target="../media/image46.jpeg"/><Relationship Id="rId9" Type="http://schemas.openxmlformats.org/officeDocument/2006/relationships/image" Target="../media/image57.jpeg"/><Relationship Id="rId10" Type="http://schemas.openxmlformats.org/officeDocument/2006/relationships/image" Target="../media/image58.jpeg"/></Relationships>
</file>

<file path=ppt/slides/_rels/slide3.xml.rels><?xml version="1.0" encoding="UTF-8" standalone="yes"?>
<Relationships xmlns="http://schemas.openxmlformats.org/package/2006/relationships"><Relationship Id="rId11" Type="http://schemas.openxmlformats.org/officeDocument/2006/relationships/image" Target="../media/image39.svg"/><Relationship Id="rId12" Type="http://schemas.openxmlformats.org/officeDocument/2006/relationships/image" Target="../media/image34.png"/><Relationship Id="rId13" Type="http://schemas.openxmlformats.org/officeDocument/2006/relationships/image" Target="../media/image41.svg"/><Relationship Id="rId14" Type="http://schemas.openxmlformats.org/officeDocument/2006/relationships/hyperlink" Target="https://safeshare.tv/x/PD_G4WLzABk" TargetMode="External"/><Relationship Id="rId15" Type="http://schemas.openxmlformats.org/officeDocument/2006/relationships/image" Target="../media/image35.png"/><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chart" Target="../charts/chart1.xml"/><Relationship Id="rId4" Type="http://schemas.openxmlformats.org/officeDocument/2006/relationships/image" Target="../media/image29.png"/><Relationship Id="rId5" Type="http://schemas.openxmlformats.org/officeDocument/2006/relationships/image" Target="../media/image8.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7.svg"/><Relationship Id="rId10" Type="http://schemas.openxmlformats.org/officeDocument/2006/relationships/image" Target="../media/image33.png"/></Relationships>
</file>

<file path=ppt/slides/_rels/slide30.xml.rels><?xml version="1.0" encoding="UTF-8" standalone="yes"?>
<Relationships xmlns="http://schemas.openxmlformats.org/package/2006/relationships"><Relationship Id="rId11" Type="http://schemas.openxmlformats.org/officeDocument/2006/relationships/image" Target="../media/image79.png"/><Relationship Id="rId12" Type="http://schemas.openxmlformats.org/officeDocument/2006/relationships/image" Target="../media/image100.svg"/><Relationship Id="rId13"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75.png"/><Relationship Id="rId4" Type="http://schemas.openxmlformats.org/officeDocument/2006/relationships/image" Target="../media/image92.svg"/><Relationship Id="rId5" Type="http://schemas.openxmlformats.org/officeDocument/2006/relationships/image" Target="../media/image76.png"/><Relationship Id="rId6" Type="http://schemas.openxmlformats.org/officeDocument/2006/relationships/image" Target="../media/image94.svg"/><Relationship Id="rId7" Type="http://schemas.openxmlformats.org/officeDocument/2006/relationships/image" Target="../media/image77.png"/><Relationship Id="rId8" Type="http://schemas.openxmlformats.org/officeDocument/2006/relationships/image" Target="../media/image96.svg"/><Relationship Id="rId9" Type="http://schemas.openxmlformats.org/officeDocument/2006/relationships/image" Target="../media/image78.png"/><Relationship Id="rId10" Type="http://schemas.openxmlformats.org/officeDocument/2006/relationships/image" Target="../media/image98.svg"/></Relationships>
</file>

<file path=ppt/slides/_rels/slide31.xml.rels><?xml version="1.0" encoding="UTF-8" standalone="yes"?>
<Relationships xmlns="http://schemas.openxmlformats.org/package/2006/relationships"><Relationship Id="rId3" Type="http://schemas.openxmlformats.org/officeDocument/2006/relationships/image" Target="../media/image114.wmf"/><Relationship Id="rId4" Type="http://schemas.openxmlformats.org/officeDocument/2006/relationships/hyperlink" Target="https://sleepcouncil.org.uk/advice-support/sleep-tools/sleep-calculator/" TargetMode="External"/><Relationship Id="rId5" Type="http://schemas.openxmlformats.org/officeDocument/2006/relationships/image" Target="../media/image115.png"/><Relationship Id="rId6" Type="http://schemas.openxmlformats.org/officeDocument/2006/relationships/image" Target="../media/image116.png"/><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hyperlink" Target="mailto:aisling@votesforschools.com" TargetMode="External"/><Relationship Id="rId5" Type="http://schemas.openxmlformats.org/officeDocument/2006/relationships/image" Target="../media/image44.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hyperlink" Target="https://www.surveymonkey.co.uk/r/vfs-primary-sleep" TargetMode="External"/><Relationship Id="rId1" Type="http://schemas.openxmlformats.org/officeDocument/2006/relationships/slideLayout" Target="../slideLayouts/slideLayout10.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1" Type="http://schemas.openxmlformats.org/officeDocument/2006/relationships/image" Target="../media/image42.png"/><Relationship Id="rId12" Type="http://schemas.openxmlformats.org/officeDocument/2006/relationships/image" Target="../media/image43.jpeg"/><Relationship Id="rId13" Type="http://schemas.openxmlformats.org/officeDocument/2006/relationships/image" Target="../media/image44.png"/><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36.jpeg"/><Relationship Id="rId4" Type="http://schemas.openxmlformats.org/officeDocument/2006/relationships/image" Target="../media/image37.jpeg"/><Relationship Id="rId5" Type="http://schemas.openxmlformats.org/officeDocument/2006/relationships/hyperlink" Target="https://literacytrust.org.uk/family-zone/9-12/book-hopes/" TargetMode="External"/><Relationship Id="rId6" Type="http://schemas.openxmlformats.org/officeDocument/2006/relationships/image" Target="../media/image38.jpeg"/><Relationship Id="rId7" Type="http://schemas.openxmlformats.org/officeDocument/2006/relationships/hyperlink" Target="https://www.bbc.co.uk/newsround/52653333" TargetMode="External"/><Relationship Id="rId8" Type="http://schemas.openxmlformats.org/officeDocument/2006/relationships/image" Target="../media/image39.jpeg"/><Relationship Id="rId9" Type="http://schemas.openxmlformats.org/officeDocument/2006/relationships/image" Target="../media/image40.jpeg"/><Relationship Id="rId10" Type="http://schemas.openxmlformats.org/officeDocument/2006/relationships/image" Target="../media/image41.png"/></Relationships>
</file>

<file path=ppt/slides/_rels/slide5.xml.rels><?xml version="1.0" encoding="UTF-8" standalone="yes"?>
<Relationships xmlns="http://schemas.openxmlformats.org/package/2006/relationships"><Relationship Id="rId11" Type="http://schemas.openxmlformats.org/officeDocument/2006/relationships/image" Target="../media/image52.jpeg"/><Relationship Id="rId12" Type="http://schemas.openxmlformats.org/officeDocument/2006/relationships/image" Target="../media/image53.jpe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5.jpeg"/><Relationship Id="rId4" Type="http://schemas.openxmlformats.org/officeDocument/2006/relationships/image" Target="../media/image9.png"/><Relationship Id="rId5" Type="http://schemas.openxmlformats.org/officeDocument/2006/relationships/image" Target="../media/image46.jpeg"/><Relationship Id="rId6" Type="http://schemas.openxmlformats.org/officeDocument/2006/relationships/image" Target="../media/image47.png"/><Relationship Id="rId7" Type="http://schemas.openxmlformats.org/officeDocument/2006/relationships/image" Target="../media/image48.jpeg"/><Relationship Id="rId8" Type="http://schemas.openxmlformats.org/officeDocument/2006/relationships/image" Target="../media/image49.jpeg"/><Relationship Id="rId9" Type="http://schemas.openxmlformats.org/officeDocument/2006/relationships/image" Target="../media/image50.jpeg"/><Relationship Id="rId10" Type="http://schemas.openxmlformats.org/officeDocument/2006/relationships/image" Target="../media/image5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4.jpeg"/></Relationships>
</file>

<file path=ppt/slides/_rels/slide7.xml.rels><?xml version="1.0" encoding="UTF-8" standalone="yes"?>
<Relationships xmlns="http://schemas.openxmlformats.org/package/2006/relationships"><Relationship Id="rId11" Type="http://schemas.openxmlformats.org/officeDocument/2006/relationships/image" Target="../media/image59.jpeg"/><Relationship Id="rId12" Type="http://schemas.openxmlformats.org/officeDocument/2006/relationships/image" Target="../media/image60.jpeg"/><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55.png"/><Relationship Id="rId4" Type="http://schemas.openxmlformats.org/officeDocument/2006/relationships/image" Target="../media/image9.png"/><Relationship Id="rId5" Type="http://schemas.openxmlformats.org/officeDocument/2006/relationships/image" Target="../media/image44.png"/><Relationship Id="rId6" Type="http://schemas.openxmlformats.org/officeDocument/2006/relationships/image" Target="../media/image8.png"/><Relationship Id="rId7" Type="http://schemas.openxmlformats.org/officeDocument/2006/relationships/image" Target="../media/image56.jpeg"/><Relationship Id="rId8" Type="http://schemas.openxmlformats.org/officeDocument/2006/relationships/image" Target="../media/image46.jpeg"/><Relationship Id="rId9" Type="http://schemas.openxmlformats.org/officeDocument/2006/relationships/image" Target="../media/image57.jpeg"/><Relationship Id="rId10" Type="http://schemas.openxmlformats.org/officeDocument/2006/relationships/image" Target="../media/image58.jpeg"/></Relationships>
</file>

<file path=ppt/slides/_rels/slide8.xml.rels><?xml version="1.0" encoding="UTF-8" standalone="yes"?>
<Relationships xmlns="http://schemas.openxmlformats.org/package/2006/relationships"><Relationship Id="rId3" Type="http://schemas.openxmlformats.org/officeDocument/2006/relationships/image" Target="../media/image61.jpeg"/><Relationship Id="rId4" Type="http://schemas.openxmlformats.org/officeDocument/2006/relationships/image" Target="../media/image62.jpeg"/><Relationship Id="rId5"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1" Type="http://schemas.openxmlformats.org/officeDocument/2006/relationships/image" Target="../media/image59.jpeg"/><Relationship Id="rId12" Type="http://schemas.openxmlformats.org/officeDocument/2006/relationships/image" Target="../media/image60.jpeg"/><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55.png"/><Relationship Id="rId4" Type="http://schemas.openxmlformats.org/officeDocument/2006/relationships/image" Target="../media/image9.png"/><Relationship Id="rId5" Type="http://schemas.openxmlformats.org/officeDocument/2006/relationships/image" Target="../media/image44.png"/><Relationship Id="rId6" Type="http://schemas.openxmlformats.org/officeDocument/2006/relationships/image" Target="../media/image8.png"/><Relationship Id="rId7" Type="http://schemas.openxmlformats.org/officeDocument/2006/relationships/image" Target="../media/image56.jpeg"/><Relationship Id="rId8" Type="http://schemas.openxmlformats.org/officeDocument/2006/relationships/image" Target="../media/image46.jpeg"/><Relationship Id="rId9" Type="http://schemas.openxmlformats.org/officeDocument/2006/relationships/image" Target="../media/image57.jpeg"/><Relationship Id="rId10" Type="http://schemas.openxmlformats.org/officeDocument/2006/relationships/image" Target="../media/image5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food&#10;&#10;Description automatically generated">
            <a:extLst>
              <a:ext uri="{FF2B5EF4-FFF2-40B4-BE49-F238E27FC236}">
                <a16:creationId xmlns:a16="http://schemas.microsoft.com/office/drawing/2014/main" xmlns="" id="{8E4E48F6-DCD7-4F58-BFEF-358ADC6CBF22}"/>
              </a:ext>
            </a:extLst>
          </p:cNvPr>
          <p:cNvPicPr>
            <a:picLocks noChangeAspect="1"/>
          </p:cNvPicPr>
          <p:nvPr/>
        </p:nvPicPr>
        <p:blipFill>
          <a:blip r:embed="rId3"/>
          <a:stretch>
            <a:fillRect/>
          </a:stretch>
        </p:blipFill>
        <p:spPr>
          <a:xfrm>
            <a:off x="3968947" y="233722"/>
            <a:ext cx="2829421" cy="1006439"/>
          </a:xfrm>
          <a:prstGeom prst="rect">
            <a:avLst/>
          </a:prstGeom>
        </p:spPr>
      </p:pic>
      <p:sp>
        <p:nvSpPr>
          <p:cNvPr id="3" name="TextBox 2">
            <a:extLst>
              <a:ext uri="{FF2B5EF4-FFF2-40B4-BE49-F238E27FC236}">
                <a16:creationId xmlns:a16="http://schemas.microsoft.com/office/drawing/2014/main" xmlns="" id="{B04D7B7D-F242-4D30-A8DD-450EB35F35B1}"/>
              </a:ext>
            </a:extLst>
          </p:cNvPr>
          <p:cNvSpPr txBox="1"/>
          <p:nvPr/>
        </p:nvSpPr>
        <p:spPr>
          <a:xfrm>
            <a:off x="362034" y="356115"/>
            <a:ext cx="3450977" cy="612934"/>
          </a:xfrm>
          <a:prstGeom prst="wedgeRoundRectCallout">
            <a:avLst>
              <a:gd name="adj1" fmla="val 56047"/>
              <a:gd name="adj2" fmla="val 3702"/>
              <a:gd name="adj3" fmla="val 16667"/>
            </a:avLst>
          </a:prstGeom>
          <a:noFill/>
          <a:ln w="28575">
            <a:solidFill>
              <a:schemeClr val="accent2"/>
            </a:solidFill>
          </a:ln>
        </p:spPr>
        <p:txBody>
          <a:bodyPr wrap="square" rtlCol="0" anchor="t">
            <a:spAutoFit/>
          </a:bodyPr>
          <a:lstStyle/>
          <a:p>
            <a:pPr lvl="0" algn="ctr" defTabSz="914400">
              <a:defRPr/>
            </a:pPr>
            <a:r>
              <a:rPr lang="en-GB" sz="1500" b="1" dirty="0"/>
              <a:t>Article 31: </a:t>
            </a:r>
            <a:r>
              <a:rPr lang="en-GB" sz="1500" dirty="0"/>
              <a:t>“You have the right to play &amp; rest.”</a:t>
            </a:r>
          </a:p>
        </p:txBody>
      </p:sp>
      <p:sp>
        <p:nvSpPr>
          <p:cNvPr id="4" name="Rectangle: Rounded Corners 3">
            <a:extLst>
              <a:ext uri="{FF2B5EF4-FFF2-40B4-BE49-F238E27FC236}">
                <a16:creationId xmlns:a16="http://schemas.microsoft.com/office/drawing/2014/main" xmlns="" id="{8451D2CD-9FED-4951-A4FC-6B05B5162A1A}"/>
              </a:ext>
            </a:extLst>
          </p:cNvPr>
          <p:cNvSpPr/>
          <p:nvPr/>
        </p:nvSpPr>
        <p:spPr>
          <a:xfrm>
            <a:off x="5383658" y="4942068"/>
            <a:ext cx="3350279" cy="1561473"/>
          </a:xfrm>
          <a:prstGeom prst="roundRect">
            <a:avLst/>
          </a:prstGeom>
          <a:solidFill>
            <a:schemeClr val="accent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t>Parents/Carers &amp; Pupils: </a:t>
            </a:r>
          </a:p>
          <a:p>
            <a:pPr algn="ctr"/>
            <a:r>
              <a:rPr lang="en-GB" sz="1300" dirty="0"/>
              <a:t>This lesson works best in “Full Screen” mode – click the icon at the bottom right of your screen or use the “F5” key to start from the beginning. Use the space bar, mouse or arrow keys to click through! </a:t>
            </a:r>
          </a:p>
        </p:txBody>
      </p:sp>
      <p:pic>
        <p:nvPicPr>
          <p:cNvPr id="5" name="Graphic 4" descr="Projector screen">
            <a:extLst>
              <a:ext uri="{FF2B5EF4-FFF2-40B4-BE49-F238E27FC236}">
                <a16:creationId xmlns:a16="http://schemas.microsoft.com/office/drawing/2014/main" xmlns="" id="{7202B30A-03A6-4CD3-8E26-EEBAC7BEB9C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957335" y="4129579"/>
            <a:ext cx="914400" cy="914400"/>
          </a:xfrm>
          <a:prstGeom prst="rect">
            <a:avLst/>
          </a:prstGeom>
        </p:spPr>
      </p:pic>
      <p:sp>
        <p:nvSpPr>
          <p:cNvPr id="7" name="TextBox 6">
            <a:extLst>
              <a:ext uri="{FF2B5EF4-FFF2-40B4-BE49-F238E27FC236}">
                <a16:creationId xmlns:a16="http://schemas.microsoft.com/office/drawing/2014/main" xmlns="" id="{D7D96197-3EC0-489A-9391-73642A92A389}"/>
              </a:ext>
            </a:extLst>
          </p:cNvPr>
          <p:cNvSpPr txBox="1"/>
          <p:nvPr/>
        </p:nvSpPr>
        <p:spPr>
          <a:xfrm>
            <a:off x="8183959" y="4059766"/>
            <a:ext cx="989704" cy="784830"/>
          </a:xfrm>
          <a:prstGeom prst="rect">
            <a:avLst/>
          </a:prstGeom>
          <a:noFill/>
        </p:spPr>
        <p:txBody>
          <a:bodyPr wrap="square" rtlCol="0" anchor="ctr">
            <a:spAutoFit/>
          </a:bodyPr>
          <a:lstStyle/>
          <a:p>
            <a:r>
              <a:rPr lang="en-GB" sz="4500" dirty="0"/>
              <a:t>–</a:t>
            </a:r>
            <a:r>
              <a:rPr lang="en-GB" dirty="0"/>
              <a:t> </a:t>
            </a:r>
          </a:p>
        </p:txBody>
      </p:sp>
    </p:spTree>
    <p:extLst>
      <p:ext uri="{BB962C8B-B14F-4D97-AF65-F5344CB8AC3E}">
        <p14:creationId xmlns:p14="http://schemas.microsoft.com/office/powerpoint/2010/main" val="2742564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8CB7D82D-4109-4583-AFC4-1E6DE734C175}"/>
              </a:ext>
            </a:extLst>
          </p:cNvPr>
          <p:cNvSpPr/>
          <p:nvPr/>
        </p:nvSpPr>
        <p:spPr>
          <a:xfrm>
            <a:off x="176509" y="3507526"/>
            <a:ext cx="8790982" cy="3172146"/>
          </a:xfrm>
          <a:prstGeom prst="rect">
            <a:avLst/>
          </a:prstGeom>
          <a:solidFill>
            <a:srgbClr val="DDE8F6">
              <a:alpha val="27059"/>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xmlns="" id="{C5EA7D1F-DACD-45FE-8BF4-58305C329160}"/>
              </a:ext>
            </a:extLst>
          </p:cNvPr>
          <p:cNvSpPr/>
          <p:nvPr/>
        </p:nvSpPr>
        <p:spPr>
          <a:xfrm>
            <a:off x="176509" y="190202"/>
            <a:ext cx="8802857" cy="3317323"/>
          </a:xfrm>
          <a:prstGeom prst="rect">
            <a:avLst/>
          </a:prstGeom>
          <a:solidFill>
            <a:srgbClr val="F1B5B9">
              <a:alpha val="18039"/>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Rectangle: Rounded Corners 1">
            <a:extLst>
              <a:ext uri="{FF2B5EF4-FFF2-40B4-BE49-F238E27FC236}">
                <a16:creationId xmlns:a16="http://schemas.microsoft.com/office/drawing/2014/main" xmlns="" id="{08F8A7D8-F7AF-454A-BE8A-3C997FE7A93F}"/>
              </a:ext>
            </a:extLst>
          </p:cNvPr>
          <p:cNvSpPr/>
          <p:nvPr/>
        </p:nvSpPr>
        <p:spPr>
          <a:xfrm>
            <a:off x="431061" y="1288393"/>
            <a:ext cx="4997340" cy="689012"/>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Every night </a:t>
            </a:r>
            <a:r>
              <a:rPr lang="en-GB" sz="1600" b="1" dirty="0"/>
              <a:t>we go to sleep, </a:t>
            </a:r>
            <a:r>
              <a:rPr lang="en-GB" sz="1600" dirty="0"/>
              <a:t>but have you ever wondered </a:t>
            </a:r>
            <a:r>
              <a:rPr lang="en-GB" sz="1600" b="1" dirty="0"/>
              <a:t>why?</a:t>
            </a:r>
          </a:p>
        </p:txBody>
      </p:sp>
      <p:sp>
        <p:nvSpPr>
          <p:cNvPr id="14" name="Rectangle: Rounded Corners 13">
            <a:extLst>
              <a:ext uri="{FF2B5EF4-FFF2-40B4-BE49-F238E27FC236}">
                <a16:creationId xmlns:a16="http://schemas.microsoft.com/office/drawing/2014/main" xmlns="" id="{D447995B-AD40-4164-89B5-7BA8E4725277}"/>
              </a:ext>
            </a:extLst>
          </p:cNvPr>
          <p:cNvSpPr/>
          <p:nvPr/>
        </p:nvSpPr>
        <p:spPr>
          <a:xfrm>
            <a:off x="3638393" y="4048513"/>
            <a:ext cx="5074545" cy="901215"/>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Your brain actually works just as hard when you’re asleep as it does when you’re awake</a:t>
            </a:r>
            <a:r>
              <a:rPr lang="en-GB" sz="1600" dirty="0"/>
              <a:t>, and without it you wouldn’t feel very good at all.</a:t>
            </a:r>
          </a:p>
        </p:txBody>
      </p:sp>
      <p:pic>
        <p:nvPicPr>
          <p:cNvPr id="18" name="Picture 17">
            <a:extLst>
              <a:ext uri="{FF2B5EF4-FFF2-40B4-BE49-F238E27FC236}">
                <a16:creationId xmlns:a16="http://schemas.microsoft.com/office/drawing/2014/main" xmlns="" id="{EF8D70E8-E44C-47D5-9CC3-23F532CF95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0259" y="237703"/>
            <a:ext cx="654377" cy="980728"/>
          </a:xfrm>
          <a:prstGeom prst="rect">
            <a:avLst/>
          </a:prstGeom>
        </p:spPr>
      </p:pic>
      <p:pic>
        <p:nvPicPr>
          <p:cNvPr id="16" name="Picture 15">
            <a:extLst>
              <a:ext uri="{FF2B5EF4-FFF2-40B4-BE49-F238E27FC236}">
                <a16:creationId xmlns:a16="http://schemas.microsoft.com/office/drawing/2014/main" xmlns="" id="{4AE96595-B973-43DB-8089-6D09054E2DDE}"/>
              </a:ext>
            </a:extLst>
          </p:cNvPr>
          <p:cNvPicPr>
            <a:picLocks noChangeAspect="1"/>
          </p:cNvPicPr>
          <p:nvPr/>
        </p:nvPicPr>
        <p:blipFill>
          <a:blip r:embed="rId4"/>
          <a:stretch>
            <a:fillRect/>
          </a:stretch>
        </p:blipFill>
        <p:spPr>
          <a:xfrm>
            <a:off x="5682954" y="506078"/>
            <a:ext cx="3029984" cy="2997049"/>
          </a:xfrm>
          <a:prstGeom prst="rect">
            <a:avLst/>
          </a:prstGeom>
        </p:spPr>
      </p:pic>
      <p:sp>
        <p:nvSpPr>
          <p:cNvPr id="17" name="Rectangle: Rounded Corners 16">
            <a:extLst>
              <a:ext uri="{FF2B5EF4-FFF2-40B4-BE49-F238E27FC236}">
                <a16:creationId xmlns:a16="http://schemas.microsoft.com/office/drawing/2014/main" xmlns="" id="{D6510C18-8096-49BC-A7A8-8E92AD8265B9}"/>
              </a:ext>
            </a:extLst>
          </p:cNvPr>
          <p:cNvSpPr/>
          <p:nvPr/>
        </p:nvSpPr>
        <p:spPr>
          <a:xfrm>
            <a:off x="431061" y="2151382"/>
            <a:ext cx="4997340" cy="1008189"/>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When you go to sleep, it can</a:t>
            </a:r>
            <a:r>
              <a:rPr lang="en-GB" sz="1600" b="1" dirty="0"/>
              <a:t> feel like your brain just switches off for the night</a:t>
            </a:r>
            <a:r>
              <a:rPr lang="en-GB" sz="1600" dirty="0"/>
              <a:t>, a bit like switching off a computer. However, </a:t>
            </a:r>
            <a:r>
              <a:rPr lang="en-GB" sz="1600" b="1" dirty="0"/>
              <a:t>this isn’t true</a:t>
            </a:r>
            <a:r>
              <a:rPr lang="en-GB" sz="1600" dirty="0"/>
              <a:t>! </a:t>
            </a:r>
          </a:p>
        </p:txBody>
      </p:sp>
      <p:pic>
        <p:nvPicPr>
          <p:cNvPr id="19" name="Picture 18">
            <a:extLst>
              <a:ext uri="{FF2B5EF4-FFF2-40B4-BE49-F238E27FC236}">
                <a16:creationId xmlns:a16="http://schemas.microsoft.com/office/drawing/2014/main" xmlns="" id="{90F2B398-28DE-4B20-B107-1AC2D4E1615E}"/>
              </a:ext>
            </a:extLst>
          </p:cNvPr>
          <p:cNvPicPr>
            <a:picLocks noChangeAspect="1"/>
          </p:cNvPicPr>
          <p:nvPr/>
        </p:nvPicPr>
        <p:blipFill>
          <a:blip r:embed="rId5"/>
          <a:stretch>
            <a:fillRect/>
          </a:stretch>
        </p:blipFill>
        <p:spPr>
          <a:xfrm flipH="1">
            <a:off x="431061" y="3507526"/>
            <a:ext cx="2977157" cy="2997049"/>
          </a:xfrm>
          <a:prstGeom prst="rect">
            <a:avLst/>
          </a:prstGeom>
        </p:spPr>
      </p:pic>
      <p:sp>
        <p:nvSpPr>
          <p:cNvPr id="20" name="Cloud 19">
            <a:extLst>
              <a:ext uri="{FF2B5EF4-FFF2-40B4-BE49-F238E27FC236}">
                <a16:creationId xmlns:a16="http://schemas.microsoft.com/office/drawing/2014/main" xmlns="" id="{E2622AA5-9044-461A-B34B-0C8018635811}"/>
              </a:ext>
            </a:extLst>
          </p:cNvPr>
          <p:cNvSpPr/>
          <p:nvPr/>
        </p:nvSpPr>
        <p:spPr>
          <a:xfrm>
            <a:off x="3638393" y="5083125"/>
            <a:ext cx="5074545" cy="1492700"/>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Discuss (2 mins)</a:t>
            </a:r>
          </a:p>
          <a:p>
            <a:pPr algn="ctr"/>
            <a:r>
              <a:rPr lang="en-GB" sz="1600" dirty="0"/>
              <a:t>Think of a time when you have not had enough sleep. How did you feel afterwards? </a:t>
            </a:r>
          </a:p>
        </p:txBody>
      </p:sp>
      <p:pic>
        <p:nvPicPr>
          <p:cNvPr id="5" name="Graphic 4" descr="Sleep">
            <a:extLst>
              <a:ext uri="{FF2B5EF4-FFF2-40B4-BE49-F238E27FC236}">
                <a16:creationId xmlns:a16="http://schemas.microsoft.com/office/drawing/2014/main" xmlns="" id="{91760198-AF71-4AAA-B57A-FD445DC79159}"/>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699775" y="3350474"/>
            <a:ext cx="914400" cy="914400"/>
          </a:xfrm>
          <a:prstGeom prst="rect">
            <a:avLst/>
          </a:prstGeom>
        </p:spPr>
      </p:pic>
      <p:pic>
        <p:nvPicPr>
          <p:cNvPr id="7" name="Graphic 6" descr="Sleep Mask">
            <a:extLst>
              <a:ext uri="{FF2B5EF4-FFF2-40B4-BE49-F238E27FC236}">
                <a16:creationId xmlns:a16="http://schemas.microsoft.com/office/drawing/2014/main" xmlns="" id="{55DF3492-2417-4B82-8539-40E26419F68D}"/>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7947510" y="5931192"/>
            <a:ext cx="914400" cy="914400"/>
          </a:xfrm>
          <a:prstGeom prst="rect">
            <a:avLst/>
          </a:prstGeom>
        </p:spPr>
      </p:pic>
      <p:pic>
        <p:nvPicPr>
          <p:cNvPr id="9" name="Graphic 8" descr="Snooze">
            <a:extLst>
              <a:ext uri="{FF2B5EF4-FFF2-40B4-BE49-F238E27FC236}">
                <a16:creationId xmlns:a16="http://schemas.microsoft.com/office/drawing/2014/main" xmlns="" id="{056B07A4-2D1A-457C-A695-B40DE1168A51}"/>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4476997" y="401492"/>
            <a:ext cx="914400" cy="914400"/>
          </a:xfrm>
          <a:prstGeom prst="rect">
            <a:avLst/>
          </a:prstGeom>
        </p:spPr>
      </p:pic>
      <p:sp>
        <p:nvSpPr>
          <p:cNvPr id="15" name="Title 1">
            <a:extLst>
              <a:ext uri="{FF2B5EF4-FFF2-40B4-BE49-F238E27FC236}">
                <a16:creationId xmlns:a16="http://schemas.microsoft.com/office/drawing/2014/main" xmlns="" id="{E1DE55FA-8C28-404D-8A48-63AD678B43CB}"/>
              </a:ext>
            </a:extLst>
          </p:cNvPr>
          <p:cNvSpPr txBox="1">
            <a:spLocks/>
          </p:cNvSpPr>
          <p:nvPr/>
        </p:nvSpPr>
        <p:spPr>
          <a:xfrm>
            <a:off x="872360" y="274638"/>
            <a:ext cx="5600629"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Why do we sleep?</a:t>
            </a:r>
          </a:p>
        </p:txBody>
      </p:sp>
    </p:spTree>
    <p:extLst>
      <p:ext uri="{BB962C8B-B14F-4D97-AF65-F5344CB8AC3E}">
        <p14:creationId xmlns:p14="http://schemas.microsoft.com/office/powerpoint/2010/main" val="12878082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44817BE8-4751-4874-A1AB-A6EBE430BBCF}"/>
              </a:ext>
            </a:extLst>
          </p:cNvPr>
          <p:cNvSpPr/>
          <p:nvPr/>
        </p:nvSpPr>
        <p:spPr>
          <a:xfrm>
            <a:off x="83126" y="6619296"/>
            <a:ext cx="2156360" cy="215444"/>
          </a:xfrm>
          <a:prstGeom prst="rect">
            <a:avLst/>
          </a:prstGeom>
        </p:spPr>
        <p:txBody>
          <a:bodyPr wrap="none">
            <a:spAutoFit/>
          </a:bodyPr>
          <a:lstStyle/>
          <a:p>
            <a:r>
              <a:rPr lang="en-GB" sz="800" dirty="0">
                <a:hlinkClick r:id="rId3"/>
              </a:rPr>
              <a:t>https://safeshare.tv/x/ss5eba7a3966f75</a:t>
            </a:r>
            <a:r>
              <a:rPr lang="en-GB" sz="800" dirty="0"/>
              <a:t> </a:t>
            </a:r>
          </a:p>
        </p:txBody>
      </p:sp>
      <p:pic>
        <p:nvPicPr>
          <p:cNvPr id="2050" name="Picture 2" descr="Why Do We Need Sleep? - YouTube">
            <a:hlinkClick r:id="rId3"/>
            <a:extLst>
              <a:ext uri="{FF2B5EF4-FFF2-40B4-BE49-F238E27FC236}">
                <a16:creationId xmlns:a16="http://schemas.microsoft.com/office/drawing/2014/main" xmlns="" id="{78731AFA-ABD9-49CA-8139-E9AABA260C51}"/>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57185" y="1099681"/>
            <a:ext cx="5031179" cy="2830038"/>
          </a:xfrm>
          <a:prstGeom prst="rect">
            <a:avLst/>
          </a:prstGeom>
          <a:noFill/>
          <a:extLst>
            <a:ext uri="{909E8E84-426E-40dd-AFC4-6F175D3DCCD1}">
              <a14:hiddenFill xmlns:a14="http://schemas.microsoft.com/office/drawing/2010/main">
                <a:solidFill>
                  <a:srgbClr val="FFFFFF"/>
                </a:solidFill>
              </a14:hiddenFill>
            </a:ext>
          </a:extLst>
        </p:spPr>
      </p:pic>
      <p:sp>
        <p:nvSpPr>
          <p:cNvPr id="4" name="Cloud 3">
            <a:extLst>
              <a:ext uri="{FF2B5EF4-FFF2-40B4-BE49-F238E27FC236}">
                <a16:creationId xmlns:a16="http://schemas.microsoft.com/office/drawing/2014/main" xmlns="" id="{6044A095-42EC-41D0-BECC-E39BD0AE7684}"/>
              </a:ext>
            </a:extLst>
          </p:cNvPr>
          <p:cNvSpPr/>
          <p:nvPr/>
        </p:nvSpPr>
        <p:spPr>
          <a:xfrm>
            <a:off x="4443681" y="1591568"/>
            <a:ext cx="4247935" cy="2263968"/>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Watch (5-8 mins)</a:t>
            </a:r>
          </a:p>
          <a:p>
            <a:pPr algn="ctr"/>
            <a:r>
              <a:rPr lang="en-GB" sz="1600" dirty="0"/>
              <a:t>Click the image to watch a video all about why we sleep. Once you’ve done that, can you answer the questions below?</a:t>
            </a:r>
          </a:p>
        </p:txBody>
      </p:sp>
      <p:sp>
        <p:nvSpPr>
          <p:cNvPr id="8" name="Rectangle: Rounded Corners 7">
            <a:hlinkClick r:id="rId3"/>
            <a:extLst>
              <a:ext uri="{FF2B5EF4-FFF2-40B4-BE49-F238E27FC236}">
                <a16:creationId xmlns:a16="http://schemas.microsoft.com/office/drawing/2014/main" xmlns="" id="{20683D9E-675E-4549-8E06-371A2A8F05BF}"/>
              </a:ext>
            </a:extLst>
          </p:cNvPr>
          <p:cNvSpPr/>
          <p:nvPr/>
        </p:nvSpPr>
        <p:spPr>
          <a:xfrm>
            <a:off x="4728786" y="969013"/>
            <a:ext cx="759578" cy="566670"/>
          </a:xfrm>
          <a:prstGeom prst="roundRect">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0</a:t>
            </a:r>
            <a:r>
              <a:rPr lang="en-GB" sz="1600" b="1" dirty="0">
                <a:sym typeface="Wingdings" panose="05000000000000000000" pitchFamily="2" charset="2"/>
              </a:rPr>
              <a:t>:00-4:08</a:t>
            </a:r>
            <a:endParaRPr lang="en-GB" sz="1600" b="1" dirty="0"/>
          </a:p>
        </p:txBody>
      </p:sp>
      <p:sp>
        <p:nvSpPr>
          <p:cNvPr id="9" name="Rectangle: Rounded Corners 8">
            <a:hlinkClick r:id="rId3"/>
            <a:extLst>
              <a:ext uri="{FF2B5EF4-FFF2-40B4-BE49-F238E27FC236}">
                <a16:creationId xmlns:a16="http://schemas.microsoft.com/office/drawing/2014/main" xmlns="" id="{F868252B-291C-45C4-8FD2-E6BED79406B0}"/>
              </a:ext>
            </a:extLst>
          </p:cNvPr>
          <p:cNvSpPr/>
          <p:nvPr/>
        </p:nvSpPr>
        <p:spPr>
          <a:xfrm>
            <a:off x="780129" y="3729618"/>
            <a:ext cx="4385290" cy="500820"/>
          </a:xfrm>
          <a:prstGeom prst="roundRect">
            <a:avLst/>
          </a:prstGeom>
          <a:solidFill>
            <a:schemeClr val="accent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Video not working? </a:t>
            </a:r>
          </a:p>
          <a:p>
            <a:pPr algn="ctr"/>
            <a:r>
              <a:rPr lang="en-GB" sz="1400" dirty="0"/>
              <a:t>Try pressing CTRL and clicking at the same time! </a:t>
            </a:r>
          </a:p>
        </p:txBody>
      </p:sp>
      <p:sp>
        <p:nvSpPr>
          <p:cNvPr id="10" name="Rectangle: Rounded Corners 9">
            <a:extLst>
              <a:ext uri="{FF2B5EF4-FFF2-40B4-BE49-F238E27FC236}">
                <a16:creationId xmlns:a16="http://schemas.microsoft.com/office/drawing/2014/main" xmlns="" id="{D040EBB1-DCF3-4432-A03E-5204FE5E4B61}"/>
              </a:ext>
            </a:extLst>
          </p:cNvPr>
          <p:cNvSpPr/>
          <p:nvPr/>
        </p:nvSpPr>
        <p:spPr>
          <a:xfrm>
            <a:off x="4855340" y="4486817"/>
            <a:ext cx="3819600" cy="566670"/>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What happens to your </a:t>
            </a:r>
            <a:r>
              <a:rPr lang="en-GB" sz="1600" b="1" dirty="0"/>
              <a:t>memory</a:t>
            </a:r>
            <a:r>
              <a:rPr lang="en-GB" sz="1600" dirty="0"/>
              <a:t> while you sleep?</a:t>
            </a:r>
            <a:endParaRPr lang="en-GB" sz="1600" b="1" dirty="0"/>
          </a:p>
        </p:txBody>
      </p:sp>
      <p:sp>
        <p:nvSpPr>
          <p:cNvPr id="11" name="Rectangle: Rounded Corners 10">
            <a:extLst>
              <a:ext uri="{FF2B5EF4-FFF2-40B4-BE49-F238E27FC236}">
                <a16:creationId xmlns:a16="http://schemas.microsoft.com/office/drawing/2014/main" xmlns="" id="{4E553FB7-A597-47A5-AABB-74A46CEA1EE4}"/>
              </a:ext>
            </a:extLst>
          </p:cNvPr>
          <p:cNvSpPr/>
          <p:nvPr/>
        </p:nvSpPr>
        <p:spPr>
          <a:xfrm>
            <a:off x="457185" y="4486817"/>
            <a:ext cx="3819601" cy="566670"/>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What happens to your </a:t>
            </a:r>
            <a:r>
              <a:rPr lang="en-GB" sz="1600" b="1" dirty="0"/>
              <a:t>breathing and heart rate</a:t>
            </a:r>
            <a:r>
              <a:rPr lang="en-GB" sz="1600" dirty="0"/>
              <a:t> while you sleep?</a:t>
            </a:r>
            <a:endParaRPr lang="en-GB" sz="1600" b="1" dirty="0"/>
          </a:p>
        </p:txBody>
      </p:sp>
      <p:sp>
        <p:nvSpPr>
          <p:cNvPr id="12" name="Rectangle: Rounded Corners 11">
            <a:extLst>
              <a:ext uri="{FF2B5EF4-FFF2-40B4-BE49-F238E27FC236}">
                <a16:creationId xmlns:a16="http://schemas.microsoft.com/office/drawing/2014/main" xmlns="" id="{F7F6F36C-B67C-4F75-AC5B-D39857E87F01}"/>
              </a:ext>
            </a:extLst>
          </p:cNvPr>
          <p:cNvSpPr/>
          <p:nvPr/>
        </p:nvSpPr>
        <p:spPr>
          <a:xfrm>
            <a:off x="457185" y="5981376"/>
            <a:ext cx="3775390" cy="566670"/>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What does </a:t>
            </a:r>
            <a:r>
              <a:rPr lang="en-GB" sz="1600" b="1" dirty="0"/>
              <a:t>REM Sleep </a:t>
            </a:r>
            <a:r>
              <a:rPr lang="en-GB" sz="1600" dirty="0"/>
              <a:t>mean?</a:t>
            </a:r>
            <a:endParaRPr lang="en-GB" sz="1600" b="1" dirty="0"/>
          </a:p>
        </p:txBody>
      </p:sp>
      <p:sp>
        <p:nvSpPr>
          <p:cNvPr id="13" name="Rectangle: Rounded Corners 12">
            <a:extLst>
              <a:ext uri="{FF2B5EF4-FFF2-40B4-BE49-F238E27FC236}">
                <a16:creationId xmlns:a16="http://schemas.microsoft.com/office/drawing/2014/main" xmlns="" id="{3CA90B56-386E-4F39-8FA6-412A3C0219A5}"/>
              </a:ext>
            </a:extLst>
          </p:cNvPr>
          <p:cNvSpPr/>
          <p:nvPr/>
        </p:nvSpPr>
        <p:spPr>
          <a:xfrm>
            <a:off x="457186" y="5234096"/>
            <a:ext cx="3819600" cy="566670"/>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Are </a:t>
            </a:r>
            <a:r>
              <a:rPr lang="en-GB" sz="1600" b="1" dirty="0"/>
              <a:t>humans</a:t>
            </a:r>
            <a:r>
              <a:rPr lang="en-GB" sz="1600" dirty="0"/>
              <a:t> the only animals to have </a:t>
            </a:r>
            <a:r>
              <a:rPr lang="en-GB" sz="1600" b="1" dirty="0"/>
              <a:t>dreams</a:t>
            </a:r>
            <a:r>
              <a:rPr lang="en-GB" sz="1600" dirty="0"/>
              <a:t>?</a:t>
            </a:r>
            <a:endParaRPr lang="en-GB" sz="1600" b="1" dirty="0"/>
          </a:p>
        </p:txBody>
      </p:sp>
      <p:sp>
        <p:nvSpPr>
          <p:cNvPr id="14" name="Rectangle: Rounded Corners 13">
            <a:extLst>
              <a:ext uri="{FF2B5EF4-FFF2-40B4-BE49-F238E27FC236}">
                <a16:creationId xmlns:a16="http://schemas.microsoft.com/office/drawing/2014/main" xmlns="" id="{A1999BF3-5A3D-4F4D-ABBF-18BEF4A97873}"/>
              </a:ext>
            </a:extLst>
          </p:cNvPr>
          <p:cNvSpPr/>
          <p:nvPr/>
        </p:nvSpPr>
        <p:spPr>
          <a:xfrm>
            <a:off x="4855340" y="5234096"/>
            <a:ext cx="3819600" cy="566670"/>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Why do </a:t>
            </a:r>
            <a:r>
              <a:rPr lang="en-GB" sz="1600" b="1" dirty="0"/>
              <a:t>scientists</a:t>
            </a:r>
            <a:r>
              <a:rPr lang="en-GB" sz="1600" dirty="0"/>
              <a:t> think that we </a:t>
            </a:r>
          </a:p>
          <a:p>
            <a:pPr algn="ctr"/>
            <a:r>
              <a:rPr lang="en-GB" sz="1600" dirty="0"/>
              <a:t>have </a:t>
            </a:r>
            <a:r>
              <a:rPr lang="en-GB" sz="1600" b="1" dirty="0"/>
              <a:t>dreams</a:t>
            </a:r>
            <a:r>
              <a:rPr lang="en-GB" sz="1600" dirty="0"/>
              <a:t>?</a:t>
            </a:r>
            <a:endParaRPr lang="en-GB" sz="1600" b="1" dirty="0"/>
          </a:p>
        </p:txBody>
      </p:sp>
      <p:sp>
        <p:nvSpPr>
          <p:cNvPr id="15" name="Rectangle: Rounded Corners 14">
            <a:extLst>
              <a:ext uri="{FF2B5EF4-FFF2-40B4-BE49-F238E27FC236}">
                <a16:creationId xmlns:a16="http://schemas.microsoft.com/office/drawing/2014/main" xmlns="" id="{320F0711-830B-4633-9E66-0FC2EAFBB27A}"/>
              </a:ext>
            </a:extLst>
          </p:cNvPr>
          <p:cNvSpPr/>
          <p:nvPr/>
        </p:nvSpPr>
        <p:spPr>
          <a:xfrm>
            <a:off x="4855340" y="5981376"/>
            <a:ext cx="3819600" cy="566670"/>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What’s the </a:t>
            </a:r>
            <a:r>
              <a:rPr lang="en-GB" sz="1600" b="1" dirty="0"/>
              <a:t>strangest dream </a:t>
            </a:r>
            <a:r>
              <a:rPr lang="en-GB" sz="1600" dirty="0"/>
              <a:t>you have ever had?</a:t>
            </a:r>
            <a:endParaRPr lang="en-GB" sz="1600" b="1" dirty="0"/>
          </a:p>
        </p:txBody>
      </p:sp>
      <p:sp>
        <p:nvSpPr>
          <p:cNvPr id="2048" name="Rectangle 2047">
            <a:extLst>
              <a:ext uri="{FF2B5EF4-FFF2-40B4-BE49-F238E27FC236}">
                <a16:creationId xmlns:a16="http://schemas.microsoft.com/office/drawing/2014/main" xmlns="" id="{A6E207E0-028B-4862-93CA-F0F21858F998}"/>
              </a:ext>
            </a:extLst>
          </p:cNvPr>
          <p:cNvSpPr/>
          <p:nvPr/>
        </p:nvSpPr>
        <p:spPr>
          <a:xfrm>
            <a:off x="4610575" y="4668228"/>
            <a:ext cx="472064" cy="2974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xmlns="" id="{84C920D3-3E0D-44A8-AFFB-BEF9CEF0960A}"/>
              </a:ext>
            </a:extLst>
          </p:cNvPr>
          <p:cNvSpPr/>
          <p:nvPr/>
        </p:nvSpPr>
        <p:spPr>
          <a:xfrm>
            <a:off x="4060377" y="5226885"/>
            <a:ext cx="383304" cy="40547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0" name="Graphic 19" descr="Thought bubble">
            <a:extLst>
              <a:ext uri="{FF2B5EF4-FFF2-40B4-BE49-F238E27FC236}">
                <a16:creationId xmlns:a16="http://schemas.microsoft.com/office/drawing/2014/main" xmlns="" id="{278D0B4C-40CD-44E9-90E7-8008F449656A}"/>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49447" y="5909434"/>
            <a:ext cx="756000" cy="756000"/>
          </a:xfrm>
          <a:prstGeom prst="rect">
            <a:avLst/>
          </a:prstGeom>
        </p:spPr>
      </p:pic>
      <p:pic>
        <p:nvPicPr>
          <p:cNvPr id="28" name="Graphic 27" descr="Heart organ">
            <a:extLst>
              <a:ext uri="{FF2B5EF4-FFF2-40B4-BE49-F238E27FC236}">
                <a16:creationId xmlns:a16="http://schemas.microsoft.com/office/drawing/2014/main" xmlns="" id="{6A7F0C24-B731-4F83-A205-AC21B14AAD18}"/>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19285" y="4369428"/>
            <a:ext cx="756000" cy="756000"/>
          </a:xfrm>
          <a:prstGeom prst="rect">
            <a:avLst/>
          </a:prstGeom>
        </p:spPr>
      </p:pic>
      <p:pic>
        <p:nvPicPr>
          <p:cNvPr id="30" name="Graphic 29" descr="Woman Shrugging">
            <a:extLst>
              <a:ext uri="{FF2B5EF4-FFF2-40B4-BE49-F238E27FC236}">
                <a16:creationId xmlns:a16="http://schemas.microsoft.com/office/drawing/2014/main" xmlns="" id="{308B96F8-DD7B-4BD4-88B9-FDDF785CC432}"/>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4472373" y="5845640"/>
            <a:ext cx="756000" cy="756000"/>
          </a:xfrm>
          <a:prstGeom prst="rect">
            <a:avLst/>
          </a:prstGeom>
        </p:spPr>
      </p:pic>
      <p:sp>
        <p:nvSpPr>
          <p:cNvPr id="5" name="Oval 4">
            <a:extLst>
              <a:ext uri="{FF2B5EF4-FFF2-40B4-BE49-F238E27FC236}">
                <a16:creationId xmlns:a16="http://schemas.microsoft.com/office/drawing/2014/main" xmlns="" id="{F18E30E9-F540-42FC-B06A-AE7B16A37422}"/>
              </a:ext>
            </a:extLst>
          </p:cNvPr>
          <p:cNvSpPr/>
          <p:nvPr/>
        </p:nvSpPr>
        <p:spPr>
          <a:xfrm>
            <a:off x="4610575" y="4503373"/>
            <a:ext cx="472063" cy="534245"/>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6" name="Graphic 15" descr="Right And Left Brain">
            <a:extLst>
              <a:ext uri="{FF2B5EF4-FFF2-40B4-BE49-F238E27FC236}">
                <a16:creationId xmlns:a16="http://schemas.microsoft.com/office/drawing/2014/main" xmlns="" id="{B9644AC2-94C1-46EC-A9DF-277ADCE158AE}"/>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4472373" y="4408533"/>
            <a:ext cx="756000" cy="756000"/>
          </a:xfrm>
          <a:prstGeom prst="rect">
            <a:avLst/>
          </a:prstGeom>
        </p:spPr>
      </p:pic>
      <p:sp>
        <p:nvSpPr>
          <p:cNvPr id="24" name="Oval 23">
            <a:extLst>
              <a:ext uri="{FF2B5EF4-FFF2-40B4-BE49-F238E27FC236}">
                <a16:creationId xmlns:a16="http://schemas.microsoft.com/office/drawing/2014/main" xmlns="" id="{172E2214-306B-42D0-92EA-3BF9D9D36CD5}"/>
              </a:ext>
            </a:extLst>
          </p:cNvPr>
          <p:cNvSpPr/>
          <p:nvPr/>
        </p:nvSpPr>
        <p:spPr>
          <a:xfrm>
            <a:off x="4040754" y="5226885"/>
            <a:ext cx="472063" cy="534245"/>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8" name="Graphic 17" descr="Brain in head">
            <a:extLst>
              <a:ext uri="{FF2B5EF4-FFF2-40B4-BE49-F238E27FC236}">
                <a16:creationId xmlns:a16="http://schemas.microsoft.com/office/drawing/2014/main" xmlns="" id="{ACC81361-7158-439F-B057-993EE11A9967}"/>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flipH="1">
            <a:off x="3854575" y="5146287"/>
            <a:ext cx="756000" cy="756000"/>
          </a:xfrm>
          <a:prstGeom prst="rect">
            <a:avLst/>
          </a:prstGeom>
        </p:spPr>
      </p:pic>
      <p:sp>
        <p:nvSpPr>
          <p:cNvPr id="25" name="Oval 24">
            <a:extLst>
              <a:ext uri="{FF2B5EF4-FFF2-40B4-BE49-F238E27FC236}">
                <a16:creationId xmlns:a16="http://schemas.microsoft.com/office/drawing/2014/main" xmlns="" id="{D6DC1A44-247E-453C-9E5B-A8066CF1EB4B}"/>
              </a:ext>
            </a:extLst>
          </p:cNvPr>
          <p:cNvSpPr/>
          <p:nvPr/>
        </p:nvSpPr>
        <p:spPr>
          <a:xfrm>
            <a:off x="8391877" y="5545690"/>
            <a:ext cx="472063" cy="355023"/>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2" name="Graphic 21" descr="Scientist">
            <a:extLst>
              <a:ext uri="{FF2B5EF4-FFF2-40B4-BE49-F238E27FC236}">
                <a16:creationId xmlns:a16="http://schemas.microsoft.com/office/drawing/2014/main" xmlns="" id="{0B57F7CF-2A47-43BE-BBBC-DBC7BB60DC19}"/>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8296940" y="5153434"/>
            <a:ext cx="756000" cy="756000"/>
          </a:xfrm>
          <a:prstGeom prst="rect">
            <a:avLst/>
          </a:prstGeom>
        </p:spPr>
      </p:pic>
      <p:pic>
        <p:nvPicPr>
          <p:cNvPr id="26" name="Picture 25">
            <a:extLst>
              <a:ext uri="{FF2B5EF4-FFF2-40B4-BE49-F238E27FC236}">
                <a16:creationId xmlns:a16="http://schemas.microsoft.com/office/drawing/2014/main" xmlns="" id="{3BCBE66B-D1D2-4B22-B97B-4E3DD6A52C10}"/>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200259" y="237703"/>
            <a:ext cx="654377" cy="980728"/>
          </a:xfrm>
          <a:prstGeom prst="rect">
            <a:avLst/>
          </a:prstGeom>
        </p:spPr>
      </p:pic>
      <p:sp>
        <p:nvSpPr>
          <p:cNvPr id="27" name="Title 1">
            <a:extLst>
              <a:ext uri="{FF2B5EF4-FFF2-40B4-BE49-F238E27FC236}">
                <a16:creationId xmlns:a16="http://schemas.microsoft.com/office/drawing/2014/main" xmlns="" id="{DA41B477-ABA5-463E-A12C-84BF6B0D7AE8}"/>
              </a:ext>
            </a:extLst>
          </p:cNvPr>
          <p:cNvSpPr txBox="1">
            <a:spLocks/>
          </p:cNvSpPr>
          <p:nvPr/>
        </p:nvSpPr>
        <p:spPr>
          <a:xfrm>
            <a:off x="872360" y="274638"/>
            <a:ext cx="5600629"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Why do we sleep?</a:t>
            </a:r>
          </a:p>
        </p:txBody>
      </p:sp>
    </p:spTree>
    <p:extLst>
      <p:ext uri="{BB962C8B-B14F-4D97-AF65-F5344CB8AC3E}">
        <p14:creationId xmlns:p14="http://schemas.microsoft.com/office/powerpoint/2010/main" val="1566720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EBABFC30-D665-477D-8E7F-503483BCD506}"/>
              </a:ext>
            </a:extLst>
          </p:cNvPr>
          <p:cNvSpPr/>
          <p:nvPr/>
        </p:nvSpPr>
        <p:spPr>
          <a:xfrm>
            <a:off x="4572000" y="3046226"/>
            <a:ext cx="4201747" cy="1253438"/>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Scientists believe that </a:t>
            </a:r>
            <a:r>
              <a:rPr lang="en-GB" sz="1600" b="1" dirty="0"/>
              <a:t>you need more sleep when you are younger. </a:t>
            </a:r>
            <a:r>
              <a:rPr lang="en-GB" sz="1600" dirty="0"/>
              <a:t>This is because you are still </a:t>
            </a:r>
            <a:r>
              <a:rPr lang="en-GB" sz="1600" b="1" dirty="0"/>
              <a:t>growing</a:t>
            </a:r>
            <a:r>
              <a:rPr lang="en-GB" sz="1600" dirty="0"/>
              <a:t> and your </a:t>
            </a:r>
            <a:r>
              <a:rPr lang="en-GB" sz="1600" b="1" dirty="0"/>
              <a:t>brain is developing </a:t>
            </a:r>
            <a:r>
              <a:rPr lang="en-GB" sz="1600" dirty="0"/>
              <a:t>every day.</a:t>
            </a:r>
            <a:endParaRPr lang="en-GB" sz="1600" b="1" dirty="0"/>
          </a:p>
        </p:txBody>
      </p:sp>
      <p:sp>
        <p:nvSpPr>
          <p:cNvPr id="7" name="Rectangle: Rounded Corners 6">
            <a:extLst>
              <a:ext uri="{FF2B5EF4-FFF2-40B4-BE49-F238E27FC236}">
                <a16:creationId xmlns:a16="http://schemas.microsoft.com/office/drawing/2014/main" xmlns="" id="{013BA47E-7BA7-4D77-879C-F2DA7CB7CBF7}"/>
              </a:ext>
            </a:extLst>
          </p:cNvPr>
          <p:cNvSpPr/>
          <p:nvPr/>
        </p:nvSpPr>
        <p:spPr>
          <a:xfrm>
            <a:off x="4572000" y="4495566"/>
            <a:ext cx="4270082" cy="1082964"/>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In fact, an NHS study found that by going to bed at 2am for just one night affected children’s </a:t>
            </a:r>
            <a:r>
              <a:rPr lang="en-GB" sz="1600" b="1" dirty="0"/>
              <a:t>movement, thinking and concentration skills!</a:t>
            </a:r>
          </a:p>
        </p:txBody>
      </p:sp>
      <p:sp>
        <p:nvSpPr>
          <p:cNvPr id="9" name="Rectangle: Rounded Corners 8">
            <a:extLst>
              <a:ext uri="{FF2B5EF4-FFF2-40B4-BE49-F238E27FC236}">
                <a16:creationId xmlns:a16="http://schemas.microsoft.com/office/drawing/2014/main" xmlns="" id="{71D98971-8C9E-400F-9F5D-C3D6A76B7C6F}"/>
              </a:ext>
            </a:extLst>
          </p:cNvPr>
          <p:cNvSpPr/>
          <p:nvPr/>
        </p:nvSpPr>
        <p:spPr>
          <a:xfrm>
            <a:off x="4572000" y="350662"/>
            <a:ext cx="4201747" cy="617109"/>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As sleep is so important, </a:t>
            </a:r>
            <a:r>
              <a:rPr lang="en-GB" sz="1600" b="1" dirty="0"/>
              <a:t>how much of it do you need?</a:t>
            </a:r>
          </a:p>
        </p:txBody>
      </p:sp>
      <p:sp>
        <p:nvSpPr>
          <p:cNvPr id="10" name="Cloud 9">
            <a:extLst>
              <a:ext uri="{FF2B5EF4-FFF2-40B4-BE49-F238E27FC236}">
                <a16:creationId xmlns:a16="http://schemas.microsoft.com/office/drawing/2014/main" xmlns="" id="{B7165F45-99C4-4FF6-8A3F-7A70F2BAC0E8}"/>
              </a:ext>
            </a:extLst>
          </p:cNvPr>
          <p:cNvSpPr/>
          <p:nvPr/>
        </p:nvSpPr>
        <p:spPr>
          <a:xfrm>
            <a:off x="4572000" y="1119821"/>
            <a:ext cx="4201747" cy="1768520"/>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Guess (1 min)</a:t>
            </a:r>
          </a:p>
          <a:p>
            <a:pPr algn="ctr"/>
            <a:r>
              <a:rPr lang="en-GB" sz="1600" dirty="0"/>
              <a:t>Before you find out, take a guess at how much sleep you think you need!</a:t>
            </a:r>
          </a:p>
        </p:txBody>
      </p:sp>
      <p:pic>
        <p:nvPicPr>
          <p:cNvPr id="11" name="Graphic 10" descr="Man">
            <a:extLst>
              <a:ext uri="{FF2B5EF4-FFF2-40B4-BE49-F238E27FC236}">
                <a16:creationId xmlns:a16="http://schemas.microsoft.com/office/drawing/2014/main" xmlns="" id="{500BFA76-F46B-47B6-9CC6-5530C3B2F042}"/>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59554" y="4490468"/>
            <a:ext cx="914400" cy="914400"/>
          </a:xfrm>
          <a:prstGeom prst="rect">
            <a:avLst/>
          </a:prstGeom>
        </p:spPr>
      </p:pic>
      <p:pic>
        <p:nvPicPr>
          <p:cNvPr id="13" name="Graphic 12" descr="Dance">
            <a:extLst>
              <a:ext uri="{FF2B5EF4-FFF2-40B4-BE49-F238E27FC236}">
                <a16:creationId xmlns:a16="http://schemas.microsoft.com/office/drawing/2014/main" xmlns="" id="{629D7A6F-D73E-49B0-A407-85A7A02CA07E}"/>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228388" y="3447043"/>
            <a:ext cx="914400" cy="914400"/>
          </a:xfrm>
          <a:prstGeom prst="rect">
            <a:avLst/>
          </a:prstGeom>
        </p:spPr>
      </p:pic>
      <p:pic>
        <p:nvPicPr>
          <p:cNvPr id="15" name="Graphic 14" descr="Baby crawling">
            <a:extLst>
              <a:ext uri="{FF2B5EF4-FFF2-40B4-BE49-F238E27FC236}">
                <a16:creationId xmlns:a16="http://schemas.microsoft.com/office/drawing/2014/main" xmlns="" id="{69520710-F928-4866-B894-ACD899AC513A}"/>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228388" y="1206653"/>
            <a:ext cx="914400" cy="914400"/>
          </a:xfrm>
          <a:prstGeom prst="rect">
            <a:avLst/>
          </a:prstGeom>
        </p:spPr>
      </p:pic>
      <p:pic>
        <p:nvPicPr>
          <p:cNvPr id="17" name="Graphic 16" descr="Child with balloon">
            <a:extLst>
              <a:ext uri="{FF2B5EF4-FFF2-40B4-BE49-F238E27FC236}">
                <a16:creationId xmlns:a16="http://schemas.microsoft.com/office/drawing/2014/main" xmlns="" id="{8AFA1B74-10F1-47AD-A065-8FD17B329242}"/>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200259" y="2250078"/>
            <a:ext cx="914400" cy="914400"/>
          </a:xfrm>
          <a:prstGeom prst="rect">
            <a:avLst/>
          </a:prstGeom>
        </p:spPr>
      </p:pic>
      <p:pic>
        <p:nvPicPr>
          <p:cNvPr id="19" name="Graphic 18" descr="Man with cane">
            <a:extLst>
              <a:ext uri="{FF2B5EF4-FFF2-40B4-BE49-F238E27FC236}">
                <a16:creationId xmlns:a16="http://schemas.microsoft.com/office/drawing/2014/main" xmlns="" id="{1F938739-2BC6-493A-BE44-AB6E2FC324AF}"/>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157932" y="5596403"/>
            <a:ext cx="914400" cy="914400"/>
          </a:xfrm>
          <a:prstGeom prst="rect">
            <a:avLst/>
          </a:prstGeom>
        </p:spPr>
      </p:pic>
      <p:sp>
        <p:nvSpPr>
          <p:cNvPr id="20" name="Rectangle 19">
            <a:extLst>
              <a:ext uri="{FF2B5EF4-FFF2-40B4-BE49-F238E27FC236}">
                <a16:creationId xmlns:a16="http://schemas.microsoft.com/office/drawing/2014/main" xmlns="" id="{AB5307F2-6ECD-4380-A5EF-02B77589FB3F}"/>
              </a:ext>
            </a:extLst>
          </p:cNvPr>
          <p:cNvSpPr/>
          <p:nvPr/>
        </p:nvSpPr>
        <p:spPr>
          <a:xfrm>
            <a:off x="1142787" y="1282662"/>
            <a:ext cx="3231645" cy="52251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GB" dirty="0">
                <a:solidFill>
                  <a:schemeClr val="bg1"/>
                </a:solidFill>
              </a:rPr>
              <a:t>14 hours</a:t>
            </a:r>
          </a:p>
        </p:txBody>
      </p:sp>
      <p:sp>
        <p:nvSpPr>
          <p:cNvPr id="24" name="Rectangle 23">
            <a:extLst>
              <a:ext uri="{FF2B5EF4-FFF2-40B4-BE49-F238E27FC236}">
                <a16:creationId xmlns:a16="http://schemas.microsoft.com/office/drawing/2014/main" xmlns="" id="{08623E5C-3E2F-469C-8DEC-74D04B98ABBC}"/>
              </a:ext>
            </a:extLst>
          </p:cNvPr>
          <p:cNvSpPr/>
          <p:nvPr/>
        </p:nvSpPr>
        <p:spPr>
          <a:xfrm>
            <a:off x="1142788" y="2397908"/>
            <a:ext cx="2983364" cy="52251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GB" dirty="0">
                <a:solidFill>
                  <a:schemeClr val="bg1"/>
                </a:solidFill>
              </a:rPr>
              <a:t>10-12 hours</a:t>
            </a:r>
          </a:p>
        </p:txBody>
      </p:sp>
      <p:sp>
        <p:nvSpPr>
          <p:cNvPr id="25" name="Rectangle 24">
            <a:extLst>
              <a:ext uri="{FF2B5EF4-FFF2-40B4-BE49-F238E27FC236}">
                <a16:creationId xmlns:a16="http://schemas.microsoft.com/office/drawing/2014/main" xmlns="" id="{30EC39A3-3239-4198-8687-65D77DB3A6FC}"/>
              </a:ext>
            </a:extLst>
          </p:cNvPr>
          <p:cNvSpPr/>
          <p:nvPr/>
        </p:nvSpPr>
        <p:spPr>
          <a:xfrm>
            <a:off x="1142787" y="3513154"/>
            <a:ext cx="2638916" cy="52251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GB" dirty="0">
                <a:solidFill>
                  <a:schemeClr val="bg1"/>
                </a:solidFill>
              </a:rPr>
              <a:t>8-9 hours</a:t>
            </a:r>
          </a:p>
        </p:txBody>
      </p:sp>
      <p:sp>
        <p:nvSpPr>
          <p:cNvPr id="26" name="Rectangle 25">
            <a:extLst>
              <a:ext uri="{FF2B5EF4-FFF2-40B4-BE49-F238E27FC236}">
                <a16:creationId xmlns:a16="http://schemas.microsoft.com/office/drawing/2014/main" xmlns="" id="{568D920F-C47F-407F-ACD4-F1911F97B190}"/>
              </a:ext>
            </a:extLst>
          </p:cNvPr>
          <p:cNvSpPr/>
          <p:nvPr/>
        </p:nvSpPr>
        <p:spPr>
          <a:xfrm>
            <a:off x="1142787" y="4628400"/>
            <a:ext cx="2339375" cy="52251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GB" dirty="0">
                <a:solidFill>
                  <a:schemeClr val="bg1"/>
                </a:solidFill>
              </a:rPr>
              <a:t>7-9 hours</a:t>
            </a:r>
          </a:p>
        </p:txBody>
      </p:sp>
      <p:sp>
        <p:nvSpPr>
          <p:cNvPr id="27" name="Rectangle 26">
            <a:extLst>
              <a:ext uri="{FF2B5EF4-FFF2-40B4-BE49-F238E27FC236}">
                <a16:creationId xmlns:a16="http://schemas.microsoft.com/office/drawing/2014/main" xmlns="" id="{123741E4-7087-4D0F-B00D-8235300FD9DE}"/>
              </a:ext>
            </a:extLst>
          </p:cNvPr>
          <p:cNvSpPr/>
          <p:nvPr/>
        </p:nvSpPr>
        <p:spPr>
          <a:xfrm>
            <a:off x="1142787" y="5743646"/>
            <a:ext cx="1745609" cy="52251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GB" dirty="0">
                <a:solidFill>
                  <a:schemeClr val="bg1"/>
                </a:solidFill>
              </a:rPr>
              <a:t>7-8 hours</a:t>
            </a:r>
          </a:p>
        </p:txBody>
      </p:sp>
      <p:sp>
        <p:nvSpPr>
          <p:cNvPr id="28" name="Rectangle 27">
            <a:extLst>
              <a:ext uri="{FF2B5EF4-FFF2-40B4-BE49-F238E27FC236}">
                <a16:creationId xmlns:a16="http://schemas.microsoft.com/office/drawing/2014/main" xmlns="" id="{A8C97E65-51E2-4492-AE68-AD7389619DDE}"/>
              </a:ext>
            </a:extLst>
          </p:cNvPr>
          <p:cNvSpPr/>
          <p:nvPr/>
        </p:nvSpPr>
        <p:spPr>
          <a:xfrm>
            <a:off x="1142786" y="1795929"/>
            <a:ext cx="3231645" cy="273854"/>
          </a:xfrm>
          <a:prstGeom prst="rect">
            <a:avLst/>
          </a:prstGeom>
          <a:solidFill>
            <a:schemeClr val="tx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0-3 years old</a:t>
            </a:r>
            <a:endParaRPr lang="en-GB" sz="1600" b="1" dirty="0">
              <a:solidFill>
                <a:schemeClr val="bg1"/>
              </a:solidFill>
            </a:endParaRPr>
          </a:p>
        </p:txBody>
      </p:sp>
      <p:sp>
        <p:nvSpPr>
          <p:cNvPr id="29" name="Rectangle 28">
            <a:extLst>
              <a:ext uri="{FF2B5EF4-FFF2-40B4-BE49-F238E27FC236}">
                <a16:creationId xmlns:a16="http://schemas.microsoft.com/office/drawing/2014/main" xmlns="" id="{514000FF-6FB4-423F-8FD7-DCA86F0460A2}"/>
              </a:ext>
            </a:extLst>
          </p:cNvPr>
          <p:cNvSpPr/>
          <p:nvPr/>
        </p:nvSpPr>
        <p:spPr>
          <a:xfrm>
            <a:off x="1142787" y="2918783"/>
            <a:ext cx="2983364" cy="271194"/>
          </a:xfrm>
          <a:prstGeom prst="rect">
            <a:avLst/>
          </a:prstGeom>
          <a:solidFill>
            <a:schemeClr val="tx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4-12 years old</a:t>
            </a:r>
            <a:endParaRPr lang="en-GB" sz="1600" b="1" dirty="0">
              <a:solidFill>
                <a:schemeClr val="bg1"/>
              </a:solidFill>
            </a:endParaRPr>
          </a:p>
        </p:txBody>
      </p:sp>
      <p:sp>
        <p:nvSpPr>
          <p:cNvPr id="33" name="Rectangle 32">
            <a:extLst>
              <a:ext uri="{FF2B5EF4-FFF2-40B4-BE49-F238E27FC236}">
                <a16:creationId xmlns:a16="http://schemas.microsoft.com/office/drawing/2014/main" xmlns="" id="{5008C6F8-2C06-4E61-AC02-EA18E311F232}"/>
              </a:ext>
            </a:extLst>
          </p:cNvPr>
          <p:cNvSpPr/>
          <p:nvPr/>
        </p:nvSpPr>
        <p:spPr>
          <a:xfrm>
            <a:off x="1142786" y="4032986"/>
            <a:ext cx="2638916" cy="271194"/>
          </a:xfrm>
          <a:prstGeom prst="rect">
            <a:avLst/>
          </a:prstGeom>
          <a:solidFill>
            <a:schemeClr val="tx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13-18  years old</a:t>
            </a:r>
            <a:endParaRPr lang="en-GB" sz="1600" b="1" dirty="0">
              <a:solidFill>
                <a:schemeClr val="bg1"/>
              </a:solidFill>
            </a:endParaRPr>
          </a:p>
        </p:txBody>
      </p:sp>
      <p:sp>
        <p:nvSpPr>
          <p:cNvPr id="34" name="Rectangle 33">
            <a:extLst>
              <a:ext uri="{FF2B5EF4-FFF2-40B4-BE49-F238E27FC236}">
                <a16:creationId xmlns:a16="http://schemas.microsoft.com/office/drawing/2014/main" xmlns="" id="{26C7F621-7154-4B09-9828-FE73A3997336}"/>
              </a:ext>
            </a:extLst>
          </p:cNvPr>
          <p:cNvSpPr/>
          <p:nvPr/>
        </p:nvSpPr>
        <p:spPr>
          <a:xfrm>
            <a:off x="1142786" y="5156688"/>
            <a:ext cx="2352883" cy="248180"/>
          </a:xfrm>
          <a:prstGeom prst="rect">
            <a:avLst/>
          </a:prstGeom>
          <a:solidFill>
            <a:schemeClr val="tx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19-64  years old</a:t>
            </a:r>
            <a:endParaRPr lang="en-GB" sz="1600" b="1" dirty="0">
              <a:solidFill>
                <a:schemeClr val="bg1"/>
              </a:solidFill>
            </a:endParaRPr>
          </a:p>
        </p:txBody>
      </p:sp>
      <p:sp>
        <p:nvSpPr>
          <p:cNvPr id="35" name="Rectangle 34">
            <a:extLst>
              <a:ext uri="{FF2B5EF4-FFF2-40B4-BE49-F238E27FC236}">
                <a16:creationId xmlns:a16="http://schemas.microsoft.com/office/drawing/2014/main" xmlns="" id="{FCCB80CD-4AC4-4CC7-B27D-69A37E2E2F96}"/>
              </a:ext>
            </a:extLst>
          </p:cNvPr>
          <p:cNvSpPr/>
          <p:nvPr/>
        </p:nvSpPr>
        <p:spPr>
          <a:xfrm>
            <a:off x="1142786" y="6265777"/>
            <a:ext cx="1745610" cy="248180"/>
          </a:xfrm>
          <a:prstGeom prst="rect">
            <a:avLst/>
          </a:prstGeom>
          <a:solidFill>
            <a:schemeClr val="tx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65+  years old</a:t>
            </a:r>
            <a:endParaRPr lang="en-GB" sz="1600" b="1" dirty="0">
              <a:solidFill>
                <a:schemeClr val="bg1"/>
              </a:solidFill>
            </a:endParaRPr>
          </a:p>
        </p:txBody>
      </p:sp>
      <p:sp>
        <p:nvSpPr>
          <p:cNvPr id="36" name="Rectangle: Rounded Corners 35">
            <a:extLst>
              <a:ext uri="{FF2B5EF4-FFF2-40B4-BE49-F238E27FC236}">
                <a16:creationId xmlns:a16="http://schemas.microsoft.com/office/drawing/2014/main" xmlns="" id="{2D7234D1-5C5E-47EA-A2DB-1E8E6B962E60}"/>
              </a:ext>
            </a:extLst>
          </p:cNvPr>
          <p:cNvSpPr/>
          <p:nvPr/>
        </p:nvSpPr>
        <p:spPr>
          <a:xfrm>
            <a:off x="4571999" y="5774432"/>
            <a:ext cx="4270082" cy="808930"/>
          </a:xfrm>
          <a:prstGeom prst="roundRect">
            <a:avLst/>
          </a:prstGeom>
          <a:solidFill>
            <a:schemeClr val="tx2"/>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Challenge:</a:t>
            </a:r>
          </a:p>
          <a:p>
            <a:pPr algn="ctr"/>
            <a:r>
              <a:rPr lang="en-GB" sz="1600" dirty="0">
                <a:solidFill>
                  <a:schemeClr val="bg1"/>
                </a:solidFill>
              </a:rPr>
              <a:t>Work out exactly how much you slept last night. Was it enough?</a:t>
            </a:r>
          </a:p>
        </p:txBody>
      </p:sp>
      <p:pic>
        <p:nvPicPr>
          <p:cNvPr id="30" name="Picture 29">
            <a:extLst>
              <a:ext uri="{FF2B5EF4-FFF2-40B4-BE49-F238E27FC236}">
                <a16:creationId xmlns:a16="http://schemas.microsoft.com/office/drawing/2014/main" xmlns="" id="{7E9B1A0A-4215-4E40-B5DB-F5DEFFECA67C}"/>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00259" y="237703"/>
            <a:ext cx="654377" cy="980728"/>
          </a:xfrm>
          <a:prstGeom prst="rect">
            <a:avLst/>
          </a:prstGeom>
        </p:spPr>
      </p:pic>
      <p:sp>
        <p:nvSpPr>
          <p:cNvPr id="31" name="Title 1">
            <a:extLst>
              <a:ext uri="{FF2B5EF4-FFF2-40B4-BE49-F238E27FC236}">
                <a16:creationId xmlns:a16="http://schemas.microsoft.com/office/drawing/2014/main" xmlns="" id="{AFC9C371-7197-4411-AD2C-75AE99102296}"/>
              </a:ext>
            </a:extLst>
          </p:cNvPr>
          <p:cNvSpPr txBox="1">
            <a:spLocks/>
          </p:cNvSpPr>
          <p:nvPr/>
        </p:nvSpPr>
        <p:spPr>
          <a:xfrm>
            <a:off x="872360" y="274638"/>
            <a:ext cx="5600629"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Why do we sleep?</a:t>
            </a:r>
          </a:p>
        </p:txBody>
      </p:sp>
    </p:spTree>
    <p:extLst>
      <p:ext uri="{BB962C8B-B14F-4D97-AF65-F5344CB8AC3E}">
        <p14:creationId xmlns:p14="http://schemas.microsoft.com/office/powerpoint/2010/main" val="23618015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5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500"/>
                                        <p:tgtEl>
                                          <p:spTgt spid="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5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20" grpId="0" animBg="1"/>
      <p:bldP spid="24" grpId="0" animBg="1"/>
      <p:bldP spid="25" grpId="0" animBg="1"/>
      <p:bldP spid="26" grpId="0" animBg="1"/>
      <p:bldP spid="27" grpId="0" animBg="1"/>
      <p:bldP spid="28" grpId="0" animBg="1"/>
      <p:bldP spid="29" grpId="0" animBg="1"/>
      <p:bldP spid="33" grpId="0" animBg="1"/>
      <p:bldP spid="34" grpId="0" animBg="1"/>
      <p:bldP spid="35"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3D93403-66FA-478F-B89A-C4BDD5917F76}"/>
              </a:ext>
            </a:extLst>
          </p:cNvPr>
          <p:cNvSpPr>
            <a:spLocks noGrp="1"/>
          </p:cNvSpPr>
          <p:nvPr>
            <p:ph type="body" sz="quarter" idx="17"/>
          </p:nvPr>
        </p:nvSpPr>
        <p:spPr>
          <a:xfrm>
            <a:off x="700868" y="3658136"/>
            <a:ext cx="1712913" cy="1149259"/>
          </a:xfrm>
        </p:spPr>
        <p:txBody>
          <a:bodyPr/>
          <a:lstStyle/>
          <a:p>
            <a:r>
              <a:rPr lang="en-GB" dirty="0"/>
              <a:t>How can I catch more </a:t>
            </a:r>
            <a:r>
              <a:rPr lang="en-GB" dirty="0" err="1"/>
              <a:t>zzz’s</a:t>
            </a:r>
            <a:r>
              <a:rPr lang="en-GB" dirty="0"/>
              <a:t>?</a:t>
            </a:r>
          </a:p>
        </p:txBody>
      </p:sp>
      <p:sp>
        <p:nvSpPr>
          <p:cNvPr id="3" name="Text Placeholder 2">
            <a:extLst>
              <a:ext uri="{FF2B5EF4-FFF2-40B4-BE49-F238E27FC236}">
                <a16:creationId xmlns:a16="http://schemas.microsoft.com/office/drawing/2014/main" xmlns="" id="{1B1C5C19-3BEF-40F0-BBB3-B465E3BF533B}"/>
              </a:ext>
            </a:extLst>
          </p:cNvPr>
          <p:cNvSpPr>
            <a:spLocks noGrp="1"/>
          </p:cNvSpPr>
          <p:nvPr>
            <p:ph type="body" sz="quarter" idx="13"/>
          </p:nvPr>
        </p:nvSpPr>
        <p:spPr>
          <a:xfrm>
            <a:off x="1858417" y="1209716"/>
            <a:ext cx="1712913" cy="1109663"/>
          </a:xfrm>
        </p:spPr>
        <p:txBody>
          <a:bodyPr/>
          <a:lstStyle/>
          <a:p>
            <a:r>
              <a:rPr lang="en-GB" dirty="0"/>
              <a:t>Starter: Put a finger down…</a:t>
            </a:r>
          </a:p>
        </p:txBody>
      </p:sp>
      <p:sp>
        <p:nvSpPr>
          <p:cNvPr id="4" name="Text Placeholder 3">
            <a:extLst>
              <a:ext uri="{FF2B5EF4-FFF2-40B4-BE49-F238E27FC236}">
                <a16:creationId xmlns:a16="http://schemas.microsoft.com/office/drawing/2014/main" xmlns="" id="{F3FB5820-814D-4D54-BDEF-81649822D553}"/>
              </a:ext>
            </a:extLst>
          </p:cNvPr>
          <p:cNvSpPr>
            <a:spLocks noGrp="1"/>
          </p:cNvSpPr>
          <p:nvPr>
            <p:ph type="body" sz="quarter" idx="14"/>
          </p:nvPr>
        </p:nvSpPr>
        <p:spPr>
          <a:xfrm>
            <a:off x="4886997" y="1158031"/>
            <a:ext cx="1884045" cy="1161348"/>
          </a:xfrm>
          <a:solidFill>
            <a:schemeClr val="bg1"/>
          </a:solidFill>
        </p:spPr>
        <p:txBody>
          <a:bodyPr/>
          <a:lstStyle/>
          <a:p>
            <a:r>
              <a:rPr lang="en-GB" dirty="0"/>
              <a:t>   Why are we talking about this?</a:t>
            </a:r>
          </a:p>
        </p:txBody>
      </p:sp>
      <p:sp>
        <p:nvSpPr>
          <p:cNvPr id="5" name="Text Placeholder 4">
            <a:extLst>
              <a:ext uri="{FF2B5EF4-FFF2-40B4-BE49-F238E27FC236}">
                <a16:creationId xmlns:a16="http://schemas.microsoft.com/office/drawing/2014/main" xmlns="" id="{2D4F2A90-9C1C-4009-9DE9-691AF46FB2DA}"/>
              </a:ext>
            </a:extLst>
          </p:cNvPr>
          <p:cNvSpPr>
            <a:spLocks noGrp="1"/>
          </p:cNvSpPr>
          <p:nvPr>
            <p:ph type="body" sz="quarter" idx="15"/>
          </p:nvPr>
        </p:nvSpPr>
        <p:spPr>
          <a:xfrm>
            <a:off x="7143362" y="2459510"/>
            <a:ext cx="1713599" cy="1108800"/>
          </a:xfrm>
          <a:solidFill>
            <a:schemeClr val="bg1"/>
          </a:solidFill>
        </p:spPr>
        <p:txBody>
          <a:bodyPr/>
          <a:lstStyle/>
          <a:p>
            <a:r>
              <a:rPr lang="en-GB" dirty="0"/>
              <a:t>Why do we sleep?</a:t>
            </a:r>
          </a:p>
        </p:txBody>
      </p:sp>
      <p:sp>
        <p:nvSpPr>
          <p:cNvPr id="6" name="Text Placeholder 5">
            <a:extLst>
              <a:ext uri="{FF2B5EF4-FFF2-40B4-BE49-F238E27FC236}">
                <a16:creationId xmlns:a16="http://schemas.microsoft.com/office/drawing/2014/main" xmlns="" id="{FD2B9F97-E99F-4B06-8575-7CE12615A3A0}"/>
              </a:ext>
            </a:extLst>
          </p:cNvPr>
          <p:cNvSpPr>
            <a:spLocks noGrp="1"/>
          </p:cNvSpPr>
          <p:nvPr>
            <p:ph type="body" sz="quarter" idx="16"/>
          </p:nvPr>
        </p:nvSpPr>
        <p:spPr>
          <a:xfrm>
            <a:off x="3350317" y="2805200"/>
            <a:ext cx="2064047" cy="1173600"/>
          </a:xfrm>
          <a:solidFill>
            <a:schemeClr val="accent5"/>
          </a:solidFill>
        </p:spPr>
        <p:txBody>
          <a:bodyPr anchor="ctr"/>
          <a:lstStyle/>
          <a:p>
            <a:r>
              <a:rPr lang="en-GB" dirty="0"/>
              <a:t>Doctor, doctor! I’m tired!</a:t>
            </a:r>
          </a:p>
        </p:txBody>
      </p:sp>
      <p:sp>
        <p:nvSpPr>
          <p:cNvPr id="8" name="Text Placeholder 7">
            <a:extLst>
              <a:ext uri="{FF2B5EF4-FFF2-40B4-BE49-F238E27FC236}">
                <a16:creationId xmlns:a16="http://schemas.microsoft.com/office/drawing/2014/main" xmlns="" id="{F006982E-3E42-4ADD-B09B-E457CEB8AF36}"/>
              </a:ext>
            </a:extLst>
          </p:cNvPr>
          <p:cNvSpPr>
            <a:spLocks noGrp="1"/>
          </p:cNvSpPr>
          <p:nvPr>
            <p:ph type="body" sz="quarter" idx="19"/>
          </p:nvPr>
        </p:nvSpPr>
        <p:spPr>
          <a:xfrm>
            <a:off x="2662437" y="5067700"/>
            <a:ext cx="1487488" cy="1181100"/>
          </a:xfrm>
        </p:spPr>
        <p:txBody>
          <a:bodyPr/>
          <a:lstStyle/>
          <a:p>
            <a:r>
              <a:rPr lang="en-GB"/>
              <a:t>Vote!</a:t>
            </a:r>
          </a:p>
        </p:txBody>
      </p:sp>
      <p:pic>
        <p:nvPicPr>
          <p:cNvPr id="9" name="Picture 8">
            <a:extLst>
              <a:ext uri="{FF2B5EF4-FFF2-40B4-BE49-F238E27FC236}">
                <a16:creationId xmlns:a16="http://schemas.microsoft.com/office/drawing/2014/main" xmlns="" id="{99BBF635-27DD-4398-A315-8559E70F8E0C}"/>
              </a:ext>
            </a:extLst>
          </p:cNvPr>
          <p:cNvPicPr>
            <a:picLocks noChangeAspect="1"/>
          </p:cNvPicPr>
          <p:nvPr/>
        </p:nvPicPr>
        <p:blipFill>
          <a:blip r:embed="rId3">
            <a:clrChange>
              <a:clrFrom>
                <a:srgbClr val="FFFFFF"/>
              </a:clrFrom>
              <a:clrTo>
                <a:srgbClr val="FFFFFF">
                  <a:alpha val="0"/>
                </a:srgbClr>
              </a:clrTo>
            </a:clrChange>
          </a:blip>
          <a:stretch>
            <a:fillRect/>
          </a:stretch>
        </p:blipFill>
        <p:spPr>
          <a:xfrm flipH="1">
            <a:off x="3754072" y="4718518"/>
            <a:ext cx="1134359" cy="1737361"/>
          </a:xfrm>
          <a:prstGeom prst="rect">
            <a:avLst/>
          </a:prstGeom>
        </p:spPr>
      </p:pic>
      <p:pic>
        <p:nvPicPr>
          <p:cNvPr id="11" name="Picture 10">
            <a:extLst>
              <a:ext uri="{FF2B5EF4-FFF2-40B4-BE49-F238E27FC236}">
                <a16:creationId xmlns:a16="http://schemas.microsoft.com/office/drawing/2014/main" xmlns="" id="{3F389E0A-A0A2-4EF7-B0F5-7B2C4FDB14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35266" y="1072719"/>
            <a:ext cx="993753" cy="956220"/>
          </a:xfrm>
          <a:prstGeom prst="rect">
            <a:avLst/>
          </a:prstGeom>
        </p:spPr>
      </p:pic>
      <p:pic>
        <p:nvPicPr>
          <p:cNvPr id="12" name="Picture 11">
            <a:extLst>
              <a:ext uri="{FF2B5EF4-FFF2-40B4-BE49-F238E27FC236}">
                <a16:creationId xmlns:a16="http://schemas.microsoft.com/office/drawing/2014/main" xmlns="" id="{849250F2-06B8-4D7B-B780-610FF4841E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77915" y="2198937"/>
            <a:ext cx="654377" cy="980728"/>
          </a:xfrm>
          <a:prstGeom prst="rect">
            <a:avLst/>
          </a:prstGeom>
        </p:spPr>
      </p:pic>
      <p:sp>
        <p:nvSpPr>
          <p:cNvPr id="24" name="Text Placeholder 6">
            <a:extLst>
              <a:ext uri="{FF2B5EF4-FFF2-40B4-BE49-F238E27FC236}">
                <a16:creationId xmlns:a16="http://schemas.microsoft.com/office/drawing/2014/main" xmlns="" id="{1FD4CA48-E045-41C4-9C63-82C141DE65A9}"/>
              </a:ext>
            </a:extLst>
          </p:cNvPr>
          <p:cNvSpPr>
            <a:spLocks noGrp="1"/>
          </p:cNvSpPr>
          <p:nvPr>
            <p:ph type="body" sz="quarter" idx="18"/>
          </p:nvPr>
        </p:nvSpPr>
        <p:spPr>
          <a:xfrm>
            <a:off x="5148186" y="5006899"/>
            <a:ext cx="2064047" cy="1292824"/>
          </a:xfrm>
          <a:solidFill>
            <a:schemeClr val="bg1"/>
          </a:solidFill>
        </p:spPr>
        <p:txBody>
          <a:bodyPr/>
          <a:lstStyle/>
          <a:p>
            <a:r>
              <a:rPr lang="en-GB" dirty="0"/>
              <a:t>Ext: Conduct a sleep study!</a:t>
            </a:r>
          </a:p>
        </p:txBody>
      </p:sp>
      <p:pic>
        <p:nvPicPr>
          <p:cNvPr id="25" name="Picture 24">
            <a:extLst>
              <a:ext uri="{FF2B5EF4-FFF2-40B4-BE49-F238E27FC236}">
                <a16:creationId xmlns:a16="http://schemas.microsoft.com/office/drawing/2014/main" xmlns="" id="{5D2AFC9A-070F-4E85-9154-2719D3FFFD1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85720">
            <a:off x="5163855" y="4868795"/>
            <a:ext cx="499626" cy="595324"/>
          </a:xfrm>
          <a:prstGeom prst="rect">
            <a:avLst/>
          </a:prstGeom>
        </p:spPr>
      </p:pic>
      <p:pic>
        <p:nvPicPr>
          <p:cNvPr id="21" name="Picture 20" descr="A picture containing table, room, bedroom&#10;&#10;Description automatically generated">
            <a:extLst>
              <a:ext uri="{FF2B5EF4-FFF2-40B4-BE49-F238E27FC236}">
                <a16:creationId xmlns:a16="http://schemas.microsoft.com/office/drawing/2014/main" xmlns="" id="{835FC8D9-CC24-46CF-A050-0B898395BFD3}"/>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847631" y="4056622"/>
            <a:ext cx="981150" cy="1074555"/>
          </a:xfrm>
          <a:prstGeom prst="rect">
            <a:avLst/>
          </a:prstGeom>
        </p:spPr>
      </p:pic>
      <p:pic>
        <p:nvPicPr>
          <p:cNvPr id="27" name="Picture 26" descr="A picture containing table, room, bedroom&#10;&#10;Description automatically generated">
            <a:extLst>
              <a:ext uri="{FF2B5EF4-FFF2-40B4-BE49-F238E27FC236}">
                <a16:creationId xmlns:a16="http://schemas.microsoft.com/office/drawing/2014/main" xmlns="" id="{2A586660-D99B-4C6D-91E4-46840E4163F3}"/>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t="-12628"/>
          <a:stretch/>
        </p:blipFill>
        <p:spPr>
          <a:xfrm>
            <a:off x="3310685" y="924041"/>
            <a:ext cx="866747" cy="971665"/>
          </a:xfrm>
          <a:prstGeom prst="rect">
            <a:avLst/>
          </a:prstGeom>
        </p:spPr>
      </p:pic>
      <p:pic>
        <p:nvPicPr>
          <p:cNvPr id="28" name="Picture 27" descr="A picture containing table, room, bedroom&#10;&#10;Description automatically generated">
            <a:extLst>
              <a:ext uri="{FF2B5EF4-FFF2-40B4-BE49-F238E27FC236}">
                <a16:creationId xmlns:a16="http://schemas.microsoft.com/office/drawing/2014/main" xmlns="" id="{8342AE73-4B3C-4D07-B094-6030840651BF}"/>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797739" y="1572752"/>
            <a:ext cx="1134359" cy="933058"/>
          </a:xfrm>
          <a:prstGeom prst="rect">
            <a:avLst/>
          </a:prstGeom>
        </p:spPr>
      </p:pic>
      <p:pic>
        <p:nvPicPr>
          <p:cNvPr id="29" name="Picture 28" descr="A picture containing table, room, bedroom&#10;&#10;Description automatically generated">
            <a:extLst>
              <a:ext uri="{FF2B5EF4-FFF2-40B4-BE49-F238E27FC236}">
                <a16:creationId xmlns:a16="http://schemas.microsoft.com/office/drawing/2014/main" xmlns="" id="{220C5B7D-1801-43BD-8A42-D2E757A77985}"/>
              </a:ext>
            </a:extLst>
          </p:cNvPr>
          <p:cNvPicPr>
            <a:picLocks noChangeAspect="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987897" y="2834787"/>
            <a:ext cx="1181910" cy="1105375"/>
          </a:xfrm>
          <a:prstGeom prst="rect">
            <a:avLst/>
          </a:prstGeom>
        </p:spPr>
      </p:pic>
      <p:pic>
        <p:nvPicPr>
          <p:cNvPr id="30" name="Picture 29" descr="A picture containing table, room, bedroom&#10;&#10;Description automatically generated">
            <a:extLst>
              <a:ext uri="{FF2B5EF4-FFF2-40B4-BE49-F238E27FC236}">
                <a16:creationId xmlns:a16="http://schemas.microsoft.com/office/drawing/2014/main" xmlns="" id="{477A015E-476D-4840-973F-B5864D41B98A}"/>
              </a:ext>
            </a:extLst>
          </p:cNvPr>
          <p:cNvPicPr>
            <a:picLocks noChangeAspect="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rcRect b="-3863"/>
          <a:stretch/>
        </p:blipFill>
        <p:spPr>
          <a:xfrm>
            <a:off x="6702846" y="5699969"/>
            <a:ext cx="732289" cy="816094"/>
          </a:xfrm>
          <a:prstGeom prst="rect">
            <a:avLst/>
          </a:prstGeom>
        </p:spPr>
      </p:pic>
      <p:pic>
        <p:nvPicPr>
          <p:cNvPr id="34" name="Picture 33" descr="A picture containing table, room, bedroom&#10;&#10;Description automatically generated">
            <a:extLst>
              <a:ext uri="{FF2B5EF4-FFF2-40B4-BE49-F238E27FC236}">
                <a16:creationId xmlns:a16="http://schemas.microsoft.com/office/drawing/2014/main" xmlns="" id="{52329790-417E-4DA7-8FF0-789C16314503}"/>
              </a:ext>
            </a:extLst>
          </p:cNvPr>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20374270">
            <a:off x="204105" y="2820388"/>
            <a:ext cx="1226319" cy="1296094"/>
          </a:xfrm>
          <a:prstGeom prst="rect">
            <a:avLst/>
          </a:prstGeom>
        </p:spPr>
      </p:pic>
    </p:spTree>
    <p:extLst>
      <p:ext uri="{BB962C8B-B14F-4D97-AF65-F5344CB8AC3E}">
        <p14:creationId xmlns:p14="http://schemas.microsoft.com/office/powerpoint/2010/main" val="585537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alpha val="31000"/>
          </a:schemeClr>
        </a:solidFill>
        <a:effectLst/>
      </p:bgPr>
    </p:bg>
    <p:spTree>
      <p:nvGrpSpPr>
        <p:cNvPr id="1" name=""/>
        <p:cNvGrpSpPr/>
        <p:nvPr/>
      </p:nvGrpSpPr>
      <p:grpSpPr>
        <a:xfrm>
          <a:off x="0" y="0"/>
          <a:ext cx="0" cy="0"/>
          <a:chOff x="0" y="0"/>
          <a:chExt cx="0" cy="0"/>
        </a:xfrm>
      </p:grpSpPr>
      <p:pic>
        <p:nvPicPr>
          <p:cNvPr id="4" name="Picture 3" descr="A person wearing a hat&#10;&#10;Description automatically generated">
            <a:extLst>
              <a:ext uri="{FF2B5EF4-FFF2-40B4-BE49-F238E27FC236}">
                <a16:creationId xmlns:a16="http://schemas.microsoft.com/office/drawing/2014/main" xmlns="" id="{F701A337-C22C-4613-98F5-BED8CC3433B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977114" y="693392"/>
            <a:ext cx="4006769" cy="5990448"/>
          </a:xfrm>
          <a:prstGeom prst="rect">
            <a:avLst/>
          </a:prstGeom>
        </p:spPr>
      </p:pic>
      <p:pic>
        <p:nvPicPr>
          <p:cNvPr id="5" name="Picture 4">
            <a:extLst>
              <a:ext uri="{FF2B5EF4-FFF2-40B4-BE49-F238E27FC236}">
                <a16:creationId xmlns:a16="http://schemas.microsoft.com/office/drawing/2014/main" xmlns="" id="{B32F03B1-9F42-47D9-96B4-9D16857727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5720">
            <a:off x="292557" y="272557"/>
            <a:ext cx="629580" cy="750169"/>
          </a:xfrm>
          <a:prstGeom prst="rect">
            <a:avLst/>
          </a:prstGeom>
        </p:spPr>
      </p:pic>
      <p:sp>
        <p:nvSpPr>
          <p:cNvPr id="6" name="Cloud 5">
            <a:extLst>
              <a:ext uri="{FF2B5EF4-FFF2-40B4-BE49-F238E27FC236}">
                <a16:creationId xmlns:a16="http://schemas.microsoft.com/office/drawing/2014/main" xmlns="" id="{D28FAEF2-4DFD-48A0-9B3A-1D73843F6050}"/>
              </a:ext>
            </a:extLst>
          </p:cNvPr>
          <p:cNvSpPr/>
          <p:nvPr/>
        </p:nvSpPr>
        <p:spPr>
          <a:xfrm>
            <a:off x="248038" y="834220"/>
            <a:ext cx="5103680" cy="2329081"/>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Doctor, doctor! (5-10 mins)</a:t>
            </a:r>
          </a:p>
          <a:p>
            <a:pPr algn="ctr"/>
            <a:r>
              <a:rPr lang="en-GB" sz="1600" dirty="0"/>
              <a:t>Imagine that you are a Sleep Doctor. On the next few slides you are going to meet some of your patients. Your job? Decide if they need more sleep!</a:t>
            </a:r>
          </a:p>
        </p:txBody>
      </p:sp>
      <p:sp>
        <p:nvSpPr>
          <p:cNvPr id="7" name="Rectangle: Rounded Corners 6">
            <a:extLst>
              <a:ext uri="{FF2B5EF4-FFF2-40B4-BE49-F238E27FC236}">
                <a16:creationId xmlns:a16="http://schemas.microsoft.com/office/drawing/2014/main" xmlns="" id="{DB181577-B7F8-408C-B14A-2C806C0FA742}"/>
              </a:ext>
            </a:extLst>
          </p:cNvPr>
          <p:cNvSpPr/>
          <p:nvPr/>
        </p:nvSpPr>
        <p:spPr>
          <a:xfrm>
            <a:off x="407683" y="5093035"/>
            <a:ext cx="4751731" cy="1472905"/>
          </a:xfrm>
          <a:prstGeom prst="roundRect">
            <a:avLst/>
          </a:prstGeom>
          <a:solidFill>
            <a:schemeClr val="tx2"/>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Challenge:</a:t>
            </a:r>
          </a:p>
          <a:p>
            <a:pPr algn="ctr"/>
            <a:r>
              <a:rPr lang="en-GB" sz="1600" dirty="0">
                <a:solidFill>
                  <a:schemeClr val="bg1"/>
                </a:solidFill>
              </a:rPr>
              <a:t>As you read about each person, ask yourself if you or anyone you know is suffering from the same problem. Will more sleep help them too?</a:t>
            </a:r>
          </a:p>
        </p:txBody>
      </p:sp>
      <p:sp>
        <p:nvSpPr>
          <p:cNvPr id="8" name="Rectangle: Rounded Corners 7">
            <a:extLst>
              <a:ext uri="{FF2B5EF4-FFF2-40B4-BE49-F238E27FC236}">
                <a16:creationId xmlns:a16="http://schemas.microsoft.com/office/drawing/2014/main" xmlns="" id="{D6F9EA91-A02B-4F5B-9AE5-D87322FD7F01}"/>
              </a:ext>
            </a:extLst>
          </p:cNvPr>
          <p:cNvSpPr/>
          <p:nvPr/>
        </p:nvSpPr>
        <p:spPr>
          <a:xfrm>
            <a:off x="407683" y="4029034"/>
            <a:ext cx="4751731" cy="929191"/>
          </a:xfrm>
          <a:prstGeom prst="roundRect">
            <a:avLst/>
          </a:prstGeom>
          <a:solidFill>
            <a:schemeClr val="accent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Parents/Carers &amp; Pupils: </a:t>
            </a:r>
          </a:p>
          <a:p>
            <a:pPr algn="ctr"/>
            <a:r>
              <a:rPr lang="en-GB" sz="1400" dirty="0"/>
              <a:t>This lesson works best in “Full Screen” mode – click the icon at the bottom right of your screen now!</a:t>
            </a:r>
          </a:p>
        </p:txBody>
      </p:sp>
      <p:pic>
        <p:nvPicPr>
          <p:cNvPr id="9" name="Graphic 8" descr="Projector screen">
            <a:extLst>
              <a:ext uri="{FF2B5EF4-FFF2-40B4-BE49-F238E27FC236}">
                <a16:creationId xmlns:a16="http://schemas.microsoft.com/office/drawing/2014/main" xmlns="" id="{78A58C8F-7F14-4AC3-8F47-A2E58ED5CFAE}"/>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2342678" y="3213540"/>
            <a:ext cx="914400" cy="914400"/>
          </a:xfrm>
          <a:prstGeom prst="rect">
            <a:avLst/>
          </a:prstGeom>
        </p:spPr>
      </p:pic>
      <p:sp>
        <p:nvSpPr>
          <p:cNvPr id="10" name="TextBox 9">
            <a:extLst>
              <a:ext uri="{FF2B5EF4-FFF2-40B4-BE49-F238E27FC236}">
                <a16:creationId xmlns:a16="http://schemas.microsoft.com/office/drawing/2014/main" xmlns="" id="{A9A1F845-FA7D-42DE-A1EC-350EFA724779}"/>
              </a:ext>
            </a:extLst>
          </p:cNvPr>
          <p:cNvSpPr txBox="1"/>
          <p:nvPr/>
        </p:nvSpPr>
        <p:spPr>
          <a:xfrm>
            <a:off x="2569302" y="3143727"/>
            <a:ext cx="989704" cy="784830"/>
          </a:xfrm>
          <a:prstGeom prst="rect">
            <a:avLst/>
          </a:prstGeom>
          <a:noFill/>
        </p:spPr>
        <p:txBody>
          <a:bodyPr wrap="square" rtlCol="0" anchor="ctr">
            <a:spAutoFit/>
          </a:bodyPr>
          <a:lstStyle/>
          <a:p>
            <a:r>
              <a:rPr lang="en-GB" sz="4500" dirty="0"/>
              <a:t>–</a:t>
            </a:r>
            <a:r>
              <a:rPr lang="en-GB" dirty="0"/>
              <a:t> </a:t>
            </a:r>
          </a:p>
        </p:txBody>
      </p:sp>
      <p:sp>
        <p:nvSpPr>
          <p:cNvPr id="15" name="Title 1">
            <a:extLst>
              <a:ext uri="{FF2B5EF4-FFF2-40B4-BE49-F238E27FC236}">
                <a16:creationId xmlns:a16="http://schemas.microsoft.com/office/drawing/2014/main" xmlns="" id="{5F34C0D9-99F6-4BFC-B041-958DAEEFBC5E}"/>
              </a:ext>
            </a:extLst>
          </p:cNvPr>
          <p:cNvSpPr txBox="1">
            <a:spLocks/>
          </p:cNvSpPr>
          <p:nvPr/>
        </p:nvSpPr>
        <p:spPr>
          <a:xfrm>
            <a:off x="913924" y="274638"/>
            <a:ext cx="5600629"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Doctor, doctor! I’m tired!</a:t>
            </a:r>
          </a:p>
        </p:txBody>
      </p:sp>
    </p:spTree>
    <p:extLst>
      <p:ext uri="{BB962C8B-B14F-4D97-AF65-F5344CB8AC3E}">
        <p14:creationId xmlns:p14="http://schemas.microsoft.com/office/powerpoint/2010/main" val="40882485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alpha val="1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32F03B1-9F42-47D9-96B4-9D16857727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85720">
            <a:off x="292557" y="272557"/>
            <a:ext cx="629580" cy="750169"/>
          </a:xfrm>
          <a:prstGeom prst="rect">
            <a:avLst/>
          </a:prstGeom>
        </p:spPr>
      </p:pic>
      <p:sp>
        <p:nvSpPr>
          <p:cNvPr id="6" name="Cloud 5">
            <a:extLst>
              <a:ext uri="{FF2B5EF4-FFF2-40B4-BE49-F238E27FC236}">
                <a16:creationId xmlns:a16="http://schemas.microsoft.com/office/drawing/2014/main" xmlns="" id="{D28FAEF2-4DFD-48A0-9B3A-1D73843F6050}"/>
              </a:ext>
            </a:extLst>
          </p:cNvPr>
          <p:cNvSpPr/>
          <p:nvPr/>
        </p:nvSpPr>
        <p:spPr>
          <a:xfrm>
            <a:off x="604669" y="3589338"/>
            <a:ext cx="4024129" cy="797468"/>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Does this person need more sleep?</a:t>
            </a:r>
            <a:endParaRPr lang="en-GB" sz="1600" dirty="0"/>
          </a:p>
        </p:txBody>
      </p:sp>
      <p:sp>
        <p:nvSpPr>
          <p:cNvPr id="8" name="Speech Bubble: Rectangle with Corners Rounded 7">
            <a:extLst>
              <a:ext uri="{FF2B5EF4-FFF2-40B4-BE49-F238E27FC236}">
                <a16:creationId xmlns:a16="http://schemas.microsoft.com/office/drawing/2014/main" xmlns="" id="{77E27E6A-811D-4E7A-B8EA-4D2F705107D6}"/>
              </a:ext>
            </a:extLst>
          </p:cNvPr>
          <p:cNvSpPr/>
          <p:nvPr/>
        </p:nvSpPr>
        <p:spPr>
          <a:xfrm>
            <a:off x="448772" y="1466403"/>
            <a:ext cx="4335924" cy="1826594"/>
          </a:xfrm>
          <a:prstGeom prst="wedgeRoundRectCallout">
            <a:avLst>
              <a:gd name="adj1" fmla="val -49663"/>
              <a:gd name="adj2" fmla="val 66302"/>
              <a:gd name="adj3" fmla="val 16667"/>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I just </a:t>
            </a:r>
            <a:r>
              <a:rPr lang="en-GB" sz="1600" b="1" dirty="0"/>
              <a:t>can’t concentrate! </a:t>
            </a:r>
            <a:r>
              <a:rPr lang="en-GB" sz="1600" dirty="0"/>
              <a:t>Every time I go to do my school work I get </a:t>
            </a:r>
            <a:r>
              <a:rPr lang="en-GB" sz="1600" b="1" dirty="0"/>
              <a:t>distracted</a:t>
            </a:r>
            <a:r>
              <a:rPr lang="en-GB" sz="1600" dirty="0"/>
              <a:t>, and afterwards I completely</a:t>
            </a:r>
            <a:r>
              <a:rPr lang="en-GB" sz="1600" b="1" dirty="0"/>
              <a:t> forget what I’ve learned.</a:t>
            </a:r>
            <a:r>
              <a:rPr lang="en-GB" sz="1600" dirty="0"/>
              <a:t> Help me!</a:t>
            </a:r>
          </a:p>
        </p:txBody>
      </p:sp>
      <p:sp>
        <p:nvSpPr>
          <p:cNvPr id="9" name="Rectangle: Rounded Corners 8">
            <a:extLst>
              <a:ext uri="{FF2B5EF4-FFF2-40B4-BE49-F238E27FC236}">
                <a16:creationId xmlns:a16="http://schemas.microsoft.com/office/drawing/2014/main" xmlns="" id="{E16DD33C-7F90-4655-A398-7BB8AC3B53D9}"/>
              </a:ext>
            </a:extLst>
          </p:cNvPr>
          <p:cNvSpPr/>
          <p:nvPr/>
        </p:nvSpPr>
        <p:spPr>
          <a:xfrm>
            <a:off x="452178" y="4683147"/>
            <a:ext cx="4332518" cy="1750931"/>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Yes!</a:t>
            </a:r>
            <a:r>
              <a:rPr lang="en-GB" sz="1600" dirty="0"/>
              <a:t> When you are asleep </a:t>
            </a:r>
            <a:r>
              <a:rPr lang="en-GB" sz="1600" b="1" dirty="0"/>
              <a:t>your brain turns what you have learned into memories</a:t>
            </a:r>
            <a:r>
              <a:rPr lang="en-GB" sz="1600" dirty="0"/>
              <a:t>, which is how you remember things. If you don’t get enough sleep, it stops this from happening and makes it </a:t>
            </a:r>
            <a:r>
              <a:rPr lang="en-GB" sz="1600" b="1" dirty="0"/>
              <a:t>much harder to concentrate!</a:t>
            </a:r>
          </a:p>
        </p:txBody>
      </p:sp>
      <p:pic>
        <p:nvPicPr>
          <p:cNvPr id="7" name="Picture 6" descr="A person wearing a hat&#10;&#10;Description automatically generated">
            <a:extLst>
              <a:ext uri="{FF2B5EF4-FFF2-40B4-BE49-F238E27FC236}">
                <a16:creationId xmlns:a16="http://schemas.microsoft.com/office/drawing/2014/main" xmlns="" id="{267D3CF4-60C2-4876-AA62-CCB272A73BA4}"/>
              </a:ext>
            </a:extLst>
          </p:cNvPr>
          <p:cNvPicPr>
            <a:picLocks noChangeAspect="1"/>
          </p:cNvPicPr>
          <p:nvPr/>
        </p:nvPicPr>
        <p:blipFill>
          <a:blip r:embed="rId4" cstate="print">
            <a:clrChange>
              <a:clrFrom>
                <a:srgbClr val="FDFDFD"/>
              </a:clrFrom>
              <a:clrTo>
                <a:srgbClr val="FDFDFD">
                  <a:alpha val="0"/>
                </a:srgbClr>
              </a:clrTo>
            </a:clrChange>
            <a:extLst>
              <a:ext uri="{28A0092B-C50C-407E-A947-70E740481C1C}">
                <a14:useLocalDpi xmlns:a14="http://schemas.microsoft.com/office/drawing/2010/main"/>
              </a:ext>
            </a:extLst>
          </a:blip>
          <a:stretch>
            <a:fillRect/>
          </a:stretch>
        </p:blipFill>
        <p:spPr>
          <a:xfrm flipH="1">
            <a:off x="4737440" y="408355"/>
            <a:ext cx="4437888" cy="6272784"/>
          </a:xfrm>
          <a:prstGeom prst="rect">
            <a:avLst/>
          </a:prstGeom>
        </p:spPr>
      </p:pic>
      <p:sp>
        <p:nvSpPr>
          <p:cNvPr id="10" name="Title 1">
            <a:extLst>
              <a:ext uri="{FF2B5EF4-FFF2-40B4-BE49-F238E27FC236}">
                <a16:creationId xmlns:a16="http://schemas.microsoft.com/office/drawing/2014/main" xmlns="" id="{3A85FAB0-922E-4B65-810D-EE16FD02C7AE}"/>
              </a:ext>
            </a:extLst>
          </p:cNvPr>
          <p:cNvSpPr txBox="1">
            <a:spLocks/>
          </p:cNvSpPr>
          <p:nvPr/>
        </p:nvSpPr>
        <p:spPr>
          <a:xfrm>
            <a:off x="913924" y="274638"/>
            <a:ext cx="5600629"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Doctor, doctor! I’m tired!</a:t>
            </a:r>
          </a:p>
        </p:txBody>
      </p:sp>
    </p:spTree>
    <p:extLst>
      <p:ext uri="{BB962C8B-B14F-4D97-AF65-F5344CB8AC3E}">
        <p14:creationId xmlns:p14="http://schemas.microsoft.com/office/powerpoint/2010/main" val="1170812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alpha val="31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32F03B1-9F42-47D9-96B4-9D16857727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85720">
            <a:off x="292557" y="272557"/>
            <a:ext cx="629580" cy="750169"/>
          </a:xfrm>
          <a:prstGeom prst="rect">
            <a:avLst/>
          </a:prstGeom>
        </p:spPr>
      </p:pic>
      <p:sp>
        <p:nvSpPr>
          <p:cNvPr id="8" name="Speech Bubble: Rectangle with Corners Rounded 7">
            <a:extLst>
              <a:ext uri="{FF2B5EF4-FFF2-40B4-BE49-F238E27FC236}">
                <a16:creationId xmlns:a16="http://schemas.microsoft.com/office/drawing/2014/main" xmlns="" id="{77E27E6A-811D-4E7A-B8EA-4D2F705107D6}"/>
              </a:ext>
            </a:extLst>
          </p:cNvPr>
          <p:cNvSpPr/>
          <p:nvPr/>
        </p:nvSpPr>
        <p:spPr>
          <a:xfrm>
            <a:off x="448772" y="1466403"/>
            <a:ext cx="4335924" cy="1826594"/>
          </a:xfrm>
          <a:prstGeom prst="wedgeRoundRectCallout">
            <a:avLst>
              <a:gd name="adj1" fmla="val -49663"/>
              <a:gd name="adj2" fmla="val 66302"/>
              <a:gd name="adj3" fmla="val 16667"/>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Doctor,</a:t>
            </a:r>
            <a:r>
              <a:rPr lang="en-GB" sz="1600" b="1" dirty="0"/>
              <a:t> I can’t stop eating junk food! </a:t>
            </a:r>
            <a:r>
              <a:rPr lang="en-GB" sz="1600" dirty="0"/>
              <a:t>All I want is sweets and chocolate, even though</a:t>
            </a:r>
            <a:r>
              <a:rPr lang="en-GB" sz="1600" b="1" dirty="0"/>
              <a:t> I usually like fruit and vegetables. </a:t>
            </a:r>
            <a:r>
              <a:rPr lang="en-GB" sz="1600" dirty="0"/>
              <a:t>What’s wrong with me?</a:t>
            </a:r>
          </a:p>
        </p:txBody>
      </p:sp>
      <p:sp>
        <p:nvSpPr>
          <p:cNvPr id="9" name="Rectangle: Rounded Corners 8">
            <a:extLst>
              <a:ext uri="{FF2B5EF4-FFF2-40B4-BE49-F238E27FC236}">
                <a16:creationId xmlns:a16="http://schemas.microsoft.com/office/drawing/2014/main" xmlns="" id="{E16DD33C-7F90-4655-A398-7BB8AC3B53D9}"/>
              </a:ext>
            </a:extLst>
          </p:cNvPr>
          <p:cNvSpPr/>
          <p:nvPr/>
        </p:nvSpPr>
        <p:spPr>
          <a:xfrm>
            <a:off x="452178" y="4699322"/>
            <a:ext cx="4332518" cy="1734756"/>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Yes! </a:t>
            </a:r>
            <a:r>
              <a:rPr lang="en-GB" sz="1600" dirty="0"/>
              <a:t>When you don’t get enough sleep, your body tries to get more energy through food. </a:t>
            </a:r>
            <a:r>
              <a:rPr lang="en-GB" sz="1600" b="1" dirty="0"/>
              <a:t>“Junk” foods trick your brain into thinking you have more energy, but it doesn’t last long </a:t>
            </a:r>
            <a:r>
              <a:rPr lang="en-GB" sz="1600" dirty="0"/>
              <a:t>before you want more!</a:t>
            </a:r>
          </a:p>
        </p:txBody>
      </p:sp>
      <p:pic>
        <p:nvPicPr>
          <p:cNvPr id="10" name="Picture 9" descr="A person posing for the camera&#10;&#10;Description automatically generated">
            <a:extLst>
              <a:ext uri="{FF2B5EF4-FFF2-40B4-BE49-F238E27FC236}">
                <a16:creationId xmlns:a16="http://schemas.microsoft.com/office/drawing/2014/main" xmlns="" id="{C9F9F6E7-3996-4C46-B159-C4E320F0BC02}"/>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16415" y="791102"/>
            <a:ext cx="5521012" cy="5896770"/>
          </a:xfrm>
          <a:prstGeom prst="rect">
            <a:avLst/>
          </a:prstGeom>
        </p:spPr>
      </p:pic>
      <p:sp>
        <p:nvSpPr>
          <p:cNvPr id="11" name="Cloud 10">
            <a:extLst>
              <a:ext uri="{FF2B5EF4-FFF2-40B4-BE49-F238E27FC236}">
                <a16:creationId xmlns:a16="http://schemas.microsoft.com/office/drawing/2014/main" xmlns="" id="{41854CF3-EF3C-4F7E-BD38-62EEFE41D903}"/>
              </a:ext>
            </a:extLst>
          </p:cNvPr>
          <p:cNvSpPr/>
          <p:nvPr/>
        </p:nvSpPr>
        <p:spPr>
          <a:xfrm>
            <a:off x="604669" y="3589338"/>
            <a:ext cx="4024129" cy="797468"/>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Does this person need more sleep?</a:t>
            </a:r>
            <a:endParaRPr lang="en-GB" sz="1600" dirty="0"/>
          </a:p>
        </p:txBody>
      </p:sp>
      <p:sp>
        <p:nvSpPr>
          <p:cNvPr id="13" name="Title 1">
            <a:extLst>
              <a:ext uri="{FF2B5EF4-FFF2-40B4-BE49-F238E27FC236}">
                <a16:creationId xmlns:a16="http://schemas.microsoft.com/office/drawing/2014/main" xmlns="" id="{E863DA7D-91FC-4F9E-930F-AB4CF5DEA70C}"/>
              </a:ext>
            </a:extLst>
          </p:cNvPr>
          <p:cNvSpPr txBox="1">
            <a:spLocks/>
          </p:cNvSpPr>
          <p:nvPr/>
        </p:nvSpPr>
        <p:spPr>
          <a:xfrm>
            <a:off x="913924" y="274638"/>
            <a:ext cx="5600629"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Doctor, doctor! I’m tired!</a:t>
            </a:r>
          </a:p>
        </p:txBody>
      </p:sp>
    </p:spTree>
    <p:extLst>
      <p:ext uri="{BB962C8B-B14F-4D97-AF65-F5344CB8AC3E}">
        <p14:creationId xmlns:p14="http://schemas.microsoft.com/office/powerpoint/2010/main" val="10323912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alpha val="31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32F03B1-9F42-47D9-96B4-9D16857727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85720">
            <a:off x="292557" y="272557"/>
            <a:ext cx="629580" cy="750169"/>
          </a:xfrm>
          <a:prstGeom prst="rect">
            <a:avLst/>
          </a:prstGeom>
        </p:spPr>
      </p:pic>
      <p:sp>
        <p:nvSpPr>
          <p:cNvPr id="8" name="Speech Bubble: Rectangle with Corners Rounded 7">
            <a:extLst>
              <a:ext uri="{FF2B5EF4-FFF2-40B4-BE49-F238E27FC236}">
                <a16:creationId xmlns:a16="http://schemas.microsoft.com/office/drawing/2014/main" xmlns="" id="{77E27E6A-811D-4E7A-B8EA-4D2F705107D6}"/>
              </a:ext>
            </a:extLst>
          </p:cNvPr>
          <p:cNvSpPr/>
          <p:nvPr/>
        </p:nvSpPr>
        <p:spPr>
          <a:xfrm>
            <a:off x="448772" y="1466403"/>
            <a:ext cx="4335924" cy="1826594"/>
          </a:xfrm>
          <a:prstGeom prst="wedgeRoundRectCallout">
            <a:avLst>
              <a:gd name="adj1" fmla="val -49663"/>
              <a:gd name="adj2" fmla="val 66302"/>
              <a:gd name="adj3" fmla="val 16667"/>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Hi Doc! I seem to be </a:t>
            </a:r>
            <a:r>
              <a:rPr lang="en-GB" sz="1600" b="1" dirty="0"/>
              <a:t>very clumsy </a:t>
            </a:r>
            <a:r>
              <a:rPr lang="en-GB" sz="1600" dirty="0"/>
              <a:t>at the moment. I tripped up the stairs this morning, and then I dropped a cup on the floor this afternoon. </a:t>
            </a:r>
            <a:r>
              <a:rPr lang="en-GB" sz="1600" b="1" dirty="0"/>
              <a:t>This is very unlike me. </a:t>
            </a:r>
            <a:r>
              <a:rPr lang="en-GB" sz="1600" dirty="0"/>
              <a:t>Can you help?</a:t>
            </a:r>
          </a:p>
        </p:txBody>
      </p:sp>
      <p:sp>
        <p:nvSpPr>
          <p:cNvPr id="9" name="Rectangle: Rounded Corners 8">
            <a:extLst>
              <a:ext uri="{FF2B5EF4-FFF2-40B4-BE49-F238E27FC236}">
                <a16:creationId xmlns:a16="http://schemas.microsoft.com/office/drawing/2014/main" xmlns="" id="{E16DD33C-7F90-4655-A398-7BB8AC3B53D9}"/>
              </a:ext>
            </a:extLst>
          </p:cNvPr>
          <p:cNvSpPr/>
          <p:nvPr/>
        </p:nvSpPr>
        <p:spPr>
          <a:xfrm>
            <a:off x="452178" y="4706294"/>
            <a:ext cx="4332518" cy="1727784"/>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Yes! Not getting enough sleep can affect your coordination, making you clumsy and forgetful.</a:t>
            </a:r>
            <a:r>
              <a:rPr lang="en-GB" sz="1600" dirty="0"/>
              <a:t> In fact, scientists say that people who do not have enough sleep can start to act like they’ve drunk alcohol!</a:t>
            </a:r>
          </a:p>
        </p:txBody>
      </p:sp>
      <p:pic>
        <p:nvPicPr>
          <p:cNvPr id="4" name="Picture 3" descr="A person wearing a blue hat&#10;&#10;Description automatically generated">
            <a:extLst>
              <a:ext uri="{FF2B5EF4-FFF2-40B4-BE49-F238E27FC236}">
                <a16:creationId xmlns:a16="http://schemas.microsoft.com/office/drawing/2014/main" xmlns="" id="{64ACD304-DE4F-4977-A6E5-3C2B34C52044}"/>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24951" y="1072719"/>
            <a:ext cx="4490965" cy="5612981"/>
          </a:xfrm>
          <a:prstGeom prst="rect">
            <a:avLst/>
          </a:prstGeom>
        </p:spPr>
      </p:pic>
      <p:sp>
        <p:nvSpPr>
          <p:cNvPr id="11" name="Cloud 10">
            <a:extLst>
              <a:ext uri="{FF2B5EF4-FFF2-40B4-BE49-F238E27FC236}">
                <a16:creationId xmlns:a16="http://schemas.microsoft.com/office/drawing/2014/main" xmlns="" id="{0AD6F379-DE72-4D1C-9D5E-2CABFCDAC738}"/>
              </a:ext>
            </a:extLst>
          </p:cNvPr>
          <p:cNvSpPr/>
          <p:nvPr/>
        </p:nvSpPr>
        <p:spPr>
          <a:xfrm>
            <a:off x="604669" y="3589338"/>
            <a:ext cx="4024129" cy="797468"/>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Does this person need more sleep?</a:t>
            </a:r>
            <a:endParaRPr lang="en-GB" sz="1600" dirty="0"/>
          </a:p>
        </p:txBody>
      </p:sp>
      <p:sp>
        <p:nvSpPr>
          <p:cNvPr id="10" name="Title 1">
            <a:extLst>
              <a:ext uri="{FF2B5EF4-FFF2-40B4-BE49-F238E27FC236}">
                <a16:creationId xmlns:a16="http://schemas.microsoft.com/office/drawing/2014/main" xmlns="" id="{4DFB4FCF-3EFC-4774-9A7E-06E561AFAFB2}"/>
              </a:ext>
            </a:extLst>
          </p:cNvPr>
          <p:cNvSpPr txBox="1">
            <a:spLocks/>
          </p:cNvSpPr>
          <p:nvPr/>
        </p:nvSpPr>
        <p:spPr>
          <a:xfrm>
            <a:off x="913924" y="274638"/>
            <a:ext cx="5600629"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Doctor, doctor! I’m tired!</a:t>
            </a:r>
          </a:p>
        </p:txBody>
      </p:sp>
    </p:spTree>
    <p:extLst>
      <p:ext uri="{BB962C8B-B14F-4D97-AF65-F5344CB8AC3E}">
        <p14:creationId xmlns:p14="http://schemas.microsoft.com/office/powerpoint/2010/main" val="12625224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alpha val="1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32F03B1-9F42-47D9-96B4-9D16857727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85720">
            <a:off x="292557" y="272557"/>
            <a:ext cx="629580" cy="750169"/>
          </a:xfrm>
          <a:prstGeom prst="rect">
            <a:avLst/>
          </a:prstGeom>
        </p:spPr>
      </p:pic>
      <p:sp>
        <p:nvSpPr>
          <p:cNvPr id="8" name="Speech Bubble: Rectangle with Corners Rounded 7">
            <a:extLst>
              <a:ext uri="{FF2B5EF4-FFF2-40B4-BE49-F238E27FC236}">
                <a16:creationId xmlns:a16="http://schemas.microsoft.com/office/drawing/2014/main" xmlns="" id="{77E27E6A-811D-4E7A-B8EA-4D2F705107D6}"/>
              </a:ext>
            </a:extLst>
          </p:cNvPr>
          <p:cNvSpPr/>
          <p:nvPr/>
        </p:nvSpPr>
        <p:spPr>
          <a:xfrm>
            <a:off x="448772" y="1466403"/>
            <a:ext cx="4335924" cy="1826594"/>
          </a:xfrm>
          <a:prstGeom prst="wedgeRoundRectCallout">
            <a:avLst>
              <a:gd name="adj1" fmla="val -49663"/>
              <a:gd name="adj2" fmla="val 66302"/>
              <a:gd name="adj3" fmla="val 16667"/>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I’m </a:t>
            </a:r>
            <a:r>
              <a:rPr lang="en-GB" sz="1600" b="1" dirty="0"/>
              <a:t>miserable</a:t>
            </a:r>
            <a:r>
              <a:rPr lang="en-GB" sz="1600" dirty="0"/>
              <a:t>. I just </a:t>
            </a:r>
            <a:r>
              <a:rPr lang="en-GB" sz="1600" b="1" dirty="0"/>
              <a:t>feel sad all the time. </a:t>
            </a:r>
            <a:r>
              <a:rPr lang="en-GB" sz="1600" dirty="0"/>
              <a:t>When my brother asks to play I shout at him, and I </a:t>
            </a:r>
            <a:r>
              <a:rPr lang="en-GB" sz="1600" b="1" dirty="0"/>
              <a:t>can’t be bothered </a:t>
            </a:r>
            <a:r>
              <a:rPr lang="en-GB" sz="1600" dirty="0"/>
              <a:t>to do my school work either. I just feel </a:t>
            </a:r>
            <a:r>
              <a:rPr lang="en-GB" sz="1600" b="1" dirty="0"/>
              <a:t>grumpy </a:t>
            </a:r>
            <a:r>
              <a:rPr lang="en-GB" sz="1600" dirty="0"/>
              <a:t>and </a:t>
            </a:r>
            <a:r>
              <a:rPr lang="en-GB" sz="1600" b="1" dirty="0"/>
              <a:t>sad</a:t>
            </a:r>
            <a:r>
              <a:rPr lang="en-GB" sz="1600" dirty="0"/>
              <a:t> today.</a:t>
            </a:r>
          </a:p>
        </p:txBody>
      </p:sp>
      <p:sp>
        <p:nvSpPr>
          <p:cNvPr id="9" name="Rectangle: Rounded Corners 8">
            <a:extLst>
              <a:ext uri="{FF2B5EF4-FFF2-40B4-BE49-F238E27FC236}">
                <a16:creationId xmlns:a16="http://schemas.microsoft.com/office/drawing/2014/main" xmlns="" id="{E16DD33C-7F90-4655-A398-7BB8AC3B53D9}"/>
              </a:ext>
            </a:extLst>
          </p:cNvPr>
          <p:cNvSpPr/>
          <p:nvPr/>
        </p:nvSpPr>
        <p:spPr>
          <a:xfrm>
            <a:off x="452178" y="4985272"/>
            <a:ext cx="4332518" cy="1448806"/>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Yes! </a:t>
            </a:r>
            <a:r>
              <a:rPr lang="en-GB" sz="1600" dirty="0"/>
              <a:t>Not getting enough sleep can affect your moods too, </a:t>
            </a:r>
            <a:r>
              <a:rPr lang="en-GB" sz="1600" b="1" dirty="0"/>
              <a:t>making you feel sad, angry and even emotional</a:t>
            </a:r>
            <a:r>
              <a:rPr lang="en-GB" sz="1600" dirty="0"/>
              <a:t>. The less sleep you have, the worse this feeling can get!</a:t>
            </a:r>
          </a:p>
        </p:txBody>
      </p:sp>
      <p:pic>
        <p:nvPicPr>
          <p:cNvPr id="7" name="Picture 6" descr="A person wearing a hat&#10;&#10;Description automatically generated">
            <a:extLst>
              <a:ext uri="{FF2B5EF4-FFF2-40B4-BE49-F238E27FC236}">
                <a16:creationId xmlns:a16="http://schemas.microsoft.com/office/drawing/2014/main" xmlns="" id="{6827BC7B-E416-499F-AE47-D1FF64E22351}"/>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4942453" y="541940"/>
            <a:ext cx="4096299" cy="6144448"/>
          </a:xfrm>
          <a:prstGeom prst="rect">
            <a:avLst/>
          </a:prstGeom>
        </p:spPr>
      </p:pic>
      <p:sp>
        <p:nvSpPr>
          <p:cNvPr id="10" name="Cloud 9">
            <a:extLst>
              <a:ext uri="{FF2B5EF4-FFF2-40B4-BE49-F238E27FC236}">
                <a16:creationId xmlns:a16="http://schemas.microsoft.com/office/drawing/2014/main" xmlns="" id="{B9715494-9435-42CD-BE8E-00BA1D3ECEEB}"/>
              </a:ext>
            </a:extLst>
          </p:cNvPr>
          <p:cNvSpPr/>
          <p:nvPr/>
        </p:nvSpPr>
        <p:spPr>
          <a:xfrm>
            <a:off x="604669" y="3740400"/>
            <a:ext cx="4024129" cy="797468"/>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Does this person need more sleep?</a:t>
            </a:r>
            <a:endParaRPr lang="en-GB" sz="1600" dirty="0"/>
          </a:p>
        </p:txBody>
      </p:sp>
      <p:sp>
        <p:nvSpPr>
          <p:cNvPr id="11" name="Title 1">
            <a:extLst>
              <a:ext uri="{FF2B5EF4-FFF2-40B4-BE49-F238E27FC236}">
                <a16:creationId xmlns:a16="http://schemas.microsoft.com/office/drawing/2014/main" xmlns="" id="{9C1E981A-786A-478B-B664-85947BE8B8FE}"/>
              </a:ext>
            </a:extLst>
          </p:cNvPr>
          <p:cNvSpPr txBox="1">
            <a:spLocks/>
          </p:cNvSpPr>
          <p:nvPr/>
        </p:nvSpPr>
        <p:spPr>
          <a:xfrm>
            <a:off x="913924" y="274638"/>
            <a:ext cx="5600629"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Doctor, doctor! I’m tired!</a:t>
            </a:r>
          </a:p>
        </p:txBody>
      </p:sp>
    </p:spTree>
    <p:extLst>
      <p:ext uri="{BB962C8B-B14F-4D97-AF65-F5344CB8AC3E}">
        <p14:creationId xmlns:p14="http://schemas.microsoft.com/office/powerpoint/2010/main" val="5220546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3D93403-66FA-478F-B89A-C4BDD5917F76}"/>
              </a:ext>
            </a:extLst>
          </p:cNvPr>
          <p:cNvSpPr>
            <a:spLocks noGrp="1"/>
          </p:cNvSpPr>
          <p:nvPr>
            <p:ph type="body" sz="quarter" idx="17"/>
          </p:nvPr>
        </p:nvSpPr>
        <p:spPr>
          <a:xfrm>
            <a:off x="700868" y="3658136"/>
            <a:ext cx="1712913" cy="1149259"/>
          </a:xfrm>
          <a:solidFill>
            <a:schemeClr val="accent5"/>
          </a:solidFill>
        </p:spPr>
        <p:txBody>
          <a:bodyPr/>
          <a:lstStyle/>
          <a:p>
            <a:r>
              <a:rPr lang="en-GB" dirty="0"/>
              <a:t>How can I catch more </a:t>
            </a:r>
            <a:r>
              <a:rPr lang="en-GB" dirty="0" err="1"/>
              <a:t>zzz’s</a:t>
            </a:r>
            <a:r>
              <a:rPr lang="en-GB" dirty="0"/>
              <a:t>?</a:t>
            </a:r>
          </a:p>
        </p:txBody>
      </p:sp>
      <p:sp>
        <p:nvSpPr>
          <p:cNvPr id="3" name="Text Placeholder 2">
            <a:extLst>
              <a:ext uri="{FF2B5EF4-FFF2-40B4-BE49-F238E27FC236}">
                <a16:creationId xmlns:a16="http://schemas.microsoft.com/office/drawing/2014/main" xmlns="" id="{1B1C5C19-3BEF-40F0-BBB3-B465E3BF533B}"/>
              </a:ext>
            </a:extLst>
          </p:cNvPr>
          <p:cNvSpPr>
            <a:spLocks noGrp="1"/>
          </p:cNvSpPr>
          <p:nvPr>
            <p:ph type="body" sz="quarter" idx="13"/>
          </p:nvPr>
        </p:nvSpPr>
        <p:spPr>
          <a:xfrm>
            <a:off x="1858417" y="1209716"/>
            <a:ext cx="1712913" cy="1109663"/>
          </a:xfrm>
        </p:spPr>
        <p:txBody>
          <a:bodyPr/>
          <a:lstStyle/>
          <a:p>
            <a:r>
              <a:rPr lang="en-GB" dirty="0"/>
              <a:t>Starter: Put a finger down…</a:t>
            </a:r>
          </a:p>
        </p:txBody>
      </p:sp>
      <p:sp>
        <p:nvSpPr>
          <p:cNvPr id="4" name="Text Placeholder 3">
            <a:extLst>
              <a:ext uri="{FF2B5EF4-FFF2-40B4-BE49-F238E27FC236}">
                <a16:creationId xmlns:a16="http://schemas.microsoft.com/office/drawing/2014/main" xmlns="" id="{F3FB5820-814D-4D54-BDEF-81649822D553}"/>
              </a:ext>
            </a:extLst>
          </p:cNvPr>
          <p:cNvSpPr>
            <a:spLocks noGrp="1"/>
          </p:cNvSpPr>
          <p:nvPr>
            <p:ph type="body" sz="quarter" idx="14"/>
          </p:nvPr>
        </p:nvSpPr>
        <p:spPr>
          <a:xfrm>
            <a:off x="4886997" y="1158031"/>
            <a:ext cx="1884045" cy="1161348"/>
          </a:xfrm>
          <a:solidFill>
            <a:schemeClr val="bg1"/>
          </a:solidFill>
        </p:spPr>
        <p:txBody>
          <a:bodyPr/>
          <a:lstStyle/>
          <a:p>
            <a:r>
              <a:rPr lang="en-GB" dirty="0"/>
              <a:t>   Why are we talking about this?</a:t>
            </a:r>
          </a:p>
        </p:txBody>
      </p:sp>
      <p:sp>
        <p:nvSpPr>
          <p:cNvPr id="5" name="Text Placeholder 4">
            <a:extLst>
              <a:ext uri="{FF2B5EF4-FFF2-40B4-BE49-F238E27FC236}">
                <a16:creationId xmlns:a16="http://schemas.microsoft.com/office/drawing/2014/main" xmlns="" id="{2D4F2A90-9C1C-4009-9DE9-691AF46FB2DA}"/>
              </a:ext>
            </a:extLst>
          </p:cNvPr>
          <p:cNvSpPr>
            <a:spLocks noGrp="1"/>
          </p:cNvSpPr>
          <p:nvPr>
            <p:ph type="body" sz="quarter" idx="15"/>
          </p:nvPr>
        </p:nvSpPr>
        <p:spPr>
          <a:xfrm>
            <a:off x="7143362" y="2459510"/>
            <a:ext cx="1713599" cy="1108800"/>
          </a:xfrm>
          <a:solidFill>
            <a:schemeClr val="bg1"/>
          </a:solidFill>
        </p:spPr>
        <p:txBody>
          <a:bodyPr/>
          <a:lstStyle/>
          <a:p>
            <a:r>
              <a:rPr lang="en-GB" dirty="0"/>
              <a:t>Why do we sleep?</a:t>
            </a:r>
          </a:p>
        </p:txBody>
      </p:sp>
      <p:sp>
        <p:nvSpPr>
          <p:cNvPr id="6" name="Text Placeholder 5">
            <a:extLst>
              <a:ext uri="{FF2B5EF4-FFF2-40B4-BE49-F238E27FC236}">
                <a16:creationId xmlns:a16="http://schemas.microsoft.com/office/drawing/2014/main" xmlns="" id="{FD2B9F97-E99F-4B06-8575-7CE12615A3A0}"/>
              </a:ext>
            </a:extLst>
          </p:cNvPr>
          <p:cNvSpPr>
            <a:spLocks noGrp="1"/>
          </p:cNvSpPr>
          <p:nvPr>
            <p:ph type="body" sz="quarter" idx="16"/>
          </p:nvPr>
        </p:nvSpPr>
        <p:spPr>
          <a:xfrm>
            <a:off x="3350317" y="2805200"/>
            <a:ext cx="2064047" cy="1173600"/>
          </a:xfrm>
          <a:solidFill>
            <a:schemeClr val="bg1"/>
          </a:solidFill>
        </p:spPr>
        <p:txBody>
          <a:bodyPr anchor="ctr"/>
          <a:lstStyle/>
          <a:p>
            <a:r>
              <a:rPr lang="en-GB" dirty="0"/>
              <a:t>Doctor, doctor! I’m tired!</a:t>
            </a:r>
          </a:p>
        </p:txBody>
      </p:sp>
      <p:sp>
        <p:nvSpPr>
          <p:cNvPr id="8" name="Text Placeholder 7">
            <a:extLst>
              <a:ext uri="{FF2B5EF4-FFF2-40B4-BE49-F238E27FC236}">
                <a16:creationId xmlns:a16="http://schemas.microsoft.com/office/drawing/2014/main" xmlns="" id="{F006982E-3E42-4ADD-B09B-E457CEB8AF36}"/>
              </a:ext>
            </a:extLst>
          </p:cNvPr>
          <p:cNvSpPr>
            <a:spLocks noGrp="1"/>
          </p:cNvSpPr>
          <p:nvPr>
            <p:ph type="body" sz="quarter" idx="19"/>
          </p:nvPr>
        </p:nvSpPr>
        <p:spPr>
          <a:xfrm>
            <a:off x="2662437" y="5067700"/>
            <a:ext cx="1487488" cy="1181100"/>
          </a:xfrm>
        </p:spPr>
        <p:txBody>
          <a:bodyPr/>
          <a:lstStyle/>
          <a:p>
            <a:r>
              <a:rPr lang="en-GB"/>
              <a:t>Vote!</a:t>
            </a:r>
          </a:p>
        </p:txBody>
      </p:sp>
      <p:pic>
        <p:nvPicPr>
          <p:cNvPr id="9" name="Picture 8">
            <a:extLst>
              <a:ext uri="{FF2B5EF4-FFF2-40B4-BE49-F238E27FC236}">
                <a16:creationId xmlns:a16="http://schemas.microsoft.com/office/drawing/2014/main" xmlns="" id="{99BBF635-27DD-4398-A315-8559E70F8E0C}"/>
              </a:ext>
            </a:extLst>
          </p:cNvPr>
          <p:cNvPicPr>
            <a:picLocks noChangeAspect="1"/>
          </p:cNvPicPr>
          <p:nvPr/>
        </p:nvPicPr>
        <p:blipFill>
          <a:blip r:embed="rId3">
            <a:clrChange>
              <a:clrFrom>
                <a:srgbClr val="FFFFFF"/>
              </a:clrFrom>
              <a:clrTo>
                <a:srgbClr val="FFFFFF">
                  <a:alpha val="0"/>
                </a:srgbClr>
              </a:clrTo>
            </a:clrChange>
          </a:blip>
          <a:stretch>
            <a:fillRect/>
          </a:stretch>
        </p:blipFill>
        <p:spPr>
          <a:xfrm flipH="1">
            <a:off x="3754072" y="4718518"/>
            <a:ext cx="1134359" cy="1737361"/>
          </a:xfrm>
          <a:prstGeom prst="rect">
            <a:avLst/>
          </a:prstGeom>
        </p:spPr>
      </p:pic>
      <p:pic>
        <p:nvPicPr>
          <p:cNvPr id="11" name="Picture 10">
            <a:extLst>
              <a:ext uri="{FF2B5EF4-FFF2-40B4-BE49-F238E27FC236}">
                <a16:creationId xmlns:a16="http://schemas.microsoft.com/office/drawing/2014/main" xmlns="" id="{3F389E0A-A0A2-4EF7-B0F5-7B2C4FDB14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35266" y="1072719"/>
            <a:ext cx="993753" cy="956220"/>
          </a:xfrm>
          <a:prstGeom prst="rect">
            <a:avLst/>
          </a:prstGeom>
        </p:spPr>
      </p:pic>
      <p:pic>
        <p:nvPicPr>
          <p:cNvPr id="12" name="Picture 11">
            <a:extLst>
              <a:ext uri="{FF2B5EF4-FFF2-40B4-BE49-F238E27FC236}">
                <a16:creationId xmlns:a16="http://schemas.microsoft.com/office/drawing/2014/main" xmlns="" id="{849250F2-06B8-4D7B-B780-610FF4841E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77915" y="2198937"/>
            <a:ext cx="654377" cy="980728"/>
          </a:xfrm>
          <a:prstGeom prst="rect">
            <a:avLst/>
          </a:prstGeom>
        </p:spPr>
      </p:pic>
      <p:sp>
        <p:nvSpPr>
          <p:cNvPr id="24" name="Text Placeholder 6">
            <a:extLst>
              <a:ext uri="{FF2B5EF4-FFF2-40B4-BE49-F238E27FC236}">
                <a16:creationId xmlns:a16="http://schemas.microsoft.com/office/drawing/2014/main" xmlns="" id="{1FD4CA48-E045-41C4-9C63-82C141DE65A9}"/>
              </a:ext>
            </a:extLst>
          </p:cNvPr>
          <p:cNvSpPr>
            <a:spLocks noGrp="1"/>
          </p:cNvSpPr>
          <p:nvPr>
            <p:ph type="body" sz="quarter" idx="18"/>
          </p:nvPr>
        </p:nvSpPr>
        <p:spPr>
          <a:xfrm>
            <a:off x="5148186" y="5006899"/>
            <a:ext cx="2064047" cy="1292824"/>
          </a:xfrm>
          <a:solidFill>
            <a:schemeClr val="bg1"/>
          </a:solidFill>
        </p:spPr>
        <p:txBody>
          <a:bodyPr/>
          <a:lstStyle/>
          <a:p>
            <a:r>
              <a:rPr lang="en-GB" dirty="0"/>
              <a:t>Ext: Conduct a sleep study!</a:t>
            </a:r>
          </a:p>
        </p:txBody>
      </p:sp>
      <p:pic>
        <p:nvPicPr>
          <p:cNvPr id="25" name="Picture 24">
            <a:extLst>
              <a:ext uri="{FF2B5EF4-FFF2-40B4-BE49-F238E27FC236}">
                <a16:creationId xmlns:a16="http://schemas.microsoft.com/office/drawing/2014/main" xmlns="" id="{5D2AFC9A-070F-4E85-9154-2719D3FFFD1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85720">
            <a:off x="5163855" y="4868795"/>
            <a:ext cx="499626" cy="595324"/>
          </a:xfrm>
          <a:prstGeom prst="rect">
            <a:avLst/>
          </a:prstGeom>
        </p:spPr>
      </p:pic>
      <p:pic>
        <p:nvPicPr>
          <p:cNvPr id="21" name="Picture 20" descr="A picture containing table, room, bedroom&#10;&#10;Description automatically generated">
            <a:extLst>
              <a:ext uri="{FF2B5EF4-FFF2-40B4-BE49-F238E27FC236}">
                <a16:creationId xmlns:a16="http://schemas.microsoft.com/office/drawing/2014/main" xmlns="" id="{835FC8D9-CC24-46CF-A050-0B898395BFD3}"/>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847631" y="4056622"/>
            <a:ext cx="981150" cy="1074555"/>
          </a:xfrm>
          <a:prstGeom prst="rect">
            <a:avLst/>
          </a:prstGeom>
        </p:spPr>
      </p:pic>
      <p:pic>
        <p:nvPicPr>
          <p:cNvPr id="27" name="Picture 26" descr="A picture containing table, room, bedroom&#10;&#10;Description automatically generated">
            <a:extLst>
              <a:ext uri="{FF2B5EF4-FFF2-40B4-BE49-F238E27FC236}">
                <a16:creationId xmlns:a16="http://schemas.microsoft.com/office/drawing/2014/main" xmlns="" id="{2A586660-D99B-4C6D-91E4-46840E4163F3}"/>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t="-12628"/>
          <a:stretch/>
        </p:blipFill>
        <p:spPr>
          <a:xfrm>
            <a:off x="3310685" y="924041"/>
            <a:ext cx="866747" cy="971665"/>
          </a:xfrm>
          <a:prstGeom prst="rect">
            <a:avLst/>
          </a:prstGeom>
        </p:spPr>
      </p:pic>
      <p:pic>
        <p:nvPicPr>
          <p:cNvPr id="28" name="Picture 27" descr="A picture containing table, room, bedroom&#10;&#10;Description automatically generated">
            <a:extLst>
              <a:ext uri="{FF2B5EF4-FFF2-40B4-BE49-F238E27FC236}">
                <a16:creationId xmlns:a16="http://schemas.microsoft.com/office/drawing/2014/main" xmlns="" id="{8342AE73-4B3C-4D07-B094-6030840651BF}"/>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797739" y="1572752"/>
            <a:ext cx="1134359" cy="933058"/>
          </a:xfrm>
          <a:prstGeom prst="rect">
            <a:avLst/>
          </a:prstGeom>
        </p:spPr>
      </p:pic>
      <p:pic>
        <p:nvPicPr>
          <p:cNvPr id="29" name="Picture 28" descr="A picture containing table, room, bedroom&#10;&#10;Description automatically generated">
            <a:extLst>
              <a:ext uri="{FF2B5EF4-FFF2-40B4-BE49-F238E27FC236}">
                <a16:creationId xmlns:a16="http://schemas.microsoft.com/office/drawing/2014/main" xmlns="" id="{220C5B7D-1801-43BD-8A42-D2E757A77985}"/>
              </a:ext>
            </a:extLst>
          </p:cNvPr>
          <p:cNvPicPr>
            <a:picLocks noChangeAspect="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987897" y="2834787"/>
            <a:ext cx="1181910" cy="1105375"/>
          </a:xfrm>
          <a:prstGeom prst="rect">
            <a:avLst/>
          </a:prstGeom>
        </p:spPr>
      </p:pic>
      <p:pic>
        <p:nvPicPr>
          <p:cNvPr id="30" name="Picture 29" descr="A picture containing table, room, bedroom&#10;&#10;Description automatically generated">
            <a:extLst>
              <a:ext uri="{FF2B5EF4-FFF2-40B4-BE49-F238E27FC236}">
                <a16:creationId xmlns:a16="http://schemas.microsoft.com/office/drawing/2014/main" xmlns="" id="{477A015E-476D-4840-973F-B5864D41B98A}"/>
              </a:ext>
            </a:extLst>
          </p:cNvPr>
          <p:cNvPicPr>
            <a:picLocks noChangeAspect="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rcRect b="-3863"/>
          <a:stretch/>
        </p:blipFill>
        <p:spPr>
          <a:xfrm>
            <a:off x="6702846" y="5699969"/>
            <a:ext cx="732289" cy="816094"/>
          </a:xfrm>
          <a:prstGeom prst="rect">
            <a:avLst/>
          </a:prstGeom>
        </p:spPr>
      </p:pic>
      <p:pic>
        <p:nvPicPr>
          <p:cNvPr id="34" name="Picture 33" descr="A picture containing table, room, bedroom&#10;&#10;Description automatically generated">
            <a:extLst>
              <a:ext uri="{FF2B5EF4-FFF2-40B4-BE49-F238E27FC236}">
                <a16:creationId xmlns:a16="http://schemas.microsoft.com/office/drawing/2014/main" xmlns="" id="{52329790-417E-4DA7-8FF0-789C16314503}"/>
              </a:ext>
            </a:extLst>
          </p:cNvPr>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20374270">
            <a:off x="204105" y="2820388"/>
            <a:ext cx="1226319" cy="1296094"/>
          </a:xfrm>
          <a:prstGeom prst="rect">
            <a:avLst/>
          </a:prstGeom>
        </p:spPr>
      </p:pic>
    </p:spTree>
    <p:extLst>
      <p:ext uri="{BB962C8B-B14F-4D97-AF65-F5344CB8AC3E}">
        <p14:creationId xmlns:p14="http://schemas.microsoft.com/office/powerpoint/2010/main" val="2617205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xmlns="" id="{7E870F19-20A7-4DD9-BEDB-82A5018F16F9}"/>
              </a:ext>
            </a:extLst>
          </p:cNvPr>
          <p:cNvSpPr/>
          <p:nvPr/>
        </p:nvSpPr>
        <p:spPr>
          <a:xfrm>
            <a:off x="345082" y="5618314"/>
            <a:ext cx="2727727" cy="947179"/>
          </a:xfrm>
          <a:prstGeom prst="roundRect">
            <a:avLst/>
          </a:prstGeom>
          <a:solidFill>
            <a:schemeClr val="tx2"/>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chemeClr val="bg1"/>
                </a:solidFill>
              </a:rPr>
              <a:t>In the classroom? </a:t>
            </a:r>
          </a:p>
          <a:p>
            <a:pPr algn="ctr"/>
            <a:r>
              <a:rPr lang="en-GB" sz="1300" dirty="0">
                <a:solidFill>
                  <a:schemeClr val="bg1"/>
                </a:solidFill>
              </a:rPr>
              <a:t>Look out for these boxes to see how to make the most of the activities!</a:t>
            </a:r>
          </a:p>
        </p:txBody>
      </p:sp>
      <p:sp>
        <p:nvSpPr>
          <p:cNvPr id="20" name="Rectangle: Rounded Corners 19">
            <a:extLst>
              <a:ext uri="{FF2B5EF4-FFF2-40B4-BE49-F238E27FC236}">
                <a16:creationId xmlns:a16="http://schemas.microsoft.com/office/drawing/2014/main" xmlns="" id="{05DE318A-69E4-41CB-AE00-5DC143B00D4E}"/>
              </a:ext>
            </a:extLst>
          </p:cNvPr>
          <p:cNvSpPr/>
          <p:nvPr/>
        </p:nvSpPr>
        <p:spPr>
          <a:xfrm>
            <a:off x="3208137" y="5618314"/>
            <a:ext cx="2727727" cy="947179"/>
          </a:xfrm>
          <a:prstGeom prst="roundRect">
            <a:avLst/>
          </a:prstGeom>
          <a:solidFill>
            <a:srgbClr val="DF6068">
              <a:alpha val="63922"/>
            </a:srgb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chemeClr val="bg1"/>
                </a:solidFill>
              </a:rPr>
              <a:t>Parents’ &amp; Carers’ Note: </a:t>
            </a:r>
          </a:p>
          <a:p>
            <a:pPr algn="ctr"/>
            <a:r>
              <a:rPr lang="en-GB" sz="1300" dirty="0">
                <a:solidFill>
                  <a:schemeClr val="bg1"/>
                </a:solidFill>
              </a:rPr>
              <a:t>Please see the Notes section below each slide for any further guidance. </a:t>
            </a:r>
          </a:p>
        </p:txBody>
      </p:sp>
      <p:sp>
        <p:nvSpPr>
          <p:cNvPr id="16" name="Shape 114">
            <a:extLst>
              <a:ext uri="{FF2B5EF4-FFF2-40B4-BE49-F238E27FC236}">
                <a16:creationId xmlns:a16="http://schemas.microsoft.com/office/drawing/2014/main" xmlns="" id="{76C3CDE3-1A0A-4D27-849C-4B8B0B93A752}"/>
              </a:ext>
            </a:extLst>
          </p:cNvPr>
          <p:cNvSpPr/>
          <p:nvPr/>
        </p:nvSpPr>
        <p:spPr>
          <a:xfrm>
            <a:off x="243628" y="2902583"/>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latin typeface="Century Gothic" panose="020B0502020202020204" pitchFamily="34" charset="0"/>
                <a:ea typeface="Lato"/>
                <a:cs typeface="Lato"/>
                <a:sym typeface="Lato"/>
              </a:rPr>
              <a:t>Learning from home?</a:t>
            </a:r>
            <a:endParaRPr lang="en-GB" sz="2500" b="1" dirty="0">
              <a:solidFill>
                <a:schemeClr val="tx1"/>
              </a:solidFill>
              <a:latin typeface="Century Gothic" panose="020B0502020202020204" pitchFamily="34" charset="0"/>
              <a:ea typeface="Lato"/>
              <a:cs typeface="Lato"/>
              <a:sym typeface="Lato"/>
            </a:endParaRPr>
          </a:p>
        </p:txBody>
      </p:sp>
      <p:sp>
        <p:nvSpPr>
          <p:cNvPr id="17" name="Rectangle: Rounded Corners 16">
            <a:extLst>
              <a:ext uri="{FF2B5EF4-FFF2-40B4-BE49-F238E27FC236}">
                <a16:creationId xmlns:a16="http://schemas.microsoft.com/office/drawing/2014/main" xmlns="" id="{E062C256-F089-49C1-9506-40BCFC38E7B2}"/>
              </a:ext>
            </a:extLst>
          </p:cNvPr>
          <p:cNvSpPr/>
          <p:nvPr/>
        </p:nvSpPr>
        <p:spPr>
          <a:xfrm>
            <a:off x="349098" y="3457018"/>
            <a:ext cx="8343743" cy="419012"/>
          </a:xfrm>
          <a:prstGeom prst="roundRect">
            <a:avLst/>
          </a:prstGeom>
          <a:solidFill>
            <a:schemeClr val="accent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t>Here are some </a:t>
            </a:r>
            <a:r>
              <a:rPr lang="en-GB" sz="1500" b="1" dirty="0"/>
              <a:t>ideas of how to get the most out of this lesson at home</a:t>
            </a:r>
            <a:r>
              <a:rPr lang="en-GB" sz="1500" dirty="0"/>
              <a:t>. </a:t>
            </a:r>
          </a:p>
        </p:txBody>
      </p:sp>
      <p:sp>
        <p:nvSpPr>
          <p:cNvPr id="19" name="Rectangle: Rounded Corners 18">
            <a:extLst>
              <a:ext uri="{FF2B5EF4-FFF2-40B4-BE49-F238E27FC236}">
                <a16:creationId xmlns:a16="http://schemas.microsoft.com/office/drawing/2014/main" xmlns="" id="{51372078-5239-46A8-8AEB-81847EA769FE}"/>
              </a:ext>
            </a:extLst>
          </p:cNvPr>
          <p:cNvSpPr/>
          <p:nvPr/>
        </p:nvSpPr>
        <p:spPr>
          <a:xfrm>
            <a:off x="643807" y="4048818"/>
            <a:ext cx="2304188" cy="1300853"/>
          </a:xfrm>
          <a:prstGeom prst="roundRect">
            <a:avLst/>
          </a:prstGeom>
          <a:solidFill>
            <a:schemeClr val="tx2">
              <a:lumMod val="20000"/>
              <a:lumOff val="8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t>Ask an adult to arrange a video call </a:t>
            </a:r>
            <a:r>
              <a:rPr lang="en-GB" sz="1500" dirty="0"/>
              <a:t>so you can do some   </a:t>
            </a:r>
          </a:p>
          <a:p>
            <a:pPr algn="ctr"/>
            <a:r>
              <a:rPr lang="en-GB" sz="1500" dirty="0"/>
              <a:t>    of the </a:t>
            </a:r>
            <a:r>
              <a:rPr lang="en-GB" sz="1500" b="1" dirty="0"/>
              <a:t>activities with a friend</a:t>
            </a:r>
            <a:r>
              <a:rPr lang="en-GB" sz="1500" dirty="0"/>
              <a:t>.</a:t>
            </a:r>
          </a:p>
        </p:txBody>
      </p:sp>
      <p:sp>
        <p:nvSpPr>
          <p:cNvPr id="21" name="Rectangle: Rounded Corners 20">
            <a:extLst>
              <a:ext uri="{FF2B5EF4-FFF2-40B4-BE49-F238E27FC236}">
                <a16:creationId xmlns:a16="http://schemas.microsoft.com/office/drawing/2014/main" xmlns="" id="{70A948B8-DB88-42C5-95FC-B4395C309933}"/>
              </a:ext>
            </a:extLst>
          </p:cNvPr>
          <p:cNvSpPr/>
          <p:nvPr/>
        </p:nvSpPr>
        <p:spPr>
          <a:xfrm>
            <a:off x="3563477" y="4048004"/>
            <a:ext cx="2304189" cy="1300852"/>
          </a:xfrm>
          <a:prstGeom prst="roundRect">
            <a:avLst/>
          </a:prstGeom>
          <a:solidFill>
            <a:schemeClr val="tx2">
              <a:lumMod val="40000"/>
              <a:lumOff val="6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t>Explore the topic with a parent or caregiver:</a:t>
            </a:r>
            <a:r>
              <a:rPr lang="en-GB" sz="1500" dirty="0"/>
              <a:t> how is  their opinion </a:t>
            </a:r>
          </a:p>
          <a:p>
            <a:pPr algn="ctr"/>
            <a:r>
              <a:rPr lang="en-GB" sz="1500" dirty="0"/>
              <a:t>different to yours? </a:t>
            </a:r>
          </a:p>
        </p:txBody>
      </p:sp>
      <p:sp>
        <p:nvSpPr>
          <p:cNvPr id="22" name="Rectangle: Rounded Corners 21">
            <a:extLst>
              <a:ext uri="{FF2B5EF4-FFF2-40B4-BE49-F238E27FC236}">
                <a16:creationId xmlns:a16="http://schemas.microsoft.com/office/drawing/2014/main" xmlns="" id="{FD54D12C-E7D6-4574-B5C9-758997D7276B}"/>
              </a:ext>
            </a:extLst>
          </p:cNvPr>
          <p:cNvSpPr/>
          <p:nvPr/>
        </p:nvSpPr>
        <p:spPr>
          <a:xfrm>
            <a:off x="6388652" y="4048004"/>
            <a:ext cx="2304189" cy="1300851"/>
          </a:xfrm>
          <a:prstGeom prst="roundRect">
            <a:avLst/>
          </a:prstGeom>
          <a:solidFill>
            <a:schemeClr val="tx2">
              <a:lumMod val="60000"/>
              <a:lumOff val="4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t>Teach a younger sibling or relative </a:t>
            </a:r>
            <a:endParaRPr lang="en-GB" sz="1500" dirty="0"/>
          </a:p>
          <a:p>
            <a:pPr algn="ctr"/>
            <a:r>
              <a:rPr lang="en-GB" sz="1500" dirty="0"/>
              <a:t>about how  </a:t>
            </a:r>
          </a:p>
          <a:p>
            <a:pPr algn="ctr"/>
            <a:r>
              <a:rPr lang="en-GB" sz="1500" dirty="0"/>
              <a:t>   VotesforSchools works!</a:t>
            </a:r>
            <a:endParaRPr lang="en-GB" sz="1500" b="1" dirty="0"/>
          </a:p>
        </p:txBody>
      </p:sp>
      <p:pic>
        <p:nvPicPr>
          <p:cNvPr id="29" name="Picture 6" descr="Brainstorm Skill icon">
            <a:extLst>
              <a:ext uri="{FF2B5EF4-FFF2-40B4-BE49-F238E27FC236}">
                <a16:creationId xmlns:a16="http://schemas.microsoft.com/office/drawing/2014/main" xmlns="" id="{1F3DE9F0-8D65-48A0-8FD5-B800D3DA326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21974" y="4803678"/>
            <a:ext cx="683005" cy="68300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Thinking Bubble icon">
            <a:extLst>
              <a:ext uri="{FF2B5EF4-FFF2-40B4-BE49-F238E27FC236}">
                <a16:creationId xmlns:a16="http://schemas.microsoft.com/office/drawing/2014/main" xmlns="" id="{1CA16BE9-5251-4E1F-9A1D-6EDC562768A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16661" y="4734408"/>
            <a:ext cx="683005" cy="68300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Video Conference icon">
            <a:extLst>
              <a:ext uri="{FF2B5EF4-FFF2-40B4-BE49-F238E27FC236}">
                <a16:creationId xmlns:a16="http://schemas.microsoft.com/office/drawing/2014/main" xmlns="" id="{21AD6487-CC5B-4773-9919-B492FAECF846}"/>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49098" y="4723616"/>
            <a:ext cx="683005" cy="683005"/>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Rounded Corners 33">
            <a:extLst>
              <a:ext uri="{FF2B5EF4-FFF2-40B4-BE49-F238E27FC236}">
                <a16:creationId xmlns:a16="http://schemas.microsoft.com/office/drawing/2014/main" xmlns="" id="{133AEE69-8A95-4893-808C-D5F454DE2FE2}"/>
              </a:ext>
            </a:extLst>
          </p:cNvPr>
          <p:cNvSpPr/>
          <p:nvPr/>
        </p:nvSpPr>
        <p:spPr>
          <a:xfrm>
            <a:off x="6071193" y="5619570"/>
            <a:ext cx="2727728" cy="946573"/>
          </a:xfrm>
          <a:prstGeom prst="roundRect">
            <a:avLst/>
          </a:prstGeom>
          <a:solidFill>
            <a:schemeClr val="accent2"/>
          </a:solidFill>
          <a:ln w="28575">
            <a:solidFill>
              <a:schemeClr val="accent5">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chemeClr val="bg1"/>
                </a:solidFill>
              </a:rPr>
              <a:t>Don’t forget to vote…</a:t>
            </a:r>
          </a:p>
          <a:p>
            <a:pPr algn="ctr"/>
            <a:r>
              <a:rPr lang="en-GB" sz="1300" dirty="0">
                <a:solidFill>
                  <a:schemeClr val="bg1"/>
                </a:solidFill>
              </a:rPr>
              <a:t>You can find the link to do this on the final slide. Get your whole household involved!</a:t>
            </a:r>
          </a:p>
        </p:txBody>
      </p:sp>
      <p:sp>
        <p:nvSpPr>
          <p:cNvPr id="37" name="Shape 114">
            <a:extLst>
              <a:ext uri="{FF2B5EF4-FFF2-40B4-BE49-F238E27FC236}">
                <a16:creationId xmlns:a16="http://schemas.microsoft.com/office/drawing/2014/main" xmlns="" id="{8C34E08B-8533-44FA-A93F-AFD73F4C4AC4}"/>
              </a:ext>
            </a:extLst>
          </p:cNvPr>
          <p:cNvSpPr/>
          <p:nvPr/>
        </p:nvSpPr>
        <p:spPr>
          <a:xfrm>
            <a:off x="243628" y="218399"/>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latin typeface="Century Gothic" panose="020B0502020202020204" pitchFamily="34" charset="0"/>
                <a:ea typeface="Lato"/>
                <a:cs typeface="Lato"/>
                <a:sym typeface="Lato"/>
              </a:rPr>
              <a:t>How to use this lesson…</a:t>
            </a:r>
            <a:endParaRPr lang="en-GB" sz="2500" b="1" dirty="0">
              <a:solidFill>
                <a:schemeClr val="tx1"/>
              </a:solidFill>
              <a:latin typeface="Century Gothic" panose="020B0502020202020204" pitchFamily="34" charset="0"/>
              <a:ea typeface="Lato"/>
              <a:cs typeface="Lato"/>
              <a:sym typeface="Lato"/>
            </a:endParaRPr>
          </a:p>
        </p:txBody>
      </p:sp>
      <p:sp>
        <p:nvSpPr>
          <p:cNvPr id="38" name="Rectangle: Rounded Corners 37">
            <a:extLst>
              <a:ext uri="{FF2B5EF4-FFF2-40B4-BE49-F238E27FC236}">
                <a16:creationId xmlns:a16="http://schemas.microsoft.com/office/drawing/2014/main" xmlns="" id="{EC50A0FF-CE79-4D85-B222-D85960601713}"/>
              </a:ext>
            </a:extLst>
          </p:cNvPr>
          <p:cNvSpPr/>
          <p:nvPr/>
        </p:nvSpPr>
        <p:spPr>
          <a:xfrm>
            <a:off x="643807" y="1349343"/>
            <a:ext cx="2304188" cy="1287817"/>
          </a:xfrm>
          <a:prstGeom prst="round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t>Find this button </a:t>
            </a:r>
            <a:r>
              <a:rPr lang="en-GB" sz="1500" dirty="0"/>
              <a:t>in the bottom right of you screen to </a:t>
            </a:r>
            <a:r>
              <a:rPr lang="en-GB" sz="1500" b="1" dirty="0"/>
              <a:t>start your lesson.</a:t>
            </a:r>
          </a:p>
        </p:txBody>
      </p:sp>
      <p:sp>
        <p:nvSpPr>
          <p:cNvPr id="39" name="Rectangle: Rounded Corners 38">
            <a:extLst>
              <a:ext uri="{FF2B5EF4-FFF2-40B4-BE49-F238E27FC236}">
                <a16:creationId xmlns:a16="http://schemas.microsoft.com/office/drawing/2014/main" xmlns="" id="{12A71BFA-865E-4213-894B-8DD5D60DECFD}"/>
              </a:ext>
            </a:extLst>
          </p:cNvPr>
          <p:cNvSpPr/>
          <p:nvPr/>
        </p:nvSpPr>
        <p:spPr>
          <a:xfrm>
            <a:off x="3563476" y="1349344"/>
            <a:ext cx="2304189" cy="1287816"/>
          </a:xfrm>
          <a:prstGeom prst="roundRect">
            <a:avLst/>
          </a:prstGeom>
          <a:solidFill>
            <a:schemeClr val="accent2">
              <a:lumMod val="40000"/>
              <a:lumOff val="6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t>Use the </a:t>
            </a:r>
            <a:r>
              <a:rPr lang="en-GB" sz="1500" b="1" dirty="0"/>
              <a:t>arrow keys </a:t>
            </a:r>
            <a:r>
              <a:rPr lang="en-GB" sz="1500" dirty="0"/>
              <a:t>to </a:t>
            </a:r>
            <a:r>
              <a:rPr lang="en-GB" sz="1500" b="1" dirty="0"/>
              <a:t>go forwards and backwards </a:t>
            </a:r>
            <a:r>
              <a:rPr lang="en-GB" sz="1500" dirty="0"/>
              <a:t>through your lesson.</a:t>
            </a:r>
            <a:endParaRPr lang="en-GB" sz="1500" dirty="0">
              <a:highlight>
                <a:srgbClr val="FFFF00"/>
              </a:highlight>
            </a:endParaRPr>
          </a:p>
        </p:txBody>
      </p:sp>
      <p:sp>
        <p:nvSpPr>
          <p:cNvPr id="40" name="Rectangle: Rounded Corners 39">
            <a:extLst>
              <a:ext uri="{FF2B5EF4-FFF2-40B4-BE49-F238E27FC236}">
                <a16:creationId xmlns:a16="http://schemas.microsoft.com/office/drawing/2014/main" xmlns="" id="{D811F325-171E-4B77-962B-8E0E74B3FA80}"/>
              </a:ext>
            </a:extLst>
          </p:cNvPr>
          <p:cNvSpPr/>
          <p:nvPr/>
        </p:nvSpPr>
        <p:spPr>
          <a:xfrm>
            <a:off x="6388652" y="1343586"/>
            <a:ext cx="2304189" cy="1300850"/>
          </a:xfrm>
          <a:prstGeom prst="roundRect">
            <a:avLst/>
          </a:prstGeom>
          <a:solidFill>
            <a:schemeClr val="accent2">
              <a:lumMod val="60000"/>
              <a:lumOff val="4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t>To go back to your normal screen</a:t>
            </a:r>
            <a:r>
              <a:rPr lang="en-GB" sz="1500" b="1" dirty="0"/>
              <a:t>, press the esc key</a:t>
            </a:r>
            <a:r>
              <a:rPr lang="en-GB" sz="1500" dirty="0"/>
              <a:t> on your keyboard.</a:t>
            </a:r>
          </a:p>
        </p:txBody>
      </p:sp>
      <p:sp>
        <p:nvSpPr>
          <p:cNvPr id="41" name="Rectangle: Rounded Corners 40">
            <a:extLst>
              <a:ext uri="{FF2B5EF4-FFF2-40B4-BE49-F238E27FC236}">
                <a16:creationId xmlns:a16="http://schemas.microsoft.com/office/drawing/2014/main" xmlns="" id="{1A949420-2552-4666-8631-EA4F92EC3B29}"/>
              </a:ext>
            </a:extLst>
          </p:cNvPr>
          <p:cNvSpPr/>
          <p:nvPr/>
        </p:nvSpPr>
        <p:spPr>
          <a:xfrm>
            <a:off x="349097" y="733412"/>
            <a:ext cx="8343743" cy="419012"/>
          </a:xfrm>
          <a:prstGeom prst="roundRect">
            <a:avLst/>
          </a:prstGeom>
          <a:solidFill>
            <a:schemeClr val="accent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t>Use these buttons </a:t>
            </a:r>
            <a:r>
              <a:rPr lang="en-GB" sz="1500" dirty="0"/>
              <a:t>to get the most out of your lesson.</a:t>
            </a:r>
          </a:p>
        </p:txBody>
      </p:sp>
      <p:sp>
        <p:nvSpPr>
          <p:cNvPr id="42" name="Rectangle 41">
            <a:extLst>
              <a:ext uri="{FF2B5EF4-FFF2-40B4-BE49-F238E27FC236}">
                <a16:creationId xmlns:a16="http://schemas.microsoft.com/office/drawing/2014/main" xmlns="" id="{126156AC-DA4B-4710-B3A1-A7200CBBD1CD}"/>
              </a:ext>
            </a:extLst>
          </p:cNvPr>
          <p:cNvSpPr/>
          <p:nvPr/>
        </p:nvSpPr>
        <p:spPr>
          <a:xfrm>
            <a:off x="374497" y="2307518"/>
            <a:ext cx="517906" cy="28828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43" name="Picture 42">
            <a:extLst>
              <a:ext uri="{FF2B5EF4-FFF2-40B4-BE49-F238E27FC236}">
                <a16:creationId xmlns:a16="http://schemas.microsoft.com/office/drawing/2014/main" xmlns="" id="{15097FD1-D435-4931-A4AC-8F650E3FBFCC}"/>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a:ext>
            </a:extLst>
          </a:blip>
          <a:stretch>
            <a:fillRect/>
          </a:stretch>
        </p:blipFill>
        <p:spPr>
          <a:xfrm>
            <a:off x="6183639" y="2346600"/>
            <a:ext cx="507373" cy="385298"/>
          </a:xfrm>
          <a:prstGeom prst="roundRect">
            <a:avLst/>
          </a:prstGeom>
        </p:spPr>
      </p:pic>
      <p:pic>
        <p:nvPicPr>
          <p:cNvPr id="44" name="Graphic 43" descr="Projector screen">
            <a:extLst>
              <a:ext uri="{FF2B5EF4-FFF2-40B4-BE49-F238E27FC236}">
                <a16:creationId xmlns:a16="http://schemas.microsoft.com/office/drawing/2014/main" xmlns="" id="{0BE67BA8-71E1-4794-9069-F56B4BCBD35F}"/>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410903" y="2214948"/>
            <a:ext cx="558801" cy="558801"/>
          </a:xfrm>
          <a:prstGeom prst="rect">
            <a:avLst/>
          </a:prstGeom>
        </p:spPr>
      </p:pic>
      <p:sp>
        <p:nvSpPr>
          <p:cNvPr id="45" name="TextBox 44">
            <a:extLst>
              <a:ext uri="{FF2B5EF4-FFF2-40B4-BE49-F238E27FC236}">
                <a16:creationId xmlns:a16="http://schemas.microsoft.com/office/drawing/2014/main" xmlns="" id="{303F1AB6-0CB5-42A3-A0FC-884C5898471B}"/>
              </a:ext>
            </a:extLst>
          </p:cNvPr>
          <p:cNvSpPr txBox="1"/>
          <p:nvPr/>
        </p:nvSpPr>
        <p:spPr>
          <a:xfrm>
            <a:off x="537839" y="2243867"/>
            <a:ext cx="345233" cy="369332"/>
          </a:xfrm>
          <a:prstGeom prst="rect">
            <a:avLst/>
          </a:prstGeom>
          <a:noFill/>
        </p:spPr>
        <p:txBody>
          <a:bodyPr wrap="square" rtlCol="0">
            <a:spAutoFit/>
          </a:bodyPr>
          <a:lstStyle/>
          <a:p>
            <a:r>
              <a:rPr lang="en-GB" dirty="0">
                <a:solidFill>
                  <a:schemeClr val="tx1">
                    <a:lumMod val="50000"/>
                    <a:lumOff val="50000"/>
                  </a:schemeClr>
                </a:solidFill>
              </a:rPr>
              <a:t>–</a:t>
            </a:r>
          </a:p>
        </p:txBody>
      </p:sp>
      <p:sp>
        <p:nvSpPr>
          <p:cNvPr id="46" name="Rectangle: Rounded Corners 45">
            <a:extLst>
              <a:ext uri="{FF2B5EF4-FFF2-40B4-BE49-F238E27FC236}">
                <a16:creationId xmlns:a16="http://schemas.microsoft.com/office/drawing/2014/main" xmlns="" id="{2CC4265C-4030-45D5-B5D0-8D75B607BC60}"/>
              </a:ext>
            </a:extLst>
          </p:cNvPr>
          <p:cNvSpPr/>
          <p:nvPr/>
        </p:nvSpPr>
        <p:spPr>
          <a:xfrm>
            <a:off x="3468982" y="2154139"/>
            <a:ext cx="251927" cy="270587"/>
          </a:xfrm>
          <a:prstGeom prst="round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xmlns="" id="{DD5E6F38-2EB5-416F-A57F-F1560655D529}"/>
              </a:ext>
            </a:extLst>
          </p:cNvPr>
          <p:cNvGrpSpPr/>
          <p:nvPr/>
        </p:nvGrpSpPr>
        <p:grpSpPr>
          <a:xfrm>
            <a:off x="3068606" y="2097469"/>
            <a:ext cx="1066478" cy="708383"/>
            <a:chOff x="-3863328" y="3072680"/>
            <a:chExt cx="2132955" cy="1420023"/>
          </a:xfrm>
        </p:grpSpPr>
        <p:sp>
          <p:nvSpPr>
            <p:cNvPr id="48" name="Rectangle: Rounded Corners 47">
              <a:extLst>
                <a:ext uri="{FF2B5EF4-FFF2-40B4-BE49-F238E27FC236}">
                  <a16:creationId xmlns:a16="http://schemas.microsoft.com/office/drawing/2014/main" xmlns="" id="{F271C2AB-FC76-49B7-B56E-6B0F717D287F}"/>
                </a:ext>
              </a:extLst>
            </p:cNvPr>
            <p:cNvSpPr/>
            <p:nvPr/>
          </p:nvSpPr>
          <p:spPr>
            <a:xfrm>
              <a:off x="-2373517" y="3845892"/>
              <a:ext cx="547757" cy="528431"/>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9" name="Rectangle: Rounded Corners 48">
              <a:extLst>
                <a:ext uri="{FF2B5EF4-FFF2-40B4-BE49-F238E27FC236}">
                  <a16:creationId xmlns:a16="http://schemas.microsoft.com/office/drawing/2014/main" xmlns="" id="{340385B5-1D44-4C91-88EB-D34F77078935}"/>
                </a:ext>
              </a:extLst>
            </p:cNvPr>
            <p:cNvSpPr/>
            <p:nvPr/>
          </p:nvSpPr>
          <p:spPr>
            <a:xfrm>
              <a:off x="-3053007" y="3842297"/>
              <a:ext cx="547757" cy="528431"/>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0" name="Rectangle: Rounded Corners 49">
              <a:extLst>
                <a:ext uri="{FF2B5EF4-FFF2-40B4-BE49-F238E27FC236}">
                  <a16:creationId xmlns:a16="http://schemas.microsoft.com/office/drawing/2014/main" xmlns="" id="{9171F8B5-CAAA-4A32-88F7-CD21DFD5ECFC}"/>
                </a:ext>
              </a:extLst>
            </p:cNvPr>
            <p:cNvSpPr/>
            <p:nvPr/>
          </p:nvSpPr>
          <p:spPr>
            <a:xfrm>
              <a:off x="-3714265" y="3830317"/>
              <a:ext cx="547757" cy="528431"/>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1" name="Rectangle: Rounded Corners 50">
              <a:extLst>
                <a:ext uri="{FF2B5EF4-FFF2-40B4-BE49-F238E27FC236}">
                  <a16:creationId xmlns:a16="http://schemas.microsoft.com/office/drawing/2014/main" xmlns="" id="{9006AC1B-DF68-416A-98DF-7BB1B43AE6E5}"/>
                </a:ext>
              </a:extLst>
            </p:cNvPr>
            <p:cNvSpPr/>
            <p:nvPr/>
          </p:nvSpPr>
          <p:spPr>
            <a:xfrm>
              <a:off x="-3054679" y="3167485"/>
              <a:ext cx="547757" cy="528431"/>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52" name="Picture 4" descr="Image result for arrow keys">
              <a:extLst>
                <a:ext uri="{FF2B5EF4-FFF2-40B4-BE49-F238E27FC236}">
                  <a16:creationId xmlns:a16="http://schemas.microsoft.com/office/drawing/2014/main" xmlns="" id="{A09D66D2-37A7-4AD7-8E79-EEF8EEFC5FDB}"/>
                </a:ext>
              </a:extLst>
            </p:cNvPr>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863328" y="3072680"/>
              <a:ext cx="2132955" cy="142002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78198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xmlns="" id="{B38E0F19-AF6D-4054-898E-A9C5D5E63C67}"/>
              </a:ext>
            </a:extLst>
          </p:cNvPr>
          <p:cNvCxnSpPr>
            <a:cxnSpLocks/>
          </p:cNvCxnSpPr>
          <p:nvPr/>
        </p:nvCxnSpPr>
        <p:spPr>
          <a:xfrm>
            <a:off x="300943" y="4950006"/>
            <a:ext cx="8553691" cy="0"/>
          </a:xfrm>
          <a:prstGeom prst="straightConnector1">
            <a:avLst/>
          </a:prstGeom>
          <a:ln w="28575">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xmlns="" id="{1EB5A013-D18C-4E18-A6C0-BA54BB47A9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5658" y="274638"/>
            <a:ext cx="993753" cy="956220"/>
          </a:xfrm>
          <a:prstGeom prst="rect">
            <a:avLst/>
          </a:prstGeom>
        </p:spPr>
      </p:pic>
      <p:pic>
        <p:nvPicPr>
          <p:cNvPr id="2050" name="Picture 2" descr="Woman Gesturing No on Apple iOS 13.3">
            <a:extLst>
              <a:ext uri="{FF2B5EF4-FFF2-40B4-BE49-F238E27FC236}">
                <a16:creationId xmlns:a16="http://schemas.microsoft.com/office/drawing/2014/main" xmlns="" id="{739218B6-C987-4BA3-A524-DD3ED1C6D36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44125" y="3633707"/>
            <a:ext cx="914443" cy="91444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erson Shrugging on Apple iOS 13.3">
            <a:extLst>
              <a:ext uri="{FF2B5EF4-FFF2-40B4-BE49-F238E27FC236}">
                <a16:creationId xmlns:a16="http://schemas.microsoft.com/office/drawing/2014/main" xmlns="" id="{7060E072-18C5-4068-BCF5-4489E89A0EDF}"/>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039508" y="3560877"/>
            <a:ext cx="1064982" cy="106498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an Raising Hand on Apple iOS 13.3">
            <a:extLst>
              <a:ext uri="{FF2B5EF4-FFF2-40B4-BE49-F238E27FC236}">
                <a16:creationId xmlns:a16="http://schemas.microsoft.com/office/drawing/2014/main" xmlns="" id="{5299A5AC-80FA-4214-8013-D4AD68072BA0}"/>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192127" y="3633707"/>
            <a:ext cx="914443" cy="91444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xmlns="" id="{41B1A454-5B1E-445A-942B-A8FA2DE9F544}"/>
              </a:ext>
            </a:extLst>
          </p:cNvPr>
          <p:cNvSpPr/>
          <p:nvPr/>
        </p:nvSpPr>
        <p:spPr>
          <a:xfrm>
            <a:off x="632274" y="4548152"/>
            <a:ext cx="1938147" cy="606222"/>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This wouldn’t work for me!</a:t>
            </a:r>
          </a:p>
        </p:txBody>
      </p:sp>
      <p:sp>
        <p:nvSpPr>
          <p:cNvPr id="9" name="Rectangle: Rounded Corners 8">
            <a:extLst>
              <a:ext uri="{FF2B5EF4-FFF2-40B4-BE49-F238E27FC236}">
                <a16:creationId xmlns:a16="http://schemas.microsoft.com/office/drawing/2014/main" xmlns="" id="{904CB5EA-735C-4A4C-938F-C2C6AEF34299}"/>
              </a:ext>
            </a:extLst>
          </p:cNvPr>
          <p:cNvSpPr/>
          <p:nvPr/>
        </p:nvSpPr>
        <p:spPr>
          <a:xfrm>
            <a:off x="6573578" y="4548152"/>
            <a:ext cx="1938147" cy="606222"/>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This would work for me!</a:t>
            </a:r>
          </a:p>
        </p:txBody>
      </p:sp>
      <p:sp>
        <p:nvSpPr>
          <p:cNvPr id="10" name="Rectangle: Rounded Corners 9">
            <a:extLst>
              <a:ext uri="{FF2B5EF4-FFF2-40B4-BE49-F238E27FC236}">
                <a16:creationId xmlns:a16="http://schemas.microsoft.com/office/drawing/2014/main" xmlns="" id="{2E43D06D-337C-40D0-B99D-D3B43888ACCA}"/>
              </a:ext>
            </a:extLst>
          </p:cNvPr>
          <p:cNvSpPr/>
          <p:nvPr/>
        </p:nvSpPr>
        <p:spPr>
          <a:xfrm>
            <a:off x="3602926" y="4548151"/>
            <a:ext cx="1938147" cy="606222"/>
          </a:xfrm>
          <a:prstGeom prst="round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I’m not sure. It’s worth a go!</a:t>
            </a:r>
          </a:p>
        </p:txBody>
      </p:sp>
      <p:sp>
        <p:nvSpPr>
          <p:cNvPr id="14" name="Cloud 13">
            <a:extLst>
              <a:ext uri="{FF2B5EF4-FFF2-40B4-BE49-F238E27FC236}">
                <a16:creationId xmlns:a16="http://schemas.microsoft.com/office/drawing/2014/main" xmlns="" id="{A4FFC648-B4D3-4C0F-99CA-4982A3450AEB}"/>
              </a:ext>
            </a:extLst>
          </p:cNvPr>
          <p:cNvSpPr/>
          <p:nvPr/>
        </p:nvSpPr>
        <p:spPr>
          <a:xfrm>
            <a:off x="1210384" y="993502"/>
            <a:ext cx="6723230" cy="2243224"/>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What works for you? (5-10 mins)</a:t>
            </a:r>
          </a:p>
          <a:p>
            <a:pPr algn="ctr"/>
            <a:r>
              <a:rPr lang="en-GB" sz="1600" dirty="0"/>
              <a:t>On the next few slides you are going to find out about some techniques that can be used to help you to sleep. For each one, use the emojis to show how you feel about them.</a:t>
            </a:r>
          </a:p>
        </p:txBody>
      </p:sp>
      <p:sp>
        <p:nvSpPr>
          <p:cNvPr id="15" name="Rectangle: Rounded Corners 14">
            <a:extLst>
              <a:ext uri="{FF2B5EF4-FFF2-40B4-BE49-F238E27FC236}">
                <a16:creationId xmlns:a16="http://schemas.microsoft.com/office/drawing/2014/main" xmlns="" id="{048AB20A-4284-48BE-93AA-32F827F11607}"/>
              </a:ext>
            </a:extLst>
          </p:cNvPr>
          <p:cNvSpPr/>
          <p:nvPr/>
        </p:nvSpPr>
        <p:spPr>
          <a:xfrm>
            <a:off x="632274" y="5644181"/>
            <a:ext cx="7879451" cy="803709"/>
          </a:xfrm>
          <a:prstGeom prst="roundRect">
            <a:avLst/>
          </a:prstGeom>
          <a:solidFill>
            <a:schemeClr val="tx2"/>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Challenge:</a:t>
            </a:r>
          </a:p>
          <a:p>
            <a:pPr algn="ctr"/>
            <a:r>
              <a:rPr lang="en-GB" sz="1600" dirty="0">
                <a:solidFill>
                  <a:schemeClr val="bg1"/>
                </a:solidFill>
              </a:rPr>
              <a:t>If you see a suggestion you would like to try, why not write it down on a piece of paper and test it out tonight!</a:t>
            </a:r>
          </a:p>
        </p:txBody>
      </p:sp>
      <p:sp>
        <p:nvSpPr>
          <p:cNvPr id="16" name="Title 1">
            <a:extLst>
              <a:ext uri="{FF2B5EF4-FFF2-40B4-BE49-F238E27FC236}">
                <a16:creationId xmlns:a16="http://schemas.microsoft.com/office/drawing/2014/main" xmlns="" id="{891C8AC0-E6A1-4502-BE90-B23CAB5E6DEC}"/>
              </a:ext>
            </a:extLst>
          </p:cNvPr>
          <p:cNvSpPr txBox="1">
            <a:spLocks/>
          </p:cNvSpPr>
          <p:nvPr/>
        </p:nvSpPr>
        <p:spPr>
          <a:xfrm>
            <a:off x="1163308" y="274638"/>
            <a:ext cx="5600629"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How can I catch more </a:t>
            </a:r>
            <a:r>
              <a:rPr lang="en-GB" dirty="0" err="1"/>
              <a:t>zzz’s</a:t>
            </a:r>
            <a:r>
              <a:rPr lang="en-GB" dirty="0"/>
              <a:t>?</a:t>
            </a:r>
          </a:p>
        </p:txBody>
      </p:sp>
    </p:spTree>
    <p:extLst>
      <p:ext uri="{BB962C8B-B14F-4D97-AF65-F5344CB8AC3E}">
        <p14:creationId xmlns:p14="http://schemas.microsoft.com/office/powerpoint/2010/main" val="1758959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0F41BD7-6CCE-4CCC-B5D9-901D059F9D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5658" y="274638"/>
            <a:ext cx="993753" cy="956220"/>
          </a:xfrm>
          <a:prstGeom prst="rect">
            <a:avLst/>
          </a:prstGeom>
        </p:spPr>
      </p:pic>
      <p:sp>
        <p:nvSpPr>
          <p:cNvPr id="12" name="Rectangle: Rounded Corners 11">
            <a:extLst>
              <a:ext uri="{FF2B5EF4-FFF2-40B4-BE49-F238E27FC236}">
                <a16:creationId xmlns:a16="http://schemas.microsoft.com/office/drawing/2014/main" xmlns="" id="{13900B7C-2388-4262-9D83-89D46EA8E1FC}"/>
              </a:ext>
            </a:extLst>
          </p:cNvPr>
          <p:cNvSpPr/>
          <p:nvPr/>
        </p:nvSpPr>
        <p:spPr>
          <a:xfrm>
            <a:off x="434092" y="1204726"/>
            <a:ext cx="4631068" cy="1169528"/>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One of the best ways to make sure that you get enough sleep is to </a:t>
            </a:r>
            <a:r>
              <a:rPr lang="en-GB" sz="1600" b="1" dirty="0"/>
              <a:t>wake up and go to the sleep at the same time every day</a:t>
            </a:r>
            <a:r>
              <a:rPr lang="en-GB" sz="1600" dirty="0"/>
              <a:t>.</a:t>
            </a:r>
          </a:p>
        </p:txBody>
      </p:sp>
      <p:sp>
        <p:nvSpPr>
          <p:cNvPr id="13" name="Cloud 12">
            <a:extLst>
              <a:ext uri="{FF2B5EF4-FFF2-40B4-BE49-F238E27FC236}">
                <a16:creationId xmlns:a16="http://schemas.microsoft.com/office/drawing/2014/main" xmlns="" id="{7B932593-42AD-44C1-AA48-1B4B15CEE98B}"/>
              </a:ext>
            </a:extLst>
          </p:cNvPr>
          <p:cNvSpPr/>
          <p:nvPr/>
        </p:nvSpPr>
        <p:spPr>
          <a:xfrm>
            <a:off x="959411" y="3885871"/>
            <a:ext cx="3205305" cy="829944"/>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Question (1 min) </a:t>
            </a:r>
          </a:p>
          <a:p>
            <a:pPr algn="ctr"/>
            <a:r>
              <a:rPr lang="en-GB" sz="1600" dirty="0"/>
              <a:t>Would you try this?</a:t>
            </a:r>
          </a:p>
        </p:txBody>
      </p:sp>
      <p:sp>
        <p:nvSpPr>
          <p:cNvPr id="15" name="Rectangle: Rounded Corners 14">
            <a:extLst>
              <a:ext uri="{FF2B5EF4-FFF2-40B4-BE49-F238E27FC236}">
                <a16:creationId xmlns:a16="http://schemas.microsoft.com/office/drawing/2014/main" xmlns="" id="{53417906-5EE3-40A6-B58A-9C23B221C20A}"/>
              </a:ext>
            </a:extLst>
          </p:cNvPr>
          <p:cNvSpPr/>
          <p:nvPr/>
        </p:nvSpPr>
        <p:spPr>
          <a:xfrm>
            <a:off x="434092" y="2561072"/>
            <a:ext cx="4631068" cy="1143000"/>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If you do this, your body will get used to the time that you go to sleep and you will find it much </a:t>
            </a:r>
            <a:r>
              <a:rPr lang="en-GB" sz="1600" b="1" dirty="0"/>
              <a:t>easier to fall asleep and to wake up in the morning!</a:t>
            </a:r>
          </a:p>
        </p:txBody>
      </p:sp>
      <p:pic>
        <p:nvPicPr>
          <p:cNvPr id="2" name="Picture 1">
            <a:extLst>
              <a:ext uri="{FF2B5EF4-FFF2-40B4-BE49-F238E27FC236}">
                <a16:creationId xmlns:a16="http://schemas.microsoft.com/office/drawing/2014/main" xmlns="" id="{3A3A9A31-325F-4448-B447-114F4CB686DE}"/>
              </a:ext>
            </a:extLst>
          </p:cNvPr>
          <p:cNvPicPr>
            <a:picLocks noChangeAspect="1"/>
          </p:cNvPicPr>
          <p:nvPr/>
        </p:nvPicPr>
        <p:blipFill>
          <a:blip r:embed="rId4"/>
          <a:stretch>
            <a:fillRect/>
          </a:stretch>
        </p:blipFill>
        <p:spPr>
          <a:xfrm>
            <a:off x="5204708" y="1204726"/>
            <a:ext cx="3505200" cy="3486150"/>
          </a:xfrm>
          <a:prstGeom prst="rect">
            <a:avLst/>
          </a:prstGeom>
        </p:spPr>
      </p:pic>
      <p:cxnSp>
        <p:nvCxnSpPr>
          <p:cNvPr id="23" name="Straight Arrow Connector 22">
            <a:extLst>
              <a:ext uri="{FF2B5EF4-FFF2-40B4-BE49-F238E27FC236}">
                <a16:creationId xmlns:a16="http://schemas.microsoft.com/office/drawing/2014/main" xmlns="" id="{788AF29D-8BB0-4381-A6CA-3CB0893FE8E0}"/>
              </a:ext>
            </a:extLst>
          </p:cNvPr>
          <p:cNvCxnSpPr>
            <a:cxnSpLocks/>
          </p:cNvCxnSpPr>
          <p:nvPr/>
        </p:nvCxnSpPr>
        <p:spPr>
          <a:xfrm>
            <a:off x="300943" y="6264456"/>
            <a:ext cx="8553691" cy="0"/>
          </a:xfrm>
          <a:prstGeom prst="straightConnector1">
            <a:avLst/>
          </a:prstGeom>
          <a:ln w="28575">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pic>
        <p:nvPicPr>
          <p:cNvPr id="24" name="Picture 2" descr="Woman Gesturing No on Apple iOS 13.3">
            <a:extLst>
              <a:ext uri="{FF2B5EF4-FFF2-40B4-BE49-F238E27FC236}">
                <a16:creationId xmlns:a16="http://schemas.microsoft.com/office/drawing/2014/main" xmlns="" id="{EFA4528F-6D84-4C07-B2FD-FA080666B8B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144125" y="4948157"/>
            <a:ext cx="914443" cy="91444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Person Shrugging on Apple iOS 13.3">
            <a:extLst>
              <a:ext uri="{FF2B5EF4-FFF2-40B4-BE49-F238E27FC236}">
                <a16:creationId xmlns:a16="http://schemas.microsoft.com/office/drawing/2014/main" xmlns="" id="{71767964-0916-4B60-8C6F-C21A045CD11B}"/>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039508" y="4875327"/>
            <a:ext cx="1064982" cy="106498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Man Raising Hand on Apple iOS 13.3">
            <a:extLst>
              <a:ext uri="{FF2B5EF4-FFF2-40B4-BE49-F238E27FC236}">
                <a16:creationId xmlns:a16="http://schemas.microsoft.com/office/drawing/2014/main" xmlns="" id="{0E5757AB-CE6C-4D6D-8FD6-AA1E5D1CEFD3}"/>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192127" y="4948157"/>
            <a:ext cx="914443" cy="914443"/>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Rounded Corners 26">
            <a:extLst>
              <a:ext uri="{FF2B5EF4-FFF2-40B4-BE49-F238E27FC236}">
                <a16:creationId xmlns:a16="http://schemas.microsoft.com/office/drawing/2014/main" xmlns="" id="{BE2A018D-47AD-467B-9F77-0039EFABD459}"/>
              </a:ext>
            </a:extLst>
          </p:cNvPr>
          <p:cNvSpPr/>
          <p:nvPr/>
        </p:nvSpPr>
        <p:spPr>
          <a:xfrm>
            <a:off x="632274" y="5862602"/>
            <a:ext cx="1938147" cy="606222"/>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This wouldn’t work for me!</a:t>
            </a:r>
          </a:p>
        </p:txBody>
      </p:sp>
      <p:sp>
        <p:nvSpPr>
          <p:cNvPr id="28" name="Rectangle: Rounded Corners 27">
            <a:extLst>
              <a:ext uri="{FF2B5EF4-FFF2-40B4-BE49-F238E27FC236}">
                <a16:creationId xmlns:a16="http://schemas.microsoft.com/office/drawing/2014/main" xmlns="" id="{792B78AC-97FE-4789-B3A7-800367A9A962}"/>
              </a:ext>
            </a:extLst>
          </p:cNvPr>
          <p:cNvSpPr/>
          <p:nvPr/>
        </p:nvSpPr>
        <p:spPr>
          <a:xfrm>
            <a:off x="6573578" y="5862602"/>
            <a:ext cx="1938147" cy="606222"/>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This would work for me!</a:t>
            </a:r>
          </a:p>
        </p:txBody>
      </p:sp>
      <p:sp>
        <p:nvSpPr>
          <p:cNvPr id="29" name="Rectangle: Rounded Corners 28">
            <a:extLst>
              <a:ext uri="{FF2B5EF4-FFF2-40B4-BE49-F238E27FC236}">
                <a16:creationId xmlns:a16="http://schemas.microsoft.com/office/drawing/2014/main" xmlns="" id="{FDDD7ADE-19FF-4004-BDF6-07400BD2F57A}"/>
              </a:ext>
            </a:extLst>
          </p:cNvPr>
          <p:cNvSpPr/>
          <p:nvPr/>
        </p:nvSpPr>
        <p:spPr>
          <a:xfrm>
            <a:off x="3602926" y="5862601"/>
            <a:ext cx="1938147" cy="606222"/>
          </a:xfrm>
          <a:prstGeom prst="round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I’m not sure. It’s worth a go!</a:t>
            </a:r>
          </a:p>
        </p:txBody>
      </p:sp>
      <p:sp>
        <p:nvSpPr>
          <p:cNvPr id="17" name="Title 1">
            <a:extLst>
              <a:ext uri="{FF2B5EF4-FFF2-40B4-BE49-F238E27FC236}">
                <a16:creationId xmlns:a16="http://schemas.microsoft.com/office/drawing/2014/main" xmlns="" id="{45DC85A4-BBFC-4411-8ED5-9913CD0DB5AE}"/>
              </a:ext>
            </a:extLst>
          </p:cNvPr>
          <p:cNvSpPr txBox="1">
            <a:spLocks/>
          </p:cNvSpPr>
          <p:nvPr/>
        </p:nvSpPr>
        <p:spPr>
          <a:xfrm>
            <a:off x="1163308" y="274638"/>
            <a:ext cx="5600629"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How can I catch more </a:t>
            </a:r>
            <a:r>
              <a:rPr lang="en-GB" dirty="0" err="1"/>
              <a:t>zzz’s</a:t>
            </a:r>
            <a:r>
              <a:rPr lang="en-GB" dirty="0"/>
              <a:t>?</a:t>
            </a:r>
          </a:p>
        </p:txBody>
      </p:sp>
    </p:spTree>
    <p:extLst>
      <p:ext uri="{BB962C8B-B14F-4D97-AF65-F5344CB8AC3E}">
        <p14:creationId xmlns:p14="http://schemas.microsoft.com/office/powerpoint/2010/main" val="2582129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0F41BD7-6CCE-4CCC-B5D9-901D059F9D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5658" y="274638"/>
            <a:ext cx="993753" cy="956220"/>
          </a:xfrm>
          <a:prstGeom prst="rect">
            <a:avLst/>
          </a:prstGeom>
        </p:spPr>
      </p:pic>
      <p:sp>
        <p:nvSpPr>
          <p:cNvPr id="12" name="Rectangle: Rounded Corners 11">
            <a:extLst>
              <a:ext uri="{FF2B5EF4-FFF2-40B4-BE49-F238E27FC236}">
                <a16:creationId xmlns:a16="http://schemas.microsoft.com/office/drawing/2014/main" xmlns="" id="{13900B7C-2388-4262-9D83-89D46EA8E1FC}"/>
              </a:ext>
            </a:extLst>
          </p:cNvPr>
          <p:cNvSpPr/>
          <p:nvPr/>
        </p:nvSpPr>
        <p:spPr>
          <a:xfrm>
            <a:off x="517367" y="1277633"/>
            <a:ext cx="8109266" cy="769150"/>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Some people use </a:t>
            </a:r>
            <a:r>
              <a:rPr lang="en-GB" sz="1600" b="1" dirty="0"/>
              <a:t>meditation or relaxing sounds </a:t>
            </a:r>
            <a:r>
              <a:rPr lang="en-GB" sz="1600" dirty="0"/>
              <a:t>to help them fall asleep at night. They can </a:t>
            </a:r>
            <a:r>
              <a:rPr lang="en-GB" sz="1600" b="1" dirty="0"/>
              <a:t>help you to relax </a:t>
            </a:r>
            <a:r>
              <a:rPr lang="en-GB" sz="1600" dirty="0"/>
              <a:t>and to </a:t>
            </a:r>
            <a:r>
              <a:rPr lang="en-GB" sz="1600" b="1" dirty="0"/>
              <a:t>wind down </a:t>
            </a:r>
            <a:r>
              <a:rPr lang="en-GB" sz="1600" dirty="0"/>
              <a:t>ready for sleep.</a:t>
            </a:r>
          </a:p>
        </p:txBody>
      </p:sp>
      <p:sp>
        <p:nvSpPr>
          <p:cNvPr id="13" name="Cloud 12">
            <a:extLst>
              <a:ext uri="{FF2B5EF4-FFF2-40B4-BE49-F238E27FC236}">
                <a16:creationId xmlns:a16="http://schemas.microsoft.com/office/drawing/2014/main" xmlns="" id="{7B932593-42AD-44C1-AA48-1B4B15CEE98B}"/>
              </a:ext>
            </a:extLst>
          </p:cNvPr>
          <p:cNvSpPr/>
          <p:nvPr/>
        </p:nvSpPr>
        <p:spPr>
          <a:xfrm>
            <a:off x="2919277" y="2434111"/>
            <a:ext cx="3305444" cy="2236849"/>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Watch (2-5 mins)</a:t>
            </a:r>
          </a:p>
          <a:p>
            <a:pPr algn="ctr"/>
            <a:r>
              <a:rPr lang="en-GB" sz="1600" dirty="0"/>
              <a:t>Click on the images to hear some of these “sleep sounds”. Would you use any of them?</a:t>
            </a:r>
          </a:p>
        </p:txBody>
      </p:sp>
      <p:pic>
        <p:nvPicPr>
          <p:cNvPr id="1030" name="Picture 6" descr="Headspace on Twitter: &quot;Calm your mind and body and prep for a ...">
            <a:hlinkClick r:id="rId4"/>
            <a:extLst>
              <a:ext uri="{FF2B5EF4-FFF2-40B4-BE49-F238E27FC236}">
                <a16:creationId xmlns:a16="http://schemas.microsoft.com/office/drawing/2014/main" xmlns="" id="{A41CA23A-8888-48A8-9D9F-387079C5E795}"/>
              </a:ext>
            </a:extLst>
          </p:cNvPr>
          <p:cNvPicPr>
            <a:picLocks noChangeAspect="1" noChangeArrowheads="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517367" y="2416154"/>
            <a:ext cx="2267169" cy="226716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eadspace on Twitter: &quot;Our bodies aren't meant to stay amped up ...">
            <a:hlinkClick r:id="rId6"/>
            <a:extLst>
              <a:ext uri="{FF2B5EF4-FFF2-40B4-BE49-F238E27FC236}">
                <a16:creationId xmlns:a16="http://schemas.microsoft.com/office/drawing/2014/main" xmlns="" id="{E087D78C-D440-4EF3-BA72-D6491C31F420}"/>
              </a:ext>
            </a:extLst>
          </p:cNvPr>
          <p:cNvPicPr>
            <a:picLocks noChangeAspect="1" noChangeArrowheads="1"/>
          </p:cNvPicPr>
          <p:nvPr/>
        </p:nvPicPr>
        <p:blipFill>
          <a:blip r:embed="rId7" cstate="print">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6372446" y="2416154"/>
            <a:ext cx="2267169" cy="2267169"/>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xmlns="" id="{48A9468D-12EF-476F-A55E-995DEEFEA2AE}"/>
              </a:ext>
            </a:extLst>
          </p:cNvPr>
          <p:cNvSpPr/>
          <p:nvPr/>
        </p:nvSpPr>
        <p:spPr>
          <a:xfrm>
            <a:off x="369642" y="2293948"/>
            <a:ext cx="749327" cy="489827"/>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0:00-1</a:t>
            </a:r>
            <a:r>
              <a:rPr lang="en-GB" sz="1600" b="1" dirty="0">
                <a:sym typeface="Wingdings" panose="05000000000000000000" pitchFamily="2" charset="2"/>
              </a:rPr>
              <a:t>:00</a:t>
            </a:r>
            <a:endParaRPr lang="en-GB" sz="1600" b="1" dirty="0"/>
          </a:p>
        </p:txBody>
      </p:sp>
      <p:sp>
        <p:nvSpPr>
          <p:cNvPr id="19" name="Rectangle: Rounded Corners 18">
            <a:extLst>
              <a:ext uri="{FF2B5EF4-FFF2-40B4-BE49-F238E27FC236}">
                <a16:creationId xmlns:a16="http://schemas.microsoft.com/office/drawing/2014/main" xmlns="" id="{CEFB95FB-3B24-48BF-9F54-576953FD1836}"/>
              </a:ext>
            </a:extLst>
          </p:cNvPr>
          <p:cNvSpPr/>
          <p:nvPr/>
        </p:nvSpPr>
        <p:spPr>
          <a:xfrm>
            <a:off x="8025031" y="2282454"/>
            <a:ext cx="749327" cy="489827"/>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0:00-1</a:t>
            </a:r>
            <a:r>
              <a:rPr lang="en-GB" sz="1600" b="1" dirty="0">
                <a:sym typeface="Wingdings" panose="05000000000000000000" pitchFamily="2" charset="2"/>
              </a:rPr>
              <a:t>:25</a:t>
            </a:r>
            <a:endParaRPr lang="en-GB" sz="1600" b="1" dirty="0"/>
          </a:p>
        </p:txBody>
      </p:sp>
      <p:cxnSp>
        <p:nvCxnSpPr>
          <p:cNvPr id="20" name="Straight Arrow Connector 19">
            <a:extLst>
              <a:ext uri="{FF2B5EF4-FFF2-40B4-BE49-F238E27FC236}">
                <a16:creationId xmlns:a16="http://schemas.microsoft.com/office/drawing/2014/main" xmlns="" id="{1C108AA2-65BA-4D19-BEF0-D80E0A7E3B95}"/>
              </a:ext>
            </a:extLst>
          </p:cNvPr>
          <p:cNvCxnSpPr>
            <a:cxnSpLocks/>
          </p:cNvCxnSpPr>
          <p:nvPr/>
        </p:nvCxnSpPr>
        <p:spPr>
          <a:xfrm>
            <a:off x="300943" y="6264456"/>
            <a:ext cx="8553691" cy="0"/>
          </a:xfrm>
          <a:prstGeom prst="straightConnector1">
            <a:avLst/>
          </a:prstGeom>
          <a:ln w="28575">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pic>
        <p:nvPicPr>
          <p:cNvPr id="21" name="Picture 2" descr="Woman Gesturing No on Apple iOS 13.3">
            <a:extLst>
              <a:ext uri="{FF2B5EF4-FFF2-40B4-BE49-F238E27FC236}">
                <a16:creationId xmlns:a16="http://schemas.microsoft.com/office/drawing/2014/main" xmlns="" id="{0E63F3AF-D109-4A55-AD0E-2C43BF729A51}"/>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144125" y="4948157"/>
            <a:ext cx="914443" cy="91444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Person Shrugging on Apple iOS 13.3">
            <a:extLst>
              <a:ext uri="{FF2B5EF4-FFF2-40B4-BE49-F238E27FC236}">
                <a16:creationId xmlns:a16="http://schemas.microsoft.com/office/drawing/2014/main" xmlns="" id="{097E86B7-6A76-4FBB-8C87-45553666C3E3}"/>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039508" y="4875327"/>
            <a:ext cx="1064982" cy="106498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Man Raising Hand on Apple iOS 13.3">
            <a:extLst>
              <a:ext uri="{FF2B5EF4-FFF2-40B4-BE49-F238E27FC236}">
                <a16:creationId xmlns:a16="http://schemas.microsoft.com/office/drawing/2014/main" xmlns="" id="{18979060-2BE0-41EB-9821-BEB9BB3F8259}"/>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7192127" y="4948157"/>
            <a:ext cx="914443" cy="914443"/>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Rounded Corners 23">
            <a:extLst>
              <a:ext uri="{FF2B5EF4-FFF2-40B4-BE49-F238E27FC236}">
                <a16:creationId xmlns:a16="http://schemas.microsoft.com/office/drawing/2014/main" xmlns="" id="{25ECEF06-61FF-4F76-8962-6A03AFE3E903}"/>
              </a:ext>
            </a:extLst>
          </p:cNvPr>
          <p:cNvSpPr/>
          <p:nvPr/>
        </p:nvSpPr>
        <p:spPr>
          <a:xfrm>
            <a:off x="632274" y="5862602"/>
            <a:ext cx="1938147" cy="606222"/>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This wouldn’t work for me!</a:t>
            </a:r>
          </a:p>
        </p:txBody>
      </p:sp>
      <p:sp>
        <p:nvSpPr>
          <p:cNvPr id="25" name="Rectangle: Rounded Corners 24">
            <a:extLst>
              <a:ext uri="{FF2B5EF4-FFF2-40B4-BE49-F238E27FC236}">
                <a16:creationId xmlns:a16="http://schemas.microsoft.com/office/drawing/2014/main" xmlns="" id="{812BECEB-E9EA-4666-B54E-6D07A5886ACA}"/>
              </a:ext>
            </a:extLst>
          </p:cNvPr>
          <p:cNvSpPr/>
          <p:nvPr/>
        </p:nvSpPr>
        <p:spPr>
          <a:xfrm>
            <a:off x="6573578" y="5862602"/>
            <a:ext cx="1938147" cy="606222"/>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This would work for me!</a:t>
            </a:r>
          </a:p>
        </p:txBody>
      </p:sp>
      <p:sp>
        <p:nvSpPr>
          <p:cNvPr id="26" name="Rectangle: Rounded Corners 25">
            <a:extLst>
              <a:ext uri="{FF2B5EF4-FFF2-40B4-BE49-F238E27FC236}">
                <a16:creationId xmlns:a16="http://schemas.microsoft.com/office/drawing/2014/main" xmlns="" id="{E2409B9F-2172-4F6F-A017-C40501AE9C2A}"/>
              </a:ext>
            </a:extLst>
          </p:cNvPr>
          <p:cNvSpPr/>
          <p:nvPr/>
        </p:nvSpPr>
        <p:spPr>
          <a:xfrm>
            <a:off x="3602926" y="5862601"/>
            <a:ext cx="1938147" cy="606222"/>
          </a:xfrm>
          <a:prstGeom prst="round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I’m not sure. It’s worth a go!</a:t>
            </a:r>
          </a:p>
        </p:txBody>
      </p:sp>
      <p:sp>
        <p:nvSpPr>
          <p:cNvPr id="27" name="Title 1">
            <a:extLst>
              <a:ext uri="{FF2B5EF4-FFF2-40B4-BE49-F238E27FC236}">
                <a16:creationId xmlns:a16="http://schemas.microsoft.com/office/drawing/2014/main" xmlns="" id="{3865A5DD-C475-4D1D-8A96-3C2909426139}"/>
              </a:ext>
            </a:extLst>
          </p:cNvPr>
          <p:cNvSpPr txBox="1">
            <a:spLocks/>
          </p:cNvSpPr>
          <p:nvPr/>
        </p:nvSpPr>
        <p:spPr>
          <a:xfrm>
            <a:off x="1163308" y="274638"/>
            <a:ext cx="5600629"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How can I catch more </a:t>
            </a:r>
            <a:r>
              <a:rPr lang="en-GB" dirty="0" err="1"/>
              <a:t>zzz’s</a:t>
            </a:r>
            <a:r>
              <a:rPr lang="en-GB" dirty="0"/>
              <a:t>?</a:t>
            </a:r>
          </a:p>
        </p:txBody>
      </p:sp>
      <p:sp>
        <p:nvSpPr>
          <p:cNvPr id="6" name="Rectangle 5">
            <a:extLst>
              <a:ext uri="{FF2B5EF4-FFF2-40B4-BE49-F238E27FC236}">
                <a16:creationId xmlns:a16="http://schemas.microsoft.com/office/drawing/2014/main" xmlns="" id="{69D2BF23-FD58-42CE-8CA3-2F9929CE6837}"/>
              </a:ext>
            </a:extLst>
          </p:cNvPr>
          <p:cNvSpPr/>
          <p:nvPr/>
        </p:nvSpPr>
        <p:spPr>
          <a:xfrm>
            <a:off x="89759" y="6624039"/>
            <a:ext cx="1968809" cy="215444"/>
          </a:xfrm>
          <a:prstGeom prst="rect">
            <a:avLst/>
          </a:prstGeom>
        </p:spPr>
        <p:txBody>
          <a:bodyPr wrap="none">
            <a:spAutoFit/>
          </a:bodyPr>
          <a:lstStyle/>
          <a:p>
            <a:r>
              <a:rPr lang="en-GB" sz="800" dirty="0">
                <a:hlinkClick r:id="rId4"/>
              </a:rPr>
              <a:t>https://safeshare.tv/x/4V8pZaD9tgg</a:t>
            </a:r>
            <a:endParaRPr lang="en-GB" sz="800" dirty="0"/>
          </a:p>
        </p:txBody>
      </p:sp>
      <p:sp>
        <p:nvSpPr>
          <p:cNvPr id="7" name="Rectangle 6">
            <a:extLst>
              <a:ext uri="{FF2B5EF4-FFF2-40B4-BE49-F238E27FC236}">
                <a16:creationId xmlns:a16="http://schemas.microsoft.com/office/drawing/2014/main" xmlns="" id="{58FBBB70-8D4B-4A2A-BE3C-54AFE84051DF}"/>
              </a:ext>
            </a:extLst>
          </p:cNvPr>
          <p:cNvSpPr/>
          <p:nvPr/>
        </p:nvSpPr>
        <p:spPr>
          <a:xfrm>
            <a:off x="5408733" y="6634430"/>
            <a:ext cx="2162772" cy="215444"/>
          </a:xfrm>
          <a:prstGeom prst="rect">
            <a:avLst/>
          </a:prstGeom>
        </p:spPr>
        <p:txBody>
          <a:bodyPr wrap="none">
            <a:spAutoFit/>
          </a:bodyPr>
          <a:lstStyle/>
          <a:p>
            <a:r>
              <a:rPr lang="en-GB" sz="800" dirty="0">
                <a:hlinkClick r:id="rId6"/>
              </a:rPr>
              <a:t>https://safeshare.tv/x/ss5eb957e891936</a:t>
            </a:r>
            <a:r>
              <a:rPr lang="en-GB" sz="800" dirty="0"/>
              <a:t> </a:t>
            </a:r>
          </a:p>
        </p:txBody>
      </p:sp>
    </p:spTree>
    <p:extLst>
      <p:ext uri="{BB962C8B-B14F-4D97-AF65-F5344CB8AC3E}">
        <p14:creationId xmlns:p14="http://schemas.microsoft.com/office/powerpoint/2010/main" val="1881890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0F41BD7-6CCE-4CCC-B5D9-901D059F9D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5658" y="274638"/>
            <a:ext cx="993753" cy="956220"/>
          </a:xfrm>
          <a:prstGeom prst="rect">
            <a:avLst/>
          </a:prstGeom>
        </p:spPr>
      </p:pic>
      <p:sp>
        <p:nvSpPr>
          <p:cNvPr id="12" name="Rectangle: Rounded Corners 11">
            <a:extLst>
              <a:ext uri="{FF2B5EF4-FFF2-40B4-BE49-F238E27FC236}">
                <a16:creationId xmlns:a16="http://schemas.microsoft.com/office/drawing/2014/main" xmlns="" id="{13900B7C-2388-4262-9D83-89D46EA8E1FC}"/>
              </a:ext>
            </a:extLst>
          </p:cNvPr>
          <p:cNvSpPr/>
          <p:nvPr/>
        </p:nvSpPr>
        <p:spPr>
          <a:xfrm>
            <a:off x="795842" y="1074129"/>
            <a:ext cx="7552314" cy="678397"/>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Another way of winding down before bed is having a </a:t>
            </a:r>
            <a:r>
              <a:rPr lang="en-GB" sz="1600" b="1" dirty="0"/>
              <a:t>warm bath</a:t>
            </a:r>
            <a:r>
              <a:rPr lang="en-GB" sz="1600" dirty="0"/>
              <a:t> (not hot!) to </a:t>
            </a:r>
            <a:r>
              <a:rPr lang="en-GB" sz="1600" b="1" dirty="0"/>
              <a:t>help get your temperature just right </a:t>
            </a:r>
            <a:r>
              <a:rPr lang="en-GB" sz="1600" dirty="0"/>
              <a:t>for sleep.</a:t>
            </a:r>
          </a:p>
        </p:txBody>
      </p:sp>
      <p:sp>
        <p:nvSpPr>
          <p:cNvPr id="13" name="Cloud 12">
            <a:extLst>
              <a:ext uri="{FF2B5EF4-FFF2-40B4-BE49-F238E27FC236}">
                <a16:creationId xmlns:a16="http://schemas.microsoft.com/office/drawing/2014/main" xmlns="" id="{7B932593-42AD-44C1-AA48-1B4B15CEE98B}"/>
              </a:ext>
            </a:extLst>
          </p:cNvPr>
          <p:cNvSpPr/>
          <p:nvPr/>
        </p:nvSpPr>
        <p:spPr>
          <a:xfrm>
            <a:off x="686256" y="3163792"/>
            <a:ext cx="3766699" cy="1238981"/>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Question (1 min) </a:t>
            </a:r>
          </a:p>
          <a:p>
            <a:pPr algn="ctr"/>
            <a:r>
              <a:rPr lang="en-GB" sz="1600" dirty="0"/>
              <a:t>Would you try any of these things?</a:t>
            </a:r>
          </a:p>
        </p:txBody>
      </p:sp>
      <p:pic>
        <p:nvPicPr>
          <p:cNvPr id="14" name="Picture 13">
            <a:extLst>
              <a:ext uri="{FF2B5EF4-FFF2-40B4-BE49-F238E27FC236}">
                <a16:creationId xmlns:a16="http://schemas.microsoft.com/office/drawing/2014/main" xmlns="" id="{FC2D4B62-9E08-407B-A27E-05FD47105B8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3900" r="3276"/>
          <a:stretch/>
        </p:blipFill>
        <p:spPr>
          <a:xfrm>
            <a:off x="4830337" y="2013456"/>
            <a:ext cx="3812568" cy="2781008"/>
          </a:xfrm>
          <a:prstGeom prst="rect">
            <a:avLst/>
          </a:prstGeom>
        </p:spPr>
      </p:pic>
      <p:sp>
        <p:nvSpPr>
          <p:cNvPr id="15" name="Rectangle: Rounded Corners 14">
            <a:extLst>
              <a:ext uri="{FF2B5EF4-FFF2-40B4-BE49-F238E27FC236}">
                <a16:creationId xmlns:a16="http://schemas.microsoft.com/office/drawing/2014/main" xmlns="" id="{53417906-5EE3-40A6-B58A-9C23B221C20A}"/>
              </a:ext>
            </a:extLst>
          </p:cNvPr>
          <p:cNvSpPr/>
          <p:nvPr/>
        </p:nvSpPr>
        <p:spPr>
          <a:xfrm>
            <a:off x="501095" y="2013456"/>
            <a:ext cx="4137022" cy="912898"/>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If you’re already clean, you </a:t>
            </a:r>
            <a:r>
              <a:rPr lang="en-GB" sz="1600" b="1" dirty="0"/>
              <a:t>could try having a warm drink instead</a:t>
            </a:r>
            <a:r>
              <a:rPr lang="en-GB" sz="1600" dirty="0"/>
              <a:t>, like a glass of milk!</a:t>
            </a:r>
          </a:p>
        </p:txBody>
      </p:sp>
      <p:cxnSp>
        <p:nvCxnSpPr>
          <p:cNvPr id="16" name="Straight Arrow Connector 15">
            <a:extLst>
              <a:ext uri="{FF2B5EF4-FFF2-40B4-BE49-F238E27FC236}">
                <a16:creationId xmlns:a16="http://schemas.microsoft.com/office/drawing/2014/main" xmlns="" id="{B8F1A757-25B5-43D4-AD65-2C7ABA7E50C0}"/>
              </a:ext>
            </a:extLst>
          </p:cNvPr>
          <p:cNvCxnSpPr>
            <a:cxnSpLocks/>
          </p:cNvCxnSpPr>
          <p:nvPr/>
        </p:nvCxnSpPr>
        <p:spPr>
          <a:xfrm>
            <a:off x="300943" y="6264456"/>
            <a:ext cx="8553691" cy="0"/>
          </a:xfrm>
          <a:prstGeom prst="straightConnector1">
            <a:avLst/>
          </a:prstGeom>
          <a:ln w="28575">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pic>
        <p:nvPicPr>
          <p:cNvPr id="17" name="Picture 2" descr="Woman Gesturing No on Apple iOS 13.3">
            <a:extLst>
              <a:ext uri="{FF2B5EF4-FFF2-40B4-BE49-F238E27FC236}">
                <a16:creationId xmlns:a16="http://schemas.microsoft.com/office/drawing/2014/main" xmlns="" id="{E615BB9E-9F07-4B23-B223-93DC835E6BC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144125" y="4948157"/>
            <a:ext cx="914443" cy="91444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Person Shrugging on Apple iOS 13.3">
            <a:extLst>
              <a:ext uri="{FF2B5EF4-FFF2-40B4-BE49-F238E27FC236}">
                <a16:creationId xmlns:a16="http://schemas.microsoft.com/office/drawing/2014/main" xmlns="" id="{DFF624C1-ECFB-47A1-AB17-A6D9DDD5791C}"/>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039508" y="4875327"/>
            <a:ext cx="1064982" cy="106498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Man Raising Hand on Apple iOS 13.3">
            <a:extLst>
              <a:ext uri="{FF2B5EF4-FFF2-40B4-BE49-F238E27FC236}">
                <a16:creationId xmlns:a16="http://schemas.microsoft.com/office/drawing/2014/main" xmlns="" id="{41596EB5-D3CA-441A-95FE-8FA13C953885}"/>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192127" y="4948157"/>
            <a:ext cx="914443" cy="914443"/>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Rounded Corners 19">
            <a:extLst>
              <a:ext uri="{FF2B5EF4-FFF2-40B4-BE49-F238E27FC236}">
                <a16:creationId xmlns:a16="http://schemas.microsoft.com/office/drawing/2014/main" xmlns="" id="{893682F6-9346-4356-85A1-C6AC65976540}"/>
              </a:ext>
            </a:extLst>
          </p:cNvPr>
          <p:cNvSpPr/>
          <p:nvPr/>
        </p:nvSpPr>
        <p:spPr>
          <a:xfrm>
            <a:off x="632274" y="5862602"/>
            <a:ext cx="1938147" cy="606222"/>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This wouldn’t work for me!</a:t>
            </a:r>
          </a:p>
        </p:txBody>
      </p:sp>
      <p:sp>
        <p:nvSpPr>
          <p:cNvPr id="21" name="Rectangle: Rounded Corners 20">
            <a:extLst>
              <a:ext uri="{FF2B5EF4-FFF2-40B4-BE49-F238E27FC236}">
                <a16:creationId xmlns:a16="http://schemas.microsoft.com/office/drawing/2014/main" xmlns="" id="{52129C3D-CDE6-447B-A690-5210A7E074C5}"/>
              </a:ext>
            </a:extLst>
          </p:cNvPr>
          <p:cNvSpPr/>
          <p:nvPr/>
        </p:nvSpPr>
        <p:spPr>
          <a:xfrm>
            <a:off x="6573578" y="5862602"/>
            <a:ext cx="1938147" cy="606222"/>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This would work for me!</a:t>
            </a:r>
          </a:p>
        </p:txBody>
      </p:sp>
      <p:sp>
        <p:nvSpPr>
          <p:cNvPr id="22" name="Rectangle: Rounded Corners 21">
            <a:extLst>
              <a:ext uri="{FF2B5EF4-FFF2-40B4-BE49-F238E27FC236}">
                <a16:creationId xmlns:a16="http://schemas.microsoft.com/office/drawing/2014/main" xmlns="" id="{EFADFB1A-39E4-4BC6-BF52-4589C851B81C}"/>
              </a:ext>
            </a:extLst>
          </p:cNvPr>
          <p:cNvSpPr/>
          <p:nvPr/>
        </p:nvSpPr>
        <p:spPr>
          <a:xfrm>
            <a:off x="3602926" y="5862601"/>
            <a:ext cx="1938147" cy="606222"/>
          </a:xfrm>
          <a:prstGeom prst="round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I’m not sure. It’s worth a go!</a:t>
            </a:r>
          </a:p>
        </p:txBody>
      </p:sp>
      <p:sp>
        <p:nvSpPr>
          <p:cNvPr id="23" name="Title 1">
            <a:extLst>
              <a:ext uri="{FF2B5EF4-FFF2-40B4-BE49-F238E27FC236}">
                <a16:creationId xmlns:a16="http://schemas.microsoft.com/office/drawing/2014/main" xmlns="" id="{7DE0823F-3093-4A38-B44F-FADA8AD7119E}"/>
              </a:ext>
            </a:extLst>
          </p:cNvPr>
          <p:cNvSpPr txBox="1">
            <a:spLocks/>
          </p:cNvSpPr>
          <p:nvPr/>
        </p:nvSpPr>
        <p:spPr>
          <a:xfrm>
            <a:off x="1163308" y="274638"/>
            <a:ext cx="5600629"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How can I catch more </a:t>
            </a:r>
            <a:r>
              <a:rPr lang="en-GB" dirty="0" err="1"/>
              <a:t>zzz’s</a:t>
            </a:r>
            <a:r>
              <a:rPr lang="en-GB" dirty="0"/>
              <a:t>?</a:t>
            </a:r>
          </a:p>
        </p:txBody>
      </p:sp>
    </p:spTree>
    <p:extLst>
      <p:ext uri="{BB962C8B-B14F-4D97-AF65-F5344CB8AC3E}">
        <p14:creationId xmlns:p14="http://schemas.microsoft.com/office/powerpoint/2010/main" val="2077295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0F41BD7-6CCE-4CCC-B5D9-901D059F9D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5658" y="274638"/>
            <a:ext cx="993753" cy="956220"/>
          </a:xfrm>
          <a:prstGeom prst="rect">
            <a:avLst/>
          </a:prstGeom>
        </p:spPr>
      </p:pic>
      <p:sp>
        <p:nvSpPr>
          <p:cNvPr id="12" name="Rectangle: Rounded Corners 11">
            <a:extLst>
              <a:ext uri="{FF2B5EF4-FFF2-40B4-BE49-F238E27FC236}">
                <a16:creationId xmlns:a16="http://schemas.microsoft.com/office/drawing/2014/main" xmlns="" id="{13900B7C-2388-4262-9D83-89D46EA8E1FC}"/>
              </a:ext>
            </a:extLst>
          </p:cNvPr>
          <p:cNvSpPr/>
          <p:nvPr/>
        </p:nvSpPr>
        <p:spPr>
          <a:xfrm>
            <a:off x="434092" y="1204726"/>
            <a:ext cx="4631068" cy="1169528"/>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Using a phone or tablet in bed can trick your brain into thinking that it is still day time! </a:t>
            </a:r>
            <a:r>
              <a:rPr lang="en-GB" sz="1600" dirty="0"/>
              <a:t>The bright lights can make it harder to fall asleep, and even give you headaches.</a:t>
            </a:r>
          </a:p>
        </p:txBody>
      </p:sp>
      <p:sp>
        <p:nvSpPr>
          <p:cNvPr id="13" name="Cloud 12">
            <a:extLst>
              <a:ext uri="{FF2B5EF4-FFF2-40B4-BE49-F238E27FC236}">
                <a16:creationId xmlns:a16="http://schemas.microsoft.com/office/drawing/2014/main" xmlns="" id="{7B932593-42AD-44C1-AA48-1B4B15CEE98B}"/>
              </a:ext>
            </a:extLst>
          </p:cNvPr>
          <p:cNvSpPr/>
          <p:nvPr/>
        </p:nvSpPr>
        <p:spPr>
          <a:xfrm>
            <a:off x="959411" y="3885871"/>
            <a:ext cx="3205305" cy="829944"/>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Question (1 min) </a:t>
            </a:r>
          </a:p>
          <a:p>
            <a:pPr algn="ctr"/>
            <a:r>
              <a:rPr lang="en-GB" sz="1600" dirty="0"/>
              <a:t>Would you try this?</a:t>
            </a:r>
          </a:p>
        </p:txBody>
      </p:sp>
      <p:sp>
        <p:nvSpPr>
          <p:cNvPr id="15" name="Rectangle: Rounded Corners 14">
            <a:extLst>
              <a:ext uri="{FF2B5EF4-FFF2-40B4-BE49-F238E27FC236}">
                <a16:creationId xmlns:a16="http://schemas.microsoft.com/office/drawing/2014/main" xmlns="" id="{53417906-5EE3-40A6-B58A-9C23B221C20A}"/>
              </a:ext>
            </a:extLst>
          </p:cNvPr>
          <p:cNvSpPr/>
          <p:nvPr/>
        </p:nvSpPr>
        <p:spPr>
          <a:xfrm>
            <a:off x="434092" y="2561072"/>
            <a:ext cx="4631068" cy="1143000"/>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Most people make sure that </a:t>
            </a:r>
            <a:r>
              <a:rPr lang="en-GB" sz="1600" b="1" dirty="0"/>
              <a:t>they stop using screens at least one hour before they go to sleep. </a:t>
            </a:r>
            <a:r>
              <a:rPr lang="en-GB" sz="1600" dirty="0"/>
              <a:t>This helps them to relax and wind down for the day.</a:t>
            </a:r>
          </a:p>
        </p:txBody>
      </p:sp>
      <p:pic>
        <p:nvPicPr>
          <p:cNvPr id="2" name="Picture 1">
            <a:extLst>
              <a:ext uri="{FF2B5EF4-FFF2-40B4-BE49-F238E27FC236}">
                <a16:creationId xmlns:a16="http://schemas.microsoft.com/office/drawing/2014/main" xmlns="" id="{0CC8017A-16BF-4358-93FF-E31A9D5A4F8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7643" r="4837"/>
          <a:stretch/>
        </p:blipFill>
        <p:spPr>
          <a:xfrm>
            <a:off x="5346740" y="1204725"/>
            <a:ext cx="3389695" cy="3381369"/>
          </a:xfrm>
          <a:prstGeom prst="rect">
            <a:avLst/>
          </a:prstGeom>
        </p:spPr>
      </p:pic>
      <p:cxnSp>
        <p:nvCxnSpPr>
          <p:cNvPr id="16" name="Straight Arrow Connector 15">
            <a:extLst>
              <a:ext uri="{FF2B5EF4-FFF2-40B4-BE49-F238E27FC236}">
                <a16:creationId xmlns:a16="http://schemas.microsoft.com/office/drawing/2014/main" xmlns="" id="{CF7EDC50-0DD7-4B24-A932-3A4F14474994}"/>
              </a:ext>
            </a:extLst>
          </p:cNvPr>
          <p:cNvCxnSpPr>
            <a:cxnSpLocks/>
          </p:cNvCxnSpPr>
          <p:nvPr/>
        </p:nvCxnSpPr>
        <p:spPr>
          <a:xfrm>
            <a:off x="300943" y="6264456"/>
            <a:ext cx="8553691" cy="0"/>
          </a:xfrm>
          <a:prstGeom prst="straightConnector1">
            <a:avLst/>
          </a:prstGeom>
          <a:ln w="28575">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pic>
        <p:nvPicPr>
          <p:cNvPr id="17" name="Picture 2" descr="Woman Gesturing No on Apple iOS 13.3">
            <a:extLst>
              <a:ext uri="{FF2B5EF4-FFF2-40B4-BE49-F238E27FC236}">
                <a16:creationId xmlns:a16="http://schemas.microsoft.com/office/drawing/2014/main" xmlns="" id="{19648540-4A19-4678-8EB5-47002F46ECBA}"/>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144125" y="4948157"/>
            <a:ext cx="914443" cy="91444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Person Shrugging on Apple iOS 13.3">
            <a:extLst>
              <a:ext uri="{FF2B5EF4-FFF2-40B4-BE49-F238E27FC236}">
                <a16:creationId xmlns:a16="http://schemas.microsoft.com/office/drawing/2014/main" xmlns="" id="{96B17FC9-DD23-448B-AD3E-0A0561D40ED7}"/>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039508" y="4875327"/>
            <a:ext cx="1064982" cy="106498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Man Raising Hand on Apple iOS 13.3">
            <a:extLst>
              <a:ext uri="{FF2B5EF4-FFF2-40B4-BE49-F238E27FC236}">
                <a16:creationId xmlns:a16="http://schemas.microsoft.com/office/drawing/2014/main" xmlns="" id="{1A0AF944-0C44-4513-81F9-9B71D4006137}"/>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192127" y="4948157"/>
            <a:ext cx="914443" cy="914443"/>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Rounded Corners 19">
            <a:extLst>
              <a:ext uri="{FF2B5EF4-FFF2-40B4-BE49-F238E27FC236}">
                <a16:creationId xmlns:a16="http://schemas.microsoft.com/office/drawing/2014/main" xmlns="" id="{14CE5C10-A27A-4E72-8C80-0165E30926F9}"/>
              </a:ext>
            </a:extLst>
          </p:cNvPr>
          <p:cNvSpPr/>
          <p:nvPr/>
        </p:nvSpPr>
        <p:spPr>
          <a:xfrm>
            <a:off x="632274" y="5862602"/>
            <a:ext cx="1938147" cy="606222"/>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This wouldn’t work for me!</a:t>
            </a:r>
          </a:p>
        </p:txBody>
      </p:sp>
      <p:sp>
        <p:nvSpPr>
          <p:cNvPr id="21" name="Rectangle: Rounded Corners 20">
            <a:extLst>
              <a:ext uri="{FF2B5EF4-FFF2-40B4-BE49-F238E27FC236}">
                <a16:creationId xmlns:a16="http://schemas.microsoft.com/office/drawing/2014/main" xmlns="" id="{0E55E3B1-CDA9-419F-AA1C-9E207EDA89FE}"/>
              </a:ext>
            </a:extLst>
          </p:cNvPr>
          <p:cNvSpPr/>
          <p:nvPr/>
        </p:nvSpPr>
        <p:spPr>
          <a:xfrm>
            <a:off x="6573578" y="5862602"/>
            <a:ext cx="1938147" cy="606222"/>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This would work for me!</a:t>
            </a:r>
          </a:p>
        </p:txBody>
      </p:sp>
      <p:sp>
        <p:nvSpPr>
          <p:cNvPr id="22" name="Rectangle: Rounded Corners 21">
            <a:extLst>
              <a:ext uri="{FF2B5EF4-FFF2-40B4-BE49-F238E27FC236}">
                <a16:creationId xmlns:a16="http://schemas.microsoft.com/office/drawing/2014/main" xmlns="" id="{16910219-DDCE-4D40-8859-335028EF3DCF}"/>
              </a:ext>
            </a:extLst>
          </p:cNvPr>
          <p:cNvSpPr/>
          <p:nvPr/>
        </p:nvSpPr>
        <p:spPr>
          <a:xfrm>
            <a:off x="3602926" y="5862601"/>
            <a:ext cx="1938147" cy="606222"/>
          </a:xfrm>
          <a:prstGeom prst="round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I’m not sure. It’s worth a go!</a:t>
            </a:r>
          </a:p>
        </p:txBody>
      </p:sp>
      <p:sp>
        <p:nvSpPr>
          <p:cNvPr id="23" name="Title 1">
            <a:extLst>
              <a:ext uri="{FF2B5EF4-FFF2-40B4-BE49-F238E27FC236}">
                <a16:creationId xmlns:a16="http://schemas.microsoft.com/office/drawing/2014/main" xmlns="" id="{4B4FD393-E88B-4382-8AD2-08689047F51F}"/>
              </a:ext>
            </a:extLst>
          </p:cNvPr>
          <p:cNvSpPr txBox="1">
            <a:spLocks/>
          </p:cNvSpPr>
          <p:nvPr/>
        </p:nvSpPr>
        <p:spPr>
          <a:xfrm>
            <a:off x="1163308" y="274638"/>
            <a:ext cx="5600629"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How can I catch more </a:t>
            </a:r>
            <a:r>
              <a:rPr lang="en-GB" dirty="0" err="1"/>
              <a:t>zzz’s</a:t>
            </a:r>
            <a:r>
              <a:rPr lang="en-GB" dirty="0"/>
              <a:t>?</a:t>
            </a:r>
          </a:p>
        </p:txBody>
      </p:sp>
    </p:spTree>
    <p:extLst>
      <p:ext uri="{BB962C8B-B14F-4D97-AF65-F5344CB8AC3E}">
        <p14:creationId xmlns:p14="http://schemas.microsoft.com/office/powerpoint/2010/main" val="2333803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0F41BD7-6CCE-4CCC-B5D9-901D059F9D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5658" y="274638"/>
            <a:ext cx="993753" cy="956220"/>
          </a:xfrm>
          <a:prstGeom prst="rect">
            <a:avLst/>
          </a:prstGeom>
        </p:spPr>
      </p:pic>
      <p:sp>
        <p:nvSpPr>
          <p:cNvPr id="12" name="Rectangle: Rounded Corners 11">
            <a:extLst>
              <a:ext uri="{FF2B5EF4-FFF2-40B4-BE49-F238E27FC236}">
                <a16:creationId xmlns:a16="http://schemas.microsoft.com/office/drawing/2014/main" xmlns="" id="{13900B7C-2388-4262-9D83-89D46EA8E1FC}"/>
              </a:ext>
            </a:extLst>
          </p:cNvPr>
          <p:cNvSpPr/>
          <p:nvPr/>
        </p:nvSpPr>
        <p:spPr>
          <a:xfrm>
            <a:off x="434092" y="1204726"/>
            <a:ext cx="4631068" cy="1169528"/>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Sometimes you might get into bed and </a:t>
            </a:r>
            <a:r>
              <a:rPr lang="en-GB" sz="1600" b="1" dirty="0"/>
              <a:t>not be able to sleep!</a:t>
            </a:r>
            <a:r>
              <a:rPr lang="en-GB" sz="1600" dirty="0"/>
              <a:t> This is frustrating but there’s things you can do to </a:t>
            </a:r>
            <a:r>
              <a:rPr lang="en-GB" sz="1600" b="1" dirty="0"/>
              <a:t>help yourself.</a:t>
            </a:r>
          </a:p>
        </p:txBody>
      </p:sp>
      <p:sp>
        <p:nvSpPr>
          <p:cNvPr id="13" name="Cloud 12">
            <a:extLst>
              <a:ext uri="{FF2B5EF4-FFF2-40B4-BE49-F238E27FC236}">
                <a16:creationId xmlns:a16="http://schemas.microsoft.com/office/drawing/2014/main" xmlns="" id="{7B932593-42AD-44C1-AA48-1B4B15CEE98B}"/>
              </a:ext>
            </a:extLst>
          </p:cNvPr>
          <p:cNvSpPr/>
          <p:nvPr/>
        </p:nvSpPr>
        <p:spPr>
          <a:xfrm>
            <a:off x="1144125" y="3911142"/>
            <a:ext cx="3205305" cy="829944"/>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Question (1 min) </a:t>
            </a:r>
          </a:p>
          <a:p>
            <a:pPr algn="ctr"/>
            <a:r>
              <a:rPr lang="en-GB" sz="1600" dirty="0"/>
              <a:t>Would you try this?</a:t>
            </a:r>
          </a:p>
        </p:txBody>
      </p:sp>
      <p:sp>
        <p:nvSpPr>
          <p:cNvPr id="15" name="Rectangle: Rounded Corners 14">
            <a:extLst>
              <a:ext uri="{FF2B5EF4-FFF2-40B4-BE49-F238E27FC236}">
                <a16:creationId xmlns:a16="http://schemas.microsoft.com/office/drawing/2014/main" xmlns="" id="{53417906-5EE3-40A6-B58A-9C23B221C20A}"/>
              </a:ext>
            </a:extLst>
          </p:cNvPr>
          <p:cNvSpPr/>
          <p:nvPr/>
        </p:nvSpPr>
        <p:spPr>
          <a:xfrm>
            <a:off x="434092" y="2561072"/>
            <a:ext cx="4631068" cy="1143000"/>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A good idea is to </a:t>
            </a:r>
            <a:r>
              <a:rPr lang="en-GB" sz="1600" b="1" dirty="0"/>
              <a:t>read a book </a:t>
            </a:r>
            <a:r>
              <a:rPr lang="en-GB" sz="1600" dirty="0"/>
              <a:t>in bed, or to </a:t>
            </a:r>
            <a:r>
              <a:rPr lang="en-GB" sz="1600" b="1" dirty="0"/>
              <a:t>listen to the radio. </a:t>
            </a:r>
            <a:r>
              <a:rPr lang="en-GB" sz="1600" dirty="0"/>
              <a:t>This helps distract you while making you feel sleepy! </a:t>
            </a:r>
            <a:endParaRPr lang="en-GB" sz="1600" b="1" dirty="0"/>
          </a:p>
        </p:txBody>
      </p:sp>
      <p:pic>
        <p:nvPicPr>
          <p:cNvPr id="14" name="Picture 13">
            <a:extLst>
              <a:ext uri="{FF2B5EF4-FFF2-40B4-BE49-F238E27FC236}">
                <a16:creationId xmlns:a16="http://schemas.microsoft.com/office/drawing/2014/main" xmlns="" id="{6BD2E79C-B934-4FED-9529-E8E963381AEF}"/>
              </a:ext>
            </a:extLst>
          </p:cNvPr>
          <p:cNvPicPr>
            <a:picLocks noChangeAspect="1"/>
          </p:cNvPicPr>
          <p:nvPr/>
        </p:nvPicPr>
        <p:blipFill>
          <a:blip r:embed="rId4">
            <a:clrChange>
              <a:clrFrom>
                <a:srgbClr val="E8E2E4"/>
              </a:clrFrom>
              <a:clrTo>
                <a:srgbClr val="E8E2E4">
                  <a:alpha val="0"/>
                </a:srgbClr>
              </a:clrTo>
            </a:clrChange>
          </a:blip>
          <a:stretch>
            <a:fillRect/>
          </a:stretch>
        </p:blipFill>
        <p:spPr>
          <a:xfrm>
            <a:off x="5228501" y="1158940"/>
            <a:ext cx="3550134" cy="3559601"/>
          </a:xfrm>
          <a:prstGeom prst="rect">
            <a:avLst/>
          </a:prstGeom>
        </p:spPr>
      </p:pic>
      <p:cxnSp>
        <p:nvCxnSpPr>
          <p:cNvPr id="16" name="Straight Arrow Connector 15">
            <a:extLst>
              <a:ext uri="{FF2B5EF4-FFF2-40B4-BE49-F238E27FC236}">
                <a16:creationId xmlns:a16="http://schemas.microsoft.com/office/drawing/2014/main" xmlns="" id="{B38D1EF6-5FAB-474F-9971-E7AB2CFEB5C4}"/>
              </a:ext>
            </a:extLst>
          </p:cNvPr>
          <p:cNvCxnSpPr>
            <a:cxnSpLocks/>
          </p:cNvCxnSpPr>
          <p:nvPr/>
        </p:nvCxnSpPr>
        <p:spPr>
          <a:xfrm>
            <a:off x="300943" y="6264456"/>
            <a:ext cx="8553691" cy="0"/>
          </a:xfrm>
          <a:prstGeom prst="straightConnector1">
            <a:avLst/>
          </a:prstGeom>
          <a:ln w="28575">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pic>
        <p:nvPicPr>
          <p:cNvPr id="17" name="Picture 2" descr="Woman Gesturing No on Apple iOS 13.3">
            <a:extLst>
              <a:ext uri="{FF2B5EF4-FFF2-40B4-BE49-F238E27FC236}">
                <a16:creationId xmlns:a16="http://schemas.microsoft.com/office/drawing/2014/main" xmlns="" id="{86EC5422-69C0-4051-93F2-45EBBC90315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144125" y="4948157"/>
            <a:ext cx="914443" cy="91444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Person Shrugging on Apple iOS 13.3">
            <a:extLst>
              <a:ext uri="{FF2B5EF4-FFF2-40B4-BE49-F238E27FC236}">
                <a16:creationId xmlns:a16="http://schemas.microsoft.com/office/drawing/2014/main" xmlns="" id="{13092D25-2CEB-4CD2-8CBB-40A85580A64C}"/>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039508" y="4875327"/>
            <a:ext cx="1064982" cy="106498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Man Raising Hand on Apple iOS 13.3">
            <a:extLst>
              <a:ext uri="{FF2B5EF4-FFF2-40B4-BE49-F238E27FC236}">
                <a16:creationId xmlns:a16="http://schemas.microsoft.com/office/drawing/2014/main" xmlns="" id="{1E011D93-9671-414E-94B8-A879146CF861}"/>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192127" y="4948157"/>
            <a:ext cx="914443" cy="914443"/>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Rounded Corners 19">
            <a:extLst>
              <a:ext uri="{FF2B5EF4-FFF2-40B4-BE49-F238E27FC236}">
                <a16:creationId xmlns:a16="http://schemas.microsoft.com/office/drawing/2014/main" xmlns="" id="{7088F331-4B3D-46AE-A628-035FE76E2FC1}"/>
              </a:ext>
            </a:extLst>
          </p:cNvPr>
          <p:cNvSpPr/>
          <p:nvPr/>
        </p:nvSpPr>
        <p:spPr>
          <a:xfrm>
            <a:off x="632274" y="5862602"/>
            <a:ext cx="1938147" cy="606222"/>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This wouldn’t work for me!</a:t>
            </a:r>
          </a:p>
        </p:txBody>
      </p:sp>
      <p:sp>
        <p:nvSpPr>
          <p:cNvPr id="21" name="Rectangle: Rounded Corners 20">
            <a:extLst>
              <a:ext uri="{FF2B5EF4-FFF2-40B4-BE49-F238E27FC236}">
                <a16:creationId xmlns:a16="http://schemas.microsoft.com/office/drawing/2014/main" xmlns="" id="{614C1228-896F-4F77-BFAA-E46F49636297}"/>
              </a:ext>
            </a:extLst>
          </p:cNvPr>
          <p:cNvSpPr/>
          <p:nvPr/>
        </p:nvSpPr>
        <p:spPr>
          <a:xfrm>
            <a:off x="6573578" y="5862602"/>
            <a:ext cx="1938147" cy="606222"/>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This would work for me!</a:t>
            </a:r>
          </a:p>
        </p:txBody>
      </p:sp>
      <p:sp>
        <p:nvSpPr>
          <p:cNvPr id="22" name="Rectangle: Rounded Corners 21">
            <a:extLst>
              <a:ext uri="{FF2B5EF4-FFF2-40B4-BE49-F238E27FC236}">
                <a16:creationId xmlns:a16="http://schemas.microsoft.com/office/drawing/2014/main" xmlns="" id="{E9F70E8E-537C-4B97-AE62-A2B085BCC526}"/>
              </a:ext>
            </a:extLst>
          </p:cNvPr>
          <p:cNvSpPr/>
          <p:nvPr/>
        </p:nvSpPr>
        <p:spPr>
          <a:xfrm>
            <a:off x="3602926" y="5862601"/>
            <a:ext cx="1938147" cy="606222"/>
          </a:xfrm>
          <a:prstGeom prst="round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I’m not sure. It’s worth a go!</a:t>
            </a:r>
          </a:p>
        </p:txBody>
      </p:sp>
      <p:sp>
        <p:nvSpPr>
          <p:cNvPr id="23" name="Title 1">
            <a:extLst>
              <a:ext uri="{FF2B5EF4-FFF2-40B4-BE49-F238E27FC236}">
                <a16:creationId xmlns:a16="http://schemas.microsoft.com/office/drawing/2014/main" xmlns="" id="{3B3ECAE3-4782-4E9E-BF60-3D29213E3C10}"/>
              </a:ext>
            </a:extLst>
          </p:cNvPr>
          <p:cNvSpPr txBox="1">
            <a:spLocks/>
          </p:cNvSpPr>
          <p:nvPr/>
        </p:nvSpPr>
        <p:spPr>
          <a:xfrm>
            <a:off x="1163308" y="274638"/>
            <a:ext cx="5600629"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How can I catch more </a:t>
            </a:r>
            <a:r>
              <a:rPr lang="en-GB" dirty="0" err="1"/>
              <a:t>zzz’s</a:t>
            </a:r>
            <a:r>
              <a:rPr lang="en-GB" dirty="0"/>
              <a:t>?</a:t>
            </a:r>
          </a:p>
        </p:txBody>
      </p:sp>
    </p:spTree>
    <p:extLst>
      <p:ext uri="{BB962C8B-B14F-4D97-AF65-F5344CB8AC3E}">
        <p14:creationId xmlns:p14="http://schemas.microsoft.com/office/powerpoint/2010/main" val="670554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3D93403-66FA-478F-B89A-C4BDD5917F76}"/>
              </a:ext>
            </a:extLst>
          </p:cNvPr>
          <p:cNvSpPr>
            <a:spLocks noGrp="1"/>
          </p:cNvSpPr>
          <p:nvPr>
            <p:ph type="body" sz="quarter" idx="17"/>
          </p:nvPr>
        </p:nvSpPr>
        <p:spPr>
          <a:xfrm>
            <a:off x="700868" y="3658136"/>
            <a:ext cx="1712913" cy="1149259"/>
          </a:xfrm>
          <a:solidFill>
            <a:schemeClr val="bg1"/>
          </a:solidFill>
        </p:spPr>
        <p:txBody>
          <a:bodyPr/>
          <a:lstStyle/>
          <a:p>
            <a:r>
              <a:rPr lang="en-GB" dirty="0"/>
              <a:t>How can I catch more </a:t>
            </a:r>
            <a:r>
              <a:rPr lang="en-GB" dirty="0" err="1"/>
              <a:t>zzz’s</a:t>
            </a:r>
            <a:r>
              <a:rPr lang="en-GB" dirty="0"/>
              <a:t>?</a:t>
            </a:r>
          </a:p>
        </p:txBody>
      </p:sp>
      <p:sp>
        <p:nvSpPr>
          <p:cNvPr id="3" name="Text Placeholder 2">
            <a:extLst>
              <a:ext uri="{FF2B5EF4-FFF2-40B4-BE49-F238E27FC236}">
                <a16:creationId xmlns:a16="http://schemas.microsoft.com/office/drawing/2014/main" xmlns="" id="{1B1C5C19-3BEF-40F0-BBB3-B465E3BF533B}"/>
              </a:ext>
            </a:extLst>
          </p:cNvPr>
          <p:cNvSpPr>
            <a:spLocks noGrp="1"/>
          </p:cNvSpPr>
          <p:nvPr>
            <p:ph type="body" sz="quarter" idx="13"/>
          </p:nvPr>
        </p:nvSpPr>
        <p:spPr>
          <a:xfrm>
            <a:off x="1858417" y="1209716"/>
            <a:ext cx="1712913" cy="1109663"/>
          </a:xfrm>
        </p:spPr>
        <p:txBody>
          <a:bodyPr/>
          <a:lstStyle/>
          <a:p>
            <a:r>
              <a:rPr lang="en-GB" dirty="0"/>
              <a:t>Starter: Put a finger down…</a:t>
            </a:r>
          </a:p>
        </p:txBody>
      </p:sp>
      <p:sp>
        <p:nvSpPr>
          <p:cNvPr id="4" name="Text Placeholder 3">
            <a:extLst>
              <a:ext uri="{FF2B5EF4-FFF2-40B4-BE49-F238E27FC236}">
                <a16:creationId xmlns:a16="http://schemas.microsoft.com/office/drawing/2014/main" xmlns="" id="{F3FB5820-814D-4D54-BDEF-81649822D553}"/>
              </a:ext>
            </a:extLst>
          </p:cNvPr>
          <p:cNvSpPr>
            <a:spLocks noGrp="1"/>
          </p:cNvSpPr>
          <p:nvPr>
            <p:ph type="body" sz="quarter" idx="14"/>
          </p:nvPr>
        </p:nvSpPr>
        <p:spPr>
          <a:xfrm>
            <a:off x="4886997" y="1158031"/>
            <a:ext cx="1884045" cy="1161348"/>
          </a:xfrm>
          <a:solidFill>
            <a:schemeClr val="bg1"/>
          </a:solidFill>
        </p:spPr>
        <p:txBody>
          <a:bodyPr/>
          <a:lstStyle/>
          <a:p>
            <a:r>
              <a:rPr lang="en-GB" dirty="0"/>
              <a:t>   Why are we talking about this?</a:t>
            </a:r>
          </a:p>
        </p:txBody>
      </p:sp>
      <p:sp>
        <p:nvSpPr>
          <p:cNvPr id="5" name="Text Placeholder 4">
            <a:extLst>
              <a:ext uri="{FF2B5EF4-FFF2-40B4-BE49-F238E27FC236}">
                <a16:creationId xmlns:a16="http://schemas.microsoft.com/office/drawing/2014/main" xmlns="" id="{2D4F2A90-9C1C-4009-9DE9-691AF46FB2DA}"/>
              </a:ext>
            </a:extLst>
          </p:cNvPr>
          <p:cNvSpPr>
            <a:spLocks noGrp="1"/>
          </p:cNvSpPr>
          <p:nvPr>
            <p:ph type="body" sz="quarter" idx="15"/>
          </p:nvPr>
        </p:nvSpPr>
        <p:spPr>
          <a:xfrm>
            <a:off x="7143362" y="2459510"/>
            <a:ext cx="1713599" cy="1108800"/>
          </a:xfrm>
          <a:solidFill>
            <a:schemeClr val="bg1"/>
          </a:solidFill>
        </p:spPr>
        <p:txBody>
          <a:bodyPr/>
          <a:lstStyle/>
          <a:p>
            <a:r>
              <a:rPr lang="en-GB" dirty="0"/>
              <a:t>Why do we sleep?</a:t>
            </a:r>
          </a:p>
        </p:txBody>
      </p:sp>
      <p:sp>
        <p:nvSpPr>
          <p:cNvPr id="6" name="Text Placeholder 5">
            <a:extLst>
              <a:ext uri="{FF2B5EF4-FFF2-40B4-BE49-F238E27FC236}">
                <a16:creationId xmlns:a16="http://schemas.microsoft.com/office/drawing/2014/main" xmlns="" id="{FD2B9F97-E99F-4B06-8575-7CE12615A3A0}"/>
              </a:ext>
            </a:extLst>
          </p:cNvPr>
          <p:cNvSpPr>
            <a:spLocks noGrp="1"/>
          </p:cNvSpPr>
          <p:nvPr>
            <p:ph type="body" sz="quarter" idx="16"/>
          </p:nvPr>
        </p:nvSpPr>
        <p:spPr>
          <a:xfrm>
            <a:off x="3350317" y="2805200"/>
            <a:ext cx="2064047" cy="1173600"/>
          </a:xfrm>
          <a:solidFill>
            <a:schemeClr val="bg1"/>
          </a:solidFill>
        </p:spPr>
        <p:txBody>
          <a:bodyPr anchor="ctr"/>
          <a:lstStyle/>
          <a:p>
            <a:r>
              <a:rPr lang="en-GB" dirty="0"/>
              <a:t>Doctor, doctor! I’m tired!</a:t>
            </a:r>
          </a:p>
        </p:txBody>
      </p:sp>
      <p:sp>
        <p:nvSpPr>
          <p:cNvPr id="8" name="Text Placeholder 7">
            <a:extLst>
              <a:ext uri="{FF2B5EF4-FFF2-40B4-BE49-F238E27FC236}">
                <a16:creationId xmlns:a16="http://schemas.microsoft.com/office/drawing/2014/main" xmlns="" id="{F006982E-3E42-4ADD-B09B-E457CEB8AF36}"/>
              </a:ext>
            </a:extLst>
          </p:cNvPr>
          <p:cNvSpPr>
            <a:spLocks noGrp="1"/>
          </p:cNvSpPr>
          <p:nvPr>
            <p:ph type="body" sz="quarter" idx="19"/>
          </p:nvPr>
        </p:nvSpPr>
        <p:spPr>
          <a:xfrm>
            <a:off x="2662437" y="5067700"/>
            <a:ext cx="1487488" cy="1181100"/>
          </a:xfrm>
          <a:solidFill>
            <a:schemeClr val="accent5"/>
          </a:solidFill>
        </p:spPr>
        <p:txBody>
          <a:bodyPr/>
          <a:lstStyle/>
          <a:p>
            <a:r>
              <a:rPr lang="en-GB"/>
              <a:t>Vote!</a:t>
            </a:r>
          </a:p>
        </p:txBody>
      </p:sp>
      <p:pic>
        <p:nvPicPr>
          <p:cNvPr id="11" name="Picture 10">
            <a:extLst>
              <a:ext uri="{FF2B5EF4-FFF2-40B4-BE49-F238E27FC236}">
                <a16:creationId xmlns:a16="http://schemas.microsoft.com/office/drawing/2014/main" xmlns="" id="{3F389E0A-A0A2-4EF7-B0F5-7B2C4FDB14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35266" y="1072719"/>
            <a:ext cx="993753" cy="956220"/>
          </a:xfrm>
          <a:prstGeom prst="rect">
            <a:avLst/>
          </a:prstGeom>
        </p:spPr>
      </p:pic>
      <p:pic>
        <p:nvPicPr>
          <p:cNvPr id="12" name="Picture 11">
            <a:extLst>
              <a:ext uri="{FF2B5EF4-FFF2-40B4-BE49-F238E27FC236}">
                <a16:creationId xmlns:a16="http://schemas.microsoft.com/office/drawing/2014/main" xmlns="" id="{849250F2-06B8-4D7B-B780-610FF4841E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77915" y="2198937"/>
            <a:ext cx="654377" cy="980728"/>
          </a:xfrm>
          <a:prstGeom prst="rect">
            <a:avLst/>
          </a:prstGeom>
        </p:spPr>
      </p:pic>
      <p:sp>
        <p:nvSpPr>
          <p:cNvPr id="24" name="Text Placeholder 6">
            <a:extLst>
              <a:ext uri="{FF2B5EF4-FFF2-40B4-BE49-F238E27FC236}">
                <a16:creationId xmlns:a16="http://schemas.microsoft.com/office/drawing/2014/main" xmlns="" id="{1FD4CA48-E045-41C4-9C63-82C141DE65A9}"/>
              </a:ext>
            </a:extLst>
          </p:cNvPr>
          <p:cNvSpPr>
            <a:spLocks noGrp="1"/>
          </p:cNvSpPr>
          <p:nvPr>
            <p:ph type="body" sz="quarter" idx="18"/>
          </p:nvPr>
        </p:nvSpPr>
        <p:spPr>
          <a:xfrm>
            <a:off x="5148186" y="5006899"/>
            <a:ext cx="2064047" cy="1292824"/>
          </a:xfrm>
          <a:solidFill>
            <a:schemeClr val="bg1"/>
          </a:solidFill>
        </p:spPr>
        <p:txBody>
          <a:bodyPr/>
          <a:lstStyle/>
          <a:p>
            <a:r>
              <a:rPr lang="en-GB" dirty="0"/>
              <a:t>Ext: Conduct a sleep study!</a:t>
            </a:r>
          </a:p>
        </p:txBody>
      </p:sp>
      <p:pic>
        <p:nvPicPr>
          <p:cNvPr id="25" name="Picture 24">
            <a:extLst>
              <a:ext uri="{FF2B5EF4-FFF2-40B4-BE49-F238E27FC236}">
                <a16:creationId xmlns:a16="http://schemas.microsoft.com/office/drawing/2014/main" xmlns="" id="{5D2AFC9A-070F-4E85-9154-2719D3FFFD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85720">
            <a:off x="5163855" y="4868795"/>
            <a:ext cx="499626" cy="595324"/>
          </a:xfrm>
          <a:prstGeom prst="rect">
            <a:avLst/>
          </a:prstGeom>
        </p:spPr>
      </p:pic>
      <p:pic>
        <p:nvPicPr>
          <p:cNvPr id="21" name="Picture 20" descr="A picture containing table, room, bedroom&#10;&#10;Description automatically generated">
            <a:extLst>
              <a:ext uri="{FF2B5EF4-FFF2-40B4-BE49-F238E27FC236}">
                <a16:creationId xmlns:a16="http://schemas.microsoft.com/office/drawing/2014/main" xmlns="" id="{835FC8D9-CC24-46CF-A050-0B898395BFD3}"/>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847631" y="4056622"/>
            <a:ext cx="981150" cy="1074555"/>
          </a:xfrm>
          <a:prstGeom prst="rect">
            <a:avLst/>
          </a:prstGeom>
        </p:spPr>
      </p:pic>
      <p:pic>
        <p:nvPicPr>
          <p:cNvPr id="27" name="Picture 26" descr="A picture containing table, room, bedroom&#10;&#10;Description automatically generated">
            <a:extLst>
              <a:ext uri="{FF2B5EF4-FFF2-40B4-BE49-F238E27FC236}">
                <a16:creationId xmlns:a16="http://schemas.microsoft.com/office/drawing/2014/main" xmlns="" id="{2A586660-D99B-4C6D-91E4-46840E4163F3}"/>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t="-12628"/>
          <a:stretch/>
        </p:blipFill>
        <p:spPr>
          <a:xfrm>
            <a:off x="3310685" y="924041"/>
            <a:ext cx="866747" cy="971665"/>
          </a:xfrm>
          <a:prstGeom prst="rect">
            <a:avLst/>
          </a:prstGeom>
        </p:spPr>
      </p:pic>
      <p:pic>
        <p:nvPicPr>
          <p:cNvPr id="28" name="Picture 27" descr="A picture containing table, room, bedroom&#10;&#10;Description automatically generated">
            <a:extLst>
              <a:ext uri="{FF2B5EF4-FFF2-40B4-BE49-F238E27FC236}">
                <a16:creationId xmlns:a16="http://schemas.microsoft.com/office/drawing/2014/main" xmlns="" id="{8342AE73-4B3C-4D07-B094-6030840651BF}"/>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797739" y="1572752"/>
            <a:ext cx="1134359" cy="933058"/>
          </a:xfrm>
          <a:prstGeom prst="rect">
            <a:avLst/>
          </a:prstGeom>
        </p:spPr>
      </p:pic>
      <p:pic>
        <p:nvPicPr>
          <p:cNvPr id="29" name="Picture 28" descr="A picture containing table, room, bedroom&#10;&#10;Description automatically generated">
            <a:extLst>
              <a:ext uri="{FF2B5EF4-FFF2-40B4-BE49-F238E27FC236}">
                <a16:creationId xmlns:a16="http://schemas.microsoft.com/office/drawing/2014/main" xmlns="" id="{220C5B7D-1801-43BD-8A42-D2E757A77985}"/>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987897" y="2834787"/>
            <a:ext cx="1181910" cy="1105375"/>
          </a:xfrm>
          <a:prstGeom prst="rect">
            <a:avLst/>
          </a:prstGeom>
        </p:spPr>
      </p:pic>
      <p:pic>
        <p:nvPicPr>
          <p:cNvPr id="30" name="Picture 29" descr="A picture containing table, room, bedroom&#10;&#10;Description automatically generated">
            <a:extLst>
              <a:ext uri="{FF2B5EF4-FFF2-40B4-BE49-F238E27FC236}">
                <a16:creationId xmlns:a16="http://schemas.microsoft.com/office/drawing/2014/main" xmlns="" id="{477A015E-476D-4840-973F-B5864D41B98A}"/>
              </a:ext>
            </a:extLst>
          </p:cNvPr>
          <p:cNvPicPr>
            <a:picLocks noChangeAspect="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rcRect b="-3863"/>
          <a:stretch/>
        </p:blipFill>
        <p:spPr>
          <a:xfrm>
            <a:off x="6702846" y="5699969"/>
            <a:ext cx="732289" cy="816094"/>
          </a:xfrm>
          <a:prstGeom prst="rect">
            <a:avLst/>
          </a:prstGeom>
        </p:spPr>
      </p:pic>
      <p:pic>
        <p:nvPicPr>
          <p:cNvPr id="34" name="Picture 33" descr="A picture containing table, room, bedroom&#10;&#10;Description automatically generated">
            <a:extLst>
              <a:ext uri="{FF2B5EF4-FFF2-40B4-BE49-F238E27FC236}">
                <a16:creationId xmlns:a16="http://schemas.microsoft.com/office/drawing/2014/main" xmlns="" id="{52329790-417E-4DA7-8FF0-789C16314503}"/>
              </a:ext>
            </a:extLst>
          </p:cNvPr>
          <p:cNvPicPr>
            <a:picLocks noChangeAspect="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20374270">
            <a:off x="204105" y="2820388"/>
            <a:ext cx="1226319" cy="1296094"/>
          </a:xfrm>
          <a:prstGeom prst="rect">
            <a:avLst/>
          </a:prstGeom>
        </p:spPr>
      </p:pic>
      <p:sp>
        <p:nvSpPr>
          <p:cNvPr id="7" name="Oval 6">
            <a:extLst>
              <a:ext uri="{FF2B5EF4-FFF2-40B4-BE49-F238E27FC236}">
                <a16:creationId xmlns:a16="http://schemas.microsoft.com/office/drawing/2014/main" xmlns="" id="{ED10601C-5663-4ADD-A430-77F4A3D0CF55}"/>
              </a:ext>
            </a:extLst>
          </p:cNvPr>
          <p:cNvSpPr/>
          <p:nvPr/>
        </p:nvSpPr>
        <p:spPr>
          <a:xfrm>
            <a:off x="3960736" y="5067700"/>
            <a:ext cx="516835" cy="414721"/>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xmlns="" id="{99BBF635-27DD-4398-A315-8559E70F8E0C}"/>
              </a:ext>
            </a:extLst>
          </p:cNvPr>
          <p:cNvPicPr>
            <a:picLocks noChangeAspect="1"/>
          </p:cNvPicPr>
          <p:nvPr/>
        </p:nvPicPr>
        <p:blipFill>
          <a:blip r:embed="rId12">
            <a:clrChange>
              <a:clrFrom>
                <a:srgbClr val="FFFFFF"/>
              </a:clrFrom>
              <a:clrTo>
                <a:srgbClr val="FFFFFF">
                  <a:alpha val="0"/>
                </a:srgbClr>
              </a:clrTo>
            </a:clrChange>
          </a:blip>
          <a:stretch>
            <a:fillRect/>
          </a:stretch>
        </p:blipFill>
        <p:spPr>
          <a:xfrm flipH="1">
            <a:off x="3754072" y="4718518"/>
            <a:ext cx="1134359" cy="1737361"/>
          </a:xfrm>
          <a:prstGeom prst="rect">
            <a:avLst/>
          </a:prstGeom>
        </p:spPr>
      </p:pic>
    </p:spTree>
    <p:extLst>
      <p:ext uri="{BB962C8B-B14F-4D97-AF65-F5344CB8AC3E}">
        <p14:creationId xmlns:p14="http://schemas.microsoft.com/office/powerpoint/2010/main" val="408271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3E54312F-1A47-4CD0-BAFF-0BB69FA1E93B}"/>
              </a:ext>
            </a:extLst>
          </p:cNvPr>
          <p:cNvSpPr>
            <a:spLocks noGrp="1"/>
          </p:cNvSpPr>
          <p:nvPr>
            <p:ph type="body" sz="quarter" idx="14"/>
          </p:nvPr>
        </p:nvSpPr>
        <p:spPr>
          <a:xfrm>
            <a:off x="410561" y="2140961"/>
            <a:ext cx="4181474" cy="4003736"/>
          </a:xfrm>
        </p:spPr>
        <p:txBody>
          <a:bodyPr>
            <a:normAutofit/>
          </a:bodyPr>
          <a:lstStyle/>
          <a:p>
            <a:pPr>
              <a:spcBef>
                <a:spcPts val="360"/>
              </a:spcBef>
              <a:buSzPct val="100000"/>
            </a:pPr>
            <a:r>
              <a:rPr lang="en-GB" dirty="0"/>
              <a:t>I know how important sleep is and I always get enough of it.</a:t>
            </a:r>
          </a:p>
          <a:p>
            <a:pPr>
              <a:spcBef>
                <a:spcPts val="360"/>
              </a:spcBef>
              <a:buSzPct val="100000"/>
            </a:pPr>
            <a:r>
              <a:rPr lang="en-GB" dirty="0"/>
              <a:t>I used the chart at the beginning of the lesson and found that I get enough sleep.</a:t>
            </a:r>
          </a:p>
          <a:p>
            <a:pPr>
              <a:spcBef>
                <a:spcPts val="360"/>
              </a:spcBef>
              <a:buSzPct val="100000"/>
            </a:pPr>
            <a:r>
              <a:rPr lang="en-GB" dirty="0"/>
              <a:t>I already use some of the things talked about in this lesson to help me get to sleep.</a:t>
            </a:r>
          </a:p>
          <a:p>
            <a:pPr>
              <a:spcBef>
                <a:spcPts val="360"/>
              </a:spcBef>
              <a:buSzPct val="100000"/>
            </a:pPr>
            <a:r>
              <a:rPr lang="en-GB" dirty="0"/>
              <a:t>My parents help me get enough sleep by making sure I go to bed and wake up at the right time.</a:t>
            </a:r>
          </a:p>
          <a:p>
            <a:pPr>
              <a:spcBef>
                <a:spcPts val="360"/>
              </a:spcBef>
              <a:buSzPct val="100000"/>
            </a:pPr>
            <a:r>
              <a:rPr lang="en-GB" dirty="0"/>
              <a:t>… </a:t>
            </a:r>
          </a:p>
        </p:txBody>
      </p:sp>
      <p:sp>
        <p:nvSpPr>
          <p:cNvPr id="4" name="Text Placeholder 3">
            <a:extLst>
              <a:ext uri="{FF2B5EF4-FFF2-40B4-BE49-F238E27FC236}">
                <a16:creationId xmlns:a16="http://schemas.microsoft.com/office/drawing/2014/main" xmlns="" id="{4D361542-55D9-4B24-A70F-7FB050D15896}"/>
              </a:ext>
            </a:extLst>
          </p:cNvPr>
          <p:cNvSpPr>
            <a:spLocks noGrp="1"/>
          </p:cNvSpPr>
          <p:nvPr>
            <p:ph type="body" sz="quarter" idx="15"/>
          </p:nvPr>
        </p:nvSpPr>
        <p:spPr>
          <a:xfrm>
            <a:off x="4592035" y="2140961"/>
            <a:ext cx="4150929" cy="4011097"/>
          </a:xfrm>
        </p:spPr>
        <p:txBody>
          <a:bodyPr>
            <a:normAutofit/>
          </a:bodyPr>
          <a:lstStyle/>
          <a:p>
            <a:r>
              <a:rPr lang="en-GB" dirty="0"/>
              <a:t>I often get distracted and stay up late, so I don’t get enough sleep.</a:t>
            </a:r>
          </a:p>
          <a:p>
            <a:r>
              <a:rPr lang="en-GB" dirty="0"/>
              <a:t>I used the chart at the beginning of the lesson and found that I don’t get enough sleep.</a:t>
            </a:r>
          </a:p>
          <a:p>
            <a:r>
              <a:rPr lang="en-GB" dirty="0"/>
              <a:t>I find it really difficult to fall asleep and need to practise some of the things I learned in this lesson.</a:t>
            </a:r>
          </a:p>
          <a:p>
            <a:r>
              <a:rPr lang="en-GB" dirty="0"/>
              <a:t>I wake up in the night often which stops me from getting enough sleep and makes waking up difficult.</a:t>
            </a:r>
          </a:p>
          <a:p>
            <a:r>
              <a:rPr lang="en-GB" dirty="0"/>
              <a:t>… </a:t>
            </a:r>
          </a:p>
        </p:txBody>
      </p:sp>
      <p:pic>
        <p:nvPicPr>
          <p:cNvPr id="5" name="Picture 4">
            <a:extLst>
              <a:ext uri="{FF2B5EF4-FFF2-40B4-BE49-F238E27FC236}">
                <a16:creationId xmlns:a16="http://schemas.microsoft.com/office/drawing/2014/main" xmlns="" id="{1C6DFEEB-FF21-4FFC-9FE7-F6E87135252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35197" y="5271082"/>
            <a:ext cx="713675" cy="1413304"/>
          </a:xfrm>
          <a:prstGeom prst="rect">
            <a:avLst/>
          </a:prstGeom>
        </p:spPr>
      </p:pic>
      <p:sp>
        <p:nvSpPr>
          <p:cNvPr id="10" name="Title 1">
            <a:extLst>
              <a:ext uri="{FF2B5EF4-FFF2-40B4-BE49-F238E27FC236}">
                <a16:creationId xmlns:a16="http://schemas.microsoft.com/office/drawing/2014/main" xmlns="" id="{FAB36AA2-6734-45B7-9ADC-BDF8DD27D306}"/>
              </a:ext>
            </a:extLst>
          </p:cNvPr>
          <p:cNvSpPr txBox="1">
            <a:spLocks/>
          </p:cNvSpPr>
          <p:nvPr/>
        </p:nvSpPr>
        <p:spPr>
          <a:xfrm>
            <a:off x="1046966" y="705942"/>
            <a:ext cx="7050067" cy="440663"/>
          </a:xfrm>
          <a:prstGeom prst="rect">
            <a:avLst/>
          </a:prstGeom>
        </p:spPr>
        <p:txBody>
          <a:bodyPr vert="horz" lIns="91440" tIns="45720" rIns="91440" bIns="45720" rtlCol="0" anchor="ctr">
            <a:noAutofit/>
          </a:bodyPr>
          <a:lstStyle>
            <a:lvl1pPr algn="ctr" defTabSz="457200" rtl="0" eaLnBrk="1" latinLnBrk="0" hangingPunct="1">
              <a:spcBef>
                <a:spcPct val="0"/>
              </a:spcBef>
              <a:buNone/>
              <a:defRPr lang="en-US" sz="2800" b="1" kern="1200" dirty="0">
                <a:solidFill>
                  <a:schemeClr val="tx1"/>
                </a:solidFill>
                <a:latin typeface="+mn-lt"/>
                <a:ea typeface="+mj-ea"/>
                <a:cs typeface="+mj-cs"/>
              </a:defRPr>
            </a:lvl1pPr>
          </a:lstStyle>
          <a:p>
            <a:r>
              <a:rPr lang="en-GB" dirty="0"/>
              <a:t>Do you get </a:t>
            </a:r>
            <a:r>
              <a:rPr lang="en-GB" dirty="0">
                <a:solidFill>
                  <a:schemeClr val="accent2"/>
                </a:solidFill>
              </a:rPr>
              <a:t>enough sleep</a:t>
            </a:r>
            <a:r>
              <a:rPr lang="en-GB" dirty="0"/>
              <a:t>?</a:t>
            </a:r>
          </a:p>
        </p:txBody>
      </p:sp>
    </p:spTree>
    <p:extLst>
      <p:ext uri="{BB962C8B-B14F-4D97-AF65-F5344CB8AC3E}">
        <p14:creationId xmlns:p14="http://schemas.microsoft.com/office/powerpoint/2010/main" val="3662068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xmlns="" id="{6399E9BD-18A6-4C70-8221-516DDB97A123}"/>
              </a:ext>
            </a:extLst>
          </p:cNvPr>
          <p:cNvSpPr/>
          <p:nvPr/>
        </p:nvSpPr>
        <p:spPr>
          <a:xfrm>
            <a:off x="1178425" y="4766471"/>
            <a:ext cx="7551498" cy="17443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xmlns="" id="{2F5E0BC9-3197-4146-96C7-17ED297FA3DB}"/>
              </a:ext>
            </a:extLst>
          </p:cNvPr>
          <p:cNvSpPr/>
          <p:nvPr/>
        </p:nvSpPr>
        <p:spPr>
          <a:xfrm>
            <a:off x="1178425" y="2860557"/>
            <a:ext cx="7551498" cy="17443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xmlns="" id="{447496EA-5373-4F8A-BA71-1736DEB12937}"/>
              </a:ext>
            </a:extLst>
          </p:cNvPr>
          <p:cNvSpPr/>
          <p:nvPr/>
        </p:nvSpPr>
        <p:spPr>
          <a:xfrm>
            <a:off x="1178425" y="954644"/>
            <a:ext cx="7551498" cy="17443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 descr="Home">
            <a:hlinkClick r:id="rId3"/>
            <a:extLst>
              <a:ext uri="{FF2B5EF4-FFF2-40B4-BE49-F238E27FC236}">
                <a16:creationId xmlns:a16="http://schemas.microsoft.com/office/drawing/2014/main" xmlns="" id="{F3D1D1F9-6B62-4E45-BC21-EEAF60EB60A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77852" y="1014379"/>
            <a:ext cx="2653666" cy="115169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Time to change logo | Media Trust">
            <a:hlinkClick r:id="rId5"/>
            <a:extLst>
              <a:ext uri="{FF2B5EF4-FFF2-40B4-BE49-F238E27FC236}">
                <a16:creationId xmlns:a16="http://schemas.microsoft.com/office/drawing/2014/main" xmlns="" id="{6CA7CA50-4328-47CF-A20D-595001705B8B}"/>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3910917" y="1842068"/>
            <a:ext cx="2773474" cy="76680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ind">
            <a:hlinkClick r:id="rId7"/>
            <a:extLst>
              <a:ext uri="{FF2B5EF4-FFF2-40B4-BE49-F238E27FC236}">
                <a16:creationId xmlns:a16="http://schemas.microsoft.com/office/drawing/2014/main" xmlns="" id="{F2925088-C4EB-4C57-8756-9F271FD87DC3}"/>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350520" y="2930489"/>
            <a:ext cx="1867605" cy="81992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hlinkClick r:id="rId9"/>
            <a:extLst>
              <a:ext uri="{FF2B5EF4-FFF2-40B4-BE49-F238E27FC236}">
                <a16:creationId xmlns:a16="http://schemas.microsoft.com/office/drawing/2014/main" xmlns="" id="{407EA4E8-32B9-41D2-8AC5-8FB967D27D07}"/>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5669592" y="3153632"/>
            <a:ext cx="1725148" cy="119356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The Brain Charity">
            <a:hlinkClick r:id="rId11"/>
            <a:extLst>
              <a:ext uri="{FF2B5EF4-FFF2-40B4-BE49-F238E27FC236}">
                <a16:creationId xmlns:a16="http://schemas.microsoft.com/office/drawing/2014/main" xmlns="" id="{4183E1D9-C13B-4832-BFE4-FA9B578F1730}"/>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3483139" y="2945319"/>
            <a:ext cx="1973376" cy="81992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a:hlinkClick r:id="rId13"/>
            <a:extLst>
              <a:ext uri="{FF2B5EF4-FFF2-40B4-BE49-F238E27FC236}">
                <a16:creationId xmlns:a16="http://schemas.microsoft.com/office/drawing/2014/main" xmlns="" id="{84A5EC2C-4056-4661-A21C-EFA5AFBB62A2}"/>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7500532" y="4077073"/>
            <a:ext cx="1039093" cy="420508"/>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Rethink Mental Illness | Our Rochdale">
            <a:hlinkClick r:id="rId15"/>
            <a:extLst>
              <a:ext uri="{FF2B5EF4-FFF2-40B4-BE49-F238E27FC236}">
                <a16:creationId xmlns:a16="http://schemas.microsoft.com/office/drawing/2014/main" xmlns="" id="{05EDD779-92EF-4BAE-B787-0F7706FF083C}"/>
              </a:ext>
            </a:extLst>
          </p:cNvPr>
          <p:cNvPicPr>
            <a:picLocks noChangeAspect="1" noChangeArrowheads="1"/>
          </p:cNvPicPr>
          <p:nvPr/>
        </p:nvPicPr>
        <p:blipFill rotWithShape="1">
          <a:blip r:embed="rId16" cstate="print">
            <a:extLst>
              <a:ext uri="{28A0092B-C50C-407E-A947-70E740481C1C}">
                <a14:useLocalDpi xmlns:a14="http://schemas.microsoft.com/office/drawing/2010/main"/>
              </a:ext>
            </a:extLst>
          </a:blip>
          <a:srcRect/>
          <a:stretch/>
        </p:blipFill>
        <p:spPr bwMode="auto">
          <a:xfrm>
            <a:off x="1291932" y="4976702"/>
            <a:ext cx="1298927" cy="1323899"/>
          </a:xfrm>
          <a:prstGeom prst="ellipse">
            <a:avLst/>
          </a:prstGeom>
          <a:noFill/>
          <a:extLst>
            <a:ext uri="{909E8E84-426E-40dd-AFC4-6F175D3DCCD1}">
              <a14:hiddenFill xmlns:a14="http://schemas.microsoft.com/office/drawing/2010/main">
                <a:solidFill>
                  <a:srgbClr val="FFFFFF"/>
                </a:solidFill>
              </a14:hiddenFill>
            </a:ext>
          </a:extLst>
        </p:spPr>
      </p:pic>
      <p:pic>
        <p:nvPicPr>
          <p:cNvPr id="2066" name="Picture 18" descr="Sleepio Logo (White)">
            <a:hlinkClick r:id="rId17"/>
            <a:extLst>
              <a:ext uri="{FF2B5EF4-FFF2-40B4-BE49-F238E27FC236}">
                <a16:creationId xmlns:a16="http://schemas.microsoft.com/office/drawing/2014/main" xmlns="" id="{C21F7C74-6B23-4A6D-9B25-7F1F03D67E31}"/>
              </a:ext>
            </a:extLst>
          </p:cNvPr>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3566504" y="3859478"/>
            <a:ext cx="2010991" cy="739829"/>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xmlns="" id="{FF682F06-995D-4C5A-BC47-A8898D7E1682}"/>
              </a:ext>
            </a:extLst>
          </p:cNvPr>
          <p:cNvSpPr/>
          <p:nvPr/>
        </p:nvSpPr>
        <p:spPr>
          <a:xfrm>
            <a:off x="558493" y="953178"/>
            <a:ext cx="619932" cy="17443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500" b="1" dirty="0">
                <a:solidFill>
                  <a:schemeClr val="bg1"/>
                </a:solidFill>
              </a:rPr>
              <a:t>Mental Health Awareness Week</a:t>
            </a:r>
          </a:p>
        </p:txBody>
      </p:sp>
      <p:sp>
        <p:nvSpPr>
          <p:cNvPr id="50" name="Rectangle 49">
            <a:extLst>
              <a:ext uri="{FF2B5EF4-FFF2-40B4-BE49-F238E27FC236}">
                <a16:creationId xmlns:a16="http://schemas.microsoft.com/office/drawing/2014/main" xmlns="" id="{2C2B6780-08F6-4F27-A122-ACD92F4C1791}"/>
              </a:ext>
            </a:extLst>
          </p:cNvPr>
          <p:cNvSpPr/>
          <p:nvPr/>
        </p:nvSpPr>
        <p:spPr>
          <a:xfrm>
            <a:off x="558493" y="2860557"/>
            <a:ext cx="619932" cy="17499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500" b="1" dirty="0">
                <a:solidFill>
                  <a:schemeClr val="bg1"/>
                </a:solidFill>
              </a:rPr>
              <a:t>Sleep &amp; sleep disorders</a:t>
            </a:r>
          </a:p>
        </p:txBody>
      </p:sp>
      <p:sp>
        <p:nvSpPr>
          <p:cNvPr id="51" name="Rectangle 50">
            <a:extLst>
              <a:ext uri="{FF2B5EF4-FFF2-40B4-BE49-F238E27FC236}">
                <a16:creationId xmlns:a16="http://schemas.microsoft.com/office/drawing/2014/main" xmlns="" id="{DC40A614-F3ED-4D87-B035-8BF8B6E280C4}"/>
              </a:ext>
            </a:extLst>
          </p:cNvPr>
          <p:cNvSpPr/>
          <p:nvPr/>
        </p:nvSpPr>
        <p:spPr>
          <a:xfrm>
            <a:off x="558493" y="4766471"/>
            <a:ext cx="619932" cy="1744365"/>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500" b="1" dirty="0">
                <a:solidFill>
                  <a:schemeClr val="bg1"/>
                </a:solidFill>
              </a:rPr>
              <a:t>General information</a:t>
            </a:r>
          </a:p>
        </p:txBody>
      </p:sp>
      <p:pic>
        <p:nvPicPr>
          <p:cNvPr id="32" name="Picture 31">
            <a:hlinkClick r:id="rId19"/>
            <a:extLst>
              <a:ext uri="{FF2B5EF4-FFF2-40B4-BE49-F238E27FC236}">
                <a16:creationId xmlns:a16="http://schemas.microsoft.com/office/drawing/2014/main" xmlns="" id="{3FD6A97D-A69A-4CCF-ADF8-0B20991ADAFE}"/>
              </a:ext>
            </a:extLst>
          </p:cNvPr>
          <p:cNvPicPr>
            <a:picLocks noChangeAspect="1"/>
          </p:cNvPicPr>
          <p:nvPr/>
        </p:nvPicPr>
        <p:blipFill>
          <a:blip r:embed="rId20"/>
          <a:stretch>
            <a:fillRect/>
          </a:stretch>
        </p:blipFill>
        <p:spPr>
          <a:xfrm>
            <a:off x="2912167" y="4874541"/>
            <a:ext cx="2686050" cy="733425"/>
          </a:xfrm>
          <a:prstGeom prst="rect">
            <a:avLst/>
          </a:prstGeom>
        </p:spPr>
      </p:pic>
      <p:pic>
        <p:nvPicPr>
          <p:cNvPr id="53" name="Picture 52">
            <a:hlinkClick r:id="rId21"/>
            <a:extLst>
              <a:ext uri="{FF2B5EF4-FFF2-40B4-BE49-F238E27FC236}">
                <a16:creationId xmlns:a16="http://schemas.microsoft.com/office/drawing/2014/main" xmlns="" id="{12D92494-93C9-4DCB-9363-4A45649FC7D9}"/>
              </a:ext>
            </a:extLst>
          </p:cNvPr>
          <p:cNvPicPr>
            <a:picLocks noChangeAspect="1"/>
          </p:cNvPicPr>
          <p:nvPr/>
        </p:nvPicPr>
        <p:blipFill rotWithShape="1">
          <a:blip r:embed="rId22" cstate="print">
            <a:extLst>
              <a:ext uri="{28A0092B-C50C-407E-A947-70E740481C1C}">
                <a14:useLocalDpi xmlns:a14="http://schemas.microsoft.com/office/drawing/2010/main"/>
              </a:ext>
            </a:extLst>
          </a:blip>
          <a:srcRect/>
          <a:stretch/>
        </p:blipFill>
        <p:spPr>
          <a:xfrm>
            <a:off x="7500532" y="2936661"/>
            <a:ext cx="1039093" cy="979794"/>
          </a:xfrm>
          <a:prstGeom prst="ellipse">
            <a:avLst/>
          </a:prstGeom>
        </p:spPr>
      </p:pic>
      <p:pic>
        <p:nvPicPr>
          <p:cNvPr id="2068" name="Picture 20" descr="YoungMinds - Solihull local offer">
            <a:hlinkClick r:id="rId23"/>
            <a:extLst>
              <a:ext uri="{FF2B5EF4-FFF2-40B4-BE49-F238E27FC236}">
                <a16:creationId xmlns:a16="http://schemas.microsoft.com/office/drawing/2014/main" xmlns="" id="{1977F3E3-0799-4BC2-9E66-7A578674F12B}"/>
              </a:ext>
            </a:extLst>
          </p:cNvPr>
          <p:cNvPicPr>
            <a:picLocks noChangeAspect="1" noChangeArrowheads="1"/>
          </p:cNvPicPr>
          <p:nvPr/>
        </p:nvPicPr>
        <p:blipFill>
          <a:blip r:embed="rId24" cstate="print">
            <a:extLst>
              <a:ext uri="{28A0092B-C50C-407E-A947-70E740481C1C}">
                <a14:useLocalDpi xmlns:a14="http://schemas.microsoft.com/office/drawing/2010/main"/>
              </a:ext>
            </a:extLst>
          </a:blip>
          <a:srcRect/>
          <a:stretch>
            <a:fillRect/>
          </a:stretch>
        </p:blipFill>
        <p:spPr bwMode="auto">
          <a:xfrm>
            <a:off x="1350520" y="3895518"/>
            <a:ext cx="1991491" cy="60367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0">
            <a:hlinkClick r:id="rId25"/>
            <a:extLst>
              <a:ext uri="{FF2B5EF4-FFF2-40B4-BE49-F238E27FC236}">
                <a16:creationId xmlns:a16="http://schemas.microsoft.com/office/drawing/2014/main" xmlns="" id="{BD9B7BC7-CD5E-4141-92F9-D630CFB05043}"/>
              </a:ext>
            </a:extLst>
          </p:cNvPr>
          <p:cNvPicPr>
            <a:picLocks noChangeAspect="1" noChangeArrowheads="1"/>
          </p:cNvPicPr>
          <p:nvPr/>
        </p:nvPicPr>
        <p:blipFill rotWithShape="1">
          <a:blip r:embed="rId26" cstate="print">
            <a:extLst>
              <a:ext uri="{28A0092B-C50C-407E-A947-70E740481C1C}">
                <a14:useLocalDpi xmlns:a14="http://schemas.microsoft.com/office/drawing/2010/main"/>
              </a:ext>
            </a:extLst>
          </a:blip>
          <a:srcRect t="-20890"/>
          <a:stretch/>
        </p:blipFill>
        <p:spPr bwMode="auto">
          <a:xfrm>
            <a:off x="4778753" y="5826597"/>
            <a:ext cx="2862261" cy="58644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6">
            <a:hlinkClick r:id="rId27"/>
            <a:extLst>
              <a:ext uri="{FF2B5EF4-FFF2-40B4-BE49-F238E27FC236}">
                <a16:creationId xmlns:a16="http://schemas.microsoft.com/office/drawing/2014/main" xmlns="" id="{D7021919-7BF3-414E-AE50-81B4C13CDE9A}"/>
              </a:ext>
            </a:extLst>
          </p:cNvPr>
          <p:cNvPicPr>
            <a:picLocks noChangeAspect="1"/>
          </p:cNvPicPr>
          <p:nvPr/>
        </p:nvPicPr>
        <p:blipFill rotWithShape="1">
          <a:blip r:embed="rId28" cstate="print">
            <a:extLst>
              <a:ext uri="{28A0092B-C50C-407E-A947-70E740481C1C}">
                <a14:useLocalDpi xmlns:a14="http://schemas.microsoft.com/office/drawing/2010/main"/>
              </a:ext>
            </a:extLst>
          </a:blip>
          <a:srcRect/>
          <a:stretch/>
        </p:blipFill>
        <p:spPr>
          <a:xfrm>
            <a:off x="4478761" y="1031403"/>
            <a:ext cx="1701069" cy="756135"/>
          </a:xfrm>
          <a:prstGeom prst="rect">
            <a:avLst/>
          </a:prstGeom>
        </p:spPr>
      </p:pic>
      <p:pic>
        <p:nvPicPr>
          <p:cNvPr id="2072" name="Picture 24" descr="Are you curious to know the hidden message behind BBC LOGO #bbc ...">
            <a:hlinkClick r:id="rId29"/>
            <a:extLst>
              <a:ext uri="{FF2B5EF4-FFF2-40B4-BE49-F238E27FC236}">
                <a16:creationId xmlns:a16="http://schemas.microsoft.com/office/drawing/2014/main" xmlns="" id="{470566BF-5837-45FD-BE5C-8D43DB8F6949}"/>
              </a:ext>
            </a:extLst>
          </p:cNvPr>
          <p:cNvPicPr>
            <a:picLocks noChangeAspect="1" noChangeArrowheads="1"/>
          </p:cNvPicPr>
          <p:nvPr/>
        </p:nvPicPr>
        <p:blipFill>
          <a:blip r:embed="rId30">
            <a:extLst>
              <a:ext uri="{28A0092B-C50C-407E-A947-70E740481C1C}">
                <a14:useLocalDpi xmlns:a14="http://schemas.microsoft.com/office/drawing/2010/main"/>
              </a:ext>
            </a:extLst>
          </a:blip>
          <a:srcRect/>
          <a:stretch>
            <a:fillRect/>
          </a:stretch>
        </p:blipFill>
        <p:spPr bwMode="auto">
          <a:xfrm>
            <a:off x="1698860" y="1489341"/>
            <a:ext cx="1725148" cy="1725148"/>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Every Mind Matters: Taking care of our mental health –">
            <a:hlinkClick r:id="rId31"/>
            <a:extLst>
              <a:ext uri="{FF2B5EF4-FFF2-40B4-BE49-F238E27FC236}">
                <a16:creationId xmlns:a16="http://schemas.microsoft.com/office/drawing/2014/main" xmlns="" id="{DEC0A571-D75B-4D1E-9E9E-08D644C21849}"/>
              </a:ext>
            </a:extLst>
          </p:cNvPr>
          <p:cNvPicPr>
            <a:picLocks noChangeAspect="1" noChangeArrowheads="1"/>
          </p:cNvPicPr>
          <p:nvPr/>
        </p:nvPicPr>
        <p:blipFill>
          <a:blip r:embed="rId32" cstate="print">
            <a:extLst>
              <a:ext uri="{28A0092B-C50C-407E-A947-70E740481C1C}">
                <a14:useLocalDpi xmlns:a14="http://schemas.microsoft.com/office/drawing/2010/main"/>
              </a:ext>
            </a:extLst>
          </a:blip>
          <a:srcRect/>
          <a:stretch>
            <a:fillRect/>
          </a:stretch>
        </p:blipFill>
        <p:spPr bwMode="auto">
          <a:xfrm>
            <a:off x="6727073" y="1163150"/>
            <a:ext cx="1858434" cy="1368336"/>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4" descr="logo-childline | Leeds Bereavement Forum">
            <a:hlinkClick r:id="rId33"/>
            <a:extLst>
              <a:ext uri="{FF2B5EF4-FFF2-40B4-BE49-F238E27FC236}">
                <a16:creationId xmlns:a16="http://schemas.microsoft.com/office/drawing/2014/main" xmlns="" id="{99A1274D-7AD0-4B34-8E37-A5A60CFF5A8E}"/>
              </a:ext>
            </a:extLst>
          </p:cNvPr>
          <p:cNvPicPr>
            <a:picLocks noChangeAspect="1" noChangeArrowheads="1"/>
          </p:cNvPicPr>
          <p:nvPr/>
        </p:nvPicPr>
        <p:blipFill rotWithShape="1">
          <a:blip r:embed="rId34" cstate="print">
            <a:extLst>
              <a:ext uri="{28A0092B-C50C-407E-A947-70E740481C1C}">
                <a14:useLocalDpi xmlns:a14="http://schemas.microsoft.com/office/drawing/2010/main"/>
              </a:ext>
            </a:extLst>
          </a:blip>
          <a:srcRect/>
          <a:stretch/>
        </p:blipFill>
        <p:spPr bwMode="auto">
          <a:xfrm>
            <a:off x="2697564" y="5716036"/>
            <a:ext cx="1959231" cy="676276"/>
          </a:xfrm>
          <a:prstGeom prst="rect">
            <a:avLst/>
          </a:prstGeom>
          <a:noFill/>
          <a:extLst>
            <a:ext uri="{909E8E84-426E-40dd-AFC4-6F175D3DCCD1}">
              <a14:hiddenFill xmlns:a14="http://schemas.microsoft.com/office/drawing/2010/main">
                <a:solidFill>
                  <a:srgbClr val="FFFFFF"/>
                </a:solidFill>
              </a14:hiddenFill>
            </a:ext>
          </a:extLst>
        </p:spPr>
      </p:pic>
      <p:pic>
        <p:nvPicPr>
          <p:cNvPr id="2080" name="Picture 32" descr="Campaign Against Living Miserably (CALM) - Helplines Partnership">
            <a:hlinkClick r:id="rId35"/>
            <a:extLst>
              <a:ext uri="{FF2B5EF4-FFF2-40B4-BE49-F238E27FC236}">
                <a16:creationId xmlns:a16="http://schemas.microsoft.com/office/drawing/2014/main" xmlns="" id="{1149729C-6065-4A64-8C1C-B318986FA90F}"/>
              </a:ext>
            </a:extLst>
          </p:cNvPr>
          <p:cNvPicPr>
            <a:picLocks noChangeAspect="1" noChangeArrowheads="1"/>
          </p:cNvPicPr>
          <p:nvPr/>
        </p:nvPicPr>
        <p:blipFill>
          <a:blip r:embed="rId36" cstate="print">
            <a:extLst>
              <a:ext uri="{28A0092B-C50C-407E-A947-70E740481C1C}">
                <a14:useLocalDpi xmlns:a14="http://schemas.microsoft.com/office/drawing/2010/main"/>
              </a:ext>
            </a:extLst>
          </a:blip>
          <a:srcRect/>
          <a:stretch>
            <a:fillRect/>
          </a:stretch>
        </p:blipFill>
        <p:spPr bwMode="auto">
          <a:xfrm>
            <a:off x="7774201" y="4976702"/>
            <a:ext cx="822534" cy="132390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6" descr="Home">
            <a:hlinkClick r:id="rId37"/>
            <a:extLst>
              <a:ext uri="{FF2B5EF4-FFF2-40B4-BE49-F238E27FC236}">
                <a16:creationId xmlns:a16="http://schemas.microsoft.com/office/drawing/2014/main" xmlns="" id="{62A5A592-45D7-4D6C-87AE-D11DC8B5F03F}"/>
              </a:ext>
            </a:extLst>
          </p:cNvPr>
          <p:cNvPicPr>
            <a:picLocks noChangeAspect="1" noChangeArrowheads="1"/>
          </p:cNvPicPr>
          <p:nvPr/>
        </p:nvPicPr>
        <p:blipFill>
          <a:blip r:embed="rId38">
            <a:extLst>
              <a:ext uri="{28A0092B-C50C-407E-A947-70E740481C1C}">
                <a14:useLocalDpi xmlns:a14="http://schemas.microsoft.com/office/drawing/2010/main"/>
              </a:ext>
            </a:extLst>
          </a:blip>
          <a:srcRect/>
          <a:stretch>
            <a:fillRect/>
          </a:stretch>
        </p:blipFill>
        <p:spPr bwMode="auto">
          <a:xfrm>
            <a:off x="6020978" y="4844624"/>
            <a:ext cx="1316613" cy="981973"/>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Rounded Corners 28">
            <a:extLst>
              <a:ext uri="{FF2B5EF4-FFF2-40B4-BE49-F238E27FC236}">
                <a16:creationId xmlns:a16="http://schemas.microsoft.com/office/drawing/2014/main" xmlns="" id="{F232A279-4158-4F6F-AA07-0780585FE69A}"/>
              </a:ext>
            </a:extLst>
          </p:cNvPr>
          <p:cNvSpPr/>
          <p:nvPr/>
        </p:nvSpPr>
        <p:spPr>
          <a:xfrm>
            <a:off x="5128591" y="278234"/>
            <a:ext cx="3094267" cy="568340"/>
          </a:xfrm>
          <a:prstGeom prst="roundRect">
            <a:avLst/>
          </a:prstGeom>
          <a:solidFill>
            <a:schemeClr val="accent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t>Links not working?</a:t>
            </a:r>
          </a:p>
          <a:p>
            <a:pPr algn="ctr"/>
            <a:r>
              <a:rPr lang="en-GB" sz="1100" dirty="0"/>
              <a:t>Go into “Full Screen Mode” and click the images to visit the relevant webpages. </a:t>
            </a:r>
            <a:endParaRPr lang="en-GB" sz="1100" b="1" dirty="0"/>
          </a:p>
        </p:txBody>
      </p:sp>
      <p:pic>
        <p:nvPicPr>
          <p:cNvPr id="4" name="Graphic 3" descr="Cursor">
            <a:extLst>
              <a:ext uri="{FF2B5EF4-FFF2-40B4-BE49-F238E27FC236}">
                <a16:creationId xmlns:a16="http://schemas.microsoft.com/office/drawing/2014/main" xmlns="" id="{2EFECE99-77FA-41FB-A907-473B18E7A4A0}"/>
              </a:ext>
            </a:extLst>
          </p:cNvPr>
          <p:cNvPicPr>
            <a:picLocks noChangeAspect="1"/>
          </p:cNvPicPr>
          <p:nvPr/>
        </p:nvPicPr>
        <p:blipFill>
          <a:blip r:embed="rId39">
            <a:extLst>
              <a:ext uri="{96DAC541-7B7A-43D3-8B79-37D633B846F1}">
                <asvg:svgBlip xmlns:asvg="http://schemas.microsoft.com/office/drawing/2016/SVG/main" xmlns="" r:embed="rId40"/>
              </a:ext>
            </a:extLst>
          </a:blip>
          <a:stretch>
            <a:fillRect/>
          </a:stretch>
        </p:blipFill>
        <p:spPr>
          <a:xfrm>
            <a:off x="8163696" y="254804"/>
            <a:ext cx="663953" cy="663953"/>
          </a:xfrm>
          <a:prstGeom prst="rect">
            <a:avLst/>
          </a:prstGeom>
        </p:spPr>
      </p:pic>
      <p:pic>
        <p:nvPicPr>
          <p:cNvPr id="33" name="Picture 32">
            <a:extLst>
              <a:ext uri="{FF2B5EF4-FFF2-40B4-BE49-F238E27FC236}">
                <a16:creationId xmlns:a16="http://schemas.microsoft.com/office/drawing/2014/main" xmlns="" id="{4A76AF6A-70E8-4F1F-A687-1E328AD959D7}"/>
              </a:ext>
            </a:extLst>
          </p:cNvPr>
          <p:cNvPicPr>
            <a:picLocks noChangeAspect="1"/>
          </p:cNvPicPr>
          <p:nvPr/>
        </p:nvPicPr>
        <p:blipFill>
          <a:blip r:embed="rId41" cstate="screen">
            <a:extLst>
              <a:ext uri="{28A0092B-C50C-407E-A947-70E740481C1C}">
                <a14:useLocalDpi xmlns:a14="http://schemas.microsoft.com/office/drawing/2010/main"/>
              </a:ext>
            </a:extLst>
          </a:blip>
          <a:stretch>
            <a:fillRect/>
          </a:stretch>
        </p:blipFill>
        <p:spPr>
          <a:xfrm>
            <a:off x="200259" y="237703"/>
            <a:ext cx="654377" cy="980728"/>
          </a:xfrm>
          <a:prstGeom prst="rect">
            <a:avLst/>
          </a:prstGeom>
        </p:spPr>
      </p:pic>
      <p:sp>
        <p:nvSpPr>
          <p:cNvPr id="34" name="Title 1">
            <a:extLst>
              <a:ext uri="{FF2B5EF4-FFF2-40B4-BE49-F238E27FC236}">
                <a16:creationId xmlns:a16="http://schemas.microsoft.com/office/drawing/2014/main" xmlns="" id="{CB06E71F-AB65-4664-971D-78E158A26028}"/>
              </a:ext>
            </a:extLst>
          </p:cNvPr>
          <p:cNvSpPr txBox="1">
            <a:spLocks/>
          </p:cNvSpPr>
          <p:nvPr/>
        </p:nvSpPr>
        <p:spPr>
          <a:xfrm>
            <a:off x="872360" y="274638"/>
            <a:ext cx="5600629"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Want to find out more?</a:t>
            </a:r>
          </a:p>
        </p:txBody>
      </p:sp>
    </p:spTree>
    <p:extLst>
      <p:ext uri="{BB962C8B-B14F-4D97-AF65-F5344CB8AC3E}">
        <p14:creationId xmlns:p14="http://schemas.microsoft.com/office/powerpoint/2010/main" val="597359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3D93403-66FA-478F-B89A-C4BDD5917F76}"/>
              </a:ext>
            </a:extLst>
          </p:cNvPr>
          <p:cNvSpPr>
            <a:spLocks noGrp="1"/>
          </p:cNvSpPr>
          <p:nvPr>
            <p:ph type="body" sz="quarter" idx="17"/>
          </p:nvPr>
        </p:nvSpPr>
        <p:spPr>
          <a:xfrm>
            <a:off x="700868" y="3658136"/>
            <a:ext cx="1712913" cy="1149259"/>
          </a:xfrm>
          <a:solidFill>
            <a:schemeClr val="bg1"/>
          </a:solidFill>
        </p:spPr>
        <p:txBody>
          <a:bodyPr/>
          <a:lstStyle/>
          <a:p>
            <a:r>
              <a:rPr lang="en-GB" dirty="0"/>
              <a:t>How can I catch more </a:t>
            </a:r>
            <a:r>
              <a:rPr lang="en-GB" dirty="0" err="1"/>
              <a:t>zzz’s</a:t>
            </a:r>
            <a:r>
              <a:rPr lang="en-GB" dirty="0"/>
              <a:t>?</a:t>
            </a:r>
          </a:p>
        </p:txBody>
      </p:sp>
      <p:sp>
        <p:nvSpPr>
          <p:cNvPr id="3" name="Text Placeholder 2">
            <a:extLst>
              <a:ext uri="{FF2B5EF4-FFF2-40B4-BE49-F238E27FC236}">
                <a16:creationId xmlns:a16="http://schemas.microsoft.com/office/drawing/2014/main" xmlns="" id="{1B1C5C19-3BEF-40F0-BBB3-B465E3BF533B}"/>
              </a:ext>
            </a:extLst>
          </p:cNvPr>
          <p:cNvSpPr>
            <a:spLocks noGrp="1"/>
          </p:cNvSpPr>
          <p:nvPr>
            <p:ph type="body" sz="quarter" idx="13"/>
          </p:nvPr>
        </p:nvSpPr>
        <p:spPr>
          <a:xfrm>
            <a:off x="1858417" y="1209716"/>
            <a:ext cx="1712913" cy="1109663"/>
          </a:xfrm>
        </p:spPr>
        <p:txBody>
          <a:bodyPr/>
          <a:lstStyle/>
          <a:p>
            <a:r>
              <a:rPr lang="en-GB" dirty="0"/>
              <a:t>Starter: Put a finger down…</a:t>
            </a:r>
          </a:p>
        </p:txBody>
      </p:sp>
      <p:sp>
        <p:nvSpPr>
          <p:cNvPr id="4" name="Text Placeholder 3">
            <a:extLst>
              <a:ext uri="{FF2B5EF4-FFF2-40B4-BE49-F238E27FC236}">
                <a16:creationId xmlns:a16="http://schemas.microsoft.com/office/drawing/2014/main" xmlns="" id="{F3FB5820-814D-4D54-BDEF-81649822D553}"/>
              </a:ext>
            </a:extLst>
          </p:cNvPr>
          <p:cNvSpPr>
            <a:spLocks noGrp="1"/>
          </p:cNvSpPr>
          <p:nvPr>
            <p:ph type="body" sz="quarter" idx="14"/>
          </p:nvPr>
        </p:nvSpPr>
        <p:spPr>
          <a:xfrm>
            <a:off x="4886997" y="1158031"/>
            <a:ext cx="1884045" cy="1161348"/>
          </a:xfrm>
          <a:solidFill>
            <a:schemeClr val="bg1"/>
          </a:solidFill>
        </p:spPr>
        <p:txBody>
          <a:bodyPr/>
          <a:lstStyle/>
          <a:p>
            <a:r>
              <a:rPr lang="en-GB" dirty="0"/>
              <a:t>   Why are we talking about this?</a:t>
            </a:r>
          </a:p>
        </p:txBody>
      </p:sp>
      <p:sp>
        <p:nvSpPr>
          <p:cNvPr id="5" name="Text Placeholder 4">
            <a:extLst>
              <a:ext uri="{FF2B5EF4-FFF2-40B4-BE49-F238E27FC236}">
                <a16:creationId xmlns:a16="http://schemas.microsoft.com/office/drawing/2014/main" xmlns="" id="{2D4F2A90-9C1C-4009-9DE9-691AF46FB2DA}"/>
              </a:ext>
            </a:extLst>
          </p:cNvPr>
          <p:cNvSpPr>
            <a:spLocks noGrp="1"/>
          </p:cNvSpPr>
          <p:nvPr>
            <p:ph type="body" sz="quarter" idx="15"/>
          </p:nvPr>
        </p:nvSpPr>
        <p:spPr>
          <a:xfrm>
            <a:off x="7143362" y="2459510"/>
            <a:ext cx="1713599" cy="1108800"/>
          </a:xfrm>
          <a:solidFill>
            <a:schemeClr val="bg1"/>
          </a:solidFill>
        </p:spPr>
        <p:txBody>
          <a:bodyPr/>
          <a:lstStyle/>
          <a:p>
            <a:r>
              <a:rPr lang="en-GB" dirty="0"/>
              <a:t>Why do we sleep?</a:t>
            </a:r>
          </a:p>
        </p:txBody>
      </p:sp>
      <p:sp>
        <p:nvSpPr>
          <p:cNvPr id="6" name="Text Placeholder 5">
            <a:extLst>
              <a:ext uri="{FF2B5EF4-FFF2-40B4-BE49-F238E27FC236}">
                <a16:creationId xmlns:a16="http://schemas.microsoft.com/office/drawing/2014/main" xmlns="" id="{FD2B9F97-E99F-4B06-8575-7CE12615A3A0}"/>
              </a:ext>
            </a:extLst>
          </p:cNvPr>
          <p:cNvSpPr>
            <a:spLocks noGrp="1"/>
          </p:cNvSpPr>
          <p:nvPr>
            <p:ph type="body" sz="quarter" idx="16"/>
          </p:nvPr>
        </p:nvSpPr>
        <p:spPr>
          <a:xfrm>
            <a:off x="3350317" y="2805200"/>
            <a:ext cx="2064047" cy="1173600"/>
          </a:xfrm>
          <a:solidFill>
            <a:schemeClr val="bg1"/>
          </a:solidFill>
        </p:spPr>
        <p:txBody>
          <a:bodyPr anchor="ctr"/>
          <a:lstStyle/>
          <a:p>
            <a:r>
              <a:rPr lang="en-GB" dirty="0"/>
              <a:t>Doctor, doctor! I’m tired!</a:t>
            </a:r>
          </a:p>
        </p:txBody>
      </p:sp>
      <p:sp>
        <p:nvSpPr>
          <p:cNvPr id="8" name="Text Placeholder 7">
            <a:extLst>
              <a:ext uri="{FF2B5EF4-FFF2-40B4-BE49-F238E27FC236}">
                <a16:creationId xmlns:a16="http://schemas.microsoft.com/office/drawing/2014/main" xmlns="" id="{F006982E-3E42-4ADD-B09B-E457CEB8AF36}"/>
              </a:ext>
            </a:extLst>
          </p:cNvPr>
          <p:cNvSpPr>
            <a:spLocks noGrp="1"/>
          </p:cNvSpPr>
          <p:nvPr>
            <p:ph type="body" sz="quarter" idx="19"/>
          </p:nvPr>
        </p:nvSpPr>
        <p:spPr>
          <a:xfrm>
            <a:off x="2662437" y="5067700"/>
            <a:ext cx="1487488" cy="1181100"/>
          </a:xfrm>
          <a:solidFill>
            <a:schemeClr val="bg1"/>
          </a:solidFill>
        </p:spPr>
        <p:txBody>
          <a:bodyPr/>
          <a:lstStyle/>
          <a:p>
            <a:r>
              <a:rPr lang="en-GB"/>
              <a:t>Vote!</a:t>
            </a:r>
          </a:p>
        </p:txBody>
      </p:sp>
      <p:pic>
        <p:nvPicPr>
          <p:cNvPr id="9" name="Picture 8">
            <a:extLst>
              <a:ext uri="{FF2B5EF4-FFF2-40B4-BE49-F238E27FC236}">
                <a16:creationId xmlns:a16="http://schemas.microsoft.com/office/drawing/2014/main" xmlns="" id="{99BBF635-27DD-4398-A315-8559E70F8E0C}"/>
              </a:ext>
            </a:extLst>
          </p:cNvPr>
          <p:cNvPicPr>
            <a:picLocks noChangeAspect="1"/>
          </p:cNvPicPr>
          <p:nvPr/>
        </p:nvPicPr>
        <p:blipFill>
          <a:blip r:embed="rId3">
            <a:clrChange>
              <a:clrFrom>
                <a:srgbClr val="FFFFFF"/>
              </a:clrFrom>
              <a:clrTo>
                <a:srgbClr val="FFFFFF">
                  <a:alpha val="0"/>
                </a:srgbClr>
              </a:clrTo>
            </a:clrChange>
          </a:blip>
          <a:stretch>
            <a:fillRect/>
          </a:stretch>
        </p:blipFill>
        <p:spPr>
          <a:xfrm flipH="1">
            <a:off x="3754072" y="4718518"/>
            <a:ext cx="1134359" cy="1737361"/>
          </a:xfrm>
          <a:prstGeom prst="rect">
            <a:avLst/>
          </a:prstGeom>
        </p:spPr>
      </p:pic>
      <p:pic>
        <p:nvPicPr>
          <p:cNvPr id="11" name="Picture 10">
            <a:extLst>
              <a:ext uri="{FF2B5EF4-FFF2-40B4-BE49-F238E27FC236}">
                <a16:creationId xmlns:a16="http://schemas.microsoft.com/office/drawing/2014/main" xmlns="" id="{3F389E0A-A0A2-4EF7-B0F5-7B2C4FDB14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35266" y="1072719"/>
            <a:ext cx="993753" cy="956220"/>
          </a:xfrm>
          <a:prstGeom prst="rect">
            <a:avLst/>
          </a:prstGeom>
        </p:spPr>
      </p:pic>
      <p:pic>
        <p:nvPicPr>
          <p:cNvPr id="12" name="Picture 11">
            <a:extLst>
              <a:ext uri="{FF2B5EF4-FFF2-40B4-BE49-F238E27FC236}">
                <a16:creationId xmlns:a16="http://schemas.microsoft.com/office/drawing/2014/main" xmlns="" id="{849250F2-06B8-4D7B-B780-610FF4841E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77915" y="2198937"/>
            <a:ext cx="654377" cy="980728"/>
          </a:xfrm>
          <a:prstGeom prst="rect">
            <a:avLst/>
          </a:prstGeom>
        </p:spPr>
      </p:pic>
      <p:sp>
        <p:nvSpPr>
          <p:cNvPr id="24" name="Text Placeholder 6">
            <a:extLst>
              <a:ext uri="{FF2B5EF4-FFF2-40B4-BE49-F238E27FC236}">
                <a16:creationId xmlns:a16="http://schemas.microsoft.com/office/drawing/2014/main" xmlns="" id="{1FD4CA48-E045-41C4-9C63-82C141DE65A9}"/>
              </a:ext>
            </a:extLst>
          </p:cNvPr>
          <p:cNvSpPr>
            <a:spLocks noGrp="1"/>
          </p:cNvSpPr>
          <p:nvPr>
            <p:ph type="body" sz="quarter" idx="18"/>
          </p:nvPr>
        </p:nvSpPr>
        <p:spPr>
          <a:xfrm>
            <a:off x="5148186" y="5006899"/>
            <a:ext cx="2064047" cy="1292824"/>
          </a:xfrm>
          <a:solidFill>
            <a:schemeClr val="accent5"/>
          </a:solidFill>
        </p:spPr>
        <p:txBody>
          <a:bodyPr/>
          <a:lstStyle/>
          <a:p>
            <a:r>
              <a:rPr lang="en-GB" dirty="0"/>
              <a:t>Ext: Conduct a sleep study!</a:t>
            </a:r>
          </a:p>
        </p:txBody>
      </p:sp>
      <p:pic>
        <p:nvPicPr>
          <p:cNvPr id="25" name="Picture 24">
            <a:extLst>
              <a:ext uri="{FF2B5EF4-FFF2-40B4-BE49-F238E27FC236}">
                <a16:creationId xmlns:a16="http://schemas.microsoft.com/office/drawing/2014/main" xmlns="" id="{5D2AFC9A-070F-4E85-9154-2719D3FFFD1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85720">
            <a:off x="5163855" y="4868795"/>
            <a:ext cx="499626" cy="595324"/>
          </a:xfrm>
          <a:prstGeom prst="rect">
            <a:avLst/>
          </a:prstGeom>
        </p:spPr>
      </p:pic>
      <p:pic>
        <p:nvPicPr>
          <p:cNvPr id="21" name="Picture 20" descr="A picture containing table, room, bedroom&#10;&#10;Description automatically generated">
            <a:extLst>
              <a:ext uri="{FF2B5EF4-FFF2-40B4-BE49-F238E27FC236}">
                <a16:creationId xmlns:a16="http://schemas.microsoft.com/office/drawing/2014/main" xmlns="" id="{835FC8D9-CC24-46CF-A050-0B898395BFD3}"/>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847631" y="4056622"/>
            <a:ext cx="981150" cy="1074555"/>
          </a:xfrm>
          <a:prstGeom prst="rect">
            <a:avLst/>
          </a:prstGeom>
        </p:spPr>
      </p:pic>
      <p:pic>
        <p:nvPicPr>
          <p:cNvPr id="27" name="Picture 26" descr="A picture containing table, room, bedroom&#10;&#10;Description automatically generated">
            <a:extLst>
              <a:ext uri="{FF2B5EF4-FFF2-40B4-BE49-F238E27FC236}">
                <a16:creationId xmlns:a16="http://schemas.microsoft.com/office/drawing/2014/main" xmlns="" id="{2A586660-D99B-4C6D-91E4-46840E4163F3}"/>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t="-12628"/>
          <a:stretch/>
        </p:blipFill>
        <p:spPr>
          <a:xfrm>
            <a:off x="3310685" y="924041"/>
            <a:ext cx="866747" cy="971665"/>
          </a:xfrm>
          <a:prstGeom prst="rect">
            <a:avLst/>
          </a:prstGeom>
        </p:spPr>
      </p:pic>
      <p:pic>
        <p:nvPicPr>
          <p:cNvPr id="28" name="Picture 27" descr="A picture containing table, room, bedroom&#10;&#10;Description automatically generated">
            <a:extLst>
              <a:ext uri="{FF2B5EF4-FFF2-40B4-BE49-F238E27FC236}">
                <a16:creationId xmlns:a16="http://schemas.microsoft.com/office/drawing/2014/main" xmlns="" id="{8342AE73-4B3C-4D07-B094-6030840651BF}"/>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797739" y="1572752"/>
            <a:ext cx="1134359" cy="933058"/>
          </a:xfrm>
          <a:prstGeom prst="rect">
            <a:avLst/>
          </a:prstGeom>
        </p:spPr>
      </p:pic>
      <p:pic>
        <p:nvPicPr>
          <p:cNvPr id="29" name="Picture 28" descr="A picture containing table, room, bedroom&#10;&#10;Description automatically generated">
            <a:extLst>
              <a:ext uri="{FF2B5EF4-FFF2-40B4-BE49-F238E27FC236}">
                <a16:creationId xmlns:a16="http://schemas.microsoft.com/office/drawing/2014/main" xmlns="" id="{220C5B7D-1801-43BD-8A42-D2E757A77985}"/>
              </a:ext>
            </a:extLst>
          </p:cNvPr>
          <p:cNvPicPr>
            <a:picLocks noChangeAspect="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987897" y="2834787"/>
            <a:ext cx="1181910" cy="1105375"/>
          </a:xfrm>
          <a:prstGeom prst="rect">
            <a:avLst/>
          </a:prstGeom>
        </p:spPr>
      </p:pic>
      <p:pic>
        <p:nvPicPr>
          <p:cNvPr id="30" name="Picture 29" descr="A picture containing table, room, bedroom&#10;&#10;Description automatically generated">
            <a:extLst>
              <a:ext uri="{FF2B5EF4-FFF2-40B4-BE49-F238E27FC236}">
                <a16:creationId xmlns:a16="http://schemas.microsoft.com/office/drawing/2014/main" xmlns="" id="{477A015E-476D-4840-973F-B5864D41B98A}"/>
              </a:ext>
            </a:extLst>
          </p:cNvPr>
          <p:cNvPicPr>
            <a:picLocks noChangeAspect="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rcRect b="-3863"/>
          <a:stretch/>
        </p:blipFill>
        <p:spPr>
          <a:xfrm>
            <a:off x="6702846" y="5699969"/>
            <a:ext cx="732289" cy="816094"/>
          </a:xfrm>
          <a:prstGeom prst="rect">
            <a:avLst/>
          </a:prstGeom>
        </p:spPr>
      </p:pic>
      <p:pic>
        <p:nvPicPr>
          <p:cNvPr id="34" name="Picture 33" descr="A picture containing table, room, bedroom&#10;&#10;Description automatically generated">
            <a:extLst>
              <a:ext uri="{FF2B5EF4-FFF2-40B4-BE49-F238E27FC236}">
                <a16:creationId xmlns:a16="http://schemas.microsoft.com/office/drawing/2014/main" xmlns="" id="{52329790-417E-4DA7-8FF0-789C16314503}"/>
              </a:ext>
            </a:extLst>
          </p:cNvPr>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20374270">
            <a:off x="204105" y="2820388"/>
            <a:ext cx="1226319" cy="1296094"/>
          </a:xfrm>
          <a:prstGeom prst="rect">
            <a:avLst/>
          </a:prstGeom>
        </p:spPr>
      </p:pic>
    </p:spTree>
    <p:extLst>
      <p:ext uri="{BB962C8B-B14F-4D97-AF65-F5344CB8AC3E}">
        <p14:creationId xmlns:p14="http://schemas.microsoft.com/office/powerpoint/2010/main" val="3555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ular Callout 21">
            <a:extLst>
              <a:ext uri="{FF2B5EF4-FFF2-40B4-BE49-F238E27FC236}">
                <a16:creationId xmlns:a16="http://schemas.microsoft.com/office/drawing/2014/main" xmlns="" id="{DDBD329D-56B9-4931-8AEB-90B14C184377}"/>
              </a:ext>
            </a:extLst>
          </p:cNvPr>
          <p:cNvSpPr/>
          <p:nvPr/>
        </p:nvSpPr>
        <p:spPr>
          <a:xfrm>
            <a:off x="281213" y="1439650"/>
            <a:ext cx="2631596" cy="3888524"/>
          </a:xfrm>
          <a:prstGeom prst="wedgeRoundRectCallout">
            <a:avLst>
              <a:gd name="adj1" fmla="val 62593"/>
              <a:gd name="adj2" fmla="val -38039"/>
              <a:gd name="adj3" fmla="val 16667"/>
            </a:avLst>
          </a:prstGeom>
          <a:solidFill>
            <a:schemeClr val="bg1"/>
          </a:solidFill>
          <a:ln w="285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“I think that all countries should follow the same Coronavirus advice because if we didn’t and one of the advices is advanced and one is less advanced, then the country with the less advanced one might have way more people with Coronavirus.”</a:t>
            </a:r>
          </a:p>
          <a:p>
            <a:pPr algn="ctr"/>
            <a:r>
              <a:rPr lang="en-GB" sz="1600" dirty="0">
                <a:solidFill>
                  <a:schemeClr val="tx1"/>
                </a:solidFill>
              </a:rPr>
              <a:t>Lea Forest School</a:t>
            </a:r>
          </a:p>
        </p:txBody>
      </p:sp>
      <p:graphicFrame>
        <p:nvGraphicFramePr>
          <p:cNvPr id="22" name="Chart 21">
            <a:extLst>
              <a:ext uri="{FF2B5EF4-FFF2-40B4-BE49-F238E27FC236}">
                <a16:creationId xmlns:a16="http://schemas.microsoft.com/office/drawing/2014/main" xmlns="" id="{28B5BE69-F30A-4EFE-B069-35356263CD64}"/>
              </a:ext>
            </a:extLst>
          </p:cNvPr>
          <p:cNvGraphicFramePr/>
          <p:nvPr>
            <p:extLst>
              <p:ext uri="{D42A27DB-BD31-4B8C-83A1-F6EECF244321}">
                <p14:modId xmlns:p14="http://schemas.microsoft.com/office/powerpoint/2010/main" val="3556252510"/>
              </p:ext>
            </p:extLst>
          </p:nvPr>
        </p:nvGraphicFramePr>
        <p:xfrm>
          <a:off x="2689649" y="997201"/>
          <a:ext cx="4361815" cy="3056259"/>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a:extLst>
              <a:ext uri="{FF2B5EF4-FFF2-40B4-BE49-F238E27FC236}">
                <a16:creationId xmlns:a16="http://schemas.microsoft.com/office/drawing/2014/main" xmlns="" id="{A390E303-A175-4213-B8D0-0C8904D30E96}"/>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pic>
        <p:nvPicPr>
          <p:cNvPr id="3" name="Picture 2">
            <a:extLst>
              <a:ext uri="{FF2B5EF4-FFF2-40B4-BE49-F238E27FC236}">
                <a16:creationId xmlns:a16="http://schemas.microsoft.com/office/drawing/2014/main" xmlns="" id="{F203156E-ED71-41DC-A093-66A7706332C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85720">
            <a:off x="233127" y="191108"/>
            <a:ext cx="667560" cy="795424"/>
          </a:xfrm>
          <a:prstGeom prst="rect">
            <a:avLst/>
          </a:prstGeom>
        </p:spPr>
      </p:pic>
      <p:sp>
        <p:nvSpPr>
          <p:cNvPr id="4" name="Title 1">
            <a:extLst>
              <a:ext uri="{FF2B5EF4-FFF2-40B4-BE49-F238E27FC236}">
                <a16:creationId xmlns:a16="http://schemas.microsoft.com/office/drawing/2014/main" xmlns="" id="{94301298-96D5-483E-9EB6-E7B44377ABCF}"/>
              </a:ext>
            </a:extLst>
          </p:cNvPr>
          <p:cNvSpPr txBox="1">
            <a:spLocks/>
          </p:cNvSpPr>
          <p:nvPr/>
        </p:nvSpPr>
        <p:spPr>
          <a:xfrm>
            <a:off x="720289" y="274637"/>
            <a:ext cx="7387389" cy="937289"/>
          </a:xfrm>
          <a:prstGeom prst="rect">
            <a:avLst/>
          </a:prstGeom>
        </p:spPr>
        <p:txBody>
          <a:bodyPr>
            <a:normAutofit fontScale="97500"/>
          </a:bodyPr>
          <a:lstStyle>
            <a:lvl1pPr algn="l" defTabSz="457200" rtl="0" eaLnBrk="1" latinLnBrk="0" hangingPunct="1">
              <a:spcBef>
                <a:spcPct val="0"/>
              </a:spcBef>
              <a:buNone/>
              <a:defRPr sz="2800" b="1" kern="1200">
                <a:solidFill>
                  <a:schemeClr val="tx1"/>
                </a:solidFill>
                <a:latin typeface="+mn-lt"/>
                <a:ea typeface="+mj-ea"/>
                <a:cs typeface="+mj-cs"/>
              </a:defRPr>
            </a:lvl1pPr>
          </a:lstStyle>
          <a:p>
            <a:pPr algn="ctr"/>
            <a:r>
              <a:rPr lang="en-GB" dirty="0"/>
              <a:t>Feedback: “Should every country follow the same Coronavirus advice?”</a:t>
            </a:r>
          </a:p>
        </p:txBody>
      </p:sp>
      <p:pic>
        <p:nvPicPr>
          <p:cNvPr id="8" name="Picture 7">
            <a:extLst>
              <a:ext uri="{FF2B5EF4-FFF2-40B4-BE49-F238E27FC236}">
                <a16:creationId xmlns:a16="http://schemas.microsoft.com/office/drawing/2014/main" xmlns="" id="{5B75E83F-4CA5-4B7A-A56D-87CDE9371D40}"/>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738409" y="4024247"/>
            <a:ext cx="861817" cy="546278"/>
          </a:xfrm>
          <a:prstGeom prst="rect">
            <a:avLst/>
          </a:prstGeom>
          <a:solidFill>
            <a:srgbClr val="EF3340"/>
          </a:solidFill>
        </p:spPr>
      </p:pic>
      <p:pic>
        <p:nvPicPr>
          <p:cNvPr id="9" name="Picture 8">
            <a:extLst>
              <a:ext uri="{FF2B5EF4-FFF2-40B4-BE49-F238E27FC236}">
                <a16:creationId xmlns:a16="http://schemas.microsoft.com/office/drawing/2014/main" xmlns="" id="{CFCB7AFC-A3BF-45E8-A12C-827A491E0D08}"/>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293475" y="4028599"/>
            <a:ext cx="976819" cy="499901"/>
          </a:xfrm>
          <a:prstGeom prst="rect">
            <a:avLst/>
          </a:prstGeom>
        </p:spPr>
      </p:pic>
      <p:sp>
        <p:nvSpPr>
          <p:cNvPr id="15" name="TextBox 14">
            <a:extLst>
              <a:ext uri="{FF2B5EF4-FFF2-40B4-BE49-F238E27FC236}">
                <a16:creationId xmlns:a16="http://schemas.microsoft.com/office/drawing/2014/main" xmlns="" id="{791BC17D-8940-48B2-90B7-D6D12AE0AE78}"/>
              </a:ext>
            </a:extLst>
          </p:cNvPr>
          <p:cNvSpPr txBox="1"/>
          <p:nvPr/>
        </p:nvSpPr>
        <p:spPr>
          <a:xfrm>
            <a:off x="4767323" y="4482447"/>
            <a:ext cx="837089" cy="369332"/>
          </a:xfrm>
          <a:prstGeom prst="rect">
            <a:avLst/>
          </a:prstGeom>
          <a:noFill/>
        </p:spPr>
        <p:txBody>
          <a:bodyPr wrap="none" rtlCol="0">
            <a:spAutoFit/>
          </a:bodyPr>
          <a:lstStyle/>
          <a:p>
            <a:r>
              <a:rPr lang="en-GB" b="1" dirty="0"/>
              <a:t>55.2%</a:t>
            </a:r>
          </a:p>
        </p:txBody>
      </p:sp>
      <p:sp>
        <p:nvSpPr>
          <p:cNvPr id="16" name="TextBox 15">
            <a:extLst>
              <a:ext uri="{FF2B5EF4-FFF2-40B4-BE49-F238E27FC236}">
                <a16:creationId xmlns:a16="http://schemas.microsoft.com/office/drawing/2014/main" xmlns="" id="{2F7D2A73-6FA6-45EC-80FB-E31BF907AB38}"/>
              </a:ext>
            </a:extLst>
          </p:cNvPr>
          <p:cNvSpPr txBox="1"/>
          <p:nvPr/>
        </p:nvSpPr>
        <p:spPr>
          <a:xfrm>
            <a:off x="3318365" y="4482447"/>
            <a:ext cx="837089" cy="369332"/>
          </a:xfrm>
          <a:prstGeom prst="rect">
            <a:avLst/>
          </a:prstGeom>
          <a:noFill/>
        </p:spPr>
        <p:txBody>
          <a:bodyPr wrap="none" rtlCol="0">
            <a:spAutoFit/>
          </a:bodyPr>
          <a:lstStyle/>
          <a:p>
            <a:r>
              <a:rPr lang="en-GB" b="1" dirty="0"/>
              <a:t>44.8%</a:t>
            </a:r>
          </a:p>
        </p:txBody>
      </p:sp>
      <p:sp>
        <p:nvSpPr>
          <p:cNvPr id="21" name="Rounded Rectangular Callout 21">
            <a:extLst>
              <a:ext uri="{FF2B5EF4-FFF2-40B4-BE49-F238E27FC236}">
                <a16:creationId xmlns:a16="http://schemas.microsoft.com/office/drawing/2014/main" xmlns="" id="{538FEEA6-C929-4D20-9F80-7953454B4786}"/>
              </a:ext>
            </a:extLst>
          </p:cNvPr>
          <p:cNvSpPr/>
          <p:nvPr/>
        </p:nvSpPr>
        <p:spPr>
          <a:xfrm>
            <a:off x="6258296" y="1427774"/>
            <a:ext cx="2581613" cy="2908628"/>
          </a:xfrm>
          <a:prstGeom prst="wedgeRoundRectCallout">
            <a:avLst>
              <a:gd name="adj1" fmla="val -66710"/>
              <a:gd name="adj2" fmla="val -6946"/>
              <a:gd name="adj3" fmla="val 16667"/>
            </a:avLst>
          </a:prstGeom>
          <a:solidFill>
            <a:schemeClr val="bg1"/>
          </a:solid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rPr>
              <a:t>“Different countries have different care systems and are run in different ways so how one country does it may not be good for a different country.”</a:t>
            </a:r>
          </a:p>
          <a:p>
            <a:pPr algn="ctr"/>
            <a:r>
              <a:rPr lang="en-GB" sz="1600" dirty="0">
                <a:solidFill>
                  <a:schemeClr val="tx1"/>
                </a:solidFill>
              </a:rPr>
              <a:t>Royal Alexandra &amp; Albert School</a:t>
            </a:r>
          </a:p>
        </p:txBody>
      </p:sp>
      <p:pic>
        <p:nvPicPr>
          <p:cNvPr id="6" name="Graphic 5" descr="World">
            <a:extLst>
              <a:ext uri="{FF2B5EF4-FFF2-40B4-BE49-F238E27FC236}">
                <a16:creationId xmlns:a16="http://schemas.microsoft.com/office/drawing/2014/main" xmlns="" id="{3D53FFE0-F38D-447F-AFB1-C5FBB17DD06D}"/>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2909131" y="4748180"/>
            <a:ext cx="691103" cy="691103"/>
          </a:xfrm>
          <a:prstGeom prst="rect">
            <a:avLst/>
          </a:prstGeom>
        </p:spPr>
      </p:pic>
      <p:pic>
        <p:nvPicPr>
          <p:cNvPr id="10" name="Graphic 9" descr="Lecturer">
            <a:extLst>
              <a:ext uri="{FF2B5EF4-FFF2-40B4-BE49-F238E27FC236}">
                <a16:creationId xmlns:a16="http://schemas.microsoft.com/office/drawing/2014/main" xmlns="" id="{F0EDA8B3-53B0-4F40-8E1E-DA1E12331E63}"/>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7384725" y="665267"/>
            <a:ext cx="750632" cy="750632"/>
          </a:xfrm>
          <a:prstGeom prst="rect">
            <a:avLst/>
          </a:prstGeom>
        </p:spPr>
      </p:pic>
      <p:pic>
        <p:nvPicPr>
          <p:cNvPr id="12" name="Graphic 11" descr="Medicine">
            <a:extLst>
              <a:ext uri="{FF2B5EF4-FFF2-40B4-BE49-F238E27FC236}">
                <a16:creationId xmlns:a16="http://schemas.microsoft.com/office/drawing/2014/main" xmlns="" id="{4D8EF5A2-AAB0-46FD-8668-8C74FD09DC0F}"/>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751773" y="767416"/>
            <a:ext cx="709417" cy="709417"/>
          </a:xfrm>
          <a:prstGeom prst="rect">
            <a:avLst/>
          </a:prstGeom>
        </p:spPr>
      </p:pic>
      <p:sp>
        <p:nvSpPr>
          <p:cNvPr id="18" name="Title 1">
            <a:extLst>
              <a:ext uri="{FF2B5EF4-FFF2-40B4-BE49-F238E27FC236}">
                <a16:creationId xmlns:a16="http://schemas.microsoft.com/office/drawing/2014/main" xmlns="" id="{41122818-BCA4-4751-BC88-F0603217B1EA}"/>
              </a:ext>
            </a:extLst>
          </p:cNvPr>
          <p:cNvSpPr txBox="1">
            <a:spLocks/>
          </p:cNvSpPr>
          <p:nvPr/>
        </p:nvSpPr>
        <p:spPr>
          <a:xfrm>
            <a:off x="269923" y="5476749"/>
            <a:ext cx="5456032" cy="1106614"/>
          </a:xfrm>
          <a:prstGeom prst="flowChartAlternateProcess">
            <a:avLst/>
          </a:prstGeom>
          <a:solidFill>
            <a:schemeClr val="bg1">
              <a:lumMod val="95000"/>
            </a:schemeClr>
          </a:solidFill>
          <a:ln w="28575">
            <a:solidFill>
              <a:schemeClr val="accent4">
                <a:lumMod val="50000"/>
              </a:schemeClr>
            </a:solidFill>
          </a:ln>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600" dirty="0">
                <a:latin typeface="Century Gothic"/>
                <a:cs typeface="Century Gothic"/>
              </a:rPr>
              <a:t>Remember </a:t>
            </a:r>
            <a:r>
              <a:rPr lang="en-GB" sz="1600" b="1" dirty="0">
                <a:latin typeface="Century Gothic"/>
                <a:cs typeface="Century Gothic"/>
              </a:rPr>
              <a:t>Wilf &amp; Rufus</a:t>
            </a:r>
            <a:r>
              <a:rPr lang="en-GB" sz="1600" dirty="0">
                <a:latin typeface="Century Gothic"/>
                <a:cs typeface="Century Gothic"/>
              </a:rPr>
              <a:t>? They starred in the original lesson all the way from Barcelona, Spain! </a:t>
            </a:r>
            <a:r>
              <a:rPr lang="en-GB" sz="1600" b="1" dirty="0">
                <a:latin typeface="Century Gothic"/>
                <a:cs typeface="Century Gothic"/>
              </a:rPr>
              <a:t>Click the image to hear what they had to say about this week’s results!</a:t>
            </a:r>
          </a:p>
        </p:txBody>
      </p:sp>
      <p:pic>
        <p:nvPicPr>
          <p:cNvPr id="7" name="Picture 6">
            <a:hlinkClick r:id="rId14"/>
            <a:extLst>
              <a:ext uri="{FF2B5EF4-FFF2-40B4-BE49-F238E27FC236}">
                <a16:creationId xmlns:a16="http://schemas.microsoft.com/office/drawing/2014/main" xmlns="" id="{0FA32991-03FF-44E7-B3D4-3BACADC1BBEC}"/>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5838367" y="4682505"/>
            <a:ext cx="2889130" cy="1924882"/>
          </a:xfrm>
          <a:prstGeom prst="rect">
            <a:avLst/>
          </a:prstGeom>
        </p:spPr>
      </p:pic>
      <p:sp>
        <p:nvSpPr>
          <p:cNvPr id="20" name="Title 1">
            <a:hlinkClick r:id="rId14"/>
            <a:extLst>
              <a:ext uri="{FF2B5EF4-FFF2-40B4-BE49-F238E27FC236}">
                <a16:creationId xmlns:a16="http://schemas.microsoft.com/office/drawing/2014/main" xmlns="" id="{AC47CCF7-A42A-4B4C-A159-5E50A167AE8A}"/>
              </a:ext>
            </a:extLst>
          </p:cNvPr>
          <p:cNvSpPr txBox="1">
            <a:spLocks/>
          </p:cNvSpPr>
          <p:nvPr/>
        </p:nvSpPr>
        <p:spPr>
          <a:xfrm>
            <a:off x="8094876" y="4482447"/>
            <a:ext cx="745033" cy="595689"/>
          </a:xfrm>
          <a:prstGeom prst="flowChartAlternateProcess">
            <a:avLst/>
          </a:prstGeom>
          <a:solidFill>
            <a:schemeClr val="bg1">
              <a:lumMod val="95000"/>
            </a:schemeClr>
          </a:solidFill>
          <a:ln w="28575">
            <a:solidFill>
              <a:schemeClr val="accent4">
                <a:lumMod val="50000"/>
              </a:schemeClr>
            </a:solidFill>
          </a:ln>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600" b="1" dirty="0">
                <a:latin typeface="Century Gothic"/>
                <a:cs typeface="Century Gothic"/>
              </a:rPr>
              <a:t>0</a:t>
            </a:r>
            <a:r>
              <a:rPr lang="en-GB" sz="1600" b="1" dirty="0">
                <a:latin typeface="Century Gothic"/>
                <a:cs typeface="Century Gothic"/>
                <a:sym typeface="Wingdings" panose="05000000000000000000" pitchFamily="2" charset="2"/>
              </a:rPr>
              <a:t>:00-1:44</a:t>
            </a:r>
            <a:endParaRPr lang="en-GB" sz="1600" b="1" dirty="0">
              <a:latin typeface="Century Gothic"/>
              <a:cs typeface="Century Gothic"/>
            </a:endParaRPr>
          </a:p>
        </p:txBody>
      </p:sp>
    </p:spTree>
    <p:extLst>
      <p:ext uri="{BB962C8B-B14F-4D97-AF65-F5344CB8AC3E}">
        <p14:creationId xmlns:p14="http://schemas.microsoft.com/office/powerpoint/2010/main" val="2442470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Man">
            <a:extLst>
              <a:ext uri="{FF2B5EF4-FFF2-40B4-BE49-F238E27FC236}">
                <a16:creationId xmlns:a16="http://schemas.microsoft.com/office/drawing/2014/main" xmlns="" id="{3F7E101C-772E-4B78-BBBD-350004B1BD88}"/>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59554" y="4526094"/>
            <a:ext cx="914400" cy="914400"/>
          </a:xfrm>
          <a:prstGeom prst="rect">
            <a:avLst/>
          </a:prstGeom>
        </p:spPr>
      </p:pic>
      <p:pic>
        <p:nvPicPr>
          <p:cNvPr id="5" name="Graphic 4" descr="Dance">
            <a:extLst>
              <a:ext uri="{FF2B5EF4-FFF2-40B4-BE49-F238E27FC236}">
                <a16:creationId xmlns:a16="http://schemas.microsoft.com/office/drawing/2014/main" xmlns="" id="{875B5AF2-D7B6-4730-93E6-A94D2CDC85EE}"/>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228388" y="3482669"/>
            <a:ext cx="914400" cy="914400"/>
          </a:xfrm>
          <a:prstGeom prst="rect">
            <a:avLst/>
          </a:prstGeom>
        </p:spPr>
      </p:pic>
      <p:pic>
        <p:nvPicPr>
          <p:cNvPr id="6" name="Graphic 5" descr="Baby crawling">
            <a:extLst>
              <a:ext uri="{FF2B5EF4-FFF2-40B4-BE49-F238E27FC236}">
                <a16:creationId xmlns:a16="http://schemas.microsoft.com/office/drawing/2014/main" xmlns="" id="{F0B82F5E-2579-4494-AA7F-F9B5A17C9768}"/>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228388" y="1242279"/>
            <a:ext cx="914400" cy="914400"/>
          </a:xfrm>
          <a:prstGeom prst="rect">
            <a:avLst/>
          </a:prstGeom>
        </p:spPr>
      </p:pic>
      <p:pic>
        <p:nvPicPr>
          <p:cNvPr id="7" name="Graphic 6" descr="Child with balloon">
            <a:extLst>
              <a:ext uri="{FF2B5EF4-FFF2-40B4-BE49-F238E27FC236}">
                <a16:creationId xmlns:a16="http://schemas.microsoft.com/office/drawing/2014/main" xmlns="" id="{8BADA43D-DBA2-4260-A19E-A21D7DB96EFF}"/>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200259" y="2285704"/>
            <a:ext cx="914400" cy="914400"/>
          </a:xfrm>
          <a:prstGeom prst="rect">
            <a:avLst/>
          </a:prstGeom>
        </p:spPr>
      </p:pic>
      <p:pic>
        <p:nvPicPr>
          <p:cNvPr id="8" name="Graphic 7" descr="Man with cane">
            <a:extLst>
              <a:ext uri="{FF2B5EF4-FFF2-40B4-BE49-F238E27FC236}">
                <a16:creationId xmlns:a16="http://schemas.microsoft.com/office/drawing/2014/main" xmlns="" id="{D000B50E-8D66-4543-8DD5-D8338F305D68}"/>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157932" y="5632029"/>
            <a:ext cx="914400" cy="914400"/>
          </a:xfrm>
          <a:prstGeom prst="rect">
            <a:avLst/>
          </a:prstGeom>
        </p:spPr>
      </p:pic>
      <p:sp>
        <p:nvSpPr>
          <p:cNvPr id="9" name="Rectangle 8">
            <a:extLst>
              <a:ext uri="{FF2B5EF4-FFF2-40B4-BE49-F238E27FC236}">
                <a16:creationId xmlns:a16="http://schemas.microsoft.com/office/drawing/2014/main" xmlns="" id="{54361872-796B-40D4-9A88-BD6F5F1B09CE}"/>
              </a:ext>
            </a:extLst>
          </p:cNvPr>
          <p:cNvSpPr/>
          <p:nvPr/>
        </p:nvSpPr>
        <p:spPr>
          <a:xfrm>
            <a:off x="1142787" y="1318288"/>
            <a:ext cx="3231645" cy="52251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GB" dirty="0">
                <a:solidFill>
                  <a:schemeClr val="bg1"/>
                </a:solidFill>
              </a:rPr>
              <a:t>14 hours</a:t>
            </a:r>
          </a:p>
        </p:txBody>
      </p:sp>
      <p:sp>
        <p:nvSpPr>
          <p:cNvPr id="10" name="Rectangle 9">
            <a:extLst>
              <a:ext uri="{FF2B5EF4-FFF2-40B4-BE49-F238E27FC236}">
                <a16:creationId xmlns:a16="http://schemas.microsoft.com/office/drawing/2014/main" xmlns="" id="{2C73F7E0-494A-43C8-B243-53374069C7E0}"/>
              </a:ext>
            </a:extLst>
          </p:cNvPr>
          <p:cNvSpPr/>
          <p:nvPr/>
        </p:nvSpPr>
        <p:spPr>
          <a:xfrm>
            <a:off x="1142788" y="2433534"/>
            <a:ext cx="2983364" cy="52251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GB" dirty="0">
                <a:solidFill>
                  <a:schemeClr val="bg1"/>
                </a:solidFill>
              </a:rPr>
              <a:t>10-12 hours</a:t>
            </a:r>
          </a:p>
        </p:txBody>
      </p:sp>
      <p:sp>
        <p:nvSpPr>
          <p:cNvPr id="11" name="Rectangle 10">
            <a:extLst>
              <a:ext uri="{FF2B5EF4-FFF2-40B4-BE49-F238E27FC236}">
                <a16:creationId xmlns:a16="http://schemas.microsoft.com/office/drawing/2014/main" xmlns="" id="{13F400C3-E0BA-455B-8406-D7E95575B887}"/>
              </a:ext>
            </a:extLst>
          </p:cNvPr>
          <p:cNvSpPr/>
          <p:nvPr/>
        </p:nvSpPr>
        <p:spPr>
          <a:xfrm>
            <a:off x="1142787" y="3548780"/>
            <a:ext cx="2638916" cy="52251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GB" dirty="0">
                <a:solidFill>
                  <a:schemeClr val="bg1"/>
                </a:solidFill>
              </a:rPr>
              <a:t>8-9 hours</a:t>
            </a:r>
          </a:p>
        </p:txBody>
      </p:sp>
      <p:sp>
        <p:nvSpPr>
          <p:cNvPr id="12" name="Rectangle 11">
            <a:extLst>
              <a:ext uri="{FF2B5EF4-FFF2-40B4-BE49-F238E27FC236}">
                <a16:creationId xmlns:a16="http://schemas.microsoft.com/office/drawing/2014/main" xmlns="" id="{2DD54906-E6CF-4E5B-9FAC-190A2E555988}"/>
              </a:ext>
            </a:extLst>
          </p:cNvPr>
          <p:cNvSpPr/>
          <p:nvPr/>
        </p:nvSpPr>
        <p:spPr>
          <a:xfrm>
            <a:off x="1142787" y="4664026"/>
            <a:ext cx="2339375" cy="52251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GB" dirty="0">
                <a:solidFill>
                  <a:schemeClr val="bg1"/>
                </a:solidFill>
              </a:rPr>
              <a:t>7-9 hours</a:t>
            </a:r>
          </a:p>
        </p:txBody>
      </p:sp>
      <p:sp>
        <p:nvSpPr>
          <p:cNvPr id="13" name="Rectangle 12">
            <a:extLst>
              <a:ext uri="{FF2B5EF4-FFF2-40B4-BE49-F238E27FC236}">
                <a16:creationId xmlns:a16="http://schemas.microsoft.com/office/drawing/2014/main" xmlns="" id="{B88D20BC-14BF-4C19-94BF-D5BC07CBB8E8}"/>
              </a:ext>
            </a:extLst>
          </p:cNvPr>
          <p:cNvSpPr/>
          <p:nvPr/>
        </p:nvSpPr>
        <p:spPr>
          <a:xfrm>
            <a:off x="1142787" y="5779272"/>
            <a:ext cx="1745609" cy="52251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GB" dirty="0">
                <a:solidFill>
                  <a:schemeClr val="bg1"/>
                </a:solidFill>
              </a:rPr>
              <a:t>7-8 hours</a:t>
            </a:r>
          </a:p>
        </p:txBody>
      </p:sp>
      <p:sp>
        <p:nvSpPr>
          <p:cNvPr id="14" name="Rectangle 13">
            <a:extLst>
              <a:ext uri="{FF2B5EF4-FFF2-40B4-BE49-F238E27FC236}">
                <a16:creationId xmlns:a16="http://schemas.microsoft.com/office/drawing/2014/main" xmlns="" id="{495E8676-D7E9-421C-9F95-B1405DF9B9F4}"/>
              </a:ext>
            </a:extLst>
          </p:cNvPr>
          <p:cNvSpPr/>
          <p:nvPr/>
        </p:nvSpPr>
        <p:spPr>
          <a:xfrm>
            <a:off x="1142786" y="1831555"/>
            <a:ext cx="3231645" cy="273854"/>
          </a:xfrm>
          <a:prstGeom prst="rect">
            <a:avLst/>
          </a:prstGeom>
          <a:solidFill>
            <a:schemeClr val="tx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0-3 years old</a:t>
            </a:r>
            <a:endParaRPr lang="en-GB" sz="1600" b="1" dirty="0">
              <a:solidFill>
                <a:schemeClr val="bg1"/>
              </a:solidFill>
            </a:endParaRPr>
          </a:p>
        </p:txBody>
      </p:sp>
      <p:sp>
        <p:nvSpPr>
          <p:cNvPr id="15" name="Rectangle 14">
            <a:extLst>
              <a:ext uri="{FF2B5EF4-FFF2-40B4-BE49-F238E27FC236}">
                <a16:creationId xmlns:a16="http://schemas.microsoft.com/office/drawing/2014/main" xmlns="" id="{5394AF39-0AC1-448A-9EAB-84D11181B544}"/>
              </a:ext>
            </a:extLst>
          </p:cNvPr>
          <p:cNvSpPr/>
          <p:nvPr/>
        </p:nvSpPr>
        <p:spPr>
          <a:xfrm>
            <a:off x="1142787" y="2954409"/>
            <a:ext cx="2983364" cy="271194"/>
          </a:xfrm>
          <a:prstGeom prst="rect">
            <a:avLst/>
          </a:prstGeom>
          <a:solidFill>
            <a:schemeClr val="tx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4-12 years old</a:t>
            </a:r>
            <a:endParaRPr lang="en-GB" sz="1600" b="1" dirty="0">
              <a:solidFill>
                <a:schemeClr val="bg1"/>
              </a:solidFill>
            </a:endParaRPr>
          </a:p>
        </p:txBody>
      </p:sp>
      <p:sp>
        <p:nvSpPr>
          <p:cNvPr id="16" name="Rectangle 15">
            <a:extLst>
              <a:ext uri="{FF2B5EF4-FFF2-40B4-BE49-F238E27FC236}">
                <a16:creationId xmlns:a16="http://schemas.microsoft.com/office/drawing/2014/main" xmlns="" id="{664DED5C-CECD-4757-A081-FB7041C81CB7}"/>
              </a:ext>
            </a:extLst>
          </p:cNvPr>
          <p:cNvSpPr/>
          <p:nvPr/>
        </p:nvSpPr>
        <p:spPr>
          <a:xfrm>
            <a:off x="1142786" y="4068612"/>
            <a:ext cx="2638916" cy="271194"/>
          </a:xfrm>
          <a:prstGeom prst="rect">
            <a:avLst/>
          </a:prstGeom>
          <a:solidFill>
            <a:schemeClr val="tx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13-18  years old</a:t>
            </a:r>
            <a:endParaRPr lang="en-GB" sz="1600" b="1" dirty="0">
              <a:solidFill>
                <a:schemeClr val="bg1"/>
              </a:solidFill>
            </a:endParaRPr>
          </a:p>
        </p:txBody>
      </p:sp>
      <p:sp>
        <p:nvSpPr>
          <p:cNvPr id="17" name="Rectangle 16">
            <a:extLst>
              <a:ext uri="{FF2B5EF4-FFF2-40B4-BE49-F238E27FC236}">
                <a16:creationId xmlns:a16="http://schemas.microsoft.com/office/drawing/2014/main" xmlns="" id="{1982A34F-C87E-4C67-904F-6441F6C5BA3F}"/>
              </a:ext>
            </a:extLst>
          </p:cNvPr>
          <p:cNvSpPr/>
          <p:nvPr/>
        </p:nvSpPr>
        <p:spPr>
          <a:xfrm>
            <a:off x="1142786" y="5192314"/>
            <a:ext cx="2352883" cy="248180"/>
          </a:xfrm>
          <a:prstGeom prst="rect">
            <a:avLst/>
          </a:prstGeom>
          <a:solidFill>
            <a:schemeClr val="tx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19-64  years old</a:t>
            </a:r>
            <a:endParaRPr lang="en-GB" sz="1600" b="1" dirty="0">
              <a:solidFill>
                <a:schemeClr val="bg1"/>
              </a:solidFill>
            </a:endParaRPr>
          </a:p>
        </p:txBody>
      </p:sp>
      <p:sp>
        <p:nvSpPr>
          <p:cNvPr id="18" name="Rectangle 17">
            <a:extLst>
              <a:ext uri="{FF2B5EF4-FFF2-40B4-BE49-F238E27FC236}">
                <a16:creationId xmlns:a16="http://schemas.microsoft.com/office/drawing/2014/main" xmlns="" id="{183CEDB4-F116-49CD-B075-B8B3C9C9C344}"/>
              </a:ext>
            </a:extLst>
          </p:cNvPr>
          <p:cNvSpPr/>
          <p:nvPr/>
        </p:nvSpPr>
        <p:spPr>
          <a:xfrm>
            <a:off x="1142786" y="6301403"/>
            <a:ext cx="1745610" cy="248180"/>
          </a:xfrm>
          <a:prstGeom prst="rect">
            <a:avLst/>
          </a:prstGeom>
          <a:solidFill>
            <a:schemeClr val="tx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65+  years old</a:t>
            </a:r>
            <a:endParaRPr lang="en-GB" sz="1600" b="1" dirty="0">
              <a:solidFill>
                <a:schemeClr val="bg1"/>
              </a:solidFill>
            </a:endParaRPr>
          </a:p>
        </p:txBody>
      </p:sp>
      <p:sp>
        <p:nvSpPr>
          <p:cNvPr id="19" name="Cloud 18">
            <a:extLst>
              <a:ext uri="{FF2B5EF4-FFF2-40B4-BE49-F238E27FC236}">
                <a16:creationId xmlns:a16="http://schemas.microsoft.com/office/drawing/2014/main" xmlns="" id="{675C7415-EC35-44CD-B46A-BF69526E87FD}"/>
              </a:ext>
            </a:extLst>
          </p:cNvPr>
          <p:cNvSpPr/>
          <p:nvPr/>
        </p:nvSpPr>
        <p:spPr>
          <a:xfrm>
            <a:off x="4522240" y="749083"/>
            <a:ext cx="4265497" cy="2122168"/>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Sleep Study</a:t>
            </a:r>
          </a:p>
          <a:p>
            <a:pPr algn="ctr"/>
            <a:r>
              <a:rPr lang="en-GB" sz="1600" dirty="0"/>
              <a:t>Using this chart to help you, can you conduct a sleep study on your family and friends? Use the hints below to help you.</a:t>
            </a:r>
          </a:p>
        </p:txBody>
      </p:sp>
      <p:sp>
        <p:nvSpPr>
          <p:cNvPr id="20" name="Rectangle: Rounded Corners 19">
            <a:extLst>
              <a:ext uri="{FF2B5EF4-FFF2-40B4-BE49-F238E27FC236}">
                <a16:creationId xmlns:a16="http://schemas.microsoft.com/office/drawing/2014/main" xmlns="" id="{2BD97095-DEF8-449D-A071-E306675CF144}"/>
              </a:ext>
            </a:extLst>
          </p:cNvPr>
          <p:cNvSpPr/>
          <p:nvPr/>
        </p:nvSpPr>
        <p:spPr>
          <a:xfrm>
            <a:off x="4524500" y="2979431"/>
            <a:ext cx="4263240" cy="591821"/>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Try to </a:t>
            </a:r>
            <a:r>
              <a:rPr lang="en-GB" sz="1600" b="1" dirty="0"/>
              <a:t>find as many people as </a:t>
            </a:r>
          </a:p>
          <a:p>
            <a:pPr algn="ctr"/>
            <a:r>
              <a:rPr lang="en-GB" sz="1600" b="1" dirty="0"/>
              <a:t>possible </a:t>
            </a:r>
            <a:r>
              <a:rPr lang="en-GB" sz="1600" dirty="0"/>
              <a:t>to take part in your study.</a:t>
            </a:r>
            <a:endParaRPr lang="en-GB" sz="1600" b="1" dirty="0"/>
          </a:p>
        </p:txBody>
      </p:sp>
      <p:sp>
        <p:nvSpPr>
          <p:cNvPr id="21" name="Rectangle: Rounded Corners 20">
            <a:extLst>
              <a:ext uri="{FF2B5EF4-FFF2-40B4-BE49-F238E27FC236}">
                <a16:creationId xmlns:a16="http://schemas.microsoft.com/office/drawing/2014/main" xmlns="" id="{FFB34798-2A43-4FD5-8F49-694F7C294EBB}"/>
              </a:ext>
            </a:extLst>
          </p:cNvPr>
          <p:cNvSpPr/>
          <p:nvPr/>
        </p:nvSpPr>
        <p:spPr>
          <a:xfrm>
            <a:off x="4524500" y="3711543"/>
            <a:ext cx="4263240" cy="914401"/>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   Start by asking them how many hours  of sleep they get each night. Make </a:t>
            </a:r>
          </a:p>
          <a:p>
            <a:pPr algn="ctr"/>
            <a:r>
              <a:rPr lang="en-GB" sz="1600" dirty="0"/>
              <a:t>sure you </a:t>
            </a:r>
            <a:r>
              <a:rPr lang="en-GB" sz="1600" b="1" dirty="0"/>
              <a:t>write down all their answers!</a:t>
            </a:r>
          </a:p>
        </p:txBody>
      </p:sp>
      <p:sp>
        <p:nvSpPr>
          <p:cNvPr id="22" name="Rectangle: Rounded Corners 21">
            <a:extLst>
              <a:ext uri="{FF2B5EF4-FFF2-40B4-BE49-F238E27FC236}">
                <a16:creationId xmlns:a16="http://schemas.microsoft.com/office/drawing/2014/main" xmlns="" id="{35D15FA1-37FB-430A-8566-C013340CC5C2}"/>
              </a:ext>
            </a:extLst>
          </p:cNvPr>
          <p:cNvSpPr/>
          <p:nvPr/>
        </p:nvSpPr>
        <p:spPr>
          <a:xfrm>
            <a:off x="4524498" y="4766235"/>
            <a:ext cx="4263239" cy="591822"/>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Give them </a:t>
            </a:r>
            <a:r>
              <a:rPr lang="en-GB" sz="1600" b="1" dirty="0"/>
              <a:t>a tick if they get the right amount</a:t>
            </a:r>
            <a:r>
              <a:rPr lang="en-GB" sz="1600" dirty="0"/>
              <a:t> of hours for their age.</a:t>
            </a:r>
            <a:endParaRPr lang="en-GB" sz="1600" b="1" dirty="0"/>
          </a:p>
        </p:txBody>
      </p:sp>
      <p:sp>
        <p:nvSpPr>
          <p:cNvPr id="23" name="Rectangle: Rounded Corners 22">
            <a:extLst>
              <a:ext uri="{FF2B5EF4-FFF2-40B4-BE49-F238E27FC236}">
                <a16:creationId xmlns:a16="http://schemas.microsoft.com/office/drawing/2014/main" xmlns="" id="{1009AC2C-A571-4C62-A8B8-831A44BC9F1B}"/>
              </a:ext>
            </a:extLst>
          </p:cNvPr>
          <p:cNvSpPr/>
          <p:nvPr/>
        </p:nvSpPr>
        <p:spPr>
          <a:xfrm>
            <a:off x="4522239" y="5570771"/>
            <a:ext cx="4265497" cy="1022845"/>
          </a:xfrm>
          <a:prstGeom prst="roundRect">
            <a:avLst/>
          </a:prstGeom>
          <a:solidFill>
            <a:schemeClr val="tx2"/>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Challenge:</a:t>
            </a:r>
          </a:p>
          <a:p>
            <a:pPr algn="ctr"/>
            <a:r>
              <a:rPr lang="en-GB" sz="1600" dirty="0">
                <a:solidFill>
                  <a:schemeClr val="bg1"/>
                </a:solidFill>
              </a:rPr>
              <a:t>If someone doesn’t get enough sleep, can you give them some advice to help them based on what you’ve learned?</a:t>
            </a:r>
          </a:p>
        </p:txBody>
      </p:sp>
      <p:sp>
        <p:nvSpPr>
          <p:cNvPr id="33" name="Oval 32">
            <a:extLst>
              <a:ext uri="{FF2B5EF4-FFF2-40B4-BE49-F238E27FC236}">
                <a16:creationId xmlns:a16="http://schemas.microsoft.com/office/drawing/2014/main" xmlns="" id="{37DCDACD-B492-477E-9F54-AB144F830489}"/>
              </a:ext>
            </a:extLst>
          </p:cNvPr>
          <p:cNvSpPr/>
          <p:nvPr/>
        </p:nvSpPr>
        <p:spPr>
          <a:xfrm>
            <a:off x="4246760" y="3043315"/>
            <a:ext cx="468000" cy="468000"/>
          </a:xfrm>
          <a:prstGeom prst="ellipse">
            <a:avLst/>
          </a:prstGeom>
          <a:solidFill>
            <a:schemeClr val="tx2"/>
          </a:solidFill>
          <a:ln w="2857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bg1"/>
                </a:solidFill>
              </a:rPr>
              <a:t>1</a:t>
            </a:r>
          </a:p>
        </p:txBody>
      </p:sp>
      <p:sp>
        <p:nvSpPr>
          <p:cNvPr id="34" name="Oval 33">
            <a:extLst>
              <a:ext uri="{FF2B5EF4-FFF2-40B4-BE49-F238E27FC236}">
                <a16:creationId xmlns:a16="http://schemas.microsoft.com/office/drawing/2014/main" xmlns="" id="{0B42F23A-BD5F-4A95-98A4-4E827367EA83}"/>
              </a:ext>
            </a:extLst>
          </p:cNvPr>
          <p:cNvSpPr/>
          <p:nvPr/>
        </p:nvSpPr>
        <p:spPr>
          <a:xfrm>
            <a:off x="4246760" y="3929743"/>
            <a:ext cx="468000" cy="468000"/>
          </a:xfrm>
          <a:prstGeom prst="ellipse">
            <a:avLst/>
          </a:prstGeom>
          <a:solidFill>
            <a:schemeClr val="tx2"/>
          </a:solidFill>
          <a:ln w="2857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bg1"/>
                </a:solidFill>
              </a:rPr>
              <a:t>2</a:t>
            </a:r>
          </a:p>
        </p:txBody>
      </p:sp>
      <p:sp>
        <p:nvSpPr>
          <p:cNvPr id="35" name="Oval 34">
            <a:extLst>
              <a:ext uri="{FF2B5EF4-FFF2-40B4-BE49-F238E27FC236}">
                <a16:creationId xmlns:a16="http://schemas.microsoft.com/office/drawing/2014/main" xmlns="" id="{60156338-60D1-4A19-A9D7-044174F0E73B}"/>
              </a:ext>
            </a:extLst>
          </p:cNvPr>
          <p:cNvSpPr/>
          <p:nvPr/>
        </p:nvSpPr>
        <p:spPr>
          <a:xfrm>
            <a:off x="4246760" y="4828146"/>
            <a:ext cx="468000" cy="468000"/>
          </a:xfrm>
          <a:prstGeom prst="ellipse">
            <a:avLst/>
          </a:prstGeom>
          <a:solidFill>
            <a:schemeClr val="tx2"/>
          </a:solidFill>
          <a:ln w="28575">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bg1"/>
                </a:solidFill>
              </a:rPr>
              <a:t>3</a:t>
            </a:r>
          </a:p>
        </p:txBody>
      </p:sp>
      <p:pic>
        <p:nvPicPr>
          <p:cNvPr id="28" name="Picture 27">
            <a:extLst>
              <a:ext uri="{FF2B5EF4-FFF2-40B4-BE49-F238E27FC236}">
                <a16:creationId xmlns:a16="http://schemas.microsoft.com/office/drawing/2014/main" xmlns="" id="{589AF1BA-1764-4C47-AB15-7F4EDA342650}"/>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05658" y="274638"/>
            <a:ext cx="993753" cy="956220"/>
          </a:xfrm>
          <a:prstGeom prst="rect">
            <a:avLst/>
          </a:prstGeom>
        </p:spPr>
      </p:pic>
      <p:sp>
        <p:nvSpPr>
          <p:cNvPr id="29" name="Title 1">
            <a:extLst>
              <a:ext uri="{FF2B5EF4-FFF2-40B4-BE49-F238E27FC236}">
                <a16:creationId xmlns:a16="http://schemas.microsoft.com/office/drawing/2014/main" xmlns="" id="{C07417D3-0203-4BCD-A48B-BB76D9C4BA98}"/>
              </a:ext>
            </a:extLst>
          </p:cNvPr>
          <p:cNvSpPr txBox="1">
            <a:spLocks/>
          </p:cNvSpPr>
          <p:nvPr/>
        </p:nvSpPr>
        <p:spPr>
          <a:xfrm>
            <a:off x="1163308" y="274638"/>
            <a:ext cx="5600629"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Ext: Conduct a sleep study!</a:t>
            </a:r>
          </a:p>
        </p:txBody>
      </p:sp>
    </p:spTree>
    <p:extLst>
      <p:ext uri="{BB962C8B-B14F-4D97-AF65-F5344CB8AC3E}">
        <p14:creationId xmlns:p14="http://schemas.microsoft.com/office/powerpoint/2010/main" val="1093806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14">
            <a:extLst>
              <a:ext uri="{FF2B5EF4-FFF2-40B4-BE49-F238E27FC236}">
                <a16:creationId xmlns:a16="http://schemas.microsoft.com/office/drawing/2014/main" xmlns="" id="{B23F06F4-79C5-406B-B5E0-C874ED826340}"/>
              </a:ext>
            </a:extLst>
          </p:cNvPr>
          <p:cNvSpPr/>
          <p:nvPr/>
        </p:nvSpPr>
        <p:spPr>
          <a:xfrm>
            <a:off x="1971531" y="352608"/>
            <a:ext cx="5601826"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dirty="0">
                <a:solidFill>
                  <a:schemeClr val="tx1"/>
                </a:solidFill>
                <a:latin typeface="Century Gothic" panose="020B0502020202020204" pitchFamily="34" charset="0"/>
                <a:ea typeface="Lato" panose="020F0502020204030203" pitchFamily="34" charset="0"/>
                <a:cs typeface="Lato" panose="020F0502020204030203" pitchFamily="34" charset="0"/>
                <a:sym typeface="Lato"/>
              </a:rPr>
              <a:t>Call to Action</a:t>
            </a:r>
          </a:p>
        </p:txBody>
      </p:sp>
      <p:sp>
        <p:nvSpPr>
          <p:cNvPr id="7" name="Google Shape;258;p12">
            <a:extLst>
              <a:ext uri="{FF2B5EF4-FFF2-40B4-BE49-F238E27FC236}">
                <a16:creationId xmlns:a16="http://schemas.microsoft.com/office/drawing/2014/main" xmlns="" id="{524018D1-C93B-46E2-B6F2-BD62F5B966EA}"/>
              </a:ext>
            </a:extLst>
          </p:cNvPr>
          <p:cNvSpPr/>
          <p:nvPr/>
        </p:nvSpPr>
        <p:spPr>
          <a:xfrm>
            <a:off x="299197" y="6079999"/>
            <a:ext cx="1316555" cy="460228"/>
          </a:xfrm>
          <a:prstGeom prst="roundRect">
            <a:avLst>
              <a:gd name="adj" fmla="val 16667"/>
            </a:avLst>
          </a:prstGeom>
          <a:solidFill>
            <a:schemeClr val="accent1"/>
          </a:solidFill>
          <a:ln w="28575">
            <a:solidFill>
              <a:srgbClr val="DF6068"/>
            </a:solidFill>
            <a:headEnd type="none" w="sm" len="sm"/>
            <a:tailEnd type="none" w="sm" len="sm"/>
          </a:ln>
        </p:spPr>
        <p:style>
          <a:lnRef idx="3">
            <a:schemeClr val="lt1"/>
          </a:lnRef>
          <a:fillRef idx="1">
            <a:schemeClr val="accent1"/>
          </a:fillRef>
          <a:effectRef idx="1">
            <a:schemeClr val="accent1"/>
          </a:effectRef>
          <a:fontRef idx="minor">
            <a:schemeClr val="lt1"/>
          </a:fontRef>
        </p:style>
        <p:txBody>
          <a:bodyPr spcFirstLastPara="1" wrap="square" lIns="36000" tIns="45700" rIns="36000" bIns="45700" anchor="ctr" anchorCtr="0">
            <a:noAutofit/>
          </a:bodyPr>
          <a:lstStyle/>
          <a:p>
            <a:pPr marL="0" marR="0" lvl="0" indent="0" algn="ctr" rtl="0">
              <a:spcBef>
                <a:spcPts val="0"/>
              </a:spcBef>
              <a:spcAft>
                <a:spcPts val="0"/>
              </a:spcAft>
              <a:buNone/>
            </a:pPr>
            <a:r>
              <a:rPr lang="en-GB" sz="1800" b="1" dirty="0">
                <a:latin typeface="Century Gothic"/>
                <a:ea typeface="Century Gothic"/>
                <a:cs typeface="Century Gothic"/>
                <a:sym typeface="Century Gothic"/>
              </a:rPr>
              <a:t>Big idea</a:t>
            </a:r>
            <a:endParaRPr dirty="0"/>
          </a:p>
        </p:txBody>
      </p:sp>
      <p:sp>
        <p:nvSpPr>
          <p:cNvPr id="10" name="Google Shape;261;p12">
            <a:extLst>
              <a:ext uri="{FF2B5EF4-FFF2-40B4-BE49-F238E27FC236}">
                <a16:creationId xmlns:a16="http://schemas.microsoft.com/office/drawing/2014/main" xmlns="" id="{B77EB32D-7E44-4A51-8EAB-15803FCDD07F}"/>
              </a:ext>
            </a:extLst>
          </p:cNvPr>
          <p:cNvSpPr/>
          <p:nvPr/>
        </p:nvSpPr>
        <p:spPr>
          <a:xfrm>
            <a:off x="7391968" y="364258"/>
            <a:ext cx="1452835" cy="460228"/>
          </a:xfrm>
          <a:prstGeom prst="roundRect">
            <a:avLst>
              <a:gd name="adj" fmla="val 16667"/>
            </a:avLst>
          </a:prstGeom>
          <a:solidFill>
            <a:srgbClr val="D9E2FB"/>
          </a:solidFill>
          <a:ln w="28575">
            <a:solidFill>
              <a:schemeClr val="tx2"/>
            </a:solidFill>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36000" tIns="45700" rIns="36000" bIns="45700" anchor="ctr" anchorCtr="0">
            <a:noAutofit/>
          </a:bodyPr>
          <a:lstStyle/>
          <a:p>
            <a:pPr marL="0" marR="0" lvl="0" indent="0" algn="ctr" rtl="0">
              <a:spcBef>
                <a:spcPts val="0"/>
              </a:spcBef>
              <a:spcAft>
                <a:spcPts val="0"/>
              </a:spcAft>
              <a:buNone/>
            </a:pPr>
            <a:r>
              <a:rPr lang="en-GB" sz="1800" b="1" dirty="0">
                <a:latin typeface="Century Gothic"/>
                <a:ea typeface="Century Gothic"/>
                <a:cs typeface="Century Gothic"/>
                <a:sym typeface="Century Gothic"/>
              </a:rPr>
              <a:t>Quick idea</a:t>
            </a:r>
            <a:endParaRPr dirty="0"/>
          </a:p>
        </p:txBody>
      </p:sp>
      <p:sp>
        <p:nvSpPr>
          <p:cNvPr id="11" name="Google Shape;262;p12">
            <a:extLst>
              <a:ext uri="{FF2B5EF4-FFF2-40B4-BE49-F238E27FC236}">
                <a16:creationId xmlns:a16="http://schemas.microsoft.com/office/drawing/2014/main" xmlns="" id="{9CFD55CB-E515-4957-AEA3-6E9859367777}"/>
              </a:ext>
            </a:extLst>
          </p:cNvPr>
          <p:cNvSpPr/>
          <p:nvPr/>
        </p:nvSpPr>
        <p:spPr>
          <a:xfrm>
            <a:off x="1615752" y="1060796"/>
            <a:ext cx="5047446" cy="2250087"/>
          </a:xfrm>
          <a:prstGeom prst="cloud">
            <a:avLst/>
          </a:prstGeom>
          <a:solidFill>
            <a:srgbClr val="D9E2FB"/>
          </a:solidFill>
          <a:ln w="28575" cap="flat" cmpd="sng">
            <a:solidFill>
              <a:schemeClr val="tx2"/>
            </a:solidFill>
            <a:prstDash val="solid"/>
            <a:miter lim="800000"/>
            <a:headEnd type="none" w="sm" len="sm"/>
            <a:tailEnd type="none" w="sm" len="sm"/>
          </a:ln>
        </p:spPr>
        <p:txBody>
          <a:bodyPr spcFirstLastPara="1" wrap="square" lIns="0" tIns="45700" rIns="0" bIns="45700" anchor="ctr" anchorCtr="0">
            <a:noAutofit/>
          </a:bodyPr>
          <a:lstStyle/>
          <a:p>
            <a:pPr lvl="0" algn="ctr"/>
            <a:r>
              <a:rPr lang="en-GB" sz="1600" b="1" dirty="0">
                <a:ea typeface="Century Gothic"/>
                <a:cs typeface="Century Gothic"/>
                <a:sym typeface="Century Gothic"/>
              </a:rPr>
              <a:t>What time should I sleep?</a:t>
            </a:r>
          </a:p>
          <a:p>
            <a:pPr lvl="0" algn="ctr"/>
            <a:r>
              <a:rPr lang="en-GB" sz="1600" dirty="0">
                <a:ea typeface="Century Gothic"/>
                <a:cs typeface="Century Gothic"/>
                <a:sym typeface="Century Gothic"/>
              </a:rPr>
              <a:t>Want to know more about your personal sleep cycle? Use this calculator to help you work out what your ideal bedtime is!</a:t>
            </a:r>
          </a:p>
        </p:txBody>
      </p:sp>
      <p:sp>
        <p:nvSpPr>
          <p:cNvPr id="12" name="Google Shape;268;p12">
            <a:extLst>
              <a:ext uri="{FF2B5EF4-FFF2-40B4-BE49-F238E27FC236}">
                <a16:creationId xmlns:a16="http://schemas.microsoft.com/office/drawing/2014/main" xmlns="" id="{ECD1CED2-6961-4D81-930E-16A7AF654471}"/>
              </a:ext>
            </a:extLst>
          </p:cNvPr>
          <p:cNvSpPr/>
          <p:nvPr/>
        </p:nvSpPr>
        <p:spPr>
          <a:xfrm>
            <a:off x="3816241" y="3310883"/>
            <a:ext cx="5136634" cy="3021593"/>
          </a:xfrm>
          <a:prstGeom prst="cloud">
            <a:avLst/>
          </a:prstGeom>
          <a:solidFill>
            <a:schemeClr val="accent1"/>
          </a:solidFill>
          <a:ln w="28575" cap="flat" cmpd="sng">
            <a:solidFill>
              <a:schemeClr val="accent2"/>
            </a:solidFill>
            <a:prstDash val="solid"/>
            <a:miter lim="800000"/>
            <a:headEnd type="none" w="sm" len="sm"/>
            <a:tailEnd type="none" w="sm" len="sm"/>
          </a:ln>
        </p:spPr>
        <p:txBody>
          <a:bodyPr spcFirstLastPara="1" wrap="square" lIns="0" tIns="45700" rIns="0" bIns="45700" anchor="ctr" anchorCtr="0">
            <a:noAutofit/>
          </a:bodyPr>
          <a:lstStyle/>
          <a:p>
            <a:pPr lvl="0" algn="ctr"/>
            <a:r>
              <a:rPr lang="en-GB" sz="1600" b="1" dirty="0">
                <a:ea typeface="Century Gothic"/>
                <a:cs typeface="Century Gothic"/>
                <a:sym typeface="Century Gothic"/>
              </a:rPr>
              <a:t>Mental Health Awareness Week</a:t>
            </a:r>
          </a:p>
          <a:p>
            <a:pPr lvl="0" algn="ctr"/>
            <a:r>
              <a:rPr lang="en-GB" sz="1600" dirty="0">
                <a:ea typeface="Century Gothic"/>
                <a:cs typeface="Century Gothic"/>
                <a:sym typeface="Century Gothic"/>
              </a:rPr>
              <a:t>The theme this year was recently changed to “kindness”. They believe that just one small act of kindness can lead to many more, so why not see how many kind acts you can do this week?</a:t>
            </a:r>
          </a:p>
        </p:txBody>
      </p:sp>
      <p:pic>
        <p:nvPicPr>
          <p:cNvPr id="13" name="Picture 12">
            <a:extLst>
              <a:ext uri="{FF2B5EF4-FFF2-40B4-BE49-F238E27FC236}">
                <a16:creationId xmlns:a16="http://schemas.microsoft.com/office/drawing/2014/main" xmlns="" id="{1D304137-5666-4BE4-98E5-95603F2999F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5090" t="14911" r="15124" b="15268"/>
          <a:stretch/>
        </p:blipFill>
        <p:spPr>
          <a:xfrm>
            <a:off x="284108" y="257528"/>
            <a:ext cx="1672334" cy="1673157"/>
          </a:xfrm>
          <a:prstGeom prst="ellipse">
            <a:avLst/>
          </a:prstGeom>
        </p:spPr>
      </p:pic>
      <p:pic>
        <p:nvPicPr>
          <p:cNvPr id="2" name="Picture 1">
            <a:hlinkClick r:id="rId4"/>
            <a:extLst>
              <a:ext uri="{FF2B5EF4-FFF2-40B4-BE49-F238E27FC236}">
                <a16:creationId xmlns:a16="http://schemas.microsoft.com/office/drawing/2014/main" xmlns="" id="{B3061DEB-B6F9-4B72-9BC4-32153A2E9BB3}"/>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663198" y="976006"/>
            <a:ext cx="2196694" cy="2055774"/>
          </a:xfrm>
          <a:prstGeom prst="rect">
            <a:avLst/>
          </a:prstGeom>
        </p:spPr>
      </p:pic>
      <p:pic>
        <p:nvPicPr>
          <p:cNvPr id="4" name="Picture 3">
            <a:extLst>
              <a:ext uri="{FF2B5EF4-FFF2-40B4-BE49-F238E27FC236}">
                <a16:creationId xmlns:a16="http://schemas.microsoft.com/office/drawing/2014/main" xmlns="" id="{A7D4D023-2732-4017-B1F3-D29E384E0CB8}"/>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84108" y="4090737"/>
            <a:ext cx="3517044" cy="1673157"/>
          </a:xfrm>
          <a:prstGeom prst="rect">
            <a:avLst/>
          </a:prstGeom>
        </p:spPr>
      </p:pic>
    </p:spTree>
    <p:extLst>
      <p:ext uri="{BB962C8B-B14F-4D97-AF65-F5344CB8AC3E}">
        <p14:creationId xmlns:p14="http://schemas.microsoft.com/office/powerpoint/2010/main" val="32011286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9" name="Picture 8">
            <a:extLst>
              <a:ext uri="{FF2B5EF4-FFF2-40B4-BE49-F238E27FC236}">
                <a16:creationId xmlns:a16="http://schemas.microsoft.com/office/drawing/2014/main" xmlns="" id="{176BB0F1-BA30-4B20-BBE6-A40F0FEA754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24280" y="1966650"/>
            <a:ext cx="1495438" cy="2961447"/>
          </a:xfrm>
          <a:prstGeom prst="rect">
            <a:avLst/>
          </a:prstGeom>
        </p:spPr>
      </p:pic>
      <p:sp>
        <p:nvSpPr>
          <p:cNvPr id="246" name="Shape 246"/>
          <p:cNvSpPr txBox="1">
            <a:spLocks noGrp="1"/>
          </p:cNvSpPr>
          <p:nvPr>
            <p:ph type="title"/>
          </p:nvPr>
        </p:nvSpPr>
        <p:spPr>
          <a:xfrm>
            <a:off x="1453677" y="470385"/>
            <a:ext cx="6236644" cy="550342"/>
          </a:xfrm>
          <a:prstGeom prst="rect">
            <a:avLst/>
          </a:prstGeom>
          <a:noFill/>
          <a:ln>
            <a:noFill/>
          </a:ln>
        </p:spPr>
        <p:txBody>
          <a:bodyPr lIns="91425" tIns="45700" rIns="91425" bIns="45700" anchor="t" anchorCtr="0">
            <a:noAutofit/>
          </a:bodyPr>
          <a:lstStyle/>
          <a:p>
            <a:pPr lvl="0" algn="ctr">
              <a:spcBef>
                <a:spcPts val="0"/>
              </a:spcBef>
              <a:buClr>
                <a:srgbClr val="2D2D2D"/>
              </a:buClr>
              <a:buSzPct val="25000"/>
            </a:pPr>
            <a:r>
              <a:rPr lang="en-GB" b="1" i="0" u="none" strike="noStrike" cap="none" dirty="0">
                <a:latin typeface="+mj-lt"/>
                <a:ea typeface="Lato" panose="020F0502020204030203" pitchFamily="34" charset="0"/>
                <a:cs typeface="Lato" panose="020F0502020204030203" pitchFamily="34" charset="0"/>
                <a:sym typeface="Calibri"/>
              </a:rPr>
              <a:t>You can vote from home at…</a:t>
            </a:r>
            <a:endParaRPr lang="en-GB" sz="2600" b="1" i="0" u="none" strike="noStrike" cap="none" dirty="0">
              <a:highlight>
                <a:srgbClr val="FFFFFF"/>
              </a:highlight>
              <a:latin typeface="+mj-lt"/>
              <a:ea typeface="Lato" panose="020F0502020204030203" pitchFamily="34" charset="0"/>
              <a:cs typeface="Lato" panose="020F0502020204030203" pitchFamily="34" charset="0"/>
              <a:sym typeface="Calibri"/>
            </a:endParaRPr>
          </a:p>
        </p:txBody>
      </p:sp>
      <p:sp>
        <p:nvSpPr>
          <p:cNvPr id="10" name="Shape 246">
            <a:extLst>
              <a:ext uri="{FF2B5EF4-FFF2-40B4-BE49-F238E27FC236}">
                <a16:creationId xmlns:a16="http://schemas.microsoft.com/office/drawing/2014/main" xmlns="" id="{0E3AB6E4-44B6-934F-8BCE-3019D22BB839}"/>
              </a:ext>
            </a:extLst>
          </p:cNvPr>
          <p:cNvSpPr txBox="1">
            <a:spLocks/>
          </p:cNvSpPr>
          <p:nvPr/>
        </p:nvSpPr>
        <p:spPr>
          <a:xfrm>
            <a:off x="2098285" y="5086804"/>
            <a:ext cx="4947429" cy="434967"/>
          </a:xfrm>
          <a:prstGeom prst="rect">
            <a:avLst/>
          </a:prstGeom>
          <a:noFill/>
          <a:ln>
            <a:noFill/>
          </a:ln>
        </p:spPr>
        <p:txBody>
          <a:bodyPr vert="horz"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2D2D2D"/>
              </a:buClr>
              <a:buSzPct val="25000"/>
              <a:buFont typeface="Calibri"/>
              <a:buNone/>
            </a:pPr>
            <a:r>
              <a:rPr lang="en-GB" sz="2800" b="1" dirty="0">
                <a:ea typeface="Lato" panose="020F0502020204030203" pitchFamily="34" charset="0"/>
                <a:cs typeface="Lato" panose="020F0502020204030203" pitchFamily="34" charset="0"/>
                <a:sym typeface="Calibri"/>
              </a:rPr>
              <a:t>To have your voice heard!</a:t>
            </a:r>
          </a:p>
        </p:txBody>
      </p:sp>
      <p:sp>
        <p:nvSpPr>
          <p:cNvPr id="2" name="Rectangle: Rounded Corners 1">
            <a:extLst>
              <a:ext uri="{FF2B5EF4-FFF2-40B4-BE49-F238E27FC236}">
                <a16:creationId xmlns:a16="http://schemas.microsoft.com/office/drawing/2014/main" xmlns="" id="{8D7877AA-5929-4612-9EB8-54A4E0BB1597}"/>
              </a:ext>
            </a:extLst>
          </p:cNvPr>
          <p:cNvSpPr/>
          <p:nvPr/>
        </p:nvSpPr>
        <p:spPr>
          <a:xfrm>
            <a:off x="1388103" y="5773713"/>
            <a:ext cx="7197096" cy="646986"/>
          </a:xfrm>
          <a:prstGeom prst="roundRect">
            <a:avLst/>
          </a:prstGeom>
          <a:solidFill>
            <a:schemeClr val="accent1"/>
          </a:solidFill>
          <a:ln w="28575">
            <a:solidFill>
              <a:schemeClr val="tx2"/>
            </a:solidFill>
          </a:ln>
        </p:spPr>
        <p:txBody>
          <a:bodyPr wrap="square">
            <a:spAutoFit/>
          </a:bodyPr>
          <a:lstStyle/>
          <a:p>
            <a:pPr algn="ctr"/>
            <a:r>
              <a:rPr lang="en-GB" sz="1600" dirty="0">
                <a:solidFill>
                  <a:srgbClr val="060505"/>
                </a:solidFill>
              </a:rPr>
              <a:t>If you have any issues, feedback or comments, email </a:t>
            </a:r>
            <a:r>
              <a:rPr lang="en-GB" sz="1600" b="1" dirty="0">
                <a:solidFill>
                  <a:schemeClr val="tx2"/>
                </a:solidFill>
                <a:hlinkClick r:id="rId4">
                  <a:extLst>
                    <a:ext uri="{A12FA001-AC4F-418D-AE19-62706E023703}">
                      <ahyp:hlinkClr xmlns:ahyp="http://schemas.microsoft.com/office/drawing/2018/hyperlinkcolor" xmlns="" val="tx"/>
                    </a:ext>
                  </a:extLst>
                </a:hlinkClick>
              </a:rPr>
              <a:t>amy@votesforschools.com</a:t>
            </a:r>
            <a:r>
              <a:rPr lang="en-GB" sz="1600" dirty="0">
                <a:solidFill>
                  <a:srgbClr val="060505"/>
                </a:solidFill>
              </a:rPr>
              <a:t>!</a:t>
            </a:r>
          </a:p>
        </p:txBody>
      </p:sp>
      <p:pic>
        <p:nvPicPr>
          <p:cNvPr id="8" name="Picture 7">
            <a:extLst>
              <a:ext uri="{FF2B5EF4-FFF2-40B4-BE49-F238E27FC236}">
                <a16:creationId xmlns:a16="http://schemas.microsoft.com/office/drawing/2014/main" xmlns="" id="{914E2FBA-54CE-4150-B1FE-13320BD5DD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5391" y="5210554"/>
            <a:ext cx="934311" cy="1400271"/>
          </a:xfrm>
          <a:prstGeom prst="rect">
            <a:avLst/>
          </a:prstGeom>
        </p:spPr>
      </p:pic>
      <p:pic>
        <p:nvPicPr>
          <p:cNvPr id="11" name="Picture 10">
            <a:extLst>
              <a:ext uri="{FF2B5EF4-FFF2-40B4-BE49-F238E27FC236}">
                <a16:creationId xmlns:a16="http://schemas.microsoft.com/office/drawing/2014/main" xmlns="" id="{D6251267-0555-40BB-B9FB-14C3DE380B0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85720">
            <a:off x="8069865" y="1886471"/>
            <a:ext cx="499626" cy="595324"/>
          </a:xfrm>
          <a:prstGeom prst="rect">
            <a:avLst/>
          </a:prstGeom>
        </p:spPr>
      </p:pic>
      <p:pic>
        <p:nvPicPr>
          <p:cNvPr id="12" name="Picture 11">
            <a:extLst>
              <a:ext uri="{FF2B5EF4-FFF2-40B4-BE49-F238E27FC236}">
                <a16:creationId xmlns:a16="http://schemas.microsoft.com/office/drawing/2014/main" xmlns="" id="{B09629C8-2185-42DB-BB0B-97F4F219BAC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56800" y="437301"/>
            <a:ext cx="993753" cy="956220"/>
          </a:xfrm>
          <a:prstGeom prst="rect">
            <a:avLst/>
          </a:prstGeom>
        </p:spPr>
      </p:pic>
      <p:sp>
        <p:nvSpPr>
          <p:cNvPr id="3" name="TextBox 2">
            <a:extLst>
              <a:ext uri="{FF2B5EF4-FFF2-40B4-BE49-F238E27FC236}">
                <a16:creationId xmlns:a16="http://schemas.microsoft.com/office/drawing/2014/main" xmlns="" id="{752084B2-B45A-4B57-8654-81C8F81C1C5C}"/>
              </a:ext>
            </a:extLst>
          </p:cNvPr>
          <p:cNvSpPr txBox="1"/>
          <p:nvPr/>
        </p:nvSpPr>
        <p:spPr>
          <a:xfrm>
            <a:off x="1547036" y="583877"/>
            <a:ext cx="6049925" cy="1246495"/>
          </a:xfrm>
          <a:prstGeom prst="rect">
            <a:avLst/>
          </a:prstGeom>
          <a:noFill/>
        </p:spPr>
        <p:txBody>
          <a:bodyPr wrap="square" rtlCol="0">
            <a:spAutoFit/>
          </a:bodyPr>
          <a:lstStyle/>
          <a:p>
            <a:pPr algn="ctr"/>
            <a:r>
              <a:rPr lang="en-GB" sz="2500" dirty="0"/>
              <a:t/>
            </a:r>
            <a:br>
              <a:rPr lang="en-GB" sz="2500" dirty="0"/>
            </a:br>
            <a:r>
              <a:rPr lang="en-GB" sz="2500" u="sng" dirty="0">
                <a:hlinkClick r:id="rId8"/>
              </a:rPr>
              <a:t>https://www.surveymonkey.co.uk/r/vfs-primary-sleep</a:t>
            </a:r>
            <a:endParaRPr lang="en-GB" sz="2500" dirty="0"/>
          </a:p>
        </p:txBody>
      </p:sp>
    </p:spTree>
    <p:extLst>
      <p:ext uri="{BB962C8B-B14F-4D97-AF65-F5344CB8AC3E}">
        <p14:creationId xmlns:p14="http://schemas.microsoft.com/office/powerpoint/2010/main" val="2019842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scientist testing blood">
            <a:extLst>
              <a:ext uri="{FF2B5EF4-FFF2-40B4-BE49-F238E27FC236}">
                <a16:creationId xmlns:a16="http://schemas.microsoft.com/office/drawing/2014/main" xmlns="" id="{FD36E6D5-92A8-432C-9F23-9CD5ADB946AE}"/>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996261" y="4868124"/>
            <a:ext cx="1933139" cy="1224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sea-turtle.">
            <a:extLst>
              <a:ext uri="{FF2B5EF4-FFF2-40B4-BE49-F238E27FC236}">
                <a16:creationId xmlns:a16="http://schemas.microsoft.com/office/drawing/2014/main" xmlns="" id="{01E8BD3B-3CD5-4C52-86E9-04FCB446576F}"/>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97451" y="4868124"/>
            <a:ext cx="1908956" cy="1224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cover-of-the-book-of-hope">
            <a:hlinkClick r:id="rId5"/>
            <a:extLst>
              <a:ext uri="{FF2B5EF4-FFF2-40B4-BE49-F238E27FC236}">
                <a16:creationId xmlns:a16="http://schemas.microsoft.com/office/drawing/2014/main" xmlns="" id="{B2175729-424F-4090-A17D-9B9AB73ED7F6}"/>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t="-1180"/>
          <a:stretch/>
        </p:blipFill>
        <p:spPr bwMode="auto">
          <a:xfrm>
            <a:off x="7008352" y="2178546"/>
            <a:ext cx="1908958" cy="1224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oronavirus: How do you social distance in schools? - BBC News">
            <a:hlinkClick r:id="rId7"/>
            <a:extLst>
              <a:ext uri="{FF2B5EF4-FFF2-40B4-BE49-F238E27FC236}">
                <a16:creationId xmlns:a16="http://schemas.microsoft.com/office/drawing/2014/main" xmlns="" id="{DB1CBD49-833D-4A92-8D05-32DF0B55A105}"/>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197450" y="2178546"/>
            <a:ext cx="1942162" cy="12240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a:extLst>
              <a:ext uri="{FF2B5EF4-FFF2-40B4-BE49-F238E27FC236}">
                <a16:creationId xmlns:a16="http://schemas.microsoft.com/office/drawing/2014/main" xmlns="" id="{2276AA3C-C461-4FE2-A9B0-BFE75EF8AE7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160717" y="3779278"/>
            <a:ext cx="822566" cy="786008"/>
          </a:xfrm>
          <a:prstGeom prst="rect">
            <a:avLst/>
          </a:prstGeom>
        </p:spPr>
      </p:pic>
      <p:pic>
        <p:nvPicPr>
          <p:cNvPr id="21" name="Picture 20">
            <a:extLst>
              <a:ext uri="{FF2B5EF4-FFF2-40B4-BE49-F238E27FC236}">
                <a16:creationId xmlns:a16="http://schemas.microsoft.com/office/drawing/2014/main" xmlns="" id="{A6843C63-4D07-48D9-BB34-88AF8116125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06370" y="3355052"/>
            <a:ext cx="1414600" cy="1484830"/>
          </a:xfrm>
          <a:prstGeom prst="rect">
            <a:avLst/>
          </a:prstGeom>
        </p:spPr>
      </p:pic>
      <p:sp>
        <p:nvSpPr>
          <p:cNvPr id="5" name="Title 1">
            <a:extLst>
              <a:ext uri="{FF2B5EF4-FFF2-40B4-BE49-F238E27FC236}">
                <a16:creationId xmlns:a16="http://schemas.microsoft.com/office/drawing/2014/main" xmlns="" id="{B05F65E8-E0D2-47DB-A484-39155C9AA2F4}"/>
              </a:ext>
            </a:extLst>
          </p:cNvPr>
          <p:cNvSpPr txBox="1">
            <a:spLocks/>
          </p:cNvSpPr>
          <p:nvPr/>
        </p:nvSpPr>
        <p:spPr>
          <a:xfrm>
            <a:off x="1584185" y="901874"/>
            <a:ext cx="5975630" cy="606124"/>
          </a:xfrm>
          <a:prstGeom prst="flowChartAlternateProcess">
            <a:avLst/>
          </a:prstGeom>
          <a:solidFill>
            <a:schemeClr val="bg2"/>
          </a:solidFill>
          <a:ln w="28575">
            <a:solidFill>
              <a:schemeClr val="tx2"/>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dirty="0">
                <a:latin typeface="Century Gothic"/>
                <a:cs typeface="Century Gothic"/>
              </a:rPr>
              <a:t>Here’s what’s been in the news this week...</a:t>
            </a:r>
          </a:p>
        </p:txBody>
      </p:sp>
      <p:sp>
        <p:nvSpPr>
          <p:cNvPr id="27" name="Rectangle: Rounded Corners 27">
            <a:extLst>
              <a:ext uri="{FF2B5EF4-FFF2-40B4-BE49-F238E27FC236}">
                <a16:creationId xmlns:a16="http://schemas.microsoft.com/office/drawing/2014/main" xmlns="" id="{C8BA539C-D229-45CF-ABBC-76021EE52280}"/>
              </a:ext>
            </a:extLst>
          </p:cNvPr>
          <p:cNvSpPr/>
          <p:nvPr/>
        </p:nvSpPr>
        <p:spPr>
          <a:xfrm>
            <a:off x="2215127" y="3737237"/>
            <a:ext cx="1908956" cy="2493364"/>
          </a:xfrm>
          <a:prstGeom prst="roundRect">
            <a:avLst/>
          </a:prstGeom>
          <a:solidFill>
            <a:schemeClr val="accent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a:solidFill>
                  <a:schemeClr val="tx1"/>
                </a:solidFill>
              </a:rPr>
              <a:t>Endangered turtles are on the rise</a:t>
            </a:r>
            <a:r>
              <a:rPr lang="en-GB" sz="1400" dirty="0">
                <a:solidFill>
                  <a:schemeClr val="tx1"/>
                </a:solidFill>
              </a:rPr>
              <a:t>, as fewer people are going to beaches and </a:t>
            </a:r>
            <a:r>
              <a:rPr lang="en-GB" sz="1400" b="1" dirty="0">
                <a:solidFill>
                  <a:schemeClr val="tx1"/>
                </a:solidFill>
              </a:rPr>
              <a:t>disturbing their habitats. </a:t>
            </a:r>
            <a:r>
              <a:rPr lang="en-GB" sz="1400" dirty="0">
                <a:solidFill>
                  <a:schemeClr val="tx1"/>
                </a:solidFill>
              </a:rPr>
              <a:t>They lay their </a:t>
            </a:r>
            <a:r>
              <a:rPr lang="en-GB" sz="1400" b="1" dirty="0">
                <a:solidFill>
                  <a:schemeClr val="tx1"/>
                </a:solidFill>
              </a:rPr>
              <a:t>eggs on beaches in the spring</a:t>
            </a:r>
            <a:r>
              <a:rPr lang="en-GB" sz="1400" dirty="0">
                <a:solidFill>
                  <a:schemeClr val="tx1"/>
                </a:solidFill>
              </a:rPr>
              <a:t>, and it is important that they </a:t>
            </a:r>
            <a:r>
              <a:rPr lang="en-GB" sz="1400" b="1" dirty="0">
                <a:solidFill>
                  <a:schemeClr val="tx1"/>
                </a:solidFill>
              </a:rPr>
              <a:t>are not disturbed</a:t>
            </a:r>
            <a:r>
              <a:rPr lang="en-GB" sz="1400" dirty="0">
                <a:solidFill>
                  <a:schemeClr val="tx1"/>
                </a:solidFill>
              </a:rPr>
              <a:t>!</a:t>
            </a:r>
          </a:p>
        </p:txBody>
      </p:sp>
      <p:sp>
        <p:nvSpPr>
          <p:cNvPr id="29" name="Rectangle: Rounded Corners 27">
            <a:extLst>
              <a:ext uri="{FF2B5EF4-FFF2-40B4-BE49-F238E27FC236}">
                <a16:creationId xmlns:a16="http://schemas.microsoft.com/office/drawing/2014/main" xmlns="" id="{FE4BA25E-2037-4D1C-91B0-4CA1EA2B5535}"/>
              </a:ext>
            </a:extLst>
          </p:cNvPr>
          <p:cNvSpPr/>
          <p:nvPr/>
        </p:nvSpPr>
        <p:spPr>
          <a:xfrm>
            <a:off x="2215127" y="2112816"/>
            <a:ext cx="2652549" cy="1540540"/>
          </a:xfrm>
          <a:prstGeom prst="roundRect">
            <a:avLst/>
          </a:prstGeom>
          <a:solidFill>
            <a:schemeClr val="accent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dirty="0">
                <a:solidFill>
                  <a:schemeClr val="tx1"/>
                </a:solidFill>
              </a:rPr>
              <a:t>The Government has announced that </a:t>
            </a:r>
            <a:r>
              <a:rPr lang="en-GB" sz="1400" b="1" dirty="0">
                <a:solidFill>
                  <a:schemeClr val="tx1"/>
                </a:solidFill>
              </a:rPr>
              <a:t>some of you will go back to school next month</a:t>
            </a:r>
            <a:r>
              <a:rPr lang="en-GB" sz="1400" dirty="0">
                <a:solidFill>
                  <a:schemeClr val="tx1"/>
                </a:solidFill>
              </a:rPr>
              <a:t>, but what will be different? </a:t>
            </a:r>
            <a:r>
              <a:rPr lang="en-GB" sz="1400" b="1" dirty="0">
                <a:solidFill>
                  <a:schemeClr val="tx1"/>
                </a:solidFill>
              </a:rPr>
              <a:t>Click the image to hear from some children at school in Denmark.</a:t>
            </a:r>
          </a:p>
        </p:txBody>
      </p:sp>
      <p:sp>
        <p:nvSpPr>
          <p:cNvPr id="30" name="Rectangle: Rounded Corners 27">
            <a:extLst>
              <a:ext uri="{FF2B5EF4-FFF2-40B4-BE49-F238E27FC236}">
                <a16:creationId xmlns:a16="http://schemas.microsoft.com/office/drawing/2014/main" xmlns="" id="{739CDC25-1F89-4177-A912-615F46DB54EC}"/>
              </a:ext>
            </a:extLst>
          </p:cNvPr>
          <p:cNvSpPr/>
          <p:nvPr/>
        </p:nvSpPr>
        <p:spPr>
          <a:xfrm>
            <a:off x="4992806" y="2112816"/>
            <a:ext cx="1933139" cy="2493364"/>
          </a:xfrm>
          <a:prstGeom prst="roundRect">
            <a:avLst/>
          </a:prstGeom>
          <a:solidFill>
            <a:schemeClr val="accent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rPr>
              <a:t>More than 100 </a:t>
            </a:r>
            <a:r>
              <a:rPr lang="en-US" sz="1400" b="1" dirty="0">
                <a:solidFill>
                  <a:schemeClr val="tx1"/>
                </a:solidFill>
              </a:rPr>
              <a:t>authors and illustrators </a:t>
            </a:r>
            <a:r>
              <a:rPr lang="en-US" sz="1400" dirty="0">
                <a:solidFill>
                  <a:schemeClr val="tx1"/>
                </a:solidFill>
              </a:rPr>
              <a:t>have joined up to make this </a:t>
            </a:r>
            <a:r>
              <a:rPr lang="en-US" sz="1400" b="1" dirty="0">
                <a:solidFill>
                  <a:schemeClr val="tx1"/>
                </a:solidFill>
              </a:rPr>
              <a:t>completely free eBook for children during the pandemic! </a:t>
            </a:r>
            <a:r>
              <a:rPr lang="en-US" sz="1400" dirty="0">
                <a:solidFill>
                  <a:schemeClr val="tx1"/>
                </a:solidFill>
              </a:rPr>
              <a:t>Click the image to read the book online.</a:t>
            </a:r>
          </a:p>
        </p:txBody>
      </p:sp>
      <p:sp>
        <p:nvSpPr>
          <p:cNvPr id="31" name="Rectangle: Rounded Corners 27">
            <a:extLst>
              <a:ext uri="{FF2B5EF4-FFF2-40B4-BE49-F238E27FC236}">
                <a16:creationId xmlns:a16="http://schemas.microsoft.com/office/drawing/2014/main" xmlns="" id="{54BBF75F-5E7D-4CF0-A9E9-23CFE037747C}"/>
              </a:ext>
            </a:extLst>
          </p:cNvPr>
          <p:cNvSpPr/>
          <p:nvPr/>
        </p:nvSpPr>
        <p:spPr>
          <a:xfrm>
            <a:off x="4219826" y="4691209"/>
            <a:ext cx="2682871" cy="1540540"/>
          </a:xfrm>
          <a:prstGeom prst="roundRect">
            <a:avLst/>
          </a:prstGeom>
          <a:solidFill>
            <a:schemeClr val="accent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r>
              <a:rPr lang="en-GB" sz="1400" dirty="0">
                <a:solidFill>
                  <a:schemeClr val="tx1"/>
                </a:solidFill>
              </a:rPr>
              <a:t>Some scientists think that </a:t>
            </a:r>
            <a:r>
              <a:rPr lang="en-GB" sz="1400" b="1" dirty="0">
                <a:solidFill>
                  <a:schemeClr val="tx1"/>
                </a:solidFill>
              </a:rPr>
              <a:t>Coronavirus antibodies could help us leave lockdown. </a:t>
            </a:r>
            <a:r>
              <a:rPr lang="en-GB" sz="1400" dirty="0">
                <a:solidFill>
                  <a:schemeClr val="tx1"/>
                </a:solidFill>
              </a:rPr>
              <a:t>Special</a:t>
            </a:r>
            <a:r>
              <a:rPr lang="en-GB" sz="1400" b="1" dirty="0">
                <a:solidFill>
                  <a:schemeClr val="tx1"/>
                </a:solidFill>
              </a:rPr>
              <a:t> </a:t>
            </a:r>
            <a:r>
              <a:rPr lang="en-GB" sz="1400" dirty="0">
                <a:solidFill>
                  <a:schemeClr val="tx1"/>
                </a:solidFill>
              </a:rPr>
              <a:t>tests will </a:t>
            </a:r>
            <a:r>
              <a:rPr lang="en-GB" sz="1400" b="1" dirty="0">
                <a:solidFill>
                  <a:schemeClr val="tx1"/>
                </a:solidFill>
              </a:rPr>
              <a:t>show who has already had the virus, </a:t>
            </a:r>
            <a:r>
              <a:rPr lang="en-GB" sz="1400" dirty="0">
                <a:solidFill>
                  <a:schemeClr val="tx1"/>
                </a:solidFill>
              </a:rPr>
              <a:t>so that they can stop isolating.</a:t>
            </a:r>
          </a:p>
        </p:txBody>
      </p:sp>
      <p:sp>
        <p:nvSpPr>
          <p:cNvPr id="33" name="TextBox 32">
            <a:extLst>
              <a:ext uri="{FF2B5EF4-FFF2-40B4-BE49-F238E27FC236}">
                <a16:creationId xmlns:a16="http://schemas.microsoft.com/office/drawing/2014/main" xmlns="" id="{377EDE8C-460C-4402-9073-EF795D2099DA}"/>
              </a:ext>
            </a:extLst>
          </p:cNvPr>
          <p:cNvSpPr txBox="1"/>
          <p:nvPr/>
        </p:nvSpPr>
        <p:spPr>
          <a:xfrm>
            <a:off x="3574474" y="1694555"/>
            <a:ext cx="5430913" cy="400110"/>
          </a:xfrm>
          <a:prstGeom prst="rect">
            <a:avLst/>
          </a:prstGeom>
          <a:noFill/>
        </p:spPr>
        <p:txBody>
          <a:bodyPr wrap="square" rtlCol="0">
            <a:spAutoFit/>
          </a:bodyPr>
          <a:lstStyle/>
          <a:p>
            <a:pPr algn="r"/>
            <a:r>
              <a:rPr lang="en-GB" sz="2000" b="1" dirty="0">
                <a:latin typeface="Century Gothic" panose="020B0502020202020204" pitchFamily="34" charset="0"/>
              </a:rPr>
              <a:t>A hopeful new book…</a:t>
            </a:r>
          </a:p>
        </p:txBody>
      </p:sp>
      <p:sp>
        <p:nvSpPr>
          <p:cNvPr id="34" name="TextBox 33">
            <a:extLst>
              <a:ext uri="{FF2B5EF4-FFF2-40B4-BE49-F238E27FC236}">
                <a16:creationId xmlns:a16="http://schemas.microsoft.com/office/drawing/2014/main" xmlns="" id="{ECEC2C74-C83D-4B03-9D45-E3DF31288DB1}"/>
              </a:ext>
            </a:extLst>
          </p:cNvPr>
          <p:cNvSpPr txBox="1"/>
          <p:nvPr/>
        </p:nvSpPr>
        <p:spPr>
          <a:xfrm>
            <a:off x="138613" y="1694555"/>
            <a:ext cx="5752736" cy="400110"/>
          </a:xfrm>
          <a:prstGeom prst="rect">
            <a:avLst/>
          </a:prstGeom>
          <a:noFill/>
        </p:spPr>
        <p:txBody>
          <a:bodyPr wrap="square" rtlCol="0">
            <a:spAutoFit/>
          </a:bodyPr>
          <a:lstStyle/>
          <a:p>
            <a:r>
              <a:rPr lang="en-GB" sz="2000" b="1" dirty="0">
                <a:latin typeface="Century Gothic" panose="020B0502020202020204" pitchFamily="34" charset="0"/>
              </a:rPr>
              <a:t>Back to school?</a:t>
            </a:r>
          </a:p>
        </p:txBody>
      </p:sp>
      <p:sp>
        <p:nvSpPr>
          <p:cNvPr id="35" name="TextBox 34">
            <a:extLst>
              <a:ext uri="{FF2B5EF4-FFF2-40B4-BE49-F238E27FC236}">
                <a16:creationId xmlns:a16="http://schemas.microsoft.com/office/drawing/2014/main" xmlns="" id="{A36DD5D3-FF97-493D-B2D6-5B5B57337BFB}"/>
              </a:ext>
            </a:extLst>
          </p:cNvPr>
          <p:cNvSpPr txBox="1"/>
          <p:nvPr/>
        </p:nvSpPr>
        <p:spPr>
          <a:xfrm>
            <a:off x="138612" y="6231749"/>
            <a:ext cx="5030796" cy="400110"/>
          </a:xfrm>
          <a:prstGeom prst="rect">
            <a:avLst/>
          </a:prstGeom>
          <a:noFill/>
        </p:spPr>
        <p:txBody>
          <a:bodyPr wrap="square" rtlCol="0">
            <a:spAutoFit/>
          </a:bodyPr>
          <a:lstStyle/>
          <a:p>
            <a:r>
              <a:rPr lang="en-GB" sz="2000" b="1" dirty="0">
                <a:latin typeface="Century Gothic" panose="020B0502020202020204" pitchFamily="34" charset="0"/>
              </a:rPr>
              <a:t>Turtles love lockdown!</a:t>
            </a:r>
          </a:p>
        </p:txBody>
      </p:sp>
      <p:sp>
        <p:nvSpPr>
          <p:cNvPr id="36" name="TextBox 35">
            <a:extLst>
              <a:ext uri="{FF2B5EF4-FFF2-40B4-BE49-F238E27FC236}">
                <a16:creationId xmlns:a16="http://schemas.microsoft.com/office/drawing/2014/main" xmlns="" id="{F7530879-1B63-44C5-9356-21F813144E6B}"/>
              </a:ext>
            </a:extLst>
          </p:cNvPr>
          <p:cNvSpPr txBox="1"/>
          <p:nvPr/>
        </p:nvSpPr>
        <p:spPr>
          <a:xfrm>
            <a:off x="3817621" y="6231749"/>
            <a:ext cx="5187766" cy="400110"/>
          </a:xfrm>
          <a:prstGeom prst="rect">
            <a:avLst/>
          </a:prstGeom>
          <a:noFill/>
        </p:spPr>
        <p:txBody>
          <a:bodyPr wrap="square" rtlCol="0">
            <a:spAutoFit/>
          </a:bodyPr>
          <a:lstStyle/>
          <a:p>
            <a:pPr algn="r"/>
            <a:r>
              <a:rPr lang="en-GB" sz="2000" b="1" dirty="0">
                <a:latin typeface="Century Gothic" panose="020B0502020202020204" pitchFamily="34" charset="0"/>
              </a:rPr>
              <a:t>COVID-19: Are antibodies the answer?</a:t>
            </a:r>
          </a:p>
        </p:txBody>
      </p:sp>
      <p:sp>
        <p:nvSpPr>
          <p:cNvPr id="22" name="Title 1">
            <a:extLst>
              <a:ext uri="{FF2B5EF4-FFF2-40B4-BE49-F238E27FC236}">
                <a16:creationId xmlns:a16="http://schemas.microsoft.com/office/drawing/2014/main" xmlns="" id="{5ACC4AE1-0584-4A12-AAA6-7D35E65EF787}"/>
              </a:ext>
            </a:extLst>
          </p:cNvPr>
          <p:cNvSpPr txBox="1">
            <a:spLocks/>
          </p:cNvSpPr>
          <p:nvPr/>
        </p:nvSpPr>
        <p:spPr>
          <a:xfrm>
            <a:off x="879525" y="256364"/>
            <a:ext cx="7387389" cy="620512"/>
          </a:xfrm>
          <a:prstGeom prst="rect">
            <a:avLst/>
          </a:prstGeom>
        </p:spPr>
        <p:txBody>
          <a:bodyPr>
            <a:normAutofit fontScale="97500"/>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Be informed!</a:t>
            </a:r>
          </a:p>
        </p:txBody>
      </p:sp>
      <p:pic>
        <p:nvPicPr>
          <p:cNvPr id="23" name="Picture 22">
            <a:extLst>
              <a:ext uri="{FF2B5EF4-FFF2-40B4-BE49-F238E27FC236}">
                <a16:creationId xmlns:a16="http://schemas.microsoft.com/office/drawing/2014/main" xmlns="" id="{8B1DCC2C-8F07-4ECE-AD12-3581BA35D708}"/>
              </a:ext>
            </a:extLst>
          </p:cNvPr>
          <p:cNvPicPr>
            <a:picLocks noChangeAspect="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pic>
        <p:nvPicPr>
          <p:cNvPr id="38" name="Picture 37">
            <a:extLst>
              <a:ext uri="{FF2B5EF4-FFF2-40B4-BE49-F238E27FC236}">
                <a16:creationId xmlns:a16="http://schemas.microsoft.com/office/drawing/2014/main" xmlns="" id="{5B9ADBA8-27D6-4DC6-A222-EBC4429348FE}"/>
              </a:ext>
            </a:extLst>
          </p:cNvPr>
          <p:cNvPicPr>
            <a:picLocks noChangeAspect="1"/>
          </p:cNvPicPr>
          <p:nvPr/>
        </p:nvPicPr>
        <p:blipFill rotWithShape="1">
          <a:blip r:embed="rId12" cstate="screen">
            <a:clrChange>
              <a:clrFrom>
                <a:srgbClr val="FFCF03"/>
              </a:clrFrom>
              <a:clrTo>
                <a:srgbClr val="FFCF03">
                  <a:alpha val="0"/>
                </a:srgbClr>
              </a:clrTo>
            </a:clrChange>
            <a:extLst>
              <a:ext uri="{28A0092B-C50C-407E-A947-70E740481C1C}">
                <a14:useLocalDpi xmlns:a14="http://schemas.microsoft.com/office/drawing/2010/main"/>
              </a:ext>
            </a:extLst>
          </a:blip>
          <a:srcRect/>
          <a:stretch/>
        </p:blipFill>
        <p:spPr>
          <a:xfrm>
            <a:off x="7315707" y="3473493"/>
            <a:ext cx="1375763" cy="1257995"/>
          </a:xfrm>
          <a:prstGeom prst="rect">
            <a:avLst/>
          </a:prstGeom>
        </p:spPr>
      </p:pic>
      <p:pic>
        <p:nvPicPr>
          <p:cNvPr id="39" name="Picture 38">
            <a:extLst>
              <a:ext uri="{FF2B5EF4-FFF2-40B4-BE49-F238E27FC236}">
                <a16:creationId xmlns:a16="http://schemas.microsoft.com/office/drawing/2014/main" xmlns="" id="{F70C527C-C7A6-4E26-A89D-99599C2C0DEF}"/>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00259" y="237703"/>
            <a:ext cx="654377" cy="980728"/>
          </a:xfrm>
          <a:prstGeom prst="rect">
            <a:avLst/>
          </a:prstGeom>
        </p:spPr>
      </p:pic>
    </p:spTree>
    <p:extLst>
      <p:ext uri="{BB962C8B-B14F-4D97-AF65-F5344CB8AC3E}">
        <p14:creationId xmlns:p14="http://schemas.microsoft.com/office/powerpoint/2010/main" val="23003705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0" grpId="0" animBg="1"/>
      <p:bldP spid="31" grpId="0" animBg="1"/>
      <p:bldP spid="33"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xmlns="" id="{3C26351E-BD35-4BA8-8E46-906886747886}"/>
              </a:ext>
            </a:extLst>
          </p:cNvPr>
          <p:cNvSpPr/>
          <p:nvPr/>
        </p:nvSpPr>
        <p:spPr>
          <a:xfrm>
            <a:off x="466638" y="4363828"/>
            <a:ext cx="3946970" cy="518209"/>
          </a:xfrm>
          <a:prstGeom prst="roundRect">
            <a:avLst/>
          </a:prstGeom>
          <a:solidFill>
            <a:schemeClr val="accent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If you’ve been so tired that</a:t>
            </a:r>
          </a:p>
          <a:p>
            <a:pPr algn="ctr"/>
            <a:r>
              <a:rPr lang="en-GB" sz="1600" dirty="0"/>
              <a:t>you’ve had to </a:t>
            </a:r>
            <a:r>
              <a:rPr lang="en-GB" sz="1600" b="1" dirty="0"/>
              <a:t>take a nap.</a:t>
            </a:r>
          </a:p>
        </p:txBody>
      </p:sp>
      <p:pic>
        <p:nvPicPr>
          <p:cNvPr id="21" name="Picture 20" descr="A picture containing table, room, bedroom&#10;&#10;Description automatically generated">
            <a:extLst>
              <a:ext uri="{FF2B5EF4-FFF2-40B4-BE49-F238E27FC236}">
                <a16:creationId xmlns:a16="http://schemas.microsoft.com/office/drawing/2014/main" xmlns="" id="{5DF8CFFB-CA04-400A-AD80-A73D04C962F1}"/>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810208" y="4126721"/>
            <a:ext cx="914363" cy="826812"/>
          </a:xfrm>
          <a:prstGeom prst="rect">
            <a:avLst/>
          </a:prstGeom>
        </p:spPr>
      </p:pic>
      <p:sp>
        <p:nvSpPr>
          <p:cNvPr id="20" name="Rectangle: Rounded Corners 19">
            <a:extLst>
              <a:ext uri="{FF2B5EF4-FFF2-40B4-BE49-F238E27FC236}">
                <a16:creationId xmlns:a16="http://schemas.microsoft.com/office/drawing/2014/main" xmlns="" id="{3A662515-4C1A-446E-AB9A-692E037ED3A2}"/>
              </a:ext>
            </a:extLst>
          </p:cNvPr>
          <p:cNvSpPr/>
          <p:nvPr/>
        </p:nvSpPr>
        <p:spPr>
          <a:xfrm>
            <a:off x="660579" y="3561157"/>
            <a:ext cx="3773348" cy="518209"/>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	If you </a:t>
            </a:r>
            <a:r>
              <a:rPr lang="en-GB" sz="1600" b="1" dirty="0"/>
              <a:t>play on a tablet or phone</a:t>
            </a:r>
            <a:r>
              <a:rPr lang="en-GB" sz="1600" dirty="0"/>
              <a:t> in bed. </a:t>
            </a:r>
          </a:p>
        </p:txBody>
      </p:sp>
      <p:sp>
        <p:nvSpPr>
          <p:cNvPr id="7" name="Rectangle: Rounded Corners 6">
            <a:extLst>
              <a:ext uri="{FF2B5EF4-FFF2-40B4-BE49-F238E27FC236}">
                <a16:creationId xmlns:a16="http://schemas.microsoft.com/office/drawing/2014/main" xmlns="" id="{1358A9C2-628A-4FD3-9AA3-122E7876782F}"/>
              </a:ext>
            </a:extLst>
          </p:cNvPr>
          <p:cNvSpPr/>
          <p:nvPr/>
        </p:nvSpPr>
        <p:spPr>
          <a:xfrm>
            <a:off x="4938619" y="1197925"/>
            <a:ext cx="3880469" cy="518209"/>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	If you can’t sleep without a </a:t>
            </a:r>
            <a:r>
              <a:rPr lang="en-GB" sz="1600" b="1" dirty="0"/>
              <a:t>toy or teddy.</a:t>
            </a:r>
          </a:p>
        </p:txBody>
      </p:sp>
      <p:pic>
        <p:nvPicPr>
          <p:cNvPr id="3" name="Picture 2">
            <a:extLst>
              <a:ext uri="{FF2B5EF4-FFF2-40B4-BE49-F238E27FC236}">
                <a16:creationId xmlns:a16="http://schemas.microsoft.com/office/drawing/2014/main" xmlns="" id="{4BC9A8F3-A1FE-4727-93AD-99B02AAFC2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9392" y="241282"/>
            <a:ext cx="834014" cy="802514"/>
          </a:xfrm>
          <a:prstGeom prst="rect">
            <a:avLst/>
          </a:prstGeom>
        </p:spPr>
      </p:pic>
      <p:sp>
        <p:nvSpPr>
          <p:cNvPr id="4" name="Title 1">
            <a:extLst>
              <a:ext uri="{FF2B5EF4-FFF2-40B4-BE49-F238E27FC236}">
                <a16:creationId xmlns:a16="http://schemas.microsoft.com/office/drawing/2014/main" xmlns="" id="{F94F7753-D18A-4A4F-99AC-2D378169199D}"/>
              </a:ext>
            </a:extLst>
          </p:cNvPr>
          <p:cNvSpPr txBox="1">
            <a:spLocks/>
          </p:cNvSpPr>
          <p:nvPr/>
        </p:nvSpPr>
        <p:spPr>
          <a:xfrm>
            <a:off x="989321" y="274638"/>
            <a:ext cx="5600629"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Starter: Put a finger down…</a:t>
            </a:r>
          </a:p>
        </p:txBody>
      </p:sp>
      <p:sp>
        <p:nvSpPr>
          <p:cNvPr id="5" name="Cloud 4">
            <a:extLst>
              <a:ext uri="{FF2B5EF4-FFF2-40B4-BE49-F238E27FC236}">
                <a16:creationId xmlns:a16="http://schemas.microsoft.com/office/drawing/2014/main" xmlns="" id="{7503064F-3D6F-4CD3-A742-7DE98A6D23CC}"/>
              </a:ext>
            </a:extLst>
          </p:cNvPr>
          <p:cNvSpPr/>
          <p:nvPr/>
        </p:nvSpPr>
        <p:spPr>
          <a:xfrm>
            <a:off x="379015" y="938256"/>
            <a:ext cx="4141214" cy="2196545"/>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Put a finger down…</a:t>
            </a:r>
          </a:p>
          <a:p>
            <a:pPr algn="ctr"/>
            <a:r>
              <a:rPr lang="en-GB" sz="1600" b="1" dirty="0"/>
              <a:t>(5 mins)</a:t>
            </a:r>
          </a:p>
          <a:p>
            <a:pPr algn="ctr"/>
            <a:r>
              <a:rPr lang="en-GB" sz="1600" dirty="0"/>
              <a:t>Read through the following statements. Put a finger down for each one that applies to you!</a:t>
            </a:r>
          </a:p>
        </p:txBody>
      </p:sp>
      <p:pic>
        <p:nvPicPr>
          <p:cNvPr id="6" name="Picture 5" descr="A picture containing table, room, bedroom&#10;&#10;Description automatically generated">
            <a:extLst>
              <a:ext uri="{FF2B5EF4-FFF2-40B4-BE49-F238E27FC236}">
                <a16:creationId xmlns:a16="http://schemas.microsoft.com/office/drawing/2014/main" xmlns="" id="{2AD35AF1-7501-4016-921E-A63A00000F04}"/>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t="-12628"/>
          <a:stretch/>
        </p:blipFill>
        <p:spPr>
          <a:xfrm>
            <a:off x="4574332" y="955585"/>
            <a:ext cx="866747" cy="971665"/>
          </a:xfrm>
          <a:prstGeom prst="rect">
            <a:avLst/>
          </a:prstGeom>
        </p:spPr>
      </p:pic>
      <p:sp>
        <p:nvSpPr>
          <p:cNvPr id="8" name="Rectangle: Rounded Corners 7">
            <a:extLst>
              <a:ext uri="{FF2B5EF4-FFF2-40B4-BE49-F238E27FC236}">
                <a16:creationId xmlns:a16="http://schemas.microsoft.com/office/drawing/2014/main" xmlns="" id="{E1C8DC03-E104-4375-A101-F0566C727968}"/>
              </a:ext>
            </a:extLst>
          </p:cNvPr>
          <p:cNvSpPr/>
          <p:nvPr/>
        </p:nvSpPr>
        <p:spPr>
          <a:xfrm>
            <a:off x="4710074" y="2006372"/>
            <a:ext cx="3773348" cy="518209"/>
          </a:xfrm>
          <a:prstGeom prst="roundRect">
            <a:avLst/>
          </a:prstGeom>
          <a:solidFill>
            <a:schemeClr val="accent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If you have ever </a:t>
            </a:r>
            <a:r>
              <a:rPr lang="en-GB" sz="1600" b="1" dirty="0"/>
              <a:t>stayed up past midnight! </a:t>
            </a:r>
          </a:p>
        </p:txBody>
      </p:sp>
      <p:pic>
        <p:nvPicPr>
          <p:cNvPr id="9" name="Picture 8">
            <a:extLst>
              <a:ext uri="{FF2B5EF4-FFF2-40B4-BE49-F238E27FC236}">
                <a16:creationId xmlns:a16="http://schemas.microsoft.com/office/drawing/2014/main" xmlns="" id="{FCE7290E-D795-4631-85A3-E65C597DC28B}"/>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179446" y="3811898"/>
            <a:ext cx="3773348" cy="2873108"/>
          </a:xfrm>
          <a:prstGeom prst="rect">
            <a:avLst/>
          </a:prstGeom>
        </p:spPr>
      </p:pic>
      <p:pic>
        <p:nvPicPr>
          <p:cNvPr id="11" name="Picture 10" descr="A picture containing table, room, bedroom&#10;&#10;Description automatically generated">
            <a:extLst>
              <a:ext uri="{FF2B5EF4-FFF2-40B4-BE49-F238E27FC236}">
                <a16:creationId xmlns:a16="http://schemas.microsoft.com/office/drawing/2014/main" xmlns="" id="{2D2B303C-FD0B-4755-B88B-6CDA6655E0CD}"/>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68567" y="3380540"/>
            <a:ext cx="743385" cy="813480"/>
          </a:xfrm>
          <a:prstGeom prst="rect">
            <a:avLst/>
          </a:prstGeom>
        </p:spPr>
      </p:pic>
      <p:sp>
        <p:nvSpPr>
          <p:cNvPr id="14" name="Rectangle: Rounded Corners 13">
            <a:extLst>
              <a:ext uri="{FF2B5EF4-FFF2-40B4-BE49-F238E27FC236}">
                <a16:creationId xmlns:a16="http://schemas.microsoft.com/office/drawing/2014/main" xmlns="" id="{A8A6E936-E7B0-40E0-B52C-DB558EE5FC2F}"/>
              </a:ext>
            </a:extLst>
          </p:cNvPr>
          <p:cNvSpPr/>
          <p:nvPr/>
        </p:nvSpPr>
        <p:spPr>
          <a:xfrm>
            <a:off x="4999442" y="2784055"/>
            <a:ext cx="3773348" cy="518209"/>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If you like </a:t>
            </a:r>
            <a:r>
              <a:rPr lang="en-GB" sz="1600" b="1" dirty="0"/>
              <a:t>a snack before bed.</a:t>
            </a:r>
          </a:p>
        </p:txBody>
      </p:sp>
      <p:sp>
        <p:nvSpPr>
          <p:cNvPr id="16" name="Rectangle 15">
            <a:extLst>
              <a:ext uri="{FF2B5EF4-FFF2-40B4-BE49-F238E27FC236}">
                <a16:creationId xmlns:a16="http://schemas.microsoft.com/office/drawing/2014/main" xmlns="" id="{8D217B4C-40E4-4ED0-8262-829CF4B4FBAD}"/>
              </a:ext>
            </a:extLst>
          </p:cNvPr>
          <p:cNvSpPr/>
          <p:nvPr/>
        </p:nvSpPr>
        <p:spPr>
          <a:xfrm>
            <a:off x="4811294" y="2784055"/>
            <a:ext cx="224634" cy="52595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5" name="Picture 14" descr="A picture containing table, room, bedroom&#10;&#10;Description automatically generated">
            <a:extLst>
              <a:ext uri="{FF2B5EF4-FFF2-40B4-BE49-F238E27FC236}">
                <a16:creationId xmlns:a16="http://schemas.microsoft.com/office/drawing/2014/main" xmlns="" id="{A243E0A9-8D0F-4BF0-B929-F15F3B9689B1}"/>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564518" y="2683383"/>
            <a:ext cx="791792" cy="786028"/>
          </a:xfrm>
          <a:prstGeom prst="rect">
            <a:avLst/>
          </a:prstGeom>
        </p:spPr>
      </p:pic>
      <p:sp>
        <p:nvSpPr>
          <p:cNvPr id="18" name="Rectangle: Rounded Corners 17">
            <a:extLst>
              <a:ext uri="{FF2B5EF4-FFF2-40B4-BE49-F238E27FC236}">
                <a16:creationId xmlns:a16="http://schemas.microsoft.com/office/drawing/2014/main" xmlns="" id="{B4426421-078E-4C50-96E4-20DD8C229647}"/>
              </a:ext>
            </a:extLst>
          </p:cNvPr>
          <p:cNvSpPr/>
          <p:nvPr/>
        </p:nvSpPr>
        <p:spPr>
          <a:xfrm>
            <a:off x="640260" y="5166499"/>
            <a:ext cx="3773348" cy="518209"/>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	If you’ve </a:t>
            </a:r>
            <a:r>
              <a:rPr lang="en-GB" sz="1600" b="1" dirty="0"/>
              <a:t>ever slept through your alarm</a:t>
            </a:r>
            <a:r>
              <a:rPr lang="en-GB" sz="1600" dirty="0"/>
              <a:t> and been late.</a:t>
            </a:r>
          </a:p>
        </p:txBody>
      </p:sp>
      <p:sp>
        <p:nvSpPr>
          <p:cNvPr id="19" name="Rectangle: Rounded Corners 18">
            <a:extLst>
              <a:ext uri="{FF2B5EF4-FFF2-40B4-BE49-F238E27FC236}">
                <a16:creationId xmlns:a16="http://schemas.microsoft.com/office/drawing/2014/main" xmlns="" id="{F9F345CF-3018-44FA-B626-9A25E44B1078}"/>
              </a:ext>
            </a:extLst>
          </p:cNvPr>
          <p:cNvSpPr/>
          <p:nvPr/>
        </p:nvSpPr>
        <p:spPr>
          <a:xfrm>
            <a:off x="449557" y="5969169"/>
            <a:ext cx="3773348" cy="518209"/>
          </a:xfrm>
          <a:prstGeom prst="roundRect">
            <a:avLst/>
          </a:prstGeom>
          <a:solidFill>
            <a:schemeClr val="accent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If you’ve ever </a:t>
            </a:r>
            <a:r>
              <a:rPr lang="en-GB" sz="1600" b="1" dirty="0"/>
              <a:t>fallen asleep at school.</a:t>
            </a:r>
          </a:p>
        </p:txBody>
      </p:sp>
      <p:sp>
        <p:nvSpPr>
          <p:cNvPr id="13" name="Oval 12">
            <a:extLst>
              <a:ext uri="{FF2B5EF4-FFF2-40B4-BE49-F238E27FC236}">
                <a16:creationId xmlns:a16="http://schemas.microsoft.com/office/drawing/2014/main" xmlns="" id="{54374A45-A98A-4D6B-B29A-1423D62526E3}"/>
              </a:ext>
            </a:extLst>
          </p:cNvPr>
          <p:cNvSpPr/>
          <p:nvPr/>
        </p:nvSpPr>
        <p:spPr>
          <a:xfrm>
            <a:off x="355386" y="5112636"/>
            <a:ext cx="613458" cy="55647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2" name="Picture 11" descr="A picture containing table, room, bedroom&#10;&#10;Description automatically generated">
            <a:extLst>
              <a:ext uri="{FF2B5EF4-FFF2-40B4-BE49-F238E27FC236}">
                <a16:creationId xmlns:a16="http://schemas.microsoft.com/office/drawing/2014/main" xmlns="" id="{B170D12A-9C1C-4D1A-ABF4-015A68B1CFD2}"/>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26612" y="4985712"/>
            <a:ext cx="959573" cy="971665"/>
          </a:xfrm>
          <a:prstGeom prst="rect">
            <a:avLst/>
          </a:prstGeom>
        </p:spPr>
      </p:pic>
      <p:pic>
        <p:nvPicPr>
          <p:cNvPr id="22" name="Picture 21" descr="A picture containing table, room, bedroom&#10;&#10;Description automatically generated">
            <a:extLst>
              <a:ext uri="{FF2B5EF4-FFF2-40B4-BE49-F238E27FC236}">
                <a16:creationId xmlns:a16="http://schemas.microsoft.com/office/drawing/2014/main" xmlns="" id="{7272A351-E9F8-4306-BA49-00F6FF429A79}"/>
              </a:ext>
            </a:extLst>
          </p:cNvPr>
          <p:cNvPicPr>
            <a:picLocks noChangeAspect="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944564" y="5803397"/>
            <a:ext cx="627436" cy="871879"/>
          </a:xfrm>
          <a:prstGeom prst="rect">
            <a:avLst/>
          </a:prstGeom>
        </p:spPr>
      </p:pic>
      <p:sp>
        <p:nvSpPr>
          <p:cNvPr id="27" name="Rectangle: Rounded Corners 26">
            <a:extLst>
              <a:ext uri="{FF2B5EF4-FFF2-40B4-BE49-F238E27FC236}">
                <a16:creationId xmlns:a16="http://schemas.microsoft.com/office/drawing/2014/main" xmlns="" id="{D881008E-5F8C-48F3-92E8-F15AD571FC20}"/>
              </a:ext>
            </a:extLst>
          </p:cNvPr>
          <p:cNvSpPr/>
          <p:nvPr/>
        </p:nvSpPr>
        <p:spPr>
          <a:xfrm>
            <a:off x="4710074" y="3563572"/>
            <a:ext cx="4062716" cy="518209"/>
          </a:xfrm>
          <a:prstGeom prst="roundRect">
            <a:avLst/>
          </a:prstGeom>
          <a:solidFill>
            <a:schemeClr val="accent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If you </a:t>
            </a:r>
            <a:r>
              <a:rPr lang="en-GB" sz="1600" b="1" dirty="0"/>
              <a:t>share a bedroom </a:t>
            </a:r>
            <a:r>
              <a:rPr lang="en-GB" sz="1600" dirty="0"/>
              <a:t>with</a:t>
            </a:r>
          </a:p>
          <a:p>
            <a:pPr algn="ctr"/>
            <a:r>
              <a:rPr lang="en-GB" sz="1600" dirty="0"/>
              <a:t>someone else.</a:t>
            </a:r>
          </a:p>
        </p:txBody>
      </p:sp>
      <p:sp>
        <p:nvSpPr>
          <p:cNvPr id="33" name="Oval 32">
            <a:extLst>
              <a:ext uri="{FF2B5EF4-FFF2-40B4-BE49-F238E27FC236}">
                <a16:creationId xmlns:a16="http://schemas.microsoft.com/office/drawing/2014/main" xmlns="" id="{1A01CE84-504F-4388-A1C1-8359C9FF55F4}"/>
              </a:ext>
            </a:extLst>
          </p:cNvPr>
          <p:cNvSpPr/>
          <p:nvPr/>
        </p:nvSpPr>
        <p:spPr>
          <a:xfrm>
            <a:off x="8260555" y="1943687"/>
            <a:ext cx="570110" cy="623718"/>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9" name="Picture 28">
            <a:extLst>
              <a:ext uri="{FF2B5EF4-FFF2-40B4-BE49-F238E27FC236}">
                <a16:creationId xmlns:a16="http://schemas.microsoft.com/office/drawing/2014/main" xmlns="" id="{D1308177-2265-445D-88B5-A15754BBFB58}"/>
              </a:ext>
            </a:extLst>
          </p:cNvPr>
          <p:cNvPicPr>
            <a:picLocks noChangeAspect="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rcRect t="-124"/>
          <a:stretch/>
        </p:blipFill>
        <p:spPr>
          <a:xfrm>
            <a:off x="8116306" y="1915805"/>
            <a:ext cx="824092" cy="767578"/>
          </a:xfrm>
          <a:prstGeom prst="rect">
            <a:avLst/>
          </a:prstGeom>
        </p:spPr>
      </p:pic>
      <p:sp>
        <p:nvSpPr>
          <p:cNvPr id="32" name="Rectangle 31">
            <a:extLst>
              <a:ext uri="{FF2B5EF4-FFF2-40B4-BE49-F238E27FC236}">
                <a16:creationId xmlns:a16="http://schemas.microsoft.com/office/drawing/2014/main" xmlns="" id="{1DD5E5C6-308C-4D8E-B0ED-75D271FDF8AD}"/>
              </a:ext>
            </a:extLst>
          </p:cNvPr>
          <p:cNvSpPr/>
          <p:nvPr/>
        </p:nvSpPr>
        <p:spPr>
          <a:xfrm>
            <a:off x="8260555" y="3689005"/>
            <a:ext cx="570110" cy="35392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1" name="Picture 30">
            <a:extLst>
              <a:ext uri="{FF2B5EF4-FFF2-40B4-BE49-F238E27FC236}">
                <a16:creationId xmlns:a16="http://schemas.microsoft.com/office/drawing/2014/main" xmlns="" id="{3895F7D6-A937-4C2E-9A66-0EE10E94D258}"/>
              </a:ext>
            </a:extLst>
          </p:cNvPr>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118931" y="3501085"/>
            <a:ext cx="821467" cy="729767"/>
          </a:xfrm>
          <a:prstGeom prst="rect">
            <a:avLst/>
          </a:prstGeom>
        </p:spPr>
      </p:pic>
    </p:spTree>
    <p:extLst>
      <p:ext uri="{BB962C8B-B14F-4D97-AF65-F5344CB8AC3E}">
        <p14:creationId xmlns:p14="http://schemas.microsoft.com/office/powerpoint/2010/main" val="28428765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par>
                                <p:cTn id="38" presetID="10" presetClass="entr" presetSubtype="0" fill="hold"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par>
                                <p:cTn id="54" presetID="10" presetClass="entr" presetSubtype="0"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par>
                                <p:cTn id="70" presetID="10" presetClass="entr" presetSubtype="0" fill="hold"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7" grpId="0" animBg="1"/>
      <p:bldP spid="8" grpId="0" animBg="1"/>
      <p:bldP spid="14" grpId="0" animBg="1"/>
      <p:bldP spid="16" grpId="0" animBg="1"/>
      <p:bldP spid="18" grpId="0" animBg="1"/>
      <p:bldP spid="19" grpId="0" animBg="1"/>
      <p:bldP spid="27"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EFF6DE-950C-45C8-9C71-E01DA11A05A1}"/>
              </a:ext>
            </a:extLst>
          </p:cNvPr>
          <p:cNvSpPr>
            <a:spLocks noGrp="1"/>
          </p:cNvSpPr>
          <p:nvPr>
            <p:ph type="ctrTitle"/>
          </p:nvPr>
        </p:nvSpPr>
        <p:spPr>
          <a:xfrm>
            <a:off x="1046957" y="478473"/>
            <a:ext cx="7050067" cy="440663"/>
          </a:xfrm>
        </p:spPr>
        <p:txBody>
          <a:bodyPr>
            <a:noAutofit/>
          </a:bodyPr>
          <a:lstStyle/>
          <a:p>
            <a:r>
              <a:rPr lang="en-GB" dirty="0"/>
              <a:t>Do you get </a:t>
            </a:r>
            <a:r>
              <a:rPr lang="en-GB" dirty="0">
                <a:solidFill>
                  <a:schemeClr val="accent2"/>
                </a:solidFill>
              </a:rPr>
              <a:t>enough sleep</a:t>
            </a:r>
            <a:r>
              <a:rPr lang="en-GB" dirty="0"/>
              <a:t>?</a:t>
            </a:r>
          </a:p>
        </p:txBody>
      </p:sp>
      <p:pic>
        <p:nvPicPr>
          <p:cNvPr id="4" name="Picture 3">
            <a:extLst>
              <a:ext uri="{FF2B5EF4-FFF2-40B4-BE49-F238E27FC236}">
                <a16:creationId xmlns:a16="http://schemas.microsoft.com/office/drawing/2014/main" xmlns="" id="{2544FF7F-B991-4E8A-BD52-6E3BE943EDE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90183" y="1334726"/>
            <a:ext cx="7563634" cy="5044801"/>
          </a:xfrm>
          <a:prstGeom prst="rect">
            <a:avLst/>
          </a:prstGeom>
        </p:spPr>
      </p:pic>
      <p:sp>
        <p:nvSpPr>
          <p:cNvPr id="5" name="Rectangle: Rounded Corners 4">
            <a:extLst>
              <a:ext uri="{FF2B5EF4-FFF2-40B4-BE49-F238E27FC236}">
                <a16:creationId xmlns:a16="http://schemas.microsoft.com/office/drawing/2014/main" xmlns="" id="{0B8C3C7B-E849-4409-9B61-C6B7EC69137E}"/>
              </a:ext>
            </a:extLst>
          </p:cNvPr>
          <p:cNvSpPr/>
          <p:nvPr/>
        </p:nvSpPr>
        <p:spPr>
          <a:xfrm>
            <a:off x="484980" y="5844668"/>
            <a:ext cx="8174020" cy="708072"/>
          </a:xfrm>
          <a:prstGeom prst="roundRect">
            <a:avLst/>
          </a:prstGeom>
          <a:solidFill>
            <a:schemeClr val="accent4"/>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300" b="1" dirty="0"/>
              <a:t>Please Note: </a:t>
            </a:r>
          </a:p>
          <a:p>
            <a:pPr algn="ctr"/>
            <a:r>
              <a:rPr lang="en-GB" sz="1300" dirty="0"/>
              <a:t>If you are concerned about anything discussed in this lesson, you can find some useful resources on the last slide. </a:t>
            </a:r>
            <a:endParaRPr lang="en-GB" sz="1300" baseline="30000" dirty="0"/>
          </a:p>
        </p:txBody>
      </p:sp>
    </p:spTree>
    <p:extLst>
      <p:ext uri="{BB962C8B-B14F-4D97-AF65-F5344CB8AC3E}">
        <p14:creationId xmlns:p14="http://schemas.microsoft.com/office/powerpoint/2010/main" val="3352612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3D93403-66FA-478F-B89A-C4BDD5917F76}"/>
              </a:ext>
            </a:extLst>
          </p:cNvPr>
          <p:cNvSpPr>
            <a:spLocks noGrp="1"/>
          </p:cNvSpPr>
          <p:nvPr>
            <p:ph type="body" sz="quarter" idx="17"/>
          </p:nvPr>
        </p:nvSpPr>
        <p:spPr>
          <a:xfrm>
            <a:off x="700868" y="3658136"/>
            <a:ext cx="1712913" cy="1149259"/>
          </a:xfrm>
        </p:spPr>
        <p:txBody>
          <a:bodyPr/>
          <a:lstStyle/>
          <a:p>
            <a:r>
              <a:rPr lang="en-GB" dirty="0"/>
              <a:t>How can I catch more </a:t>
            </a:r>
            <a:r>
              <a:rPr lang="en-GB" dirty="0" err="1"/>
              <a:t>zzz’s</a:t>
            </a:r>
            <a:r>
              <a:rPr lang="en-GB" dirty="0"/>
              <a:t>?</a:t>
            </a:r>
          </a:p>
        </p:txBody>
      </p:sp>
      <p:sp>
        <p:nvSpPr>
          <p:cNvPr id="3" name="Text Placeholder 2">
            <a:extLst>
              <a:ext uri="{FF2B5EF4-FFF2-40B4-BE49-F238E27FC236}">
                <a16:creationId xmlns:a16="http://schemas.microsoft.com/office/drawing/2014/main" xmlns="" id="{1B1C5C19-3BEF-40F0-BBB3-B465E3BF533B}"/>
              </a:ext>
            </a:extLst>
          </p:cNvPr>
          <p:cNvSpPr>
            <a:spLocks noGrp="1"/>
          </p:cNvSpPr>
          <p:nvPr>
            <p:ph type="body" sz="quarter" idx="13"/>
          </p:nvPr>
        </p:nvSpPr>
        <p:spPr>
          <a:xfrm>
            <a:off x="1858417" y="1209716"/>
            <a:ext cx="1712913" cy="1109663"/>
          </a:xfrm>
        </p:spPr>
        <p:txBody>
          <a:bodyPr/>
          <a:lstStyle/>
          <a:p>
            <a:r>
              <a:rPr lang="en-GB" dirty="0"/>
              <a:t>Starter: Put a finger down…</a:t>
            </a:r>
          </a:p>
        </p:txBody>
      </p:sp>
      <p:sp>
        <p:nvSpPr>
          <p:cNvPr id="4" name="Text Placeholder 3">
            <a:extLst>
              <a:ext uri="{FF2B5EF4-FFF2-40B4-BE49-F238E27FC236}">
                <a16:creationId xmlns:a16="http://schemas.microsoft.com/office/drawing/2014/main" xmlns="" id="{F3FB5820-814D-4D54-BDEF-81649822D553}"/>
              </a:ext>
            </a:extLst>
          </p:cNvPr>
          <p:cNvSpPr>
            <a:spLocks noGrp="1"/>
          </p:cNvSpPr>
          <p:nvPr>
            <p:ph type="body" sz="quarter" idx="14"/>
          </p:nvPr>
        </p:nvSpPr>
        <p:spPr>
          <a:xfrm>
            <a:off x="4886997" y="1158031"/>
            <a:ext cx="1884045" cy="1161348"/>
          </a:xfrm>
          <a:solidFill>
            <a:schemeClr val="accent5"/>
          </a:solidFill>
        </p:spPr>
        <p:txBody>
          <a:bodyPr/>
          <a:lstStyle/>
          <a:p>
            <a:r>
              <a:rPr lang="en-GB" dirty="0"/>
              <a:t>   Why are we talking about this?</a:t>
            </a:r>
          </a:p>
        </p:txBody>
      </p:sp>
      <p:sp>
        <p:nvSpPr>
          <p:cNvPr id="5" name="Text Placeholder 4">
            <a:extLst>
              <a:ext uri="{FF2B5EF4-FFF2-40B4-BE49-F238E27FC236}">
                <a16:creationId xmlns:a16="http://schemas.microsoft.com/office/drawing/2014/main" xmlns="" id="{2D4F2A90-9C1C-4009-9DE9-691AF46FB2DA}"/>
              </a:ext>
            </a:extLst>
          </p:cNvPr>
          <p:cNvSpPr>
            <a:spLocks noGrp="1"/>
          </p:cNvSpPr>
          <p:nvPr>
            <p:ph type="body" sz="quarter" idx="15"/>
          </p:nvPr>
        </p:nvSpPr>
        <p:spPr>
          <a:xfrm>
            <a:off x="7143362" y="2459510"/>
            <a:ext cx="1713599" cy="1108800"/>
          </a:xfrm>
        </p:spPr>
        <p:txBody>
          <a:bodyPr/>
          <a:lstStyle/>
          <a:p>
            <a:r>
              <a:rPr lang="en-GB" dirty="0"/>
              <a:t>Why do we sleep?</a:t>
            </a:r>
          </a:p>
        </p:txBody>
      </p:sp>
      <p:sp>
        <p:nvSpPr>
          <p:cNvPr id="6" name="Text Placeholder 5">
            <a:extLst>
              <a:ext uri="{FF2B5EF4-FFF2-40B4-BE49-F238E27FC236}">
                <a16:creationId xmlns:a16="http://schemas.microsoft.com/office/drawing/2014/main" xmlns="" id="{FD2B9F97-E99F-4B06-8575-7CE12615A3A0}"/>
              </a:ext>
            </a:extLst>
          </p:cNvPr>
          <p:cNvSpPr>
            <a:spLocks noGrp="1"/>
          </p:cNvSpPr>
          <p:nvPr>
            <p:ph type="body" sz="quarter" idx="16"/>
          </p:nvPr>
        </p:nvSpPr>
        <p:spPr>
          <a:xfrm>
            <a:off x="3350317" y="2805200"/>
            <a:ext cx="2064047" cy="1173600"/>
          </a:xfrm>
        </p:spPr>
        <p:txBody>
          <a:bodyPr anchor="ctr"/>
          <a:lstStyle/>
          <a:p>
            <a:r>
              <a:rPr lang="en-GB" dirty="0"/>
              <a:t>Doctor, doctor! I’m tired!</a:t>
            </a:r>
          </a:p>
        </p:txBody>
      </p:sp>
      <p:sp>
        <p:nvSpPr>
          <p:cNvPr id="8" name="Text Placeholder 7">
            <a:extLst>
              <a:ext uri="{FF2B5EF4-FFF2-40B4-BE49-F238E27FC236}">
                <a16:creationId xmlns:a16="http://schemas.microsoft.com/office/drawing/2014/main" xmlns="" id="{F006982E-3E42-4ADD-B09B-E457CEB8AF36}"/>
              </a:ext>
            </a:extLst>
          </p:cNvPr>
          <p:cNvSpPr>
            <a:spLocks noGrp="1"/>
          </p:cNvSpPr>
          <p:nvPr>
            <p:ph type="body" sz="quarter" idx="19"/>
          </p:nvPr>
        </p:nvSpPr>
        <p:spPr>
          <a:xfrm>
            <a:off x="2662437" y="5067700"/>
            <a:ext cx="1487488" cy="1181100"/>
          </a:xfrm>
        </p:spPr>
        <p:txBody>
          <a:bodyPr/>
          <a:lstStyle/>
          <a:p>
            <a:r>
              <a:rPr lang="en-GB"/>
              <a:t>Vote!</a:t>
            </a:r>
          </a:p>
        </p:txBody>
      </p:sp>
      <p:pic>
        <p:nvPicPr>
          <p:cNvPr id="9" name="Picture 8">
            <a:extLst>
              <a:ext uri="{FF2B5EF4-FFF2-40B4-BE49-F238E27FC236}">
                <a16:creationId xmlns:a16="http://schemas.microsoft.com/office/drawing/2014/main" xmlns="" id="{99BBF635-27DD-4398-A315-8559E70F8E0C}"/>
              </a:ext>
            </a:extLst>
          </p:cNvPr>
          <p:cNvPicPr>
            <a:picLocks noChangeAspect="1"/>
          </p:cNvPicPr>
          <p:nvPr/>
        </p:nvPicPr>
        <p:blipFill>
          <a:blip r:embed="rId3">
            <a:clrChange>
              <a:clrFrom>
                <a:srgbClr val="FFFFFF"/>
              </a:clrFrom>
              <a:clrTo>
                <a:srgbClr val="FFFFFF">
                  <a:alpha val="0"/>
                </a:srgbClr>
              </a:clrTo>
            </a:clrChange>
          </a:blip>
          <a:stretch>
            <a:fillRect/>
          </a:stretch>
        </p:blipFill>
        <p:spPr>
          <a:xfrm flipH="1">
            <a:off x="3754072" y="4718518"/>
            <a:ext cx="1134359" cy="1737361"/>
          </a:xfrm>
          <a:prstGeom prst="rect">
            <a:avLst/>
          </a:prstGeom>
        </p:spPr>
      </p:pic>
      <p:pic>
        <p:nvPicPr>
          <p:cNvPr id="11" name="Picture 10">
            <a:extLst>
              <a:ext uri="{FF2B5EF4-FFF2-40B4-BE49-F238E27FC236}">
                <a16:creationId xmlns:a16="http://schemas.microsoft.com/office/drawing/2014/main" xmlns="" id="{3F389E0A-A0A2-4EF7-B0F5-7B2C4FDB14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35266" y="1072719"/>
            <a:ext cx="993753" cy="956220"/>
          </a:xfrm>
          <a:prstGeom prst="rect">
            <a:avLst/>
          </a:prstGeom>
        </p:spPr>
      </p:pic>
      <p:pic>
        <p:nvPicPr>
          <p:cNvPr id="12" name="Picture 11">
            <a:extLst>
              <a:ext uri="{FF2B5EF4-FFF2-40B4-BE49-F238E27FC236}">
                <a16:creationId xmlns:a16="http://schemas.microsoft.com/office/drawing/2014/main" xmlns="" id="{849250F2-06B8-4D7B-B780-610FF4841E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77915" y="2198937"/>
            <a:ext cx="654377" cy="980728"/>
          </a:xfrm>
          <a:prstGeom prst="rect">
            <a:avLst/>
          </a:prstGeom>
        </p:spPr>
      </p:pic>
      <p:sp>
        <p:nvSpPr>
          <p:cNvPr id="24" name="Text Placeholder 6">
            <a:extLst>
              <a:ext uri="{FF2B5EF4-FFF2-40B4-BE49-F238E27FC236}">
                <a16:creationId xmlns:a16="http://schemas.microsoft.com/office/drawing/2014/main" xmlns="" id="{1FD4CA48-E045-41C4-9C63-82C141DE65A9}"/>
              </a:ext>
            </a:extLst>
          </p:cNvPr>
          <p:cNvSpPr>
            <a:spLocks noGrp="1"/>
          </p:cNvSpPr>
          <p:nvPr>
            <p:ph type="body" sz="quarter" idx="18"/>
          </p:nvPr>
        </p:nvSpPr>
        <p:spPr>
          <a:xfrm>
            <a:off x="5148186" y="5006899"/>
            <a:ext cx="2064047" cy="1292824"/>
          </a:xfrm>
          <a:solidFill>
            <a:schemeClr val="bg1"/>
          </a:solidFill>
        </p:spPr>
        <p:txBody>
          <a:bodyPr/>
          <a:lstStyle/>
          <a:p>
            <a:r>
              <a:rPr lang="en-GB" dirty="0"/>
              <a:t>Ext: Conduct a sleep study!</a:t>
            </a:r>
          </a:p>
        </p:txBody>
      </p:sp>
      <p:pic>
        <p:nvPicPr>
          <p:cNvPr id="25" name="Picture 24">
            <a:extLst>
              <a:ext uri="{FF2B5EF4-FFF2-40B4-BE49-F238E27FC236}">
                <a16:creationId xmlns:a16="http://schemas.microsoft.com/office/drawing/2014/main" xmlns="" id="{5D2AFC9A-070F-4E85-9154-2719D3FFFD1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85720">
            <a:off x="5163855" y="4868795"/>
            <a:ext cx="499626" cy="595324"/>
          </a:xfrm>
          <a:prstGeom prst="rect">
            <a:avLst/>
          </a:prstGeom>
        </p:spPr>
      </p:pic>
      <p:pic>
        <p:nvPicPr>
          <p:cNvPr id="21" name="Picture 20" descr="A picture containing table, room, bedroom&#10;&#10;Description automatically generated">
            <a:extLst>
              <a:ext uri="{FF2B5EF4-FFF2-40B4-BE49-F238E27FC236}">
                <a16:creationId xmlns:a16="http://schemas.microsoft.com/office/drawing/2014/main" xmlns="" id="{835FC8D9-CC24-46CF-A050-0B898395BFD3}"/>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847631" y="4056622"/>
            <a:ext cx="981150" cy="1074555"/>
          </a:xfrm>
          <a:prstGeom prst="rect">
            <a:avLst/>
          </a:prstGeom>
        </p:spPr>
      </p:pic>
      <p:pic>
        <p:nvPicPr>
          <p:cNvPr id="27" name="Picture 26" descr="A picture containing table, room, bedroom&#10;&#10;Description automatically generated">
            <a:extLst>
              <a:ext uri="{FF2B5EF4-FFF2-40B4-BE49-F238E27FC236}">
                <a16:creationId xmlns:a16="http://schemas.microsoft.com/office/drawing/2014/main" xmlns="" id="{2A586660-D99B-4C6D-91E4-46840E4163F3}"/>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t="-12628"/>
          <a:stretch/>
        </p:blipFill>
        <p:spPr>
          <a:xfrm>
            <a:off x="3310685" y="924041"/>
            <a:ext cx="866747" cy="971665"/>
          </a:xfrm>
          <a:prstGeom prst="rect">
            <a:avLst/>
          </a:prstGeom>
        </p:spPr>
      </p:pic>
      <p:pic>
        <p:nvPicPr>
          <p:cNvPr id="28" name="Picture 27" descr="A picture containing table, room, bedroom&#10;&#10;Description automatically generated">
            <a:extLst>
              <a:ext uri="{FF2B5EF4-FFF2-40B4-BE49-F238E27FC236}">
                <a16:creationId xmlns:a16="http://schemas.microsoft.com/office/drawing/2014/main" xmlns="" id="{8342AE73-4B3C-4D07-B094-6030840651BF}"/>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797739" y="1572752"/>
            <a:ext cx="1134359" cy="933058"/>
          </a:xfrm>
          <a:prstGeom prst="rect">
            <a:avLst/>
          </a:prstGeom>
        </p:spPr>
      </p:pic>
      <p:pic>
        <p:nvPicPr>
          <p:cNvPr id="29" name="Picture 28" descr="A picture containing table, room, bedroom&#10;&#10;Description automatically generated">
            <a:extLst>
              <a:ext uri="{FF2B5EF4-FFF2-40B4-BE49-F238E27FC236}">
                <a16:creationId xmlns:a16="http://schemas.microsoft.com/office/drawing/2014/main" xmlns="" id="{220C5B7D-1801-43BD-8A42-D2E757A77985}"/>
              </a:ext>
            </a:extLst>
          </p:cNvPr>
          <p:cNvPicPr>
            <a:picLocks noChangeAspect="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987897" y="2834787"/>
            <a:ext cx="1181910" cy="1105375"/>
          </a:xfrm>
          <a:prstGeom prst="rect">
            <a:avLst/>
          </a:prstGeom>
        </p:spPr>
      </p:pic>
      <p:pic>
        <p:nvPicPr>
          <p:cNvPr id="30" name="Picture 29" descr="A picture containing table, room, bedroom&#10;&#10;Description automatically generated">
            <a:extLst>
              <a:ext uri="{FF2B5EF4-FFF2-40B4-BE49-F238E27FC236}">
                <a16:creationId xmlns:a16="http://schemas.microsoft.com/office/drawing/2014/main" xmlns="" id="{477A015E-476D-4840-973F-B5864D41B98A}"/>
              </a:ext>
            </a:extLst>
          </p:cNvPr>
          <p:cNvPicPr>
            <a:picLocks noChangeAspect="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rcRect b="-3863"/>
          <a:stretch/>
        </p:blipFill>
        <p:spPr>
          <a:xfrm>
            <a:off x="6702846" y="5699969"/>
            <a:ext cx="732289" cy="816094"/>
          </a:xfrm>
          <a:prstGeom prst="rect">
            <a:avLst/>
          </a:prstGeom>
        </p:spPr>
      </p:pic>
      <p:pic>
        <p:nvPicPr>
          <p:cNvPr id="34" name="Picture 33" descr="A picture containing table, room, bedroom&#10;&#10;Description automatically generated">
            <a:extLst>
              <a:ext uri="{FF2B5EF4-FFF2-40B4-BE49-F238E27FC236}">
                <a16:creationId xmlns:a16="http://schemas.microsoft.com/office/drawing/2014/main" xmlns="" id="{52329790-417E-4DA7-8FF0-789C16314503}"/>
              </a:ext>
            </a:extLst>
          </p:cNvPr>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20374270">
            <a:off x="204105" y="2820388"/>
            <a:ext cx="1226319" cy="1296094"/>
          </a:xfrm>
          <a:prstGeom prst="rect">
            <a:avLst/>
          </a:prstGeom>
        </p:spPr>
      </p:pic>
    </p:spTree>
    <p:extLst>
      <p:ext uri="{BB962C8B-B14F-4D97-AF65-F5344CB8AC3E}">
        <p14:creationId xmlns:p14="http://schemas.microsoft.com/office/powerpoint/2010/main" val="27422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ental Health Fdn on Twitter: &quot;🌟Exciting news🌟The theme for ...">
            <a:extLst>
              <a:ext uri="{FF2B5EF4-FFF2-40B4-BE49-F238E27FC236}">
                <a16:creationId xmlns:a16="http://schemas.microsoft.com/office/drawing/2014/main" xmlns="" id="{A57349B5-2314-4E5F-BCC0-506CB1891D74}"/>
              </a:ext>
            </a:extLst>
          </p:cNvPr>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5019910" y="1124873"/>
            <a:ext cx="3811579" cy="2251646"/>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xmlns="" id="{C34F933B-4854-4A00-811A-EF1B30DBA83A}"/>
              </a:ext>
            </a:extLst>
          </p:cNvPr>
          <p:cNvSpPr txBox="1">
            <a:spLocks/>
          </p:cNvSpPr>
          <p:nvPr/>
        </p:nvSpPr>
        <p:spPr>
          <a:xfrm>
            <a:off x="872360" y="274638"/>
            <a:ext cx="5600629" cy="769158"/>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Why are we talking about this?</a:t>
            </a:r>
          </a:p>
        </p:txBody>
      </p:sp>
      <p:sp>
        <p:nvSpPr>
          <p:cNvPr id="14" name="Rectangle: Rounded Corners 13">
            <a:extLst>
              <a:ext uri="{FF2B5EF4-FFF2-40B4-BE49-F238E27FC236}">
                <a16:creationId xmlns:a16="http://schemas.microsoft.com/office/drawing/2014/main" xmlns="" id="{46FCC942-55BD-463F-9C72-69D4606DB831}"/>
              </a:ext>
            </a:extLst>
          </p:cNvPr>
          <p:cNvSpPr/>
          <p:nvPr/>
        </p:nvSpPr>
        <p:spPr>
          <a:xfrm>
            <a:off x="312510" y="1086050"/>
            <a:ext cx="4595149" cy="518209"/>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This week is </a:t>
            </a:r>
            <a:r>
              <a:rPr lang="en-GB" sz="1600" b="1" dirty="0"/>
              <a:t>Mental Health Awareness Week!</a:t>
            </a:r>
            <a:endParaRPr lang="en-GB" sz="1600" dirty="0"/>
          </a:p>
        </p:txBody>
      </p:sp>
      <p:sp>
        <p:nvSpPr>
          <p:cNvPr id="15" name="Rectangle: Rounded Corners 14">
            <a:extLst>
              <a:ext uri="{FF2B5EF4-FFF2-40B4-BE49-F238E27FC236}">
                <a16:creationId xmlns:a16="http://schemas.microsoft.com/office/drawing/2014/main" xmlns="" id="{3121822F-E089-484E-9E37-550A25A222C9}"/>
              </a:ext>
            </a:extLst>
          </p:cNvPr>
          <p:cNvSpPr/>
          <p:nvPr/>
        </p:nvSpPr>
        <p:spPr>
          <a:xfrm>
            <a:off x="312510" y="1786807"/>
            <a:ext cx="4560656" cy="812642"/>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The theme this year was going to be “</a:t>
            </a:r>
            <a:r>
              <a:rPr lang="en-GB" sz="1600" b="1" dirty="0"/>
              <a:t>Sleep” </a:t>
            </a:r>
            <a:r>
              <a:rPr lang="en-GB" sz="1600" dirty="0"/>
              <a:t>but due to the Coronavirus, it has been changed to </a:t>
            </a:r>
            <a:r>
              <a:rPr lang="en-GB" sz="1600" b="1" dirty="0"/>
              <a:t>“Kindness”.</a:t>
            </a:r>
          </a:p>
        </p:txBody>
      </p:sp>
      <p:pic>
        <p:nvPicPr>
          <p:cNvPr id="1030" name="Picture 6" descr="How to decode your corona dreams | Daily Mail Online">
            <a:extLst>
              <a:ext uri="{FF2B5EF4-FFF2-40B4-BE49-F238E27FC236}">
                <a16:creationId xmlns:a16="http://schemas.microsoft.com/office/drawing/2014/main" xmlns="" id="{74BDC6A2-0C3A-4F85-B7C6-162A54542C7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12509" y="3568860"/>
            <a:ext cx="4560655" cy="2932254"/>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Rounded Corners 15">
            <a:extLst>
              <a:ext uri="{FF2B5EF4-FFF2-40B4-BE49-F238E27FC236}">
                <a16:creationId xmlns:a16="http://schemas.microsoft.com/office/drawing/2014/main" xmlns="" id="{27DD3A43-5DDC-40D1-9826-765C2145C50E}"/>
              </a:ext>
            </a:extLst>
          </p:cNvPr>
          <p:cNvSpPr/>
          <p:nvPr/>
        </p:nvSpPr>
        <p:spPr>
          <a:xfrm>
            <a:off x="312510" y="2781996"/>
            <a:ext cx="4560656" cy="594523"/>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But did you know that sleep is </a:t>
            </a:r>
            <a:r>
              <a:rPr lang="en-GB" sz="1600" b="1" dirty="0"/>
              <a:t>extremely important</a:t>
            </a:r>
            <a:r>
              <a:rPr lang="en-GB" sz="1600" dirty="0"/>
              <a:t> for your </a:t>
            </a:r>
            <a:r>
              <a:rPr lang="en-GB" sz="1600" b="1" dirty="0"/>
              <a:t>mental health</a:t>
            </a:r>
            <a:r>
              <a:rPr lang="en-GB" sz="1600" dirty="0"/>
              <a:t>?</a:t>
            </a:r>
          </a:p>
        </p:txBody>
      </p:sp>
      <p:sp>
        <p:nvSpPr>
          <p:cNvPr id="17" name="Rectangle: Rounded Corners 16">
            <a:extLst>
              <a:ext uri="{FF2B5EF4-FFF2-40B4-BE49-F238E27FC236}">
                <a16:creationId xmlns:a16="http://schemas.microsoft.com/office/drawing/2014/main" xmlns="" id="{D4EA29B2-D33B-47C8-8943-5182F828B4F8}"/>
              </a:ext>
            </a:extLst>
          </p:cNvPr>
          <p:cNvSpPr/>
          <p:nvPr/>
        </p:nvSpPr>
        <p:spPr>
          <a:xfrm>
            <a:off x="5019910" y="3648591"/>
            <a:ext cx="3811579" cy="1386396"/>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Being locked down has been </a:t>
            </a:r>
            <a:r>
              <a:rPr lang="en-GB" sz="1600" b="1" dirty="0"/>
              <a:t>affecting many people’s sleep </a:t>
            </a:r>
            <a:r>
              <a:rPr lang="en-GB" sz="1600" dirty="0"/>
              <a:t>– from finding it </a:t>
            </a:r>
            <a:r>
              <a:rPr lang="en-GB" sz="1600" b="1" dirty="0"/>
              <a:t>harder than usual to fall asleep</a:t>
            </a:r>
            <a:r>
              <a:rPr lang="en-GB" sz="1600" dirty="0"/>
              <a:t> to having </a:t>
            </a:r>
            <a:r>
              <a:rPr lang="en-GB" sz="1600" b="1" dirty="0"/>
              <a:t>strong, powerful dreams</a:t>
            </a:r>
            <a:r>
              <a:rPr lang="en-GB" sz="1600" dirty="0"/>
              <a:t> when they do!</a:t>
            </a:r>
          </a:p>
        </p:txBody>
      </p:sp>
      <p:sp>
        <p:nvSpPr>
          <p:cNvPr id="18" name="Cloud 17">
            <a:extLst>
              <a:ext uri="{FF2B5EF4-FFF2-40B4-BE49-F238E27FC236}">
                <a16:creationId xmlns:a16="http://schemas.microsoft.com/office/drawing/2014/main" xmlns="" id="{11F73880-E623-421D-B33F-7FB8D45D58CB}"/>
              </a:ext>
            </a:extLst>
          </p:cNvPr>
          <p:cNvSpPr/>
          <p:nvPr/>
        </p:nvSpPr>
        <p:spPr>
          <a:xfrm>
            <a:off x="5237656" y="5307059"/>
            <a:ext cx="3541854" cy="1082469"/>
          </a:xfrm>
          <a:prstGeom prst="cloud">
            <a:avLst/>
          </a:prstGeom>
          <a:solidFill>
            <a:schemeClr val="accent5"/>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Have you had any strange dreams during lockdown?</a:t>
            </a:r>
          </a:p>
        </p:txBody>
      </p:sp>
      <p:pic>
        <p:nvPicPr>
          <p:cNvPr id="11" name="Picture 10">
            <a:extLst>
              <a:ext uri="{FF2B5EF4-FFF2-40B4-BE49-F238E27FC236}">
                <a16:creationId xmlns:a16="http://schemas.microsoft.com/office/drawing/2014/main" xmlns="" id="{707CB0E6-A155-492A-9DEC-FBB7DFF5208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0259" y="237703"/>
            <a:ext cx="654377" cy="980728"/>
          </a:xfrm>
          <a:prstGeom prst="rect">
            <a:avLst/>
          </a:prstGeom>
        </p:spPr>
      </p:pic>
    </p:spTree>
    <p:extLst>
      <p:ext uri="{BB962C8B-B14F-4D97-AF65-F5344CB8AC3E}">
        <p14:creationId xmlns:p14="http://schemas.microsoft.com/office/powerpoint/2010/main" val="23004782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fade">
                                      <p:cBhvr>
                                        <p:cTn id="18"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3D93403-66FA-478F-B89A-C4BDD5917F76}"/>
              </a:ext>
            </a:extLst>
          </p:cNvPr>
          <p:cNvSpPr>
            <a:spLocks noGrp="1"/>
          </p:cNvSpPr>
          <p:nvPr>
            <p:ph type="body" sz="quarter" idx="17"/>
          </p:nvPr>
        </p:nvSpPr>
        <p:spPr>
          <a:xfrm>
            <a:off x="700868" y="3658136"/>
            <a:ext cx="1712913" cy="1149259"/>
          </a:xfrm>
        </p:spPr>
        <p:txBody>
          <a:bodyPr/>
          <a:lstStyle/>
          <a:p>
            <a:r>
              <a:rPr lang="en-GB" dirty="0"/>
              <a:t>How can I catch more </a:t>
            </a:r>
            <a:r>
              <a:rPr lang="en-GB" dirty="0" err="1"/>
              <a:t>zzz’s</a:t>
            </a:r>
            <a:r>
              <a:rPr lang="en-GB" dirty="0"/>
              <a:t>?</a:t>
            </a:r>
          </a:p>
        </p:txBody>
      </p:sp>
      <p:sp>
        <p:nvSpPr>
          <p:cNvPr id="3" name="Text Placeholder 2">
            <a:extLst>
              <a:ext uri="{FF2B5EF4-FFF2-40B4-BE49-F238E27FC236}">
                <a16:creationId xmlns:a16="http://schemas.microsoft.com/office/drawing/2014/main" xmlns="" id="{1B1C5C19-3BEF-40F0-BBB3-B465E3BF533B}"/>
              </a:ext>
            </a:extLst>
          </p:cNvPr>
          <p:cNvSpPr>
            <a:spLocks noGrp="1"/>
          </p:cNvSpPr>
          <p:nvPr>
            <p:ph type="body" sz="quarter" idx="13"/>
          </p:nvPr>
        </p:nvSpPr>
        <p:spPr>
          <a:xfrm>
            <a:off x="1858417" y="1209716"/>
            <a:ext cx="1712913" cy="1109663"/>
          </a:xfrm>
        </p:spPr>
        <p:txBody>
          <a:bodyPr/>
          <a:lstStyle/>
          <a:p>
            <a:r>
              <a:rPr lang="en-GB" dirty="0"/>
              <a:t>Starter: Put a finger down…</a:t>
            </a:r>
          </a:p>
        </p:txBody>
      </p:sp>
      <p:sp>
        <p:nvSpPr>
          <p:cNvPr id="4" name="Text Placeholder 3">
            <a:extLst>
              <a:ext uri="{FF2B5EF4-FFF2-40B4-BE49-F238E27FC236}">
                <a16:creationId xmlns:a16="http://schemas.microsoft.com/office/drawing/2014/main" xmlns="" id="{F3FB5820-814D-4D54-BDEF-81649822D553}"/>
              </a:ext>
            </a:extLst>
          </p:cNvPr>
          <p:cNvSpPr>
            <a:spLocks noGrp="1"/>
          </p:cNvSpPr>
          <p:nvPr>
            <p:ph type="body" sz="quarter" idx="14"/>
          </p:nvPr>
        </p:nvSpPr>
        <p:spPr>
          <a:xfrm>
            <a:off x="4886997" y="1158031"/>
            <a:ext cx="1884045" cy="1161348"/>
          </a:xfrm>
          <a:solidFill>
            <a:schemeClr val="bg1"/>
          </a:solidFill>
        </p:spPr>
        <p:txBody>
          <a:bodyPr/>
          <a:lstStyle/>
          <a:p>
            <a:r>
              <a:rPr lang="en-GB" dirty="0"/>
              <a:t>   Why are we talking about this?</a:t>
            </a:r>
          </a:p>
        </p:txBody>
      </p:sp>
      <p:sp>
        <p:nvSpPr>
          <p:cNvPr id="5" name="Text Placeholder 4">
            <a:extLst>
              <a:ext uri="{FF2B5EF4-FFF2-40B4-BE49-F238E27FC236}">
                <a16:creationId xmlns:a16="http://schemas.microsoft.com/office/drawing/2014/main" xmlns="" id="{2D4F2A90-9C1C-4009-9DE9-691AF46FB2DA}"/>
              </a:ext>
            </a:extLst>
          </p:cNvPr>
          <p:cNvSpPr>
            <a:spLocks noGrp="1"/>
          </p:cNvSpPr>
          <p:nvPr>
            <p:ph type="body" sz="quarter" idx="15"/>
          </p:nvPr>
        </p:nvSpPr>
        <p:spPr>
          <a:xfrm>
            <a:off x="7143362" y="2459510"/>
            <a:ext cx="1713599" cy="1108800"/>
          </a:xfrm>
          <a:solidFill>
            <a:schemeClr val="accent5"/>
          </a:solidFill>
        </p:spPr>
        <p:txBody>
          <a:bodyPr/>
          <a:lstStyle/>
          <a:p>
            <a:r>
              <a:rPr lang="en-GB" dirty="0"/>
              <a:t>Why do we sleep?</a:t>
            </a:r>
          </a:p>
        </p:txBody>
      </p:sp>
      <p:sp>
        <p:nvSpPr>
          <p:cNvPr id="6" name="Text Placeholder 5">
            <a:extLst>
              <a:ext uri="{FF2B5EF4-FFF2-40B4-BE49-F238E27FC236}">
                <a16:creationId xmlns:a16="http://schemas.microsoft.com/office/drawing/2014/main" xmlns="" id="{FD2B9F97-E99F-4B06-8575-7CE12615A3A0}"/>
              </a:ext>
            </a:extLst>
          </p:cNvPr>
          <p:cNvSpPr>
            <a:spLocks noGrp="1"/>
          </p:cNvSpPr>
          <p:nvPr>
            <p:ph type="body" sz="quarter" idx="16"/>
          </p:nvPr>
        </p:nvSpPr>
        <p:spPr>
          <a:xfrm>
            <a:off x="3350317" y="2805200"/>
            <a:ext cx="2064047" cy="1173600"/>
          </a:xfrm>
        </p:spPr>
        <p:txBody>
          <a:bodyPr anchor="ctr"/>
          <a:lstStyle/>
          <a:p>
            <a:r>
              <a:rPr lang="en-GB" dirty="0"/>
              <a:t>Doctor, doctor! I’m tired!</a:t>
            </a:r>
          </a:p>
        </p:txBody>
      </p:sp>
      <p:sp>
        <p:nvSpPr>
          <p:cNvPr id="8" name="Text Placeholder 7">
            <a:extLst>
              <a:ext uri="{FF2B5EF4-FFF2-40B4-BE49-F238E27FC236}">
                <a16:creationId xmlns:a16="http://schemas.microsoft.com/office/drawing/2014/main" xmlns="" id="{F006982E-3E42-4ADD-B09B-E457CEB8AF36}"/>
              </a:ext>
            </a:extLst>
          </p:cNvPr>
          <p:cNvSpPr>
            <a:spLocks noGrp="1"/>
          </p:cNvSpPr>
          <p:nvPr>
            <p:ph type="body" sz="quarter" idx="19"/>
          </p:nvPr>
        </p:nvSpPr>
        <p:spPr>
          <a:xfrm>
            <a:off x="2662437" y="5067700"/>
            <a:ext cx="1487488" cy="1181100"/>
          </a:xfrm>
        </p:spPr>
        <p:txBody>
          <a:bodyPr/>
          <a:lstStyle/>
          <a:p>
            <a:r>
              <a:rPr lang="en-GB"/>
              <a:t>Vote!</a:t>
            </a:r>
          </a:p>
        </p:txBody>
      </p:sp>
      <p:pic>
        <p:nvPicPr>
          <p:cNvPr id="9" name="Picture 8">
            <a:extLst>
              <a:ext uri="{FF2B5EF4-FFF2-40B4-BE49-F238E27FC236}">
                <a16:creationId xmlns:a16="http://schemas.microsoft.com/office/drawing/2014/main" xmlns="" id="{99BBF635-27DD-4398-A315-8559E70F8E0C}"/>
              </a:ext>
            </a:extLst>
          </p:cNvPr>
          <p:cNvPicPr>
            <a:picLocks noChangeAspect="1"/>
          </p:cNvPicPr>
          <p:nvPr/>
        </p:nvPicPr>
        <p:blipFill>
          <a:blip r:embed="rId3">
            <a:clrChange>
              <a:clrFrom>
                <a:srgbClr val="FFFFFF"/>
              </a:clrFrom>
              <a:clrTo>
                <a:srgbClr val="FFFFFF">
                  <a:alpha val="0"/>
                </a:srgbClr>
              </a:clrTo>
            </a:clrChange>
          </a:blip>
          <a:stretch>
            <a:fillRect/>
          </a:stretch>
        </p:blipFill>
        <p:spPr>
          <a:xfrm flipH="1">
            <a:off x="3754072" y="4718518"/>
            <a:ext cx="1134359" cy="1737361"/>
          </a:xfrm>
          <a:prstGeom prst="rect">
            <a:avLst/>
          </a:prstGeom>
        </p:spPr>
      </p:pic>
      <p:pic>
        <p:nvPicPr>
          <p:cNvPr id="11" name="Picture 10">
            <a:extLst>
              <a:ext uri="{FF2B5EF4-FFF2-40B4-BE49-F238E27FC236}">
                <a16:creationId xmlns:a16="http://schemas.microsoft.com/office/drawing/2014/main" xmlns="" id="{3F389E0A-A0A2-4EF7-B0F5-7B2C4FDB14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35266" y="1072719"/>
            <a:ext cx="993753" cy="956220"/>
          </a:xfrm>
          <a:prstGeom prst="rect">
            <a:avLst/>
          </a:prstGeom>
        </p:spPr>
      </p:pic>
      <p:pic>
        <p:nvPicPr>
          <p:cNvPr id="12" name="Picture 11">
            <a:extLst>
              <a:ext uri="{FF2B5EF4-FFF2-40B4-BE49-F238E27FC236}">
                <a16:creationId xmlns:a16="http://schemas.microsoft.com/office/drawing/2014/main" xmlns="" id="{849250F2-06B8-4D7B-B780-610FF4841E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77915" y="2198937"/>
            <a:ext cx="654377" cy="980728"/>
          </a:xfrm>
          <a:prstGeom prst="rect">
            <a:avLst/>
          </a:prstGeom>
        </p:spPr>
      </p:pic>
      <p:sp>
        <p:nvSpPr>
          <p:cNvPr id="24" name="Text Placeholder 6">
            <a:extLst>
              <a:ext uri="{FF2B5EF4-FFF2-40B4-BE49-F238E27FC236}">
                <a16:creationId xmlns:a16="http://schemas.microsoft.com/office/drawing/2014/main" xmlns="" id="{1FD4CA48-E045-41C4-9C63-82C141DE65A9}"/>
              </a:ext>
            </a:extLst>
          </p:cNvPr>
          <p:cNvSpPr>
            <a:spLocks noGrp="1"/>
          </p:cNvSpPr>
          <p:nvPr>
            <p:ph type="body" sz="quarter" idx="18"/>
          </p:nvPr>
        </p:nvSpPr>
        <p:spPr>
          <a:xfrm>
            <a:off x="5148186" y="5006899"/>
            <a:ext cx="2064047" cy="1292824"/>
          </a:xfrm>
          <a:solidFill>
            <a:schemeClr val="bg1"/>
          </a:solidFill>
        </p:spPr>
        <p:txBody>
          <a:bodyPr/>
          <a:lstStyle/>
          <a:p>
            <a:r>
              <a:rPr lang="en-GB" dirty="0"/>
              <a:t>Ext: Conduct a sleep study!</a:t>
            </a:r>
          </a:p>
        </p:txBody>
      </p:sp>
      <p:pic>
        <p:nvPicPr>
          <p:cNvPr id="25" name="Picture 24">
            <a:extLst>
              <a:ext uri="{FF2B5EF4-FFF2-40B4-BE49-F238E27FC236}">
                <a16:creationId xmlns:a16="http://schemas.microsoft.com/office/drawing/2014/main" xmlns="" id="{5D2AFC9A-070F-4E85-9154-2719D3FFFD1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85720">
            <a:off x="5163855" y="4868795"/>
            <a:ext cx="499626" cy="595324"/>
          </a:xfrm>
          <a:prstGeom prst="rect">
            <a:avLst/>
          </a:prstGeom>
        </p:spPr>
      </p:pic>
      <p:pic>
        <p:nvPicPr>
          <p:cNvPr id="21" name="Picture 20" descr="A picture containing table, room, bedroom&#10;&#10;Description automatically generated">
            <a:extLst>
              <a:ext uri="{FF2B5EF4-FFF2-40B4-BE49-F238E27FC236}">
                <a16:creationId xmlns:a16="http://schemas.microsoft.com/office/drawing/2014/main" xmlns="" id="{835FC8D9-CC24-46CF-A050-0B898395BFD3}"/>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847631" y="4056622"/>
            <a:ext cx="981150" cy="1074555"/>
          </a:xfrm>
          <a:prstGeom prst="rect">
            <a:avLst/>
          </a:prstGeom>
        </p:spPr>
      </p:pic>
      <p:pic>
        <p:nvPicPr>
          <p:cNvPr id="27" name="Picture 26" descr="A picture containing table, room, bedroom&#10;&#10;Description automatically generated">
            <a:extLst>
              <a:ext uri="{FF2B5EF4-FFF2-40B4-BE49-F238E27FC236}">
                <a16:creationId xmlns:a16="http://schemas.microsoft.com/office/drawing/2014/main" xmlns="" id="{2A586660-D99B-4C6D-91E4-46840E4163F3}"/>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t="-12628"/>
          <a:stretch/>
        </p:blipFill>
        <p:spPr>
          <a:xfrm>
            <a:off x="3310685" y="924041"/>
            <a:ext cx="866747" cy="971665"/>
          </a:xfrm>
          <a:prstGeom prst="rect">
            <a:avLst/>
          </a:prstGeom>
        </p:spPr>
      </p:pic>
      <p:pic>
        <p:nvPicPr>
          <p:cNvPr id="28" name="Picture 27" descr="A picture containing table, room, bedroom&#10;&#10;Description automatically generated">
            <a:extLst>
              <a:ext uri="{FF2B5EF4-FFF2-40B4-BE49-F238E27FC236}">
                <a16:creationId xmlns:a16="http://schemas.microsoft.com/office/drawing/2014/main" xmlns="" id="{8342AE73-4B3C-4D07-B094-6030840651BF}"/>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797739" y="1572752"/>
            <a:ext cx="1134359" cy="933058"/>
          </a:xfrm>
          <a:prstGeom prst="rect">
            <a:avLst/>
          </a:prstGeom>
        </p:spPr>
      </p:pic>
      <p:pic>
        <p:nvPicPr>
          <p:cNvPr id="29" name="Picture 28" descr="A picture containing table, room, bedroom&#10;&#10;Description automatically generated">
            <a:extLst>
              <a:ext uri="{FF2B5EF4-FFF2-40B4-BE49-F238E27FC236}">
                <a16:creationId xmlns:a16="http://schemas.microsoft.com/office/drawing/2014/main" xmlns="" id="{220C5B7D-1801-43BD-8A42-D2E757A77985}"/>
              </a:ext>
            </a:extLst>
          </p:cNvPr>
          <p:cNvPicPr>
            <a:picLocks noChangeAspect="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987897" y="2834787"/>
            <a:ext cx="1181910" cy="1105375"/>
          </a:xfrm>
          <a:prstGeom prst="rect">
            <a:avLst/>
          </a:prstGeom>
        </p:spPr>
      </p:pic>
      <p:pic>
        <p:nvPicPr>
          <p:cNvPr id="30" name="Picture 29" descr="A picture containing table, room, bedroom&#10;&#10;Description automatically generated">
            <a:extLst>
              <a:ext uri="{FF2B5EF4-FFF2-40B4-BE49-F238E27FC236}">
                <a16:creationId xmlns:a16="http://schemas.microsoft.com/office/drawing/2014/main" xmlns="" id="{477A015E-476D-4840-973F-B5864D41B98A}"/>
              </a:ext>
            </a:extLst>
          </p:cNvPr>
          <p:cNvPicPr>
            <a:picLocks noChangeAspect="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rcRect b="-3863"/>
          <a:stretch/>
        </p:blipFill>
        <p:spPr>
          <a:xfrm>
            <a:off x="6702846" y="5699969"/>
            <a:ext cx="732289" cy="816094"/>
          </a:xfrm>
          <a:prstGeom prst="rect">
            <a:avLst/>
          </a:prstGeom>
        </p:spPr>
      </p:pic>
      <p:pic>
        <p:nvPicPr>
          <p:cNvPr id="34" name="Picture 33" descr="A picture containing table, room, bedroom&#10;&#10;Description automatically generated">
            <a:extLst>
              <a:ext uri="{FF2B5EF4-FFF2-40B4-BE49-F238E27FC236}">
                <a16:creationId xmlns:a16="http://schemas.microsoft.com/office/drawing/2014/main" xmlns="" id="{52329790-417E-4DA7-8FF0-789C16314503}"/>
              </a:ext>
            </a:extLst>
          </p:cNvPr>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20374270">
            <a:off x="204105" y="2820388"/>
            <a:ext cx="1226319" cy="1296094"/>
          </a:xfrm>
          <a:prstGeom prst="rect">
            <a:avLst/>
          </a:prstGeom>
        </p:spPr>
      </p:pic>
    </p:spTree>
    <p:extLst>
      <p:ext uri="{BB962C8B-B14F-4D97-AF65-F5344CB8AC3E}">
        <p14:creationId xmlns:p14="http://schemas.microsoft.com/office/powerpoint/2010/main" val="682829868"/>
      </p:ext>
    </p:extLst>
  </p:cSld>
  <p:clrMapOvr>
    <a:masterClrMapping/>
  </p:clrMapOvr>
</p:sld>
</file>

<file path=ppt/theme/theme1.xml><?xml version="1.0" encoding="utf-8"?>
<a:theme xmlns:a="http://schemas.openxmlformats.org/drawingml/2006/main" name="Colleges 2020">
  <a:themeElements>
    <a:clrScheme name="Custom 2">
      <a:dk1>
        <a:srgbClr val="FFFFFF"/>
      </a:dk1>
      <a:lt1>
        <a:srgbClr val="000000"/>
      </a:lt1>
      <a:dk2>
        <a:srgbClr val="DDE8F6"/>
      </a:dk2>
      <a:lt2>
        <a:srgbClr val="6088EF"/>
      </a:lt2>
      <a:accent1>
        <a:srgbClr val="FFD3D6"/>
      </a:accent1>
      <a:accent2>
        <a:srgbClr val="DF6068"/>
      </a:accent2>
      <a:accent3>
        <a:srgbClr val="FFFFCC"/>
      </a:accent3>
      <a:accent4>
        <a:srgbClr val="F2F2F2"/>
      </a:accent4>
      <a:accent5>
        <a:srgbClr val="F8AEB5"/>
      </a:accent5>
      <a:accent6>
        <a:srgbClr val="FFFF00"/>
      </a:accent6>
      <a:hlink>
        <a:srgbClr val="000000"/>
      </a:hlink>
      <a:folHlink>
        <a:srgbClr val="FFFFFF"/>
      </a:folHlink>
    </a:clrScheme>
    <a:fontScheme name="VotesforSchools">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Colleges 2020" id="{7C05CD42-F35E-4E34-B7F2-73F2A771F85F}" vid="{357A42E1-F8C5-42F3-ABD3-3160F015A48C}"/>
    </a:ext>
  </a:extLst>
</a:theme>
</file>

<file path=ppt/theme/theme2.xml><?xml version="1.0" encoding="utf-8"?>
<a:theme xmlns:a="http://schemas.openxmlformats.org/drawingml/2006/main" name="VfS Secondary 2020">
  <a:themeElements>
    <a:clrScheme name="Custom 6">
      <a:dk1>
        <a:srgbClr val="FFFFFF"/>
      </a:dk1>
      <a:lt1>
        <a:srgbClr val="000000"/>
      </a:lt1>
      <a:dk2>
        <a:srgbClr val="EACEFA"/>
      </a:dk2>
      <a:lt2>
        <a:srgbClr val="AA32EA"/>
      </a:lt2>
      <a:accent1>
        <a:srgbClr val="D6F6EF"/>
      </a:accent1>
      <a:accent2>
        <a:srgbClr val="97E8D7"/>
      </a:accent2>
      <a:accent3>
        <a:srgbClr val="FFFFCC"/>
      </a:accent3>
      <a:accent4>
        <a:srgbClr val="F3F3F3"/>
      </a:accent4>
      <a:accent5>
        <a:srgbClr val="97E8D7"/>
      </a:accent5>
      <a:accent6>
        <a:srgbClr val="000000"/>
      </a:accent6>
      <a:hlink>
        <a:srgbClr val="000000"/>
      </a:hlink>
      <a:folHlink>
        <a:srgbClr val="000000"/>
      </a:folHlink>
    </a:clrScheme>
    <a:fontScheme name="VfS Primary">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VfS Secondary V2" id="{BE365E8E-5A2B-4E58-AA6A-5327844D5BEE}" vid="{259619B4-93E7-4BDC-A7D9-5F671DBD5CD1}"/>
    </a:ext>
  </a:extLst>
</a:theme>
</file>

<file path=ppt/theme/theme3.xml><?xml version="1.0" encoding="utf-8"?>
<a:theme xmlns:a="http://schemas.openxmlformats.org/drawingml/2006/main" name="VfS Prisons 2020">
  <a:themeElements>
    <a:clrScheme name="Custom 8">
      <a:dk1>
        <a:srgbClr val="FFFFFF"/>
      </a:dk1>
      <a:lt1>
        <a:srgbClr val="000000"/>
      </a:lt1>
      <a:dk2>
        <a:srgbClr val="C3EFEF"/>
      </a:dk2>
      <a:lt2>
        <a:srgbClr val="30AFAF"/>
      </a:lt2>
      <a:accent1>
        <a:srgbClr val="EAB7D4"/>
      </a:accent1>
      <a:accent2>
        <a:srgbClr val="C93F8D"/>
      </a:accent2>
      <a:accent3>
        <a:srgbClr val="FFFFCC"/>
      </a:accent3>
      <a:accent4>
        <a:srgbClr val="F2F2F2"/>
      </a:accent4>
      <a:accent5>
        <a:srgbClr val="7F7F7F"/>
      </a:accent5>
      <a:accent6>
        <a:srgbClr val="000000"/>
      </a:accent6>
      <a:hlink>
        <a:srgbClr val="000000"/>
      </a:hlink>
      <a:folHlink>
        <a:srgbClr val="000000"/>
      </a:folHlink>
    </a:clrScheme>
    <a:fontScheme name="VotesforSchools">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VfS College 2020">
  <a:themeElements>
    <a:clrScheme name="Custom 8">
      <a:dk1>
        <a:srgbClr val="FFFFFF"/>
      </a:dk1>
      <a:lt1>
        <a:srgbClr val="000000"/>
      </a:lt1>
      <a:dk2>
        <a:srgbClr val="C3EFEF"/>
      </a:dk2>
      <a:lt2>
        <a:srgbClr val="30AFAF"/>
      </a:lt2>
      <a:accent1>
        <a:srgbClr val="EAB7D4"/>
      </a:accent1>
      <a:accent2>
        <a:srgbClr val="C93F8D"/>
      </a:accent2>
      <a:accent3>
        <a:srgbClr val="FFFFCC"/>
      </a:accent3>
      <a:accent4>
        <a:srgbClr val="F2F2F2"/>
      </a:accent4>
      <a:accent5>
        <a:srgbClr val="7F7F7F"/>
      </a:accent5>
      <a:accent6>
        <a:srgbClr val="000000"/>
      </a:accent6>
      <a:hlink>
        <a:srgbClr val="000000"/>
      </a:hlink>
      <a:folHlink>
        <a:srgbClr val="000000"/>
      </a:folHlink>
    </a:clrScheme>
    <a:fontScheme name="VotesforSchools">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VotesforSchools 2020 Theme</Template>
  <TotalTime>17215</TotalTime>
  <Words>4682</Words>
  <Application>Microsoft Macintosh PowerPoint</Application>
  <PresentationFormat>On-screen Show (4:3)</PresentationFormat>
  <Paragraphs>469</Paragraphs>
  <Slides>32</Slides>
  <Notes>32</Notes>
  <HiddenSlides>0</HiddenSlides>
  <MMClips>0</MMClips>
  <ScaleCrop>false</ScaleCrop>
  <HeadingPairs>
    <vt:vector size="4" baseType="variant">
      <vt:variant>
        <vt:lpstr>Theme</vt:lpstr>
      </vt:variant>
      <vt:variant>
        <vt:i4>4</vt:i4>
      </vt:variant>
      <vt:variant>
        <vt:lpstr>Slide Titles</vt:lpstr>
      </vt:variant>
      <vt:variant>
        <vt:i4>32</vt:i4>
      </vt:variant>
    </vt:vector>
  </HeadingPairs>
  <TitlesOfParts>
    <vt:vector size="36" baseType="lpstr">
      <vt:lpstr>Colleges 2020</vt:lpstr>
      <vt:lpstr>VfS Secondary 2020</vt:lpstr>
      <vt:lpstr>VfS Prisons 2020</vt:lpstr>
      <vt:lpstr>VfS College 2020</vt:lpstr>
      <vt:lpstr>PowerPoint Presentation</vt:lpstr>
      <vt:lpstr>PowerPoint Presentation</vt:lpstr>
      <vt:lpstr>PowerPoint Presentation</vt:lpstr>
      <vt:lpstr>PowerPoint Presentation</vt:lpstr>
      <vt:lpstr>PowerPoint Presentation</vt:lpstr>
      <vt:lpstr>Do you get enough sleep?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 can vote from home at…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Bull</dc:creator>
  <cp:lastModifiedBy>Emma Hayward</cp:lastModifiedBy>
  <cp:revision>795</cp:revision>
  <dcterms:created xsi:type="dcterms:W3CDTF">2020-02-17T10:16:25Z</dcterms:created>
  <dcterms:modified xsi:type="dcterms:W3CDTF">2020-05-17T09:14:14Z</dcterms:modified>
</cp:coreProperties>
</file>