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97" r:id="rId2"/>
    <p:sldId id="315" r:id="rId3"/>
    <p:sldId id="318" r:id="rId4"/>
    <p:sldId id="320" r:id="rId5"/>
    <p:sldId id="31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7600"/>
    <a:srgbClr val="253746"/>
    <a:srgbClr val="1F4E79"/>
    <a:srgbClr val="BDD7EE"/>
    <a:srgbClr val="E6E6E6"/>
    <a:srgbClr val="FFE699"/>
    <a:srgbClr val="F2F2F2"/>
    <a:srgbClr val="FFF2CC"/>
    <a:srgbClr val="9AF67A"/>
    <a:srgbClr val="85F4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52329C-9BED-4658-B17F-FC3FA500160A}" v="25" dt="2020-04-21T11:31:58.4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249" autoAdjust="0"/>
  </p:normalViewPr>
  <p:slideViewPr>
    <p:cSldViewPr snapToGrid="0">
      <p:cViewPr varScale="1">
        <p:scale>
          <a:sx n="49" d="100"/>
          <a:sy n="49" d="100"/>
        </p:scale>
        <p:origin x="952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>
        <p:scale>
          <a:sx n="80" d="100"/>
          <a:sy n="80" d="100"/>
        </p:scale>
        <p:origin x="2256" y="-7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18/05/2020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6066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6607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6607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6607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6607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hamilton-trust.org.uk/maths/year-3-maths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75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62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51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3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9D1CB2-11BF-434A-9AE8-BEAF97E774D6}"/>
              </a:ext>
            </a:extLst>
          </p:cNvPr>
          <p:cNvSpPr/>
          <p:nvPr userDrawn="1"/>
        </p:nvSpPr>
        <p:spPr>
          <a:xfrm>
            <a:off x="810409" y="6380189"/>
            <a:ext cx="227183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300" b="0" dirty="0">
                <a:solidFill>
                  <a:srgbClr val="EA7600"/>
                </a:solidFill>
              </a:rPr>
              <a:t>©</a:t>
            </a:r>
            <a:r>
              <a:rPr lang="en-GB" sz="1200" b="0" dirty="0">
                <a:solidFill>
                  <a:srgbClr val="EA7600"/>
                </a:solidFill>
              </a:rPr>
              <a:t>  </a:t>
            </a:r>
            <a:r>
              <a:rPr lang="en-GB" sz="1300" b="0" u="none" dirty="0">
                <a:solidFill>
                  <a:srgbClr val="EA7600"/>
                </a:solidFill>
                <a:hlinkClick r:id="rId2"/>
              </a:rPr>
              <a:t>hamilton-trust.org.uk</a:t>
            </a:r>
            <a:endParaRPr lang="en-GB" sz="1300" b="0" u="none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3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 dirty="0"/>
              <a:t>Year 3</a:t>
            </a:r>
          </a:p>
        </p:txBody>
      </p:sp>
    </p:spTree>
    <p:extLst>
      <p:ext uri="{BB962C8B-B14F-4D97-AF65-F5344CB8AC3E}">
        <p14:creationId xmlns:p14="http://schemas.microsoft.com/office/powerpoint/2010/main" val="129187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18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177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77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46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17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03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64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71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rgbClr val="F2F2F2"/>
            </a:gs>
            <a:gs pos="0">
              <a:srgbClr val="FFF2CC"/>
            </a:gs>
            <a:gs pos="100000">
              <a:srgbClr val="FFE69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2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2.xml"/><Relationship Id="rId4" Type="http://schemas.microsoft.com/office/2007/relationships/media" Target="../media/media3.m4a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media" Target="../media/media9.m4a"/><Relationship Id="rId13" Type="http://schemas.openxmlformats.org/officeDocument/2006/relationships/image" Target="../media/image6.png"/><Relationship Id="rId3" Type="http://schemas.microsoft.com/office/2007/relationships/media" Target="../media/media5.m4a"/><Relationship Id="rId7" Type="http://schemas.openxmlformats.org/officeDocument/2006/relationships/audio" Target="../media/media8.m4a"/><Relationship Id="rId12" Type="http://schemas.openxmlformats.org/officeDocument/2006/relationships/image" Target="../media/image5.png"/><Relationship Id="rId2" Type="http://schemas.microsoft.com/office/2007/relationships/media" Target="../media/media4.m4a"/><Relationship Id="rId1" Type="http://schemas.openxmlformats.org/officeDocument/2006/relationships/audio" Target="NULL" TargetMode="External"/><Relationship Id="rId6" Type="http://schemas.microsoft.com/office/2007/relationships/media" Target="../media/media8.m4a"/><Relationship Id="rId11" Type="http://schemas.openxmlformats.org/officeDocument/2006/relationships/image" Target="../media/image4.png"/><Relationship Id="rId5" Type="http://schemas.microsoft.com/office/2007/relationships/media" Target="../media/media7.m4a"/><Relationship Id="rId10" Type="http://schemas.openxmlformats.org/officeDocument/2006/relationships/notesSlide" Target="../notesSlides/notesSlide2.xml"/><Relationship Id="rId4" Type="http://schemas.microsoft.com/office/2007/relationships/media" Target="../media/media6.m4a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media" Target="../media/media15.m4a"/><Relationship Id="rId13" Type="http://schemas.openxmlformats.org/officeDocument/2006/relationships/image" Target="../media/image3.png"/><Relationship Id="rId3" Type="http://schemas.microsoft.com/office/2007/relationships/media" Target="../media/media11.m4a"/><Relationship Id="rId7" Type="http://schemas.openxmlformats.org/officeDocument/2006/relationships/audio" Target="../media/media14.m4a"/><Relationship Id="rId12" Type="http://schemas.openxmlformats.org/officeDocument/2006/relationships/image" Target="../media/image5.png"/><Relationship Id="rId2" Type="http://schemas.microsoft.com/office/2007/relationships/media" Target="../media/media10.m4a"/><Relationship Id="rId1" Type="http://schemas.openxmlformats.org/officeDocument/2006/relationships/audio" Target="NULL" TargetMode="External"/><Relationship Id="rId6" Type="http://schemas.microsoft.com/office/2007/relationships/media" Target="../media/media14.m4a"/><Relationship Id="rId11" Type="http://schemas.openxmlformats.org/officeDocument/2006/relationships/image" Target="../media/image4.png"/><Relationship Id="rId5" Type="http://schemas.microsoft.com/office/2007/relationships/media" Target="../media/media13.m4a"/><Relationship Id="rId10" Type="http://schemas.openxmlformats.org/officeDocument/2006/relationships/notesSlide" Target="../notesSlides/notesSlide4.xml"/><Relationship Id="rId4" Type="http://schemas.microsoft.com/office/2007/relationships/media" Target="../media/media12.m4a"/><Relationship Id="rId9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microsoft.com/office/2007/relationships/media" Target="../media/media17.m4a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3.png"/><Relationship Id="rId2" Type="http://schemas.microsoft.com/office/2007/relationships/media" Target="../media/media16.m4a"/><Relationship Id="rId1" Type="http://schemas.openxmlformats.org/officeDocument/2006/relationships/audio" Target="NULL" TargetMode="External"/><Relationship Id="rId6" Type="http://schemas.openxmlformats.org/officeDocument/2006/relationships/audio" Target="../media/media19.m4a"/><Relationship Id="rId11" Type="http://schemas.openxmlformats.org/officeDocument/2006/relationships/image" Target="../media/image7.png"/><Relationship Id="rId5" Type="http://schemas.microsoft.com/office/2007/relationships/media" Target="../media/media19.m4a"/><Relationship Id="rId10" Type="http://schemas.openxmlformats.org/officeDocument/2006/relationships/image" Target="../media/image5.png"/><Relationship Id="rId4" Type="http://schemas.microsoft.com/office/2007/relationships/media" Target="../media/media18.m4a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Use counting up to subtract.</a:t>
            </a:r>
          </a:p>
        </p:txBody>
      </p:sp>
      <p:sp>
        <p:nvSpPr>
          <p:cNvPr id="5" name="Speech Bubble: Rectangle with Corners Rounded 10">
            <a:extLst>
              <a:ext uri="{FF2B5EF4-FFF2-40B4-BE49-F238E27FC236}">
                <a16:creationId xmlns:a16="http://schemas.microsoft.com/office/drawing/2014/main" id="{4A1D3B1E-032F-4425-B86B-CDB601EB143F}"/>
              </a:ext>
            </a:extLst>
          </p:cNvPr>
          <p:cNvSpPr/>
          <p:nvPr/>
        </p:nvSpPr>
        <p:spPr>
          <a:xfrm>
            <a:off x="4185487" y="688756"/>
            <a:ext cx="1413377" cy="822096"/>
          </a:xfrm>
          <a:prstGeom prst="wedgeEllipseCallout">
            <a:avLst>
              <a:gd name="adj1" fmla="val -87188"/>
              <a:gd name="adj2" fmla="val 45417"/>
            </a:avLst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RIBBIT!</a:t>
            </a:r>
          </a:p>
        </p:txBody>
      </p:sp>
      <p:sp>
        <p:nvSpPr>
          <p:cNvPr id="6" name="Speech Bubble: Rectangle with Corners Rounded 10">
            <a:extLst>
              <a:ext uri="{FF2B5EF4-FFF2-40B4-BE49-F238E27FC236}">
                <a16:creationId xmlns:a16="http://schemas.microsoft.com/office/drawing/2014/main" id="{F4BC9BB6-6063-41C3-9834-71B98786323B}"/>
              </a:ext>
            </a:extLst>
          </p:cNvPr>
          <p:cNvSpPr/>
          <p:nvPr/>
        </p:nvSpPr>
        <p:spPr>
          <a:xfrm>
            <a:off x="5237797" y="2454560"/>
            <a:ext cx="3086100" cy="1138353"/>
          </a:xfrm>
          <a:prstGeom prst="wedgeEllipseCallout">
            <a:avLst>
              <a:gd name="adj1" fmla="val -61227"/>
              <a:gd name="adj2" fmla="val 74766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Frog jumps on a number line, to find differences.</a:t>
            </a:r>
          </a:p>
        </p:txBody>
      </p:sp>
      <p:sp>
        <p:nvSpPr>
          <p:cNvPr id="7" name="Speech Bubble: Rectangle with Corners Rounded 10">
            <a:extLst>
              <a:ext uri="{FF2B5EF4-FFF2-40B4-BE49-F238E27FC236}">
                <a16:creationId xmlns:a16="http://schemas.microsoft.com/office/drawing/2014/main" id="{E3E1E190-3BE3-4899-BE57-213CBD6C9C6D}"/>
              </a:ext>
            </a:extLst>
          </p:cNvPr>
          <p:cNvSpPr/>
          <p:nvPr/>
        </p:nvSpPr>
        <p:spPr>
          <a:xfrm>
            <a:off x="591953" y="2454560"/>
            <a:ext cx="3443005" cy="1711398"/>
          </a:xfrm>
          <a:prstGeom prst="wedgeEllipseCallout">
            <a:avLst>
              <a:gd name="adj1" fmla="val -49054"/>
              <a:gd name="adj2" fmla="val 80332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Frog starts at the smaller number, then </a:t>
            </a:r>
            <a:r>
              <a:rPr lang="en-GB" sz="2000" b="1" u="sng" dirty="0">
                <a:solidFill>
                  <a:srgbClr val="253746"/>
                </a:solidFill>
              </a:rPr>
              <a:t>counts up </a:t>
            </a:r>
            <a:r>
              <a:rPr lang="en-GB" sz="2000" b="1" dirty="0">
                <a:solidFill>
                  <a:srgbClr val="253746"/>
                </a:solidFill>
              </a:rPr>
              <a:t>to the bigger number.</a:t>
            </a:r>
          </a:p>
        </p:txBody>
      </p:sp>
      <p:sp>
        <p:nvSpPr>
          <p:cNvPr id="8" name="Speech Bubble: Rectangle with Corners Rounded 10">
            <a:extLst>
              <a:ext uri="{FF2B5EF4-FFF2-40B4-BE49-F238E27FC236}">
                <a16:creationId xmlns:a16="http://schemas.microsoft.com/office/drawing/2014/main" id="{E1E152D0-828F-48BC-B33C-D63FDC0DCA4B}"/>
              </a:ext>
            </a:extLst>
          </p:cNvPr>
          <p:cNvSpPr/>
          <p:nvPr/>
        </p:nvSpPr>
        <p:spPr>
          <a:xfrm>
            <a:off x="2296762" y="4409199"/>
            <a:ext cx="2530475" cy="1138353"/>
          </a:xfrm>
          <a:prstGeom prst="wedgeEllipseCallout">
            <a:avLst>
              <a:gd name="adj1" fmla="val -61227"/>
              <a:gd name="adj2" fmla="val 74766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He first jumps to the next 10. </a:t>
            </a:r>
          </a:p>
        </p:txBody>
      </p:sp>
      <p:sp>
        <p:nvSpPr>
          <p:cNvPr id="9" name="Speech Bubble: Rectangle with Corners Rounded 10">
            <a:extLst>
              <a:ext uri="{FF2B5EF4-FFF2-40B4-BE49-F238E27FC236}">
                <a16:creationId xmlns:a16="http://schemas.microsoft.com/office/drawing/2014/main" id="{83CD61E6-A775-49F0-9F26-F719E8C4C354}"/>
              </a:ext>
            </a:extLst>
          </p:cNvPr>
          <p:cNvSpPr/>
          <p:nvPr/>
        </p:nvSpPr>
        <p:spPr>
          <a:xfrm>
            <a:off x="5300196" y="3944736"/>
            <a:ext cx="3086100" cy="1613720"/>
          </a:xfrm>
          <a:prstGeom prst="wedgeEllipseCallout">
            <a:avLst>
              <a:gd name="adj1" fmla="val 63938"/>
              <a:gd name="adj2" fmla="val 5386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We add his jumps to find the answer to the subtraction.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2ED03AB-362A-4C4C-A630-D0AB8C19A491}"/>
              </a:ext>
            </a:extLst>
          </p:cNvPr>
          <p:cNvGrpSpPr/>
          <p:nvPr/>
        </p:nvGrpSpPr>
        <p:grpSpPr>
          <a:xfrm>
            <a:off x="219087" y="664496"/>
            <a:ext cx="3701225" cy="1687716"/>
            <a:chOff x="219087" y="664496"/>
            <a:chExt cx="3701225" cy="168771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0D2E34D-5E17-4492-B4D9-43DFE261837B}"/>
                </a:ext>
              </a:extLst>
            </p:cNvPr>
            <p:cNvGrpSpPr/>
            <p:nvPr/>
          </p:nvGrpSpPr>
          <p:grpSpPr>
            <a:xfrm>
              <a:off x="2353801" y="1213859"/>
              <a:ext cx="1566511" cy="1138353"/>
              <a:chOff x="-4629150" y="1523139"/>
              <a:chExt cx="3657600" cy="2657906"/>
            </a:xfrm>
          </p:grpSpPr>
          <p:sp>
            <p:nvSpPr>
              <p:cNvPr id="13" name="Partial Circle 7">
                <a:extLst>
                  <a:ext uri="{FF2B5EF4-FFF2-40B4-BE49-F238E27FC236}">
                    <a16:creationId xmlns:a16="http://schemas.microsoft.com/office/drawing/2014/main" id="{8021249D-455C-4486-8D81-2090EF01D02F}"/>
                  </a:ext>
                </a:extLst>
              </p:cNvPr>
              <p:cNvSpPr/>
              <p:nvPr/>
            </p:nvSpPr>
            <p:spPr>
              <a:xfrm>
                <a:off x="-4629150" y="2000250"/>
                <a:ext cx="3657600" cy="2180795"/>
              </a:xfrm>
              <a:prstGeom prst="pie">
                <a:avLst>
                  <a:gd name="adj1" fmla="val 0"/>
                  <a:gd name="adj2" fmla="val 19892710"/>
                </a:avLst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1000">
                    <a:srgbClr val="66EA5C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92767961-C222-4A3D-B668-5379C5816C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193" t="24158" r="45938" b="40258"/>
              <a:stretch/>
            </p:blipFill>
            <p:spPr>
              <a:xfrm>
                <a:off x="-4000114" y="1523139"/>
                <a:ext cx="2191952" cy="2051273"/>
              </a:xfrm>
              <a:prstGeom prst="rect">
                <a:avLst/>
              </a:prstGeom>
            </p:spPr>
          </p:pic>
        </p:grpSp>
        <p:sp>
          <p:nvSpPr>
            <p:cNvPr id="15" name="Speech Bubble: Rectangle with Corners Rounded 10">
              <a:extLst>
                <a:ext uri="{FF2B5EF4-FFF2-40B4-BE49-F238E27FC236}">
                  <a16:creationId xmlns:a16="http://schemas.microsoft.com/office/drawing/2014/main" id="{383F3ECB-CFA6-42D9-B0A3-7C87C12C95E7}"/>
                </a:ext>
              </a:extLst>
            </p:cNvPr>
            <p:cNvSpPr/>
            <p:nvPr/>
          </p:nvSpPr>
          <p:spPr>
            <a:xfrm>
              <a:off x="219087" y="664496"/>
              <a:ext cx="2530475" cy="850247"/>
            </a:xfrm>
            <a:prstGeom prst="wedgeEllipseCallout">
              <a:avLst>
                <a:gd name="adj1" fmla="val -17564"/>
                <a:gd name="adj2" fmla="val 21215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rgbClr val="253746"/>
                  </a:solidFill>
                </a:rPr>
                <a:t>Frog</a:t>
              </a:r>
              <a:r>
                <a:rPr lang="en-GB" sz="2000" b="1" dirty="0">
                  <a:solidFill>
                    <a:srgbClr val="253746"/>
                  </a:solidFill>
                </a:rPr>
                <a:t> is back!</a:t>
              </a:r>
            </a:p>
          </p:txBody>
        </p:sp>
      </p:grpSp>
      <p:sp>
        <p:nvSpPr>
          <p:cNvPr id="16" name="Speech Bubble: Rectangle with Corners Rounded 10">
            <a:extLst>
              <a:ext uri="{FF2B5EF4-FFF2-40B4-BE49-F238E27FC236}">
                <a16:creationId xmlns:a16="http://schemas.microsoft.com/office/drawing/2014/main" id="{F4BC9BB6-6063-41C3-9834-71B98786323B}"/>
              </a:ext>
            </a:extLst>
          </p:cNvPr>
          <p:cNvSpPr/>
          <p:nvPr/>
        </p:nvSpPr>
        <p:spPr>
          <a:xfrm>
            <a:off x="5786858" y="849024"/>
            <a:ext cx="3086100" cy="1138353"/>
          </a:xfrm>
          <a:prstGeom prst="wedgeEllipseCallout">
            <a:avLst>
              <a:gd name="adj1" fmla="val -61227"/>
              <a:gd name="adj2" fmla="val 74766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How can Frog </a:t>
            </a:r>
          </a:p>
          <a:p>
            <a:pPr algn="ctr"/>
            <a:r>
              <a:rPr lang="en-GB" sz="2000" b="1" dirty="0">
                <a:solidFill>
                  <a:srgbClr val="253746"/>
                </a:solidFill>
              </a:rPr>
              <a:t>help </a:t>
            </a:r>
            <a:r>
              <a:rPr lang="en-GB" sz="2000" b="1">
                <a:solidFill>
                  <a:srgbClr val="253746"/>
                </a:solidFill>
              </a:rPr>
              <a:t>us with </a:t>
            </a:r>
            <a:r>
              <a:rPr lang="en-GB" sz="2000" b="1" dirty="0">
                <a:solidFill>
                  <a:srgbClr val="253746"/>
                </a:solidFill>
              </a:rPr>
              <a:t>subtraction?</a:t>
            </a:r>
          </a:p>
        </p:txBody>
      </p:sp>
      <p:pic>
        <p:nvPicPr>
          <p:cNvPr id="3" name="1">
            <a:hlinkClick r:id="" action="ppaction://media"/>
            <a:extLst>
              <a:ext uri="{FF2B5EF4-FFF2-40B4-BE49-F238E27FC236}">
                <a16:creationId xmlns:a16="http://schemas.microsoft.com/office/drawing/2014/main" id="{697EAEA7-8F36-4B1B-B726-490A5ACCABE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45" end="1023.444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891716" y="205696"/>
            <a:ext cx="609600" cy="609600"/>
          </a:xfrm>
          <a:prstGeom prst="rect">
            <a:avLst/>
          </a:prstGeom>
        </p:spPr>
      </p:pic>
      <p:pic>
        <p:nvPicPr>
          <p:cNvPr id="4" name="2">
            <a:hlinkClick r:id="" action="ppaction://media"/>
            <a:extLst>
              <a:ext uri="{FF2B5EF4-FFF2-40B4-BE49-F238E27FC236}">
                <a16:creationId xmlns:a16="http://schemas.microsoft.com/office/drawing/2014/main" id="{BEBAFB07-7CEE-4FC8-9D40-D5AE5BCAFA4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432" end="691.979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27408" y="2700659"/>
            <a:ext cx="609600" cy="609600"/>
          </a:xfrm>
          <a:prstGeom prst="rect">
            <a:avLst/>
          </a:prstGeom>
        </p:spPr>
      </p:pic>
      <p:pic>
        <p:nvPicPr>
          <p:cNvPr id="18" name="4">
            <a:hlinkClick r:id="" action="ppaction://media"/>
            <a:extLst>
              <a:ext uri="{FF2B5EF4-FFF2-40B4-BE49-F238E27FC236}">
                <a16:creationId xmlns:a16="http://schemas.microsoft.com/office/drawing/2014/main" id="{6BDB1DA7-E1EB-4956-832B-A3A00B0D212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1280" end="1583.5351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084288" y="48904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64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36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196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21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81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F2829A18-9D7E-43A7-9F4F-A1A8B58A5819}"/>
              </a:ext>
            </a:extLst>
          </p:cNvPr>
          <p:cNvSpPr/>
          <p:nvPr/>
        </p:nvSpPr>
        <p:spPr>
          <a:xfrm>
            <a:off x="116681" y="2537924"/>
            <a:ext cx="8933534" cy="1564176"/>
          </a:xfrm>
          <a:prstGeom prst="rect">
            <a:avLst/>
          </a:prstGeom>
          <a:solidFill>
            <a:schemeClr val="bg1"/>
          </a:solidFill>
          <a:ln w="19050"/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2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Use counting up to subtract.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AD0FCA-9DC7-4333-A0C4-8D0B20E079F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" t="31658" r="1397" b="18044"/>
          <a:stretch/>
        </p:blipFill>
        <p:spPr>
          <a:xfrm>
            <a:off x="196186" y="3364200"/>
            <a:ext cx="8777702" cy="5234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83091C-0DFE-4E07-AF26-D3F305FEF7F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28000" y="3131255"/>
            <a:ext cx="360000" cy="3367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519F8D-26D0-49F7-81BF-BFBA6193E36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15882" y="3131255"/>
            <a:ext cx="360000" cy="3367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B67A5B-C53E-452B-A7DD-851214C4C96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18096" y="3145215"/>
            <a:ext cx="360000" cy="3367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7C8E5D-C5B7-455A-B6C1-6D57E52FAFC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49348" y="3145213"/>
            <a:ext cx="360000" cy="33672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F97C865-9987-417D-9E2E-61C83CCA35B8}"/>
              </a:ext>
            </a:extLst>
          </p:cNvPr>
          <p:cNvCxnSpPr/>
          <p:nvPr/>
        </p:nvCxnSpPr>
        <p:spPr>
          <a:xfrm flipH="1">
            <a:off x="3417625" y="3542407"/>
            <a:ext cx="1" cy="14400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B0343CC-01A7-42BA-BC79-F3A79951C59A}"/>
              </a:ext>
            </a:extLst>
          </p:cNvPr>
          <p:cNvSpPr txBox="1"/>
          <p:nvPr/>
        </p:nvSpPr>
        <p:spPr>
          <a:xfrm>
            <a:off x="3166066" y="3618000"/>
            <a:ext cx="507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37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2CD79F3-1085-48F0-BF8A-A61F9605A48A}"/>
              </a:ext>
            </a:extLst>
          </p:cNvPr>
          <p:cNvGrpSpPr/>
          <p:nvPr/>
        </p:nvGrpSpPr>
        <p:grpSpPr>
          <a:xfrm>
            <a:off x="3417625" y="2547303"/>
            <a:ext cx="465173" cy="1386394"/>
            <a:chOff x="1423517" y="3731311"/>
            <a:chExt cx="2857597" cy="1386394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E24F5E3-467B-4F3D-96DA-1D837F0A7992}"/>
                </a:ext>
              </a:extLst>
            </p:cNvPr>
            <p:cNvCxnSpPr/>
            <p:nvPr/>
          </p:nvCxnSpPr>
          <p:spPr>
            <a:xfrm flipH="1">
              <a:off x="4281114" y="5117705"/>
              <a:ext cx="0" cy="0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DC5BAE7-1557-4FAE-8F46-06136AFA90F2}"/>
                </a:ext>
              </a:extLst>
            </p:cNvPr>
            <p:cNvGrpSpPr/>
            <p:nvPr/>
          </p:nvGrpSpPr>
          <p:grpSpPr>
            <a:xfrm>
              <a:off x="1423517" y="3731311"/>
              <a:ext cx="1709407" cy="934636"/>
              <a:chOff x="2247895" y="3530429"/>
              <a:chExt cx="1681453" cy="1131844"/>
            </a:xfrm>
          </p:grpSpPr>
          <p:sp>
            <p:nvSpPr>
              <p:cNvPr id="17" name="Freeform: Shape 17">
                <a:extLst>
                  <a:ext uri="{FF2B5EF4-FFF2-40B4-BE49-F238E27FC236}">
                    <a16:creationId xmlns:a16="http://schemas.microsoft.com/office/drawing/2014/main" id="{507872B4-F473-41D4-B7AF-EA7EF79F0869}"/>
                  </a:ext>
                </a:extLst>
              </p:cNvPr>
              <p:cNvSpPr/>
              <p:nvPr/>
            </p:nvSpPr>
            <p:spPr>
              <a:xfrm>
                <a:off x="2247895" y="4054792"/>
                <a:ext cx="1681453" cy="607481"/>
              </a:xfrm>
              <a:custGeom>
                <a:avLst/>
                <a:gdLst>
                  <a:gd name="connsiteX0" fmla="*/ 0 w 1990725"/>
                  <a:gd name="connsiteY0" fmla="*/ 323850 h 323850"/>
                  <a:gd name="connsiteX1" fmla="*/ 1047750 w 1990725"/>
                  <a:gd name="connsiteY1" fmla="*/ 0 h 323850"/>
                  <a:gd name="connsiteX2" fmla="*/ 1990725 w 1990725"/>
                  <a:gd name="connsiteY2" fmla="*/ 323850 h 323850"/>
                  <a:gd name="connsiteX3" fmla="*/ 1990725 w 1990725"/>
                  <a:gd name="connsiteY3" fmla="*/ 323850 h 323850"/>
                  <a:gd name="connsiteX4" fmla="*/ 1990725 w 1990725"/>
                  <a:gd name="connsiteY4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0725" h="323850">
                    <a:moveTo>
                      <a:pt x="0" y="323850"/>
                    </a:moveTo>
                    <a:cubicBezTo>
                      <a:pt x="357981" y="161925"/>
                      <a:pt x="715963" y="0"/>
                      <a:pt x="1047750" y="0"/>
                    </a:cubicBezTo>
                    <a:cubicBezTo>
                      <a:pt x="1379537" y="0"/>
                      <a:pt x="1990725" y="323850"/>
                      <a:pt x="1990725" y="323850"/>
                    </a:cubicBezTo>
                    <a:lnTo>
                      <a:pt x="1990725" y="323850"/>
                    </a:lnTo>
                    <a:lnTo>
                      <a:pt x="1990725" y="323850"/>
                    </a:lnTo>
                  </a:path>
                </a:pathLst>
              </a:custGeom>
              <a:noFill/>
              <a:ln w="19050" cap="flat" cmpd="sng" algn="ctr">
                <a:solidFill>
                  <a:srgbClr val="00206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1E669F0-679A-4F43-9217-D6A85CE8F122}"/>
                  </a:ext>
                </a:extLst>
              </p:cNvPr>
              <p:cNvSpPr txBox="1"/>
              <p:nvPr/>
            </p:nvSpPr>
            <p:spPr>
              <a:xfrm>
                <a:off x="2874388" y="3530429"/>
                <a:ext cx="428466" cy="484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noProof="0" dirty="0">
                    <a:solidFill>
                      <a:srgbClr val="C00000"/>
                    </a:solidFill>
                    <a:latin typeface="Calibri" panose="020F0502020204030204"/>
                  </a:rPr>
                  <a:t>3</a:t>
                </a: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</p:grpSp>
      <p:sp>
        <p:nvSpPr>
          <p:cNvPr id="19" name="Speech Bubble: Rectangle with Corners Rounded 10">
            <a:extLst>
              <a:ext uri="{FF2B5EF4-FFF2-40B4-BE49-F238E27FC236}">
                <a16:creationId xmlns:a16="http://schemas.microsoft.com/office/drawing/2014/main" id="{E75644B9-F998-4079-AB47-C91585C89399}"/>
              </a:ext>
            </a:extLst>
          </p:cNvPr>
          <p:cNvSpPr/>
          <p:nvPr/>
        </p:nvSpPr>
        <p:spPr>
          <a:xfrm>
            <a:off x="912341" y="4522322"/>
            <a:ext cx="2761282" cy="1484778"/>
          </a:xfrm>
          <a:prstGeom prst="wedgeEllipseCallout">
            <a:avLst>
              <a:gd name="adj1" fmla="val 85089"/>
              <a:gd name="adj2" fmla="val -83851"/>
            </a:avLst>
          </a:prstGeom>
          <a:solidFill>
            <a:srgbClr val="BDD7EE"/>
          </a:solidFill>
          <a:ln w="9525">
            <a:solidFill>
              <a:srgbClr val="1F4E79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Add the jumps, largest number first:</a:t>
            </a:r>
          </a:p>
          <a:p>
            <a:pPr algn="ctr"/>
            <a:r>
              <a:rPr lang="en-GB" sz="2000" b="1" dirty="0">
                <a:solidFill>
                  <a:srgbClr val="253746"/>
                </a:solidFill>
              </a:rPr>
              <a:t>30 + 3 + 2 = ?</a:t>
            </a:r>
            <a:endParaRPr lang="en-GB" sz="2000" b="1" dirty="0">
              <a:solidFill>
                <a:srgbClr val="C00000"/>
              </a:solidFill>
            </a:endParaRPr>
          </a:p>
        </p:txBody>
      </p:sp>
      <p:sp>
        <p:nvSpPr>
          <p:cNvPr id="20" name="Speech Bubble: Rectangle with Corners Rounded 10">
            <a:extLst>
              <a:ext uri="{FF2B5EF4-FFF2-40B4-BE49-F238E27FC236}">
                <a16:creationId xmlns:a16="http://schemas.microsoft.com/office/drawing/2014/main" id="{4CE64046-E49E-4E48-8EA5-D561B0AE5533}"/>
              </a:ext>
            </a:extLst>
          </p:cNvPr>
          <p:cNvSpPr/>
          <p:nvPr/>
        </p:nvSpPr>
        <p:spPr>
          <a:xfrm>
            <a:off x="460375" y="528351"/>
            <a:ext cx="2948941" cy="1271420"/>
          </a:xfrm>
          <a:prstGeom prst="wedgeEllipseCallout">
            <a:avLst>
              <a:gd name="adj1" fmla="val -55419"/>
              <a:gd name="adj2" fmla="val 64017"/>
            </a:avLst>
          </a:prstGeom>
          <a:solidFill>
            <a:srgbClr val="BDD7EE"/>
          </a:solidFill>
          <a:ln w="9525">
            <a:solidFill>
              <a:srgbClr val="1F4E79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Let’s see how Frog counts up on the bead line to find 72 - 37.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6C8AB8E-9897-475D-B131-B350DA730BA7}"/>
              </a:ext>
            </a:extLst>
          </p:cNvPr>
          <p:cNvGrpSpPr/>
          <p:nvPr/>
        </p:nvGrpSpPr>
        <p:grpSpPr>
          <a:xfrm>
            <a:off x="6136922" y="3542407"/>
            <a:ext cx="561658" cy="383370"/>
            <a:chOff x="6136922" y="3542407"/>
            <a:chExt cx="561658" cy="38337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58FBA29-2B6C-4A7B-96D9-C98E53972C24}"/>
                </a:ext>
              </a:extLst>
            </p:cNvPr>
            <p:cNvCxnSpPr/>
            <p:nvPr/>
          </p:nvCxnSpPr>
          <p:spPr>
            <a:xfrm flipH="1">
              <a:off x="6406496" y="3542407"/>
              <a:ext cx="0" cy="144000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8E7BA6D-0520-4AC4-A760-1D534BCB3EF8}"/>
                </a:ext>
              </a:extLst>
            </p:cNvPr>
            <p:cNvSpPr txBox="1"/>
            <p:nvPr/>
          </p:nvSpPr>
          <p:spPr>
            <a:xfrm>
              <a:off x="6136922" y="3618000"/>
              <a:ext cx="5616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400" b="1" noProof="0" dirty="0">
                  <a:solidFill>
                    <a:srgbClr val="FF0000"/>
                  </a:solidFill>
                  <a:latin typeface="Calibri" panose="020F0502020204030204"/>
                </a:rPr>
                <a:t>72</a:t>
              </a:r>
              <a:endPara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23" name="Speech Bubble: Rectangle with Corners Rounded 10">
            <a:extLst>
              <a:ext uri="{FF2B5EF4-FFF2-40B4-BE49-F238E27FC236}">
                <a16:creationId xmlns:a16="http://schemas.microsoft.com/office/drawing/2014/main" id="{C2075B1D-A593-4F64-B42D-DFC0802EAEDE}"/>
              </a:ext>
            </a:extLst>
          </p:cNvPr>
          <p:cNvSpPr/>
          <p:nvPr/>
        </p:nvSpPr>
        <p:spPr>
          <a:xfrm>
            <a:off x="6335589" y="1601555"/>
            <a:ext cx="2761282" cy="808214"/>
          </a:xfrm>
          <a:prstGeom prst="wedgeEllipseCallout">
            <a:avLst>
              <a:gd name="adj1" fmla="val -40665"/>
              <a:gd name="adj2" fmla="val 75611"/>
            </a:avLst>
          </a:prstGeom>
          <a:solidFill>
            <a:srgbClr val="BDD7EE"/>
          </a:solidFill>
          <a:ln w="9525">
            <a:solidFill>
              <a:srgbClr val="1F4E79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… then </a:t>
            </a:r>
            <a:r>
              <a:rPr lang="en-GB" sz="2000" b="1" dirty="0">
                <a:solidFill>
                  <a:srgbClr val="C00000"/>
                </a:solidFill>
              </a:rPr>
              <a:t>2</a:t>
            </a:r>
            <a:r>
              <a:rPr lang="en-GB" sz="2000" b="1" dirty="0">
                <a:solidFill>
                  <a:srgbClr val="253746"/>
                </a:solidFill>
              </a:rPr>
              <a:t> to hop from 70 to 72.</a:t>
            </a:r>
          </a:p>
        </p:txBody>
      </p:sp>
      <p:sp>
        <p:nvSpPr>
          <p:cNvPr id="24" name="Speech Bubble: Rectangle with Corners Rounded 10">
            <a:extLst>
              <a:ext uri="{FF2B5EF4-FFF2-40B4-BE49-F238E27FC236}">
                <a16:creationId xmlns:a16="http://schemas.microsoft.com/office/drawing/2014/main" id="{F6042774-3728-4422-BDE6-3B9E012F068A}"/>
              </a:ext>
            </a:extLst>
          </p:cNvPr>
          <p:cNvSpPr/>
          <p:nvPr/>
        </p:nvSpPr>
        <p:spPr>
          <a:xfrm>
            <a:off x="837251" y="1934508"/>
            <a:ext cx="2438440" cy="860216"/>
          </a:xfrm>
          <a:prstGeom prst="wedgeEllipseCallout">
            <a:avLst>
              <a:gd name="adj1" fmla="val 53168"/>
              <a:gd name="adj2" fmla="val 40179"/>
            </a:avLst>
          </a:prstGeom>
          <a:solidFill>
            <a:srgbClr val="BDD7EE"/>
          </a:solidFill>
          <a:ln w="9525">
            <a:solidFill>
              <a:srgbClr val="1F4E79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Count 3 beads to 40.</a:t>
            </a:r>
          </a:p>
        </p:txBody>
      </p:sp>
      <p:sp>
        <p:nvSpPr>
          <p:cNvPr id="25" name="Speech Bubble: Rectangle with Corners Rounded 10">
            <a:extLst>
              <a:ext uri="{FF2B5EF4-FFF2-40B4-BE49-F238E27FC236}">
                <a16:creationId xmlns:a16="http://schemas.microsoft.com/office/drawing/2014/main" id="{FF3C387E-606E-45B0-9A53-AC60B45F3FF4}"/>
              </a:ext>
            </a:extLst>
          </p:cNvPr>
          <p:cNvSpPr/>
          <p:nvPr/>
        </p:nvSpPr>
        <p:spPr>
          <a:xfrm>
            <a:off x="3641892" y="518316"/>
            <a:ext cx="3056688" cy="1198946"/>
          </a:xfrm>
          <a:prstGeom prst="wedgeEllipseCallout">
            <a:avLst>
              <a:gd name="adj1" fmla="val -6780"/>
              <a:gd name="adj2" fmla="val 104721"/>
            </a:avLst>
          </a:prstGeom>
          <a:solidFill>
            <a:srgbClr val="BDD7EE"/>
          </a:solidFill>
          <a:ln w="9525">
            <a:solidFill>
              <a:srgbClr val="1F4E79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… and another </a:t>
            </a:r>
            <a:r>
              <a:rPr lang="en-GB" sz="2000" b="1" dirty="0">
                <a:solidFill>
                  <a:srgbClr val="C00000"/>
                </a:solidFill>
              </a:rPr>
              <a:t>30 in tens</a:t>
            </a:r>
            <a:r>
              <a:rPr lang="en-GB" sz="2000" b="1" dirty="0">
                <a:solidFill>
                  <a:srgbClr val="253746"/>
                </a:solidFill>
              </a:rPr>
              <a:t> to jump from 40 to 70...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2CD79F3-1085-48F0-BF8A-A61F9605A48A}"/>
              </a:ext>
            </a:extLst>
          </p:cNvPr>
          <p:cNvGrpSpPr/>
          <p:nvPr/>
        </p:nvGrpSpPr>
        <p:grpSpPr>
          <a:xfrm>
            <a:off x="3741366" y="2547303"/>
            <a:ext cx="2490544" cy="1377015"/>
            <a:chOff x="1423516" y="3740690"/>
            <a:chExt cx="15299630" cy="1377015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E24F5E3-467B-4F3D-96DA-1D837F0A7992}"/>
                </a:ext>
              </a:extLst>
            </p:cNvPr>
            <p:cNvCxnSpPr/>
            <p:nvPr/>
          </p:nvCxnSpPr>
          <p:spPr>
            <a:xfrm flipH="1">
              <a:off x="4281114" y="5117705"/>
              <a:ext cx="0" cy="0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DC5BAE7-1557-4FAE-8F46-06136AFA90F2}"/>
                </a:ext>
              </a:extLst>
            </p:cNvPr>
            <p:cNvGrpSpPr/>
            <p:nvPr/>
          </p:nvGrpSpPr>
          <p:grpSpPr>
            <a:xfrm>
              <a:off x="1423516" y="3740690"/>
              <a:ext cx="15299630" cy="925257"/>
              <a:chOff x="2247894" y="3541787"/>
              <a:chExt cx="15049435" cy="1120486"/>
            </a:xfrm>
          </p:grpSpPr>
          <p:sp>
            <p:nvSpPr>
              <p:cNvPr id="29" name="Freeform: Shape 17">
                <a:extLst>
                  <a:ext uri="{FF2B5EF4-FFF2-40B4-BE49-F238E27FC236}">
                    <a16:creationId xmlns:a16="http://schemas.microsoft.com/office/drawing/2014/main" id="{507872B4-F473-41D4-B7AF-EA7EF79F0869}"/>
                  </a:ext>
                </a:extLst>
              </p:cNvPr>
              <p:cNvSpPr/>
              <p:nvPr/>
            </p:nvSpPr>
            <p:spPr>
              <a:xfrm>
                <a:off x="2247894" y="4054792"/>
                <a:ext cx="15049435" cy="607481"/>
              </a:xfrm>
              <a:custGeom>
                <a:avLst/>
                <a:gdLst>
                  <a:gd name="connsiteX0" fmla="*/ 0 w 1990725"/>
                  <a:gd name="connsiteY0" fmla="*/ 323850 h 323850"/>
                  <a:gd name="connsiteX1" fmla="*/ 1047750 w 1990725"/>
                  <a:gd name="connsiteY1" fmla="*/ 0 h 323850"/>
                  <a:gd name="connsiteX2" fmla="*/ 1990725 w 1990725"/>
                  <a:gd name="connsiteY2" fmla="*/ 323850 h 323850"/>
                  <a:gd name="connsiteX3" fmla="*/ 1990725 w 1990725"/>
                  <a:gd name="connsiteY3" fmla="*/ 323850 h 323850"/>
                  <a:gd name="connsiteX4" fmla="*/ 1990725 w 1990725"/>
                  <a:gd name="connsiteY4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0725" h="323850">
                    <a:moveTo>
                      <a:pt x="0" y="323850"/>
                    </a:moveTo>
                    <a:cubicBezTo>
                      <a:pt x="357981" y="161925"/>
                      <a:pt x="715963" y="0"/>
                      <a:pt x="1047750" y="0"/>
                    </a:cubicBezTo>
                    <a:cubicBezTo>
                      <a:pt x="1379537" y="0"/>
                      <a:pt x="1990725" y="323850"/>
                      <a:pt x="1990725" y="323850"/>
                    </a:cubicBezTo>
                    <a:lnTo>
                      <a:pt x="1990725" y="323850"/>
                    </a:lnTo>
                    <a:lnTo>
                      <a:pt x="1990725" y="323850"/>
                    </a:lnTo>
                  </a:path>
                </a:pathLst>
              </a:custGeom>
              <a:noFill/>
              <a:ln w="19050" cap="flat" cmpd="sng" algn="ctr">
                <a:solidFill>
                  <a:srgbClr val="00206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1E669F0-679A-4F43-9217-D6A85CE8F122}"/>
                  </a:ext>
                </a:extLst>
              </p:cNvPr>
              <p:cNvSpPr txBox="1"/>
              <p:nvPr/>
            </p:nvSpPr>
            <p:spPr>
              <a:xfrm>
                <a:off x="8802655" y="3541787"/>
                <a:ext cx="3126487" cy="484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noProof="0" dirty="0">
                    <a:solidFill>
                      <a:srgbClr val="C00000"/>
                    </a:solidFill>
                    <a:latin typeface="Calibri" panose="020F0502020204030204"/>
                  </a:rPr>
                  <a:t>30</a:t>
                </a: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2CD79F3-1085-48F0-BF8A-A61F9605A48A}"/>
              </a:ext>
            </a:extLst>
          </p:cNvPr>
          <p:cNvGrpSpPr/>
          <p:nvPr/>
        </p:nvGrpSpPr>
        <p:grpSpPr>
          <a:xfrm>
            <a:off x="6231911" y="2537924"/>
            <a:ext cx="465172" cy="1386394"/>
            <a:chOff x="1423524" y="3731311"/>
            <a:chExt cx="2857590" cy="1386394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E24F5E3-467B-4F3D-96DA-1D837F0A7992}"/>
                </a:ext>
              </a:extLst>
            </p:cNvPr>
            <p:cNvCxnSpPr/>
            <p:nvPr/>
          </p:nvCxnSpPr>
          <p:spPr>
            <a:xfrm flipH="1">
              <a:off x="4281114" y="5117705"/>
              <a:ext cx="0" cy="0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5DC5BAE7-1557-4FAE-8F46-06136AFA90F2}"/>
                </a:ext>
              </a:extLst>
            </p:cNvPr>
            <p:cNvGrpSpPr/>
            <p:nvPr/>
          </p:nvGrpSpPr>
          <p:grpSpPr>
            <a:xfrm>
              <a:off x="1423524" y="3731311"/>
              <a:ext cx="1072498" cy="934636"/>
              <a:chOff x="2247901" y="3530429"/>
              <a:chExt cx="1054959" cy="1131844"/>
            </a:xfrm>
          </p:grpSpPr>
          <p:sp>
            <p:nvSpPr>
              <p:cNvPr id="34" name="Freeform: Shape 17">
                <a:extLst>
                  <a:ext uri="{FF2B5EF4-FFF2-40B4-BE49-F238E27FC236}">
                    <a16:creationId xmlns:a16="http://schemas.microsoft.com/office/drawing/2014/main" id="{507872B4-F473-41D4-B7AF-EA7EF79F0869}"/>
                  </a:ext>
                </a:extLst>
              </p:cNvPr>
              <p:cNvSpPr/>
              <p:nvPr/>
            </p:nvSpPr>
            <p:spPr>
              <a:xfrm>
                <a:off x="2247901" y="4054792"/>
                <a:ext cx="1054959" cy="607481"/>
              </a:xfrm>
              <a:custGeom>
                <a:avLst/>
                <a:gdLst>
                  <a:gd name="connsiteX0" fmla="*/ 0 w 1990725"/>
                  <a:gd name="connsiteY0" fmla="*/ 323850 h 323850"/>
                  <a:gd name="connsiteX1" fmla="*/ 1047750 w 1990725"/>
                  <a:gd name="connsiteY1" fmla="*/ 0 h 323850"/>
                  <a:gd name="connsiteX2" fmla="*/ 1990725 w 1990725"/>
                  <a:gd name="connsiteY2" fmla="*/ 323850 h 323850"/>
                  <a:gd name="connsiteX3" fmla="*/ 1990725 w 1990725"/>
                  <a:gd name="connsiteY3" fmla="*/ 323850 h 323850"/>
                  <a:gd name="connsiteX4" fmla="*/ 1990725 w 1990725"/>
                  <a:gd name="connsiteY4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0725" h="323850">
                    <a:moveTo>
                      <a:pt x="0" y="323850"/>
                    </a:moveTo>
                    <a:cubicBezTo>
                      <a:pt x="357981" y="161925"/>
                      <a:pt x="715963" y="0"/>
                      <a:pt x="1047750" y="0"/>
                    </a:cubicBezTo>
                    <a:cubicBezTo>
                      <a:pt x="1379537" y="0"/>
                      <a:pt x="1990725" y="323850"/>
                      <a:pt x="1990725" y="323850"/>
                    </a:cubicBezTo>
                    <a:lnTo>
                      <a:pt x="1990725" y="323850"/>
                    </a:lnTo>
                    <a:lnTo>
                      <a:pt x="1990725" y="323850"/>
                    </a:lnTo>
                  </a:path>
                </a:pathLst>
              </a:custGeom>
              <a:noFill/>
              <a:ln w="19050" cap="flat" cmpd="sng" algn="ctr">
                <a:solidFill>
                  <a:srgbClr val="00206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1E669F0-679A-4F43-9217-D6A85CE8F122}"/>
                  </a:ext>
                </a:extLst>
              </p:cNvPr>
              <p:cNvSpPr txBox="1"/>
              <p:nvPr/>
            </p:nvSpPr>
            <p:spPr>
              <a:xfrm>
                <a:off x="2874388" y="3530429"/>
                <a:ext cx="428466" cy="484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noProof="0" dirty="0">
                    <a:solidFill>
                      <a:srgbClr val="C00000"/>
                    </a:solidFill>
                    <a:latin typeface="Calibri" panose="020F0502020204030204"/>
                  </a:rPr>
                  <a:t>2</a:t>
                </a: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3632179" y="5165761"/>
            <a:ext cx="1452642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253746"/>
                </a:solidFill>
              </a:rPr>
              <a:t>72 - 37 = </a:t>
            </a:r>
            <a:r>
              <a:rPr lang="en-GB" sz="2400" b="1" dirty="0">
                <a:solidFill>
                  <a:srgbClr val="C00000"/>
                </a:solidFill>
              </a:rPr>
              <a:t>35</a:t>
            </a:r>
            <a:endParaRPr lang="en-GB" sz="2000" b="1" dirty="0">
              <a:solidFill>
                <a:srgbClr val="C00000"/>
              </a:solidFill>
            </a:endParaRPr>
          </a:p>
        </p:txBody>
      </p:sp>
      <p:pic>
        <p:nvPicPr>
          <p:cNvPr id="4" name="1">
            <a:hlinkClick r:id="" action="ppaction://media"/>
            <a:extLst>
              <a:ext uri="{FF2B5EF4-FFF2-40B4-BE49-F238E27FC236}">
                <a16:creationId xmlns:a16="http://schemas.microsoft.com/office/drawing/2014/main" id="{4CA5FC94-ECE0-49B4-BC83-2EF16BDEE78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92" end="1132.1564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274366" y="1275204"/>
            <a:ext cx="609600" cy="609600"/>
          </a:xfrm>
          <a:prstGeom prst="rect">
            <a:avLst/>
          </a:prstGeom>
        </p:spPr>
      </p:pic>
      <p:pic>
        <p:nvPicPr>
          <p:cNvPr id="39" name="2">
            <a:hlinkClick r:id="" action="ppaction://media"/>
            <a:extLst>
              <a:ext uri="{FF2B5EF4-FFF2-40B4-BE49-F238E27FC236}">
                <a16:creationId xmlns:a16="http://schemas.microsoft.com/office/drawing/2014/main" id="{C33488B5-E903-4874-A1BC-D1DD0F74B00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530" end="309.3945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274366" y="2242503"/>
            <a:ext cx="609600" cy="609600"/>
          </a:xfrm>
          <a:prstGeom prst="rect">
            <a:avLst/>
          </a:prstGeom>
        </p:spPr>
      </p:pic>
      <p:pic>
        <p:nvPicPr>
          <p:cNvPr id="40" name="30">
            <a:hlinkClick r:id="" action="ppaction://media"/>
            <a:extLst>
              <a:ext uri="{FF2B5EF4-FFF2-40B4-BE49-F238E27FC236}">
                <a16:creationId xmlns:a16="http://schemas.microsoft.com/office/drawing/2014/main" id="{FB2F3457-D4D5-4247-9BE4-878344FEBA1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1445" end="8457.3333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158454" y="3455233"/>
            <a:ext cx="609600" cy="609600"/>
          </a:xfrm>
          <a:prstGeom prst="rect">
            <a:avLst/>
          </a:prstGeom>
        </p:spPr>
      </p:pic>
      <p:pic>
        <p:nvPicPr>
          <p:cNvPr id="41" name="30">
            <a:hlinkClick r:id="" action="ppaction://media"/>
            <a:extLst>
              <a:ext uri="{FF2B5EF4-FFF2-40B4-BE49-F238E27FC236}">
                <a16:creationId xmlns:a16="http://schemas.microsoft.com/office/drawing/2014/main" id="{B6088F90-DAE2-41CE-BBBF-B5940A0A41B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14172" end="444.3333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239591" y="3986200"/>
            <a:ext cx="609600" cy="609600"/>
          </a:xfrm>
          <a:prstGeom prst="rect">
            <a:avLst/>
          </a:prstGeom>
        </p:spPr>
      </p:pic>
      <p:pic>
        <p:nvPicPr>
          <p:cNvPr id="42" name="2">
            <a:hlinkClick r:id="" action="ppaction://media"/>
            <a:extLst>
              <a:ext uri="{FF2B5EF4-FFF2-40B4-BE49-F238E27FC236}">
                <a16:creationId xmlns:a16="http://schemas.microsoft.com/office/drawing/2014/main" id="{926C865C-0C41-4554-B86C-5251D7295E9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924" end="643.3356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463254" y="5264711"/>
            <a:ext cx="609600" cy="609600"/>
          </a:xfrm>
          <a:prstGeom prst="rect">
            <a:avLst/>
          </a:prstGeom>
        </p:spPr>
      </p:pic>
      <p:pic>
        <p:nvPicPr>
          <p:cNvPr id="43" name="37">
            <a:hlinkClick r:id="" action="ppaction://media"/>
            <a:extLst>
              <a:ext uri="{FF2B5EF4-FFF2-40B4-BE49-F238E27FC236}">
                <a16:creationId xmlns:a16="http://schemas.microsoft.com/office/drawing/2014/main" id="{F18331F4-C719-4B6E-820D-24D53E8E50CC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158454" y="528351"/>
            <a:ext cx="609600" cy="609600"/>
          </a:xfrm>
          <a:prstGeom prst="rect">
            <a:avLst/>
          </a:prstGeom>
        </p:spPr>
      </p:pic>
      <p:pic>
        <p:nvPicPr>
          <p:cNvPr id="44" name="72">
            <a:hlinkClick r:id="" action="ppaction://media"/>
            <a:extLst>
              <a:ext uri="{FF2B5EF4-FFF2-40B4-BE49-F238E27FC236}">
                <a16:creationId xmlns:a16="http://schemas.microsoft.com/office/drawing/2014/main" id="{8D9B1AB8-D48C-4744-8E39-E46BC7A500E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8">
                  <p14:trim st="1276" end="945.331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644134" y="1461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08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5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7897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897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953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7137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912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621"/>
                            </p:stCondLst>
                            <p:childTnLst>
                              <p:par>
                                <p:cTn id="6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4407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4028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4528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7405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8000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13" grpId="0"/>
      <p:bldP spid="19" grpId="0" animBg="1"/>
      <p:bldP spid="20" grpId="0" animBg="1"/>
      <p:bldP spid="23" grpId="0" animBg="1"/>
      <p:bldP spid="24" grpId="0" animBg="1"/>
      <p:bldP spid="25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116681" y="2537924"/>
            <a:ext cx="8933534" cy="1564176"/>
            <a:chOff x="116681" y="2537924"/>
            <a:chExt cx="8933534" cy="1564176"/>
          </a:xfrm>
        </p:grpSpPr>
        <p:sp>
          <p:nvSpPr>
            <p:cNvPr id="4" name="Rectangle 3"/>
            <p:cNvSpPr/>
            <p:nvPr/>
          </p:nvSpPr>
          <p:spPr>
            <a:xfrm>
              <a:off x="116681" y="2537924"/>
              <a:ext cx="8933534" cy="1564176"/>
            </a:xfrm>
            <a:prstGeom prst="rect">
              <a:avLst/>
            </a:prstGeom>
            <a:solidFill>
              <a:schemeClr val="bg1"/>
            </a:solidFill>
            <a:ln w="19050"/>
            <a:effectLst>
              <a:outerShdw blurRad="50800" dist="38100" dir="60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B5AD0FCA-9DC7-4333-A0C4-8D0B20E079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6" t="50698" r="1397" b="18044"/>
            <a:stretch/>
          </p:blipFill>
          <p:spPr>
            <a:xfrm>
              <a:off x="196186" y="3420000"/>
              <a:ext cx="8777702" cy="325291"/>
            </a:xfrm>
            <a:prstGeom prst="rect">
              <a:avLst/>
            </a:prstGeom>
          </p:spPr>
        </p:pic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3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Use counting up to subtract.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83091C-0DFE-4E07-AF26-D3F305FEF7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000" y="3131255"/>
            <a:ext cx="360000" cy="3367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519F8D-26D0-49F7-81BF-BFBA6193E3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5882" y="3131255"/>
            <a:ext cx="360000" cy="3367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B67A5B-C53E-452B-A7DD-851214C4C9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316" y="3132000"/>
            <a:ext cx="360000" cy="3367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7C8E5D-C5B7-455A-B6C1-6D57E52FAF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5688" y="3132000"/>
            <a:ext cx="360000" cy="33672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F97C865-9987-417D-9E2E-61C83CCA35B8}"/>
              </a:ext>
            </a:extLst>
          </p:cNvPr>
          <p:cNvCxnSpPr/>
          <p:nvPr/>
        </p:nvCxnSpPr>
        <p:spPr>
          <a:xfrm flipH="1">
            <a:off x="3417625" y="3492000"/>
            <a:ext cx="1" cy="14400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B0343CC-01A7-42BA-BC79-F3A79951C59A}"/>
              </a:ext>
            </a:extLst>
          </p:cNvPr>
          <p:cNvSpPr txBox="1"/>
          <p:nvPr/>
        </p:nvSpPr>
        <p:spPr>
          <a:xfrm>
            <a:off x="3166066" y="3564000"/>
            <a:ext cx="507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37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2CD79F3-1085-48F0-BF8A-A61F9605A48A}"/>
              </a:ext>
            </a:extLst>
          </p:cNvPr>
          <p:cNvGrpSpPr/>
          <p:nvPr/>
        </p:nvGrpSpPr>
        <p:grpSpPr>
          <a:xfrm>
            <a:off x="3417625" y="2547303"/>
            <a:ext cx="465173" cy="1386394"/>
            <a:chOff x="1423517" y="3731311"/>
            <a:chExt cx="2857597" cy="1386394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E24F5E3-467B-4F3D-96DA-1D837F0A7992}"/>
                </a:ext>
              </a:extLst>
            </p:cNvPr>
            <p:cNvCxnSpPr/>
            <p:nvPr/>
          </p:nvCxnSpPr>
          <p:spPr>
            <a:xfrm flipH="1">
              <a:off x="4281114" y="5117705"/>
              <a:ext cx="0" cy="0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DC5BAE7-1557-4FAE-8F46-06136AFA90F2}"/>
                </a:ext>
              </a:extLst>
            </p:cNvPr>
            <p:cNvGrpSpPr/>
            <p:nvPr/>
          </p:nvGrpSpPr>
          <p:grpSpPr>
            <a:xfrm>
              <a:off x="1423517" y="3731311"/>
              <a:ext cx="1709407" cy="934636"/>
              <a:chOff x="2247895" y="3530429"/>
              <a:chExt cx="1681453" cy="1131844"/>
            </a:xfrm>
          </p:grpSpPr>
          <p:sp>
            <p:nvSpPr>
              <p:cNvPr id="17" name="Freeform: Shape 17">
                <a:extLst>
                  <a:ext uri="{FF2B5EF4-FFF2-40B4-BE49-F238E27FC236}">
                    <a16:creationId xmlns:a16="http://schemas.microsoft.com/office/drawing/2014/main" id="{507872B4-F473-41D4-B7AF-EA7EF79F0869}"/>
                  </a:ext>
                </a:extLst>
              </p:cNvPr>
              <p:cNvSpPr/>
              <p:nvPr/>
            </p:nvSpPr>
            <p:spPr>
              <a:xfrm>
                <a:off x="2247895" y="4054792"/>
                <a:ext cx="1681453" cy="607481"/>
              </a:xfrm>
              <a:custGeom>
                <a:avLst/>
                <a:gdLst>
                  <a:gd name="connsiteX0" fmla="*/ 0 w 1990725"/>
                  <a:gd name="connsiteY0" fmla="*/ 323850 h 323850"/>
                  <a:gd name="connsiteX1" fmla="*/ 1047750 w 1990725"/>
                  <a:gd name="connsiteY1" fmla="*/ 0 h 323850"/>
                  <a:gd name="connsiteX2" fmla="*/ 1990725 w 1990725"/>
                  <a:gd name="connsiteY2" fmla="*/ 323850 h 323850"/>
                  <a:gd name="connsiteX3" fmla="*/ 1990725 w 1990725"/>
                  <a:gd name="connsiteY3" fmla="*/ 323850 h 323850"/>
                  <a:gd name="connsiteX4" fmla="*/ 1990725 w 1990725"/>
                  <a:gd name="connsiteY4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0725" h="323850">
                    <a:moveTo>
                      <a:pt x="0" y="323850"/>
                    </a:moveTo>
                    <a:cubicBezTo>
                      <a:pt x="357981" y="161925"/>
                      <a:pt x="715963" y="0"/>
                      <a:pt x="1047750" y="0"/>
                    </a:cubicBezTo>
                    <a:cubicBezTo>
                      <a:pt x="1379537" y="0"/>
                      <a:pt x="1990725" y="323850"/>
                      <a:pt x="1990725" y="323850"/>
                    </a:cubicBezTo>
                    <a:lnTo>
                      <a:pt x="1990725" y="323850"/>
                    </a:lnTo>
                    <a:lnTo>
                      <a:pt x="1990725" y="323850"/>
                    </a:lnTo>
                  </a:path>
                </a:pathLst>
              </a:custGeom>
              <a:noFill/>
              <a:ln w="19050" cap="flat" cmpd="sng" algn="ctr">
                <a:solidFill>
                  <a:srgbClr val="00206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1E669F0-679A-4F43-9217-D6A85CE8F122}"/>
                  </a:ext>
                </a:extLst>
              </p:cNvPr>
              <p:cNvSpPr txBox="1"/>
              <p:nvPr/>
            </p:nvSpPr>
            <p:spPr>
              <a:xfrm>
                <a:off x="2874388" y="3530429"/>
                <a:ext cx="428466" cy="484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noProof="0" dirty="0">
                    <a:solidFill>
                      <a:srgbClr val="C00000"/>
                    </a:solidFill>
                    <a:latin typeface="Calibri" panose="020F0502020204030204"/>
                  </a:rPr>
                  <a:t>3</a:t>
                </a: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</p:grpSp>
      <p:sp>
        <p:nvSpPr>
          <p:cNvPr id="19" name="Speech Bubble: Rectangle with Corners Rounded 10">
            <a:extLst>
              <a:ext uri="{FF2B5EF4-FFF2-40B4-BE49-F238E27FC236}">
                <a16:creationId xmlns:a16="http://schemas.microsoft.com/office/drawing/2014/main" id="{E75644B9-F998-4079-AB47-C91585C89399}"/>
              </a:ext>
            </a:extLst>
          </p:cNvPr>
          <p:cNvSpPr/>
          <p:nvPr/>
        </p:nvSpPr>
        <p:spPr>
          <a:xfrm>
            <a:off x="1190295" y="4316551"/>
            <a:ext cx="2761282" cy="1404095"/>
          </a:xfrm>
          <a:prstGeom prst="wedgeEllipseCallout">
            <a:avLst>
              <a:gd name="adj1" fmla="val 70974"/>
              <a:gd name="adj2" fmla="val -82477"/>
            </a:avLst>
          </a:prstGeom>
          <a:solidFill>
            <a:srgbClr val="BDD7EE"/>
          </a:solidFill>
          <a:ln w="9525">
            <a:solidFill>
              <a:srgbClr val="1F4E79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Add the jumps, largest number first.</a:t>
            </a:r>
          </a:p>
          <a:p>
            <a:pPr algn="ctr"/>
            <a:r>
              <a:rPr lang="en-GB" sz="2000" b="1" dirty="0">
                <a:solidFill>
                  <a:srgbClr val="253746"/>
                </a:solidFill>
              </a:rPr>
              <a:t>30 + 3 + 2 = ?</a:t>
            </a:r>
            <a:endParaRPr lang="en-GB" sz="2000" b="1" dirty="0">
              <a:solidFill>
                <a:srgbClr val="C00000"/>
              </a:solidFill>
            </a:endParaRPr>
          </a:p>
        </p:txBody>
      </p:sp>
      <p:sp>
        <p:nvSpPr>
          <p:cNvPr id="20" name="Speech Bubble: Rectangle with Corners Rounded 10">
            <a:extLst>
              <a:ext uri="{FF2B5EF4-FFF2-40B4-BE49-F238E27FC236}">
                <a16:creationId xmlns:a16="http://schemas.microsoft.com/office/drawing/2014/main" id="{4CE64046-E49E-4E48-8EA5-D561B0AE5533}"/>
              </a:ext>
            </a:extLst>
          </p:cNvPr>
          <p:cNvSpPr/>
          <p:nvPr/>
        </p:nvSpPr>
        <p:spPr>
          <a:xfrm>
            <a:off x="460375" y="528351"/>
            <a:ext cx="2948941" cy="884484"/>
          </a:xfrm>
          <a:prstGeom prst="wedgeEllipseCallout">
            <a:avLst>
              <a:gd name="adj1" fmla="val -55419"/>
              <a:gd name="adj2" fmla="val 64017"/>
            </a:avLst>
          </a:prstGeom>
          <a:solidFill>
            <a:srgbClr val="BDD7EE"/>
          </a:solidFill>
          <a:ln w="9525">
            <a:solidFill>
              <a:srgbClr val="1F4E79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Let’s try that without the beads…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58FBA29-2B6C-4A7B-96D9-C98E53972C24}"/>
              </a:ext>
            </a:extLst>
          </p:cNvPr>
          <p:cNvCxnSpPr/>
          <p:nvPr/>
        </p:nvCxnSpPr>
        <p:spPr>
          <a:xfrm flipH="1">
            <a:off x="6408000" y="3492000"/>
            <a:ext cx="0" cy="14400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8E7BA6D-0520-4AC4-A760-1D534BCB3EF8}"/>
              </a:ext>
            </a:extLst>
          </p:cNvPr>
          <p:cNvSpPr txBox="1"/>
          <p:nvPr/>
        </p:nvSpPr>
        <p:spPr>
          <a:xfrm>
            <a:off x="6138000" y="3564000"/>
            <a:ext cx="5616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noProof="0" dirty="0">
                <a:solidFill>
                  <a:srgbClr val="FF0000"/>
                </a:solidFill>
                <a:latin typeface="Calibri" panose="020F0502020204030204"/>
              </a:rPr>
              <a:t>72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3" name="Speech Bubble: Rectangle with Corners Rounded 10">
            <a:extLst>
              <a:ext uri="{FF2B5EF4-FFF2-40B4-BE49-F238E27FC236}">
                <a16:creationId xmlns:a16="http://schemas.microsoft.com/office/drawing/2014/main" id="{C2075B1D-A593-4F64-B42D-DFC0802EAEDE}"/>
              </a:ext>
            </a:extLst>
          </p:cNvPr>
          <p:cNvSpPr/>
          <p:nvPr/>
        </p:nvSpPr>
        <p:spPr>
          <a:xfrm>
            <a:off x="6831976" y="1912885"/>
            <a:ext cx="1923599" cy="672503"/>
          </a:xfrm>
          <a:prstGeom prst="wedgeEllipseCallout">
            <a:avLst>
              <a:gd name="adj1" fmla="val -61539"/>
              <a:gd name="adj2" fmla="val 53979"/>
            </a:avLst>
          </a:prstGeom>
          <a:solidFill>
            <a:srgbClr val="BDD7EE"/>
          </a:solidFill>
          <a:ln w="9525">
            <a:solidFill>
              <a:srgbClr val="1F4E79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… then </a:t>
            </a:r>
            <a:r>
              <a:rPr lang="en-GB" sz="2000" b="1" dirty="0">
                <a:solidFill>
                  <a:srgbClr val="C00000"/>
                </a:solidFill>
              </a:rPr>
              <a:t>2</a:t>
            </a:r>
            <a:r>
              <a:rPr lang="en-GB" sz="2000" b="1" dirty="0">
                <a:solidFill>
                  <a:srgbClr val="253746"/>
                </a:solidFill>
              </a:rPr>
              <a:t> to 72.</a:t>
            </a:r>
          </a:p>
        </p:txBody>
      </p:sp>
      <p:sp>
        <p:nvSpPr>
          <p:cNvPr id="24" name="Speech Bubble: Rectangle with Corners Rounded 10">
            <a:extLst>
              <a:ext uri="{FF2B5EF4-FFF2-40B4-BE49-F238E27FC236}">
                <a16:creationId xmlns:a16="http://schemas.microsoft.com/office/drawing/2014/main" id="{F6042774-3728-4422-BDE6-3B9E012F068A}"/>
              </a:ext>
            </a:extLst>
          </p:cNvPr>
          <p:cNvSpPr/>
          <p:nvPr/>
        </p:nvSpPr>
        <p:spPr>
          <a:xfrm>
            <a:off x="727626" y="1667756"/>
            <a:ext cx="2438440" cy="1118947"/>
          </a:xfrm>
          <a:prstGeom prst="wedgeEllipseCallout">
            <a:avLst>
              <a:gd name="adj1" fmla="val 61160"/>
              <a:gd name="adj2" fmla="val 33773"/>
            </a:avLst>
          </a:prstGeom>
          <a:solidFill>
            <a:srgbClr val="BDD7EE"/>
          </a:solidFill>
          <a:ln w="9525">
            <a:solidFill>
              <a:srgbClr val="1F4E79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Frog starts at 37 and jumps to the next 10.</a:t>
            </a:r>
          </a:p>
        </p:txBody>
      </p:sp>
      <p:sp>
        <p:nvSpPr>
          <p:cNvPr id="25" name="Speech Bubble: Rectangle with Corners Rounded 10">
            <a:extLst>
              <a:ext uri="{FF2B5EF4-FFF2-40B4-BE49-F238E27FC236}">
                <a16:creationId xmlns:a16="http://schemas.microsoft.com/office/drawing/2014/main" id="{FF3C387E-606E-45B0-9A53-AC60B45F3FF4}"/>
              </a:ext>
            </a:extLst>
          </p:cNvPr>
          <p:cNvSpPr/>
          <p:nvPr/>
        </p:nvSpPr>
        <p:spPr>
          <a:xfrm>
            <a:off x="3951577" y="1276971"/>
            <a:ext cx="3056688" cy="908922"/>
          </a:xfrm>
          <a:prstGeom prst="wedgeEllipseCallout">
            <a:avLst>
              <a:gd name="adj1" fmla="val -14136"/>
              <a:gd name="adj2" fmla="val 92564"/>
            </a:avLst>
          </a:prstGeom>
          <a:solidFill>
            <a:srgbClr val="BDD7EE"/>
          </a:solidFill>
          <a:ln w="9525">
            <a:solidFill>
              <a:srgbClr val="1F4E79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… and another </a:t>
            </a:r>
            <a:r>
              <a:rPr lang="en-GB" sz="2000" b="1" dirty="0">
                <a:solidFill>
                  <a:srgbClr val="C00000"/>
                </a:solidFill>
              </a:rPr>
              <a:t>30 </a:t>
            </a:r>
            <a:r>
              <a:rPr lang="en-GB" sz="2000" b="1" dirty="0">
                <a:solidFill>
                  <a:srgbClr val="253746"/>
                </a:solidFill>
              </a:rPr>
              <a:t>to 70...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2CD79F3-1085-48F0-BF8A-A61F9605A48A}"/>
              </a:ext>
            </a:extLst>
          </p:cNvPr>
          <p:cNvGrpSpPr/>
          <p:nvPr/>
        </p:nvGrpSpPr>
        <p:grpSpPr>
          <a:xfrm>
            <a:off x="3695688" y="2547303"/>
            <a:ext cx="2536222" cy="1377015"/>
            <a:chOff x="1423516" y="3740690"/>
            <a:chExt cx="15299630" cy="1377015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E24F5E3-467B-4F3D-96DA-1D837F0A7992}"/>
                </a:ext>
              </a:extLst>
            </p:cNvPr>
            <p:cNvCxnSpPr/>
            <p:nvPr/>
          </p:nvCxnSpPr>
          <p:spPr>
            <a:xfrm flipH="1">
              <a:off x="4281114" y="5117705"/>
              <a:ext cx="0" cy="0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DC5BAE7-1557-4FAE-8F46-06136AFA90F2}"/>
                </a:ext>
              </a:extLst>
            </p:cNvPr>
            <p:cNvGrpSpPr/>
            <p:nvPr/>
          </p:nvGrpSpPr>
          <p:grpSpPr>
            <a:xfrm>
              <a:off x="1423516" y="3740690"/>
              <a:ext cx="15299630" cy="925257"/>
              <a:chOff x="2247894" y="3541787"/>
              <a:chExt cx="15049435" cy="1120486"/>
            </a:xfrm>
          </p:grpSpPr>
          <p:sp>
            <p:nvSpPr>
              <p:cNvPr id="29" name="Freeform: Shape 17">
                <a:extLst>
                  <a:ext uri="{FF2B5EF4-FFF2-40B4-BE49-F238E27FC236}">
                    <a16:creationId xmlns:a16="http://schemas.microsoft.com/office/drawing/2014/main" id="{507872B4-F473-41D4-B7AF-EA7EF79F0869}"/>
                  </a:ext>
                </a:extLst>
              </p:cNvPr>
              <p:cNvSpPr/>
              <p:nvPr/>
            </p:nvSpPr>
            <p:spPr>
              <a:xfrm>
                <a:off x="2247894" y="4054792"/>
                <a:ext cx="15049435" cy="607481"/>
              </a:xfrm>
              <a:custGeom>
                <a:avLst/>
                <a:gdLst>
                  <a:gd name="connsiteX0" fmla="*/ 0 w 1990725"/>
                  <a:gd name="connsiteY0" fmla="*/ 323850 h 323850"/>
                  <a:gd name="connsiteX1" fmla="*/ 1047750 w 1990725"/>
                  <a:gd name="connsiteY1" fmla="*/ 0 h 323850"/>
                  <a:gd name="connsiteX2" fmla="*/ 1990725 w 1990725"/>
                  <a:gd name="connsiteY2" fmla="*/ 323850 h 323850"/>
                  <a:gd name="connsiteX3" fmla="*/ 1990725 w 1990725"/>
                  <a:gd name="connsiteY3" fmla="*/ 323850 h 323850"/>
                  <a:gd name="connsiteX4" fmla="*/ 1990725 w 1990725"/>
                  <a:gd name="connsiteY4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0725" h="323850">
                    <a:moveTo>
                      <a:pt x="0" y="323850"/>
                    </a:moveTo>
                    <a:cubicBezTo>
                      <a:pt x="357981" y="161925"/>
                      <a:pt x="715963" y="0"/>
                      <a:pt x="1047750" y="0"/>
                    </a:cubicBezTo>
                    <a:cubicBezTo>
                      <a:pt x="1379537" y="0"/>
                      <a:pt x="1990725" y="323850"/>
                      <a:pt x="1990725" y="323850"/>
                    </a:cubicBezTo>
                    <a:lnTo>
                      <a:pt x="1990725" y="323850"/>
                    </a:lnTo>
                    <a:lnTo>
                      <a:pt x="1990725" y="323850"/>
                    </a:lnTo>
                  </a:path>
                </a:pathLst>
              </a:custGeom>
              <a:noFill/>
              <a:ln w="19050" cap="flat" cmpd="sng" algn="ctr">
                <a:solidFill>
                  <a:srgbClr val="00206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1E669F0-679A-4F43-9217-D6A85CE8F122}"/>
                  </a:ext>
                </a:extLst>
              </p:cNvPr>
              <p:cNvSpPr txBox="1"/>
              <p:nvPr/>
            </p:nvSpPr>
            <p:spPr>
              <a:xfrm>
                <a:off x="8802655" y="3541787"/>
                <a:ext cx="3126487" cy="484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noProof="0" dirty="0">
                    <a:solidFill>
                      <a:srgbClr val="C00000"/>
                    </a:solidFill>
                    <a:latin typeface="Calibri" panose="020F0502020204030204"/>
                  </a:rPr>
                  <a:t>30</a:t>
                </a: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2CD79F3-1085-48F0-BF8A-A61F9605A48A}"/>
              </a:ext>
            </a:extLst>
          </p:cNvPr>
          <p:cNvGrpSpPr/>
          <p:nvPr/>
        </p:nvGrpSpPr>
        <p:grpSpPr>
          <a:xfrm>
            <a:off x="6231911" y="2537924"/>
            <a:ext cx="465172" cy="1386394"/>
            <a:chOff x="1423524" y="3731311"/>
            <a:chExt cx="2857590" cy="1386394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E24F5E3-467B-4F3D-96DA-1D837F0A7992}"/>
                </a:ext>
              </a:extLst>
            </p:cNvPr>
            <p:cNvCxnSpPr/>
            <p:nvPr/>
          </p:nvCxnSpPr>
          <p:spPr>
            <a:xfrm flipH="1">
              <a:off x="4281114" y="5117705"/>
              <a:ext cx="0" cy="0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5DC5BAE7-1557-4FAE-8F46-06136AFA90F2}"/>
                </a:ext>
              </a:extLst>
            </p:cNvPr>
            <p:cNvGrpSpPr/>
            <p:nvPr/>
          </p:nvGrpSpPr>
          <p:grpSpPr>
            <a:xfrm>
              <a:off x="1423524" y="3731311"/>
              <a:ext cx="1072498" cy="934636"/>
              <a:chOff x="2247901" y="3530429"/>
              <a:chExt cx="1054959" cy="1131844"/>
            </a:xfrm>
          </p:grpSpPr>
          <p:sp>
            <p:nvSpPr>
              <p:cNvPr id="34" name="Freeform: Shape 17">
                <a:extLst>
                  <a:ext uri="{FF2B5EF4-FFF2-40B4-BE49-F238E27FC236}">
                    <a16:creationId xmlns:a16="http://schemas.microsoft.com/office/drawing/2014/main" id="{507872B4-F473-41D4-B7AF-EA7EF79F0869}"/>
                  </a:ext>
                </a:extLst>
              </p:cNvPr>
              <p:cNvSpPr/>
              <p:nvPr/>
            </p:nvSpPr>
            <p:spPr>
              <a:xfrm>
                <a:off x="2247901" y="4054792"/>
                <a:ext cx="1054959" cy="607481"/>
              </a:xfrm>
              <a:custGeom>
                <a:avLst/>
                <a:gdLst>
                  <a:gd name="connsiteX0" fmla="*/ 0 w 1990725"/>
                  <a:gd name="connsiteY0" fmla="*/ 323850 h 323850"/>
                  <a:gd name="connsiteX1" fmla="*/ 1047750 w 1990725"/>
                  <a:gd name="connsiteY1" fmla="*/ 0 h 323850"/>
                  <a:gd name="connsiteX2" fmla="*/ 1990725 w 1990725"/>
                  <a:gd name="connsiteY2" fmla="*/ 323850 h 323850"/>
                  <a:gd name="connsiteX3" fmla="*/ 1990725 w 1990725"/>
                  <a:gd name="connsiteY3" fmla="*/ 323850 h 323850"/>
                  <a:gd name="connsiteX4" fmla="*/ 1990725 w 1990725"/>
                  <a:gd name="connsiteY4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0725" h="323850">
                    <a:moveTo>
                      <a:pt x="0" y="323850"/>
                    </a:moveTo>
                    <a:cubicBezTo>
                      <a:pt x="357981" y="161925"/>
                      <a:pt x="715963" y="0"/>
                      <a:pt x="1047750" y="0"/>
                    </a:cubicBezTo>
                    <a:cubicBezTo>
                      <a:pt x="1379537" y="0"/>
                      <a:pt x="1990725" y="323850"/>
                      <a:pt x="1990725" y="323850"/>
                    </a:cubicBezTo>
                    <a:lnTo>
                      <a:pt x="1990725" y="323850"/>
                    </a:lnTo>
                    <a:lnTo>
                      <a:pt x="1990725" y="323850"/>
                    </a:lnTo>
                  </a:path>
                </a:pathLst>
              </a:custGeom>
              <a:noFill/>
              <a:ln w="19050" cap="flat" cmpd="sng" algn="ctr">
                <a:solidFill>
                  <a:srgbClr val="00206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1E669F0-679A-4F43-9217-D6A85CE8F122}"/>
                  </a:ext>
                </a:extLst>
              </p:cNvPr>
              <p:cNvSpPr txBox="1"/>
              <p:nvPr/>
            </p:nvSpPr>
            <p:spPr>
              <a:xfrm>
                <a:off x="2874388" y="3530429"/>
                <a:ext cx="428466" cy="484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noProof="0" dirty="0">
                    <a:solidFill>
                      <a:srgbClr val="C00000"/>
                    </a:solidFill>
                    <a:latin typeface="Calibri" panose="020F0502020204030204"/>
                  </a:rPr>
                  <a:t>2</a:t>
                </a: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3739783" y="4919945"/>
            <a:ext cx="1452642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253746"/>
                </a:solidFill>
              </a:rPr>
              <a:t>72 - 37 = </a:t>
            </a:r>
            <a:r>
              <a:rPr lang="en-GB" sz="2400" b="1" dirty="0">
                <a:solidFill>
                  <a:srgbClr val="C00000"/>
                </a:solidFill>
              </a:rPr>
              <a:t>35</a:t>
            </a:r>
            <a:endParaRPr lang="en-GB" sz="2000" b="1" dirty="0">
              <a:solidFill>
                <a:srgbClr val="C00000"/>
              </a:solidFill>
            </a:endParaRPr>
          </a:p>
        </p:txBody>
      </p:sp>
      <p:sp>
        <p:nvSpPr>
          <p:cNvPr id="37" name="Speech Bubble: Rectangle with Corners Rounded 10">
            <a:extLst>
              <a:ext uri="{FF2B5EF4-FFF2-40B4-BE49-F238E27FC236}">
                <a16:creationId xmlns:a16="http://schemas.microsoft.com/office/drawing/2014/main" id="{4CE64046-E49E-4E48-8EA5-D561B0AE5533}"/>
              </a:ext>
            </a:extLst>
          </p:cNvPr>
          <p:cNvSpPr/>
          <p:nvPr/>
        </p:nvSpPr>
        <p:spPr>
          <a:xfrm>
            <a:off x="3831455" y="264601"/>
            <a:ext cx="2948941" cy="884484"/>
          </a:xfrm>
          <a:prstGeom prst="wedgeEllipseCallout">
            <a:avLst>
              <a:gd name="adj1" fmla="val -55419"/>
              <a:gd name="adj2" fmla="val 64017"/>
            </a:avLst>
          </a:prstGeom>
          <a:solidFill>
            <a:srgbClr val="BDD7EE"/>
          </a:solidFill>
          <a:ln w="9525">
            <a:solidFill>
              <a:srgbClr val="1F4E79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Mark 37 and 72 on a number line.</a:t>
            </a:r>
          </a:p>
        </p:txBody>
      </p:sp>
    </p:spTree>
    <p:extLst>
      <p:ext uri="{BB962C8B-B14F-4D97-AF65-F5344CB8AC3E}">
        <p14:creationId xmlns:p14="http://schemas.microsoft.com/office/powerpoint/2010/main" val="321887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 animBg="1"/>
      <p:bldP spid="22" grpId="0"/>
      <p:bldP spid="23" grpId="0" animBg="1"/>
      <p:bldP spid="24" grpId="0" animBg="1"/>
      <p:bldP spid="25" grpId="0" animBg="1"/>
      <p:bldP spid="3" grpId="0" animBg="1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116681" y="2537924"/>
            <a:ext cx="8933534" cy="1564176"/>
            <a:chOff x="116681" y="2537924"/>
            <a:chExt cx="8933534" cy="1564176"/>
          </a:xfrm>
        </p:grpSpPr>
        <p:sp>
          <p:nvSpPr>
            <p:cNvPr id="4" name="Rectangle 3"/>
            <p:cNvSpPr/>
            <p:nvPr/>
          </p:nvSpPr>
          <p:spPr>
            <a:xfrm>
              <a:off x="116681" y="2537924"/>
              <a:ext cx="8933534" cy="1564176"/>
            </a:xfrm>
            <a:prstGeom prst="rect">
              <a:avLst/>
            </a:prstGeom>
            <a:solidFill>
              <a:schemeClr val="bg1"/>
            </a:solidFill>
            <a:ln w="19050"/>
            <a:effectLst>
              <a:outerShdw blurRad="50800" dist="38100" dir="60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B5AD0FCA-9DC7-4333-A0C4-8D0B20E079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6" t="50698" r="1397" b="18044"/>
            <a:stretch/>
          </p:blipFill>
          <p:spPr>
            <a:xfrm>
              <a:off x="196186" y="3420000"/>
              <a:ext cx="8777702" cy="325291"/>
            </a:xfrm>
            <a:prstGeom prst="rect">
              <a:avLst/>
            </a:prstGeom>
          </p:spPr>
        </p:pic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4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Use counting up to subtract.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83091C-0DFE-4E07-AF26-D3F305FEF7F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83813" y="3131255"/>
            <a:ext cx="360000" cy="3367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519F8D-26D0-49F7-81BF-BFBA6193E36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91109" y="3126860"/>
            <a:ext cx="360000" cy="3367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B67A5B-C53E-452B-A7DD-851214C4C96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91844" y="3131255"/>
            <a:ext cx="360000" cy="3367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7C8E5D-C5B7-455A-B6C1-6D57E52FAFC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41815" y="3132000"/>
            <a:ext cx="360000" cy="33672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F97C865-9987-417D-9E2E-61C83CCA35B8}"/>
              </a:ext>
            </a:extLst>
          </p:cNvPr>
          <p:cNvCxnSpPr/>
          <p:nvPr/>
        </p:nvCxnSpPr>
        <p:spPr>
          <a:xfrm flipH="1">
            <a:off x="3524171" y="3456000"/>
            <a:ext cx="1" cy="14400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B0343CC-01A7-42BA-BC79-F3A79951C59A}"/>
              </a:ext>
            </a:extLst>
          </p:cNvPr>
          <p:cNvSpPr txBox="1"/>
          <p:nvPr/>
        </p:nvSpPr>
        <p:spPr>
          <a:xfrm>
            <a:off x="3207750" y="3528000"/>
            <a:ext cx="618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38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2CD79F3-1085-48F0-BF8A-A61F9605A48A}"/>
              </a:ext>
            </a:extLst>
          </p:cNvPr>
          <p:cNvGrpSpPr/>
          <p:nvPr/>
        </p:nvGrpSpPr>
        <p:grpSpPr>
          <a:xfrm>
            <a:off x="3522798" y="2547303"/>
            <a:ext cx="221939" cy="1386394"/>
            <a:chOff x="-1256713" y="3731311"/>
            <a:chExt cx="5537827" cy="1386394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E24F5E3-467B-4F3D-96DA-1D837F0A7992}"/>
                </a:ext>
              </a:extLst>
            </p:cNvPr>
            <p:cNvCxnSpPr/>
            <p:nvPr/>
          </p:nvCxnSpPr>
          <p:spPr>
            <a:xfrm flipH="1">
              <a:off x="4281114" y="5117705"/>
              <a:ext cx="0" cy="0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DC5BAE7-1557-4FAE-8F46-06136AFA90F2}"/>
                </a:ext>
              </a:extLst>
            </p:cNvPr>
            <p:cNvGrpSpPr/>
            <p:nvPr/>
          </p:nvGrpSpPr>
          <p:grpSpPr>
            <a:xfrm>
              <a:off x="-1256713" y="3731311"/>
              <a:ext cx="4389637" cy="934636"/>
              <a:chOff x="-388505" y="3530429"/>
              <a:chExt cx="4317853" cy="1131844"/>
            </a:xfrm>
          </p:grpSpPr>
          <p:sp>
            <p:nvSpPr>
              <p:cNvPr id="17" name="Freeform: Shape 17">
                <a:extLst>
                  <a:ext uri="{FF2B5EF4-FFF2-40B4-BE49-F238E27FC236}">
                    <a16:creationId xmlns:a16="http://schemas.microsoft.com/office/drawing/2014/main" id="{507872B4-F473-41D4-B7AF-EA7EF79F0869}"/>
                  </a:ext>
                </a:extLst>
              </p:cNvPr>
              <p:cNvSpPr/>
              <p:nvPr/>
            </p:nvSpPr>
            <p:spPr>
              <a:xfrm>
                <a:off x="-388505" y="4054792"/>
                <a:ext cx="4317853" cy="607481"/>
              </a:xfrm>
              <a:custGeom>
                <a:avLst/>
                <a:gdLst>
                  <a:gd name="connsiteX0" fmla="*/ 0 w 1990725"/>
                  <a:gd name="connsiteY0" fmla="*/ 323850 h 323850"/>
                  <a:gd name="connsiteX1" fmla="*/ 1047750 w 1990725"/>
                  <a:gd name="connsiteY1" fmla="*/ 0 h 323850"/>
                  <a:gd name="connsiteX2" fmla="*/ 1990725 w 1990725"/>
                  <a:gd name="connsiteY2" fmla="*/ 323850 h 323850"/>
                  <a:gd name="connsiteX3" fmla="*/ 1990725 w 1990725"/>
                  <a:gd name="connsiteY3" fmla="*/ 323850 h 323850"/>
                  <a:gd name="connsiteX4" fmla="*/ 1990725 w 1990725"/>
                  <a:gd name="connsiteY4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0725" h="323850">
                    <a:moveTo>
                      <a:pt x="0" y="323850"/>
                    </a:moveTo>
                    <a:cubicBezTo>
                      <a:pt x="357981" y="161925"/>
                      <a:pt x="715963" y="0"/>
                      <a:pt x="1047750" y="0"/>
                    </a:cubicBezTo>
                    <a:cubicBezTo>
                      <a:pt x="1379537" y="0"/>
                      <a:pt x="1990725" y="323850"/>
                      <a:pt x="1990725" y="323850"/>
                    </a:cubicBezTo>
                    <a:lnTo>
                      <a:pt x="1990725" y="323850"/>
                    </a:lnTo>
                    <a:lnTo>
                      <a:pt x="1990725" y="323850"/>
                    </a:lnTo>
                  </a:path>
                </a:pathLst>
              </a:custGeom>
              <a:noFill/>
              <a:ln w="19050" cap="flat" cmpd="sng" algn="ctr">
                <a:solidFill>
                  <a:srgbClr val="00206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1E669F0-679A-4F43-9217-D6A85CE8F122}"/>
                  </a:ext>
                </a:extLst>
              </p:cNvPr>
              <p:cNvSpPr txBox="1"/>
              <p:nvPr/>
            </p:nvSpPr>
            <p:spPr>
              <a:xfrm>
                <a:off x="1556183" y="3530429"/>
                <a:ext cx="428465" cy="484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</a:rPr>
                  <a:t>2</a:t>
                </a:r>
              </a:p>
            </p:txBody>
          </p:sp>
        </p:grpSp>
      </p:grpSp>
      <p:sp>
        <p:nvSpPr>
          <p:cNvPr id="19" name="Speech Bubble: Rectangle with Corners Rounded 10">
            <a:extLst>
              <a:ext uri="{FF2B5EF4-FFF2-40B4-BE49-F238E27FC236}">
                <a16:creationId xmlns:a16="http://schemas.microsoft.com/office/drawing/2014/main" id="{E75644B9-F998-4079-AB47-C91585C89399}"/>
              </a:ext>
            </a:extLst>
          </p:cNvPr>
          <p:cNvSpPr/>
          <p:nvPr/>
        </p:nvSpPr>
        <p:spPr>
          <a:xfrm>
            <a:off x="1152376" y="4252774"/>
            <a:ext cx="2761282" cy="1404095"/>
          </a:xfrm>
          <a:prstGeom prst="wedgeEllipseCallout">
            <a:avLst>
              <a:gd name="adj1" fmla="val 54688"/>
              <a:gd name="adj2" fmla="val -83544"/>
            </a:avLst>
          </a:prstGeom>
          <a:solidFill>
            <a:srgbClr val="BDD7EE"/>
          </a:solidFill>
          <a:ln w="9525">
            <a:solidFill>
              <a:srgbClr val="1F4E79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Add the jumps, largest number first.</a:t>
            </a:r>
          </a:p>
          <a:p>
            <a:pPr algn="ctr"/>
            <a:r>
              <a:rPr lang="en-GB" sz="2000" b="1" dirty="0">
                <a:solidFill>
                  <a:srgbClr val="253746"/>
                </a:solidFill>
              </a:rPr>
              <a:t>10 + 5 + 2 = ?</a:t>
            </a:r>
            <a:endParaRPr lang="en-GB" sz="2000" b="1" dirty="0">
              <a:solidFill>
                <a:srgbClr val="C00000"/>
              </a:solidFill>
            </a:endParaRPr>
          </a:p>
        </p:txBody>
      </p:sp>
      <p:sp>
        <p:nvSpPr>
          <p:cNvPr id="20" name="Speech Bubble: Rectangle with Corners Rounded 10">
            <a:extLst>
              <a:ext uri="{FF2B5EF4-FFF2-40B4-BE49-F238E27FC236}">
                <a16:creationId xmlns:a16="http://schemas.microsoft.com/office/drawing/2014/main" id="{4CE64046-E49E-4E48-8EA5-D561B0AE5533}"/>
              </a:ext>
            </a:extLst>
          </p:cNvPr>
          <p:cNvSpPr/>
          <p:nvPr/>
        </p:nvSpPr>
        <p:spPr>
          <a:xfrm>
            <a:off x="460375" y="528351"/>
            <a:ext cx="2705691" cy="694833"/>
          </a:xfrm>
          <a:prstGeom prst="wedgeEllipseCallout">
            <a:avLst>
              <a:gd name="adj1" fmla="val -55419"/>
              <a:gd name="adj2" fmla="val 64017"/>
            </a:avLst>
          </a:prstGeom>
          <a:solidFill>
            <a:srgbClr val="BDD7EE"/>
          </a:solidFill>
          <a:ln w="9525">
            <a:solidFill>
              <a:srgbClr val="1F4E79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Let’s try 55 - 38.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58FBA29-2B6C-4A7B-96D9-C98E53972C24}"/>
              </a:ext>
            </a:extLst>
          </p:cNvPr>
          <p:cNvCxnSpPr/>
          <p:nvPr/>
        </p:nvCxnSpPr>
        <p:spPr>
          <a:xfrm flipH="1">
            <a:off x="4951963" y="3456000"/>
            <a:ext cx="0" cy="14400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8E7BA6D-0520-4AC4-A760-1D534BCB3EF8}"/>
              </a:ext>
            </a:extLst>
          </p:cNvPr>
          <p:cNvSpPr txBox="1"/>
          <p:nvPr/>
        </p:nvSpPr>
        <p:spPr>
          <a:xfrm>
            <a:off x="4682984" y="3528000"/>
            <a:ext cx="5616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noProof="0" dirty="0">
                <a:solidFill>
                  <a:srgbClr val="FF0000"/>
                </a:solidFill>
                <a:latin typeface="Calibri" panose="020F0502020204030204"/>
              </a:rPr>
              <a:t>55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3" name="Speech Bubble: Rectangle with Corners Rounded 10">
            <a:extLst>
              <a:ext uri="{FF2B5EF4-FFF2-40B4-BE49-F238E27FC236}">
                <a16:creationId xmlns:a16="http://schemas.microsoft.com/office/drawing/2014/main" id="{C2075B1D-A593-4F64-B42D-DFC0802EAEDE}"/>
              </a:ext>
            </a:extLst>
          </p:cNvPr>
          <p:cNvSpPr/>
          <p:nvPr/>
        </p:nvSpPr>
        <p:spPr>
          <a:xfrm>
            <a:off x="6144808" y="2305435"/>
            <a:ext cx="1789373" cy="808214"/>
          </a:xfrm>
          <a:prstGeom prst="wedgeEllipseCallout">
            <a:avLst>
              <a:gd name="adj1" fmla="val -107615"/>
              <a:gd name="adj2" fmla="val 1422"/>
            </a:avLst>
          </a:prstGeom>
          <a:solidFill>
            <a:srgbClr val="BDD7EE"/>
          </a:solidFill>
          <a:ln w="9525">
            <a:solidFill>
              <a:srgbClr val="1F4E79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… then </a:t>
            </a:r>
            <a:r>
              <a:rPr lang="en-GB" sz="2000" b="1" dirty="0">
                <a:solidFill>
                  <a:srgbClr val="C00000"/>
                </a:solidFill>
              </a:rPr>
              <a:t>5</a:t>
            </a:r>
            <a:r>
              <a:rPr lang="en-GB" sz="2000" b="1" dirty="0">
                <a:solidFill>
                  <a:srgbClr val="253746"/>
                </a:solidFill>
              </a:rPr>
              <a:t> to 55.</a:t>
            </a:r>
          </a:p>
        </p:txBody>
      </p:sp>
      <p:sp>
        <p:nvSpPr>
          <p:cNvPr id="24" name="Speech Bubble: Rectangle with Corners Rounded 10">
            <a:extLst>
              <a:ext uri="{FF2B5EF4-FFF2-40B4-BE49-F238E27FC236}">
                <a16:creationId xmlns:a16="http://schemas.microsoft.com/office/drawing/2014/main" id="{F6042774-3728-4422-BDE6-3B9E012F068A}"/>
              </a:ext>
            </a:extLst>
          </p:cNvPr>
          <p:cNvSpPr/>
          <p:nvPr/>
        </p:nvSpPr>
        <p:spPr>
          <a:xfrm>
            <a:off x="727626" y="1667756"/>
            <a:ext cx="2438440" cy="1118947"/>
          </a:xfrm>
          <a:prstGeom prst="wedgeEllipseCallout">
            <a:avLst>
              <a:gd name="adj1" fmla="val 50095"/>
              <a:gd name="adj2" fmla="val 44490"/>
            </a:avLst>
          </a:prstGeom>
          <a:solidFill>
            <a:srgbClr val="BDD7EE"/>
          </a:solidFill>
          <a:ln w="9525">
            <a:solidFill>
              <a:srgbClr val="1F4E79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Frog starts at 38 and jumps to the next 10.</a:t>
            </a:r>
          </a:p>
        </p:txBody>
      </p:sp>
      <p:sp>
        <p:nvSpPr>
          <p:cNvPr id="25" name="Speech Bubble: Rectangle with Corners Rounded 10">
            <a:extLst>
              <a:ext uri="{FF2B5EF4-FFF2-40B4-BE49-F238E27FC236}">
                <a16:creationId xmlns:a16="http://schemas.microsoft.com/office/drawing/2014/main" id="{FF3C387E-606E-45B0-9A53-AC60B45F3FF4}"/>
              </a:ext>
            </a:extLst>
          </p:cNvPr>
          <p:cNvSpPr/>
          <p:nvPr/>
        </p:nvSpPr>
        <p:spPr>
          <a:xfrm>
            <a:off x="3982807" y="1370984"/>
            <a:ext cx="3056688" cy="908922"/>
          </a:xfrm>
          <a:prstGeom prst="wedgeEllipseCallout">
            <a:avLst>
              <a:gd name="adj1" fmla="val -41599"/>
              <a:gd name="adj2" fmla="val 71124"/>
            </a:avLst>
          </a:prstGeom>
          <a:solidFill>
            <a:srgbClr val="BDD7EE"/>
          </a:solidFill>
          <a:ln w="9525">
            <a:solidFill>
              <a:srgbClr val="1F4E79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… and another </a:t>
            </a:r>
            <a:r>
              <a:rPr lang="en-GB" sz="2000" b="1" dirty="0">
                <a:solidFill>
                  <a:srgbClr val="C00000"/>
                </a:solidFill>
              </a:rPr>
              <a:t>10 </a:t>
            </a:r>
            <a:r>
              <a:rPr lang="en-GB" sz="2000" b="1" dirty="0">
                <a:solidFill>
                  <a:srgbClr val="253746"/>
                </a:solidFill>
              </a:rPr>
              <a:t>to 50...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2CD79F3-1085-48F0-BF8A-A61F9605A48A}"/>
              </a:ext>
            </a:extLst>
          </p:cNvPr>
          <p:cNvGrpSpPr/>
          <p:nvPr/>
        </p:nvGrpSpPr>
        <p:grpSpPr>
          <a:xfrm>
            <a:off x="3695687" y="2537924"/>
            <a:ext cx="838213" cy="1386394"/>
            <a:chOff x="1423516" y="3731311"/>
            <a:chExt cx="14419928" cy="1386394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E24F5E3-467B-4F3D-96DA-1D837F0A7992}"/>
                </a:ext>
              </a:extLst>
            </p:cNvPr>
            <p:cNvCxnSpPr/>
            <p:nvPr/>
          </p:nvCxnSpPr>
          <p:spPr>
            <a:xfrm flipH="1">
              <a:off x="4281114" y="5117705"/>
              <a:ext cx="0" cy="0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DC5BAE7-1557-4FAE-8F46-06136AFA90F2}"/>
                </a:ext>
              </a:extLst>
            </p:cNvPr>
            <p:cNvGrpSpPr/>
            <p:nvPr/>
          </p:nvGrpSpPr>
          <p:grpSpPr>
            <a:xfrm>
              <a:off x="1423516" y="3731311"/>
              <a:ext cx="14419928" cy="934636"/>
              <a:chOff x="2247894" y="3530429"/>
              <a:chExt cx="14184119" cy="1131844"/>
            </a:xfrm>
          </p:grpSpPr>
          <p:sp>
            <p:nvSpPr>
              <p:cNvPr id="29" name="Freeform: Shape 17">
                <a:extLst>
                  <a:ext uri="{FF2B5EF4-FFF2-40B4-BE49-F238E27FC236}">
                    <a16:creationId xmlns:a16="http://schemas.microsoft.com/office/drawing/2014/main" id="{507872B4-F473-41D4-B7AF-EA7EF79F0869}"/>
                  </a:ext>
                </a:extLst>
              </p:cNvPr>
              <p:cNvSpPr/>
              <p:nvPr/>
            </p:nvSpPr>
            <p:spPr>
              <a:xfrm>
                <a:off x="2247894" y="4054792"/>
                <a:ext cx="14184119" cy="607481"/>
              </a:xfrm>
              <a:custGeom>
                <a:avLst/>
                <a:gdLst>
                  <a:gd name="connsiteX0" fmla="*/ 0 w 1990725"/>
                  <a:gd name="connsiteY0" fmla="*/ 323850 h 323850"/>
                  <a:gd name="connsiteX1" fmla="*/ 1047750 w 1990725"/>
                  <a:gd name="connsiteY1" fmla="*/ 0 h 323850"/>
                  <a:gd name="connsiteX2" fmla="*/ 1990725 w 1990725"/>
                  <a:gd name="connsiteY2" fmla="*/ 323850 h 323850"/>
                  <a:gd name="connsiteX3" fmla="*/ 1990725 w 1990725"/>
                  <a:gd name="connsiteY3" fmla="*/ 323850 h 323850"/>
                  <a:gd name="connsiteX4" fmla="*/ 1990725 w 1990725"/>
                  <a:gd name="connsiteY4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0725" h="323850">
                    <a:moveTo>
                      <a:pt x="0" y="323850"/>
                    </a:moveTo>
                    <a:cubicBezTo>
                      <a:pt x="357981" y="161925"/>
                      <a:pt x="715963" y="0"/>
                      <a:pt x="1047750" y="0"/>
                    </a:cubicBezTo>
                    <a:cubicBezTo>
                      <a:pt x="1379537" y="0"/>
                      <a:pt x="1990725" y="323850"/>
                      <a:pt x="1990725" y="323850"/>
                    </a:cubicBezTo>
                    <a:lnTo>
                      <a:pt x="1990725" y="323850"/>
                    </a:lnTo>
                    <a:lnTo>
                      <a:pt x="1990725" y="323850"/>
                    </a:lnTo>
                  </a:path>
                </a:pathLst>
              </a:custGeom>
              <a:noFill/>
              <a:ln w="19050" cap="flat" cmpd="sng" algn="ctr">
                <a:solidFill>
                  <a:srgbClr val="00206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1E669F0-679A-4F43-9217-D6A85CE8F122}"/>
                  </a:ext>
                </a:extLst>
              </p:cNvPr>
              <p:cNvSpPr txBox="1"/>
              <p:nvPr/>
            </p:nvSpPr>
            <p:spPr>
              <a:xfrm>
                <a:off x="5299280" y="3530429"/>
                <a:ext cx="10393563" cy="484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noProof="0" dirty="0">
                    <a:solidFill>
                      <a:srgbClr val="C00000"/>
                    </a:solidFill>
                    <a:latin typeface="Calibri" panose="020F0502020204030204"/>
                  </a:rPr>
                  <a:t>10</a:t>
                </a: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2CD79F3-1085-48F0-BF8A-A61F9605A48A}"/>
              </a:ext>
            </a:extLst>
          </p:cNvPr>
          <p:cNvGrpSpPr/>
          <p:nvPr/>
        </p:nvGrpSpPr>
        <p:grpSpPr>
          <a:xfrm>
            <a:off x="4533897" y="2537924"/>
            <a:ext cx="2163186" cy="1386394"/>
            <a:chOff x="-9007516" y="3731311"/>
            <a:chExt cx="13288630" cy="1386394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E24F5E3-467B-4F3D-96DA-1D837F0A7992}"/>
                </a:ext>
              </a:extLst>
            </p:cNvPr>
            <p:cNvCxnSpPr/>
            <p:nvPr/>
          </p:nvCxnSpPr>
          <p:spPr>
            <a:xfrm flipH="1">
              <a:off x="4281114" y="5117705"/>
              <a:ext cx="0" cy="0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5DC5BAE7-1557-4FAE-8F46-06136AFA90F2}"/>
                </a:ext>
              </a:extLst>
            </p:cNvPr>
            <p:cNvGrpSpPr/>
            <p:nvPr/>
          </p:nvGrpSpPr>
          <p:grpSpPr>
            <a:xfrm>
              <a:off x="-9007516" y="3731311"/>
              <a:ext cx="2641010" cy="954076"/>
              <a:chOff x="-8012555" y="3530429"/>
              <a:chExt cx="2597820" cy="1155386"/>
            </a:xfrm>
          </p:grpSpPr>
          <p:sp>
            <p:nvSpPr>
              <p:cNvPr id="34" name="Freeform: Shape 17">
                <a:extLst>
                  <a:ext uri="{FF2B5EF4-FFF2-40B4-BE49-F238E27FC236}">
                    <a16:creationId xmlns:a16="http://schemas.microsoft.com/office/drawing/2014/main" id="{507872B4-F473-41D4-B7AF-EA7EF79F0869}"/>
                  </a:ext>
                </a:extLst>
              </p:cNvPr>
              <p:cNvSpPr/>
              <p:nvPr/>
            </p:nvSpPr>
            <p:spPr>
              <a:xfrm>
                <a:off x="-8012555" y="4078334"/>
                <a:ext cx="2597820" cy="607481"/>
              </a:xfrm>
              <a:custGeom>
                <a:avLst/>
                <a:gdLst>
                  <a:gd name="connsiteX0" fmla="*/ 0 w 1990725"/>
                  <a:gd name="connsiteY0" fmla="*/ 323850 h 323850"/>
                  <a:gd name="connsiteX1" fmla="*/ 1047750 w 1990725"/>
                  <a:gd name="connsiteY1" fmla="*/ 0 h 323850"/>
                  <a:gd name="connsiteX2" fmla="*/ 1990725 w 1990725"/>
                  <a:gd name="connsiteY2" fmla="*/ 323850 h 323850"/>
                  <a:gd name="connsiteX3" fmla="*/ 1990725 w 1990725"/>
                  <a:gd name="connsiteY3" fmla="*/ 323850 h 323850"/>
                  <a:gd name="connsiteX4" fmla="*/ 1990725 w 1990725"/>
                  <a:gd name="connsiteY4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0725" h="323850">
                    <a:moveTo>
                      <a:pt x="0" y="323850"/>
                    </a:moveTo>
                    <a:cubicBezTo>
                      <a:pt x="357981" y="161925"/>
                      <a:pt x="715963" y="0"/>
                      <a:pt x="1047750" y="0"/>
                    </a:cubicBezTo>
                    <a:cubicBezTo>
                      <a:pt x="1379537" y="0"/>
                      <a:pt x="1990725" y="323850"/>
                      <a:pt x="1990725" y="323850"/>
                    </a:cubicBezTo>
                    <a:lnTo>
                      <a:pt x="1990725" y="323850"/>
                    </a:lnTo>
                    <a:lnTo>
                      <a:pt x="1990725" y="323850"/>
                    </a:lnTo>
                  </a:path>
                </a:pathLst>
              </a:custGeom>
              <a:noFill/>
              <a:ln w="19050" cap="flat" cmpd="sng" algn="ctr">
                <a:solidFill>
                  <a:srgbClr val="00206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1E669F0-679A-4F43-9217-D6A85CE8F122}"/>
                  </a:ext>
                </a:extLst>
              </p:cNvPr>
              <p:cNvSpPr txBox="1"/>
              <p:nvPr/>
            </p:nvSpPr>
            <p:spPr>
              <a:xfrm>
                <a:off x="-6914260" y="3530429"/>
                <a:ext cx="428464" cy="484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noProof="0" dirty="0">
                    <a:solidFill>
                      <a:srgbClr val="C00000"/>
                    </a:solidFill>
                    <a:latin typeface="Calibri" panose="020F0502020204030204"/>
                  </a:rPr>
                  <a:t>5</a:t>
                </a: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3792000" y="4914262"/>
            <a:ext cx="1452642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253746"/>
                </a:solidFill>
              </a:rPr>
              <a:t>55 - 38 = </a:t>
            </a:r>
            <a:r>
              <a:rPr lang="en-GB" sz="2400" b="1" dirty="0">
                <a:solidFill>
                  <a:srgbClr val="C00000"/>
                </a:solidFill>
              </a:rPr>
              <a:t>17</a:t>
            </a:r>
            <a:endParaRPr lang="en-GB" sz="2000" b="1" dirty="0">
              <a:solidFill>
                <a:srgbClr val="C00000"/>
              </a:solidFill>
            </a:endParaRPr>
          </a:p>
        </p:txBody>
      </p:sp>
      <p:sp>
        <p:nvSpPr>
          <p:cNvPr id="37" name="Speech Bubble: Rectangle with Corners Rounded 10">
            <a:extLst>
              <a:ext uri="{FF2B5EF4-FFF2-40B4-BE49-F238E27FC236}">
                <a16:creationId xmlns:a16="http://schemas.microsoft.com/office/drawing/2014/main" id="{4CE64046-E49E-4E48-8EA5-D561B0AE5533}"/>
              </a:ext>
            </a:extLst>
          </p:cNvPr>
          <p:cNvSpPr/>
          <p:nvPr/>
        </p:nvSpPr>
        <p:spPr>
          <a:xfrm>
            <a:off x="3842013" y="338700"/>
            <a:ext cx="3338276" cy="884484"/>
          </a:xfrm>
          <a:prstGeom prst="wedgeEllipseCallout">
            <a:avLst>
              <a:gd name="adj1" fmla="val -55419"/>
              <a:gd name="adj2" fmla="val 64017"/>
            </a:avLst>
          </a:prstGeom>
          <a:solidFill>
            <a:srgbClr val="BDD7EE"/>
          </a:solidFill>
          <a:ln w="9525">
            <a:solidFill>
              <a:srgbClr val="1F4E79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Mark 55 and 38 on the number line.</a:t>
            </a:r>
          </a:p>
        </p:txBody>
      </p:sp>
      <p:pic>
        <p:nvPicPr>
          <p:cNvPr id="5" name="1">
            <a:hlinkClick r:id="" action="ppaction://media"/>
            <a:extLst>
              <a:ext uri="{FF2B5EF4-FFF2-40B4-BE49-F238E27FC236}">
                <a16:creationId xmlns:a16="http://schemas.microsoft.com/office/drawing/2014/main" id="{254381DC-6D42-4C78-814E-BBD3DDCD30B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8" end="1945.750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166681" y="138645"/>
            <a:ext cx="609600" cy="609600"/>
          </a:xfrm>
          <a:prstGeom prst="rect">
            <a:avLst/>
          </a:prstGeom>
        </p:spPr>
      </p:pic>
      <p:pic>
        <p:nvPicPr>
          <p:cNvPr id="39" name="2">
            <a:hlinkClick r:id="" action="ppaction://media"/>
            <a:extLst>
              <a:ext uri="{FF2B5EF4-FFF2-40B4-BE49-F238E27FC236}">
                <a16:creationId xmlns:a16="http://schemas.microsoft.com/office/drawing/2014/main" id="{4CF8ABA4-B562-41A9-A88F-5AFFF25A231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501" end="885.1451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166681" y="1231446"/>
            <a:ext cx="609600" cy="609600"/>
          </a:xfrm>
          <a:prstGeom prst="rect">
            <a:avLst/>
          </a:prstGeom>
        </p:spPr>
      </p:pic>
      <p:pic>
        <p:nvPicPr>
          <p:cNvPr id="40" name="10">
            <a:hlinkClick r:id="" action="ppaction://media"/>
            <a:extLst>
              <a:ext uri="{FF2B5EF4-FFF2-40B4-BE49-F238E27FC236}">
                <a16:creationId xmlns:a16="http://schemas.microsoft.com/office/drawing/2014/main" id="{128928B2-A50D-4F28-BADF-696BAD09A85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972" end="738.204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03871" y="2433179"/>
            <a:ext cx="609600" cy="609600"/>
          </a:xfrm>
          <a:prstGeom prst="rect">
            <a:avLst/>
          </a:prstGeom>
        </p:spPr>
      </p:pic>
      <p:pic>
        <p:nvPicPr>
          <p:cNvPr id="41" name="5">
            <a:hlinkClick r:id="" action="ppaction://media"/>
            <a:extLst>
              <a:ext uri="{FF2B5EF4-FFF2-40B4-BE49-F238E27FC236}">
                <a16:creationId xmlns:a16="http://schemas.microsoft.com/office/drawing/2014/main" id="{A4D7C9DA-F9AB-4CFF-80E5-F233B8CCE34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786" end="1096.3582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67228" y="3631164"/>
            <a:ext cx="609600" cy="609600"/>
          </a:xfrm>
          <a:prstGeom prst="rect">
            <a:avLst/>
          </a:prstGeom>
        </p:spPr>
      </p:pic>
      <p:pic>
        <p:nvPicPr>
          <p:cNvPr id="42" name="reorder">
            <a:hlinkClick r:id="" action="ppaction://media"/>
            <a:extLst>
              <a:ext uri="{FF2B5EF4-FFF2-40B4-BE49-F238E27FC236}">
                <a16:creationId xmlns:a16="http://schemas.microsoft.com/office/drawing/2014/main" id="{10B7A6CB-8183-43DF-B9AE-089C2397D255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820428" y="4535494"/>
            <a:ext cx="609600" cy="609600"/>
          </a:xfrm>
          <a:prstGeom prst="rect">
            <a:avLst/>
          </a:prstGeom>
        </p:spPr>
      </p:pic>
      <p:pic>
        <p:nvPicPr>
          <p:cNvPr id="43" name="17">
            <a:hlinkClick r:id="" action="ppaction://media"/>
            <a:extLst>
              <a:ext uri="{FF2B5EF4-FFF2-40B4-BE49-F238E27FC236}">
                <a16:creationId xmlns:a16="http://schemas.microsoft.com/office/drawing/2014/main" id="{83E9B594-754D-4ABC-969E-8C82D01C19A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8">
                  <p14:trim st="2870" end="926.5463999999999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820428" y="53817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66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9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3240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4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820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32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5860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86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4" dur="8642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2" dur="4313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  <p:bldLst>
      <p:bldP spid="13" grpId="0"/>
      <p:bldP spid="19" grpId="0" animBg="1"/>
      <p:bldP spid="20" grpId="0" animBg="1"/>
      <p:bldP spid="22" grpId="0"/>
      <p:bldP spid="23" grpId="0" animBg="1"/>
      <p:bldP spid="24" grpId="0" animBg="1"/>
      <p:bldP spid="25" grpId="0" animBg="1"/>
      <p:bldP spid="3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116681" y="1567824"/>
            <a:ext cx="8933534" cy="1564176"/>
            <a:chOff x="116681" y="2537924"/>
            <a:chExt cx="8933534" cy="1564176"/>
          </a:xfrm>
        </p:grpSpPr>
        <p:sp>
          <p:nvSpPr>
            <p:cNvPr id="4" name="Rectangle 3"/>
            <p:cNvSpPr/>
            <p:nvPr/>
          </p:nvSpPr>
          <p:spPr>
            <a:xfrm>
              <a:off x="116681" y="2537924"/>
              <a:ext cx="8933534" cy="1564176"/>
            </a:xfrm>
            <a:prstGeom prst="rect">
              <a:avLst/>
            </a:prstGeom>
            <a:solidFill>
              <a:schemeClr val="bg1"/>
            </a:solidFill>
            <a:ln w="19050"/>
            <a:effectLst>
              <a:outerShdw blurRad="50800" dist="38100" dir="60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B5AD0FCA-9DC7-4333-A0C4-8D0B20E079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6" t="50698" r="1397" b="18044"/>
            <a:stretch/>
          </p:blipFill>
          <p:spPr>
            <a:xfrm>
              <a:off x="196186" y="3420000"/>
              <a:ext cx="8777702" cy="325291"/>
            </a:xfrm>
            <a:prstGeom prst="rect">
              <a:avLst/>
            </a:prstGeom>
          </p:spPr>
        </p:pic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5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Use counting up to subtract.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83091C-0DFE-4E07-AF26-D3F305FEF7F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95569" y="2161155"/>
            <a:ext cx="360000" cy="3367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519F8D-26D0-49F7-81BF-BFBA6193E3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15882" y="2161155"/>
            <a:ext cx="360000" cy="3367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B67A5B-C53E-452B-A7DD-851214C4C96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52124" y="2161900"/>
            <a:ext cx="360000" cy="3367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7C8E5D-C5B7-455A-B6C1-6D57E52FAFC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03448" y="2166545"/>
            <a:ext cx="360000" cy="33672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F97C865-9987-417D-9E2E-61C83CCA35B8}"/>
              </a:ext>
            </a:extLst>
          </p:cNvPr>
          <p:cNvCxnSpPr/>
          <p:nvPr/>
        </p:nvCxnSpPr>
        <p:spPr>
          <a:xfrm flipH="1">
            <a:off x="4090726" y="2521900"/>
            <a:ext cx="1" cy="14400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B0343CC-01A7-42BA-BC79-F3A79951C59A}"/>
              </a:ext>
            </a:extLst>
          </p:cNvPr>
          <p:cNvSpPr txBox="1"/>
          <p:nvPr/>
        </p:nvSpPr>
        <p:spPr>
          <a:xfrm>
            <a:off x="3836948" y="2610000"/>
            <a:ext cx="507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44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2CD79F3-1085-48F0-BF8A-A61F9605A48A}"/>
              </a:ext>
            </a:extLst>
          </p:cNvPr>
          <p:cNvGrpSpPr/>
          <p:nvPr/>
        </p:nvGrpSpPr>
        <p:grpSpPr>
          <a:xfrm>
            <a:off x="4089400" y="1620608"/>
            <a:ext cx="661847" cy="1344551"/>
            <a:chOff x="1423513" y="3773154"/>
            <a:chExt cx="2857601" cy="1344551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E24F5E3-467B-4F3D-96DA-1D837F0A7992}"/>
                </a:ext>
              </a:extLst>
            </p:cNvPr>
            <p:cNvCxnSpPr/>
            <p:nvPr/>
          </p:nvCxnSpPr>
          <p:spPr>
            <a:xfrm flipH="1">
              <a:off x="4281114" y="5117705"/>
              <a:ext cx="0" cy="0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DC5BAE7-1557-4FAE-8F46-06136AFA90F2}"/>
                </a:ext>
              </a:extLst>
            </p:cNvPr>
            <p:cNvGrpSpPr/>
            <p:nvPr/>
          </p:nvGrpSpPr>
          <p:grpSpPr>
            <a:xfrm>
              <a:off x="1423513" y="3773154"/>
              <a:ext cx="1961257" cy="892794"/>
              <a:chOff x="2247891" y="3581100"/>
              <a:chExt cx="1929185" cy="1081173"/>
            </a:xfrm>
          </p:grpSpPr>
          <p:sp>
            <p:nvSpPr>
              <p:cNvPr id="17" name="Freeform: Shape 17">
                <a:extLst>
                  <a:ext uri="{FF2B5EF4-FFF2-40B4-BE49-F238E27FC236}">
                    <a16:creationId xmlns:a16="http://schemas.microsoft.com/office/drawing/2014/main" id="{507872B4-F473-41D4-B7AF-EA7EF79F0869}"/>
                  </a:ext>
                </a:extLst>
              </p:cNvPr>
              <p:cNvSpPr/>
              <p:nvPr/>
            </p:nvSpPr>
            <p:spPr>
              <a:xfrm>
                <a:off x="2247891" y="4054792"/>
                <a:ext cx="1929185" cy="607481"/>
              </a:xfrm>
              <a:custGeom>
                <a:avLst/>
                <a:gdLst>
                  <a:gd name="connsiteX0" fmla="*/ 0 w 1990725"/>
                  <a:gd name="connsiteY0" fmla="*/ 323850 h 323850"/>
                  <a:gd name="connsiteX1" fmla="*/ 1047750 w 1990725"/>
                  <a:gd name="connsiteY1" fmla="*/ 0 h 323850"/>
                  <a:gd name="connsiteX2" fmla="*/ 1990725 w 1990725"/>
                  <a:gd name="connsiteY2" fmla="*/ 323850 h 323850"/>
                  <a:gd name="connsiteX3" fmla="*/ 1990725 w 1990725"/>
                  <a:gd name="connsiteY3" fmla="*/ 323850 h 323850"/>
                  <a:gd name="connsiteX4" fmla="*/ 1990725 w 1990725"/>
                  <a:gd name="connsiteY4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0725" h="323850">
                    <a:moveTo>
                      <a:pt x="0" y="323850"/>
                    </a:moveTo>
                    <a:cubicBezTo>
                      <a:pt x="357981" y="161925"/>
                      <a:pt x="715963" y="0"/>
                      <a:pt x="1047750" y="0"/>
                    </a:cubicBezTo>
                    <a:cubicBezTo>
                      <a:pt x="1379537" y="0"/>
                      <a:pt x="1990725" y="323850"/>
                      <a:pt x="1990725" y="323850"/>
                    </a:cubicBezTo>
                    <a:lnTo>
                      <a:pt x="1990725" y="323850"/>
                    </a:lnTo>
                    <a:lnTo>
                      <a:pt x="1990725" y="323850"/>
                    </a:lnTo>
                  </a:path>
                </a:pathLst>
              </a:custGeom>
              <a:noFill/>
              <a:ln w="19050" cap="flat" cmpd="sng" algn="ctr">
                <a:solidFill>
                  <a:srgbClr val="00206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1E669F0-679A-4F43-9217-D6A85CE8F122}"/>
                  </a:ext>
                </a:extLst>
              </p:cNvPr>
              <p:cNvSpPr txBox="1"/>
              <p:nvPr/>
            </p:nvSpPr>
            <p:spPr>
              <a:xfrm>
                <a:off x="2786042" y="3581100"/>
                <a:ext cx="428468" cy="484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noProof="0" dirty="0">
                    <a:solidFill>
                      <a:srgbClr val="C00000"/>
                    </a:solidFill>
                    <a:latin typeface="Calibri" panose="020F0502020204030204"/>
                  </a:rPr>
                  <a:t>6</a:t>
                </a: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58FBA29-2B6C-4A7B-96D9-C98E53972C24}"/>
              </a:ext>
            </a:extLst>
          </p:cNvPr>
          <p:cNvCxnSpPr/>
          <p:nvPr/>
        </p:nvCxnSpPr>
        <p:spPr>
          <a:xfrm flipH="1">
            <a:off x="6875569" y="2521900"/>
            <a:ext cx="0" cy="14400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8E7BA6D-0520-4AC4-A760-1D534BCB3EF8}"/>
              </a:ext>
            </a:extLst>
          </p:cNvPr>
          <p:cNvSpPr txBox="1"/>
          <p:nvPr/>
        </p:nvSpPr>
        <p:spPr>
          <a:xfrm>
            <a:off x="6588000" y="2610000"/>
            <a:ext cx="5616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noProof="0" dirty="0">
                <a:solidFill>
                  <a:srgbClr val="FF0000"/>
                </a:solidFill>
                <a:latin typeface="Calibri" panose="020F0502020204030204"/>
              </a:rPr>
              <a:t>78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2CD79F3-1085-48F0-BF8A-A61F9605A48A}"/>
              </a:ext>
            </a:extLst>
          </p:cNvPr>
          <p:cNvGrpSpPr/>
          <p:nvPr/>
        </p:nvGrpSpPr>
        <p:grpSpPr>
          <a:xfrm>
            <a:off x="4543646" y="1577203"/>
            <a:ext cx="1688264" cy="1377015"/>
            <a:chOff x="1646646" y="3740690"/>
            <a:chExt cx="15076500" cy="1377015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E24F5E3-467B-4F3D-96DA-1D837F0A7992}"/>
                </a:ext>
              </a:extLst>
            </p:cNvPr>
            <p:cNvCxnSpPr/>
            <p:nvPr/>
          </p:nvCxnSpPr>
          <p:spPr>
            <a:xfrm flipH="1">
              <a:off x="4281114" y="5117705"/>
              <a:ext cx="0" cy="0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DC5BAE7-1557-4FAE-8F46-06136AFA90F2}"/>
                </a:ext>
              </a:extLst>
            </p:cNvPr>
            <p:cNvGrpSpPr/>
            <p:nvPr/>
          </p:nvGrpSpPr>
          <p:grpSpPr>
            <a:xfrm>
              <a:off x="1646646" y="3740690"/>
              <a:ext cx="15076500" cy="925257"/>
              <a:chOff x="2467375" y="3541787"/>
              <a:chExt cx="14829954" cy="1120486"/>
            </a:xfrm>
          </p:grpSpPr>
          <p:sp>
            <p:nvSpPr>
              <p:cNvPr id="29" name="Freeform: Shape 17">
                <a:extLst>
                  <a:ext uri="{FF2B5EF4-FFF2-40B4-BE49-F238E27FC236}">
                    <a16:creationId xmlns:a16="http://schemas.microsoft.com/office/drawing/2014/main" id="{507872B4-F473-41D4-B7AF-EA7EF79F0869}"/>
                  </a:ext>
                </a:extLst>
              </p:cNvPr>
              <p:cNvSpPr/>
              <p:nvPr/>
            </p:nvSpPr>
            <p:spPr>
              <a:xfrm>
                <a:off x="2467375" y="4054792"/>
                <a:ext cx="14829954" cy="607481"/>
              </a:xfrm>
              <a:custGeom>
                <a:avLst/>
                <a:gdLst>
                  <a:gd name="connsiteX0" fmla="*/ 0 w 1990725"/>
                  <a:gd name="connsiteY0" fmla="*/ 323850 h 323850"/>
                  <a:gd name="connsiteX1" fmla="*/ 1047750 w 1990725"/>
                  <a:gd name="connsiteY1" fmla="*/ 0 h 323850"/>
                  <a:gd name="connsiteX2" fmla="*/ 1990725 w 1990725"/>
                  <a:gd name="connsiteY2" fmla="*/ 323850 h 323850"/>
                  <a:gd name="connsiteX3" fmla="*/ 1990725 w 1990725"/>
                  <a:gd name="connsiteY3" fmla="*/ 323850 h 323850"/>
                  <a:gd name="connsiteX4" fmla="*/ 1990725 w 1990725"/>
                  <a:gd name="connsiteY4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0725" h="323850">
                    <a:moveTo>
                      <a:pt x="0" y="323850"/>
                    </a:moveTo>
                    <a:cubicBezTo>
                      <a:pt x="357981" y="161925"/>
                      <a:pt x="715963" y="0"/>
                      <a:pt x="1047750" y="0"/>
                    </a:cubicBezTo>
                    <a:cubicBezTo>
                      <a:pt x="1379537" y="0"/>
                      <a:pt x="1990725" y="323850"/>
                      <a:pt x="1990725" y="323850"/>
                    </a:cubicBezTo>
                    <a:lnTo>
                      <a:pt x="1990725" y="323850"/>
                    </a:lnTo>
                    <a:lnTo>
                      <a:pt x="1990725" y="323850"/>
                    </a:lnTo>
                  </a:path>
                </a:pathLst>
              </a:custGeom>
              <a:noFill/>
              <a:ln w="19050" cap="flat" cmpd="sng" algn="ctr">
                <a:solidFill>
                  <a:srgbClr val="00206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1E669F0-679A-4F43-9217-D6A85CE8F122}"/>
                  </a:ext>
                </a:extLst>
              </p:cNvPr>
              <p:cNvSpPr txBox="1"/>
              <p:nvPr/>
            </p:nvSpPr>
            <p:spPr>
              <a:xfrm>
                <a:off x="7473309" y="3541787"/>
                <a:ext cx="4455836" cy="484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noProof="0" dirty="0">
                    <a:solidFill>
                      <a:srgbClr val="C00000"/>
                    </a:solidFill>
                    <a:latin typeface="Calibri" panose="020F0502020204030204"/>
                  </a:rPr>
                  <a:t>20</a:t>
                </a: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2CD79F3-1085-48F0-BF8A-A61F9605A48A}"/>
              </a:ext>
            </a:extLst>
          </p:cNvPr>
          <p:cNvGrpSpPr/>
          <p:nvPr/>
        </p:nvGrpSpPr>
        <p:grpSpPr>
          <a:xfrm>
            <a:off x="6231910" y="1610094"/>
            <a:ext cx="1700509" cy="1344124"/>
            <a:chOff x="1423524" y="3773581"/>
            <a:chExt cx="2857590" cy="1344124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E24F5E3-467B-4F3D-96DA-1D837F0A7992}"/>
                </a:ext>
              </a:extLst>
            </p:cNvPr>
            <p:cNvCxnSpPr/>
            <p:nvPr/>
          </p:nvCxnSpPr>
          <p:spPr>
            <a:xfrm flipH="1">
              <a:off x="4281114" y="5117705"/>
              <a:ext cx="0" cy="0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5DC5BAE7-1557-4FAE-8F46-06136AFA90F2}"/>
                </a:ext>
              </a:extLst>
            </p:cNvPr>
            <p:cNvGrpSpPr/>
            <p:nvPr/>
          </p:nvGrpSpPr>
          <p:grpSpPr>
            <a:xfrm>
              <a:off x="1423524" y="3773581"/>
              <a:ext cx="1072498" cy="892367"/>
              <a:chOff x="2247901" y="3581617"/>
              <a:chExt cx="1054959" cy="1080656"/>
            </a:xfrm>
          </p:grpSpPr>
          <p:sp>
            <p:nvSpPr>
              <p:cNvPr id="34" name="Freeform: Shape 17">
                <a:extLst>
                  <a:ext uri="{FF2B5EF4-FFF2-40B4-BE49-F238E27FC236}">
                    <a16:creationId xmlns:a16="http://schemas.microsoft.com/office/drawing/2014/main" id="{507872B4-F473-41D4-B7AF-EA7EF79F0869}"/>
                  </a:ext>
                </a:extLst>
              </p:cNvPr>
              <p:cNvSpPr/>
              <p:nvPr/>
            </p:nvSpPr>
            <p:spPr>
              <a:xfrm>
                <a:off x="2247901" y="4054792"/>
                <a:ext cx="1054959" cy="607481"/>
              </a:xfrm>
              <a:custGeom>
                <a:avLst/>
                <a:gdLst>
                  <a:gd name="connsiteX0" fmla="*/ 0 w 1990725"/>
                  <a:gd name="connsiteY0" fmla="*/ 323850 h 323850"/>
                  <a:gd name="connsiteX1" fmla="*/ 1047750 w 1990725"/>
                  <a:gd name="connsiteY1" fmla="*/ 0 h 323850"/>
                  <a:gd name="connsiteX2" fmla="*/ 1990725 w 1990725"/>
                  <a:gd name="connsiteY2" fmla="*/ 323850 h 323850"/>
                  <a:gd name="connsiteX3" fmla="*/ 1990725 w 1990725"/>
                  <a:gd name="connsiteY3" fmla="*/ 323850 h 323850"/>
                  <a:gd name="connsiteX4" fmla="*/ 1990725 w 1990725"/>
                  <a:gd name="connsiteY4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0725" h="323850">
                    <a:moveTo>
                      <a:pt x="0" y="323850"/>
                    </a:moveTo>
                    <a:cubicBezTo>
                      <a:pt x="357981" y="161925"/>
                      <a:pt x="715963" y="0"/>
                      <a:pt x="1047750" y="0"/>
                    </a:cubicBezTo>
                    <a:cubicBezTo>
                      <a:pt x="1379537" y="0"/>
                      <a:pt x="1990725" y="323850"/>
                      <a:pt x="1990725" y="323850"/>
                    </a:cubicBezTo>
                    <a:lnTo>
                      <a:pt x="1990725" y="323850"/>
                    </a:lnTo>
                    <a:lnTo>
                      <a:pt x="1990725" y="323850"/>
                    </a:lnTo>
                  </a:path>
                </a:pathLst>
              </a:custGeom>
              <a:noFill/>
              <a:ln w="19050" cap="flat" cmpd="sng" algn="ctr">
                <a:solidFill>
                  <a:srgbClr val="00206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1E669F0-679A-4F43-9217-D6A85CE8F122}"/>
                  </a:ext>
                </a:extLst>
              </p:cNvPr>
              <p:cNvSpPr txBox="1"/>
              <p:nvPr/>
            </p:nvSpPr>
            <p:spPr>
              <a:xfrm>
                <a:off x="2585841" y="3581617"/>
                <a:ext cx="428467" cy="484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noProof="0" dirty="0">
                    <a:solidFill>
                      <a:srgbClr val="C00000"/>
                    </a:solidFill>
                    <a:latin typeface="Calibri" panose="020F0502020204030204"/>
                  </a:rPr>
                  <a:t>8</a:t>
                </a: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7302278" y="1761045"/>
            <a:ext cx="1401346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253746"/>
                </a:solidFill>
              </a:rPr>
              <a:t>78 - 44 = </a:t>
            </a:r>
            <a:r>
              <a:rPr lang="en-GB" sz="2000" b="1" dirty="0">
                <a:solidFill>
                  <a:srgbClr val="C00000"/>
                </a:solidFill>
              </a:rPr>
              <a:t>34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96186" y="469248"/>
            <a:ext cx="4154768" cy="753936"/>
            <a:chOff x="196186" y="469248"/>
            <a:chExt cx="4154768" cy="753936"/>
          </a:xfrm>
        </p:grpSpPr>
        <p:sp>
          <p:nvSpPr>
            <p:cNvPr id="20" name="Speech Bubble: Rectangle with Corners Rounded 10">
              <a:extLst>
                <a:ext uri="{FF2B5EF4-FFF2-40B4-BE49-F238E27FC236}">
                  <a16:creationId xmlns:a16="http://schemas.microsoft.com/office/drawing/2014/main" id="{4CE64046-E49E-4E48-8EA5-D561B0AE5533}"/>
                </a:ext>
              </a:extLst>
            </p:cNvPr>
            <p:cNvSpPr/>
            <p:nvPr/>
          </p:nvSpPr>
          <p:spPr>
            <a:xfrm>
              <a:off x="196186" y="528351"/>
              <a:ext cx="4154768" cy="694833"/>
            </a:xfrm>
            <a:prstGeom prst="wedgeEllipseCallout">
              <a:avLst>
                <a:gd name="adj1" fmla="val -55419"/>
                <a:gd name="adj2" fmla="val 64017"/>
              </a:avLst>
            </a:prstGeom>
            <a:solidFill>
              <a:srgbClr val="BDD7EE"/>
            </a:solidFill>
            <a:ln w="9525">
              <a:solidFill>
                <a:srgbClr val="1F4E79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rgbClr val="253746"/>
                  </a:solidFill>
                </a:rPr>
                <a:t>Now let’s try 78 - 44 and 54 - 23. </a:t>
              </a:r>
            </a:p>
          </p:txBody>
        </p:sp>
        <p:pic>
          <p:nvPicPr>
            <p:cNvPr id="39" name="Picture 2"/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8496" y="469248"/>
              <a:ext cx="623389" cy="623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0" name="Speech Bubble: Rectangle with Corners Rounded 10">
            <a:extLst>
              <a:ext uri="{FF2B5EF4-FFF2-40B4-BE49-F238E27FC236}">
                <a16:creationId xmlns:a16="http://schemas.microsoft.com/office/drawing/2014/main" id="{4CE64046-E49E-4E48-8EA5-D561B0AE5533}"/>
              </a:ext>
            </a:extLst>
          </p:cNvPr>
          <p:cNvSpPr/>
          <p:nvPr/>
        </p:nvSpPr>
        <p:spPr>
          <a:xfrm>
            <a:off x="5113529" y="621556"/>
            <a:ext cx="2948941" cy="800844"/>
          </a:xfrm>
          <a:prstGeom prst="wedgeEllipseCallout">
            <a:avLst>
              <a:gd name="adj1" fmla="val -55419"/>
              <a:gd name="adj2" fmla="val 64017"/>
            </a:avLst>
          </a:prstGeom>
          <a:solidFill>
            <a:srgbClr val="BDD7EE"/>
          </a:solidFill>
          <a:ln w="9525">
            <a:solidFill>
              <a:srgbClr val="1F4E79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How will Frog calculate 78 - 44?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118270" y="4226060"/>
            <a:ext cx="8933534" cy="1564176"/>
            <a:chOff x="116681" y="2537924"/>
            <a:chExt cx="8933534" cy="1564176"/>
          </a:xfrm>
        </p:grpSpPr>
        <p:sp>
          <p:nvSpPr>
            <p:cNvPr id="42" name="Rectangle 41"/>
            <p:cNvSpPr/>
            <p:nvPr/>
          </p:nvSpPr>
          <p:spPr>
            <a:xfrm>
              <a:off x="116681" y="2537924"/>
              <a:ext cx="8933534" cy="1564176"/>
            </a:xfrm>
            <a:prstGeom prst="rect">
              <a:avLst/>
            </a:prstGeom>
            <a:solidFill>
              <a:schemeClr val="bg1"/>
            </a:solidFill>
            <a:ln w="19050"/>
            <a:effectLst>
              <a:outerShdw blurRad="50800" dist="38100" dir="60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B5AD0FCA-9DC7-4333-A0C4-8D0B20E079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6" t="50698" r="1397" b="18044"/>
            <a:stretch/>
          </p:blipFill>
          <p:spPr>
            <a:xfrm>
              <a:off x="196186" y="3420000"/>
              <a:ext cx="8777702" cy="325291"/>
            </a:xfrm>
            <a:prstGeom prst="rect">
              <a:avLst/>
            </a:prstGeom>
          </p:spPr>
        </p:pic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6583091C-0DFE-4E07-AF26-D3F305FEF7F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15849" y="4815618"/>
            <a:ext cx="360000" cy="33672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F4519F8D-26D0-49F7-81BF-BFBA6193E3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91247" y="4819391"/>
            <a:ext cx="360000" cy="33672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30B67A5B-C53E-452B-A7DD-851214C4C96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93570" y="4815620"/>
            <a:ext cx="360000" cy="33672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707C8E5D-C5B7-455A-B6C1-6D57E52FAFC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71151" y="4815618"/>
            <a:ext cx="360000" cy="336726"/>
          </a:xfrm>
          <a:prstGeom prst="rect">
            <a:avLst/>
          </a:prstGeom>
        </p:spPr>
      </p:pic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F97C865-9987-417D-9E2E-61C83CCA35B8}"/>
              </a:ext>
            </a:extLst>
          </p:cNvPr>
          <p:cNvCxnSpPr/>
          <p:nvPr/>
        </p:nvCxnSpPr>
        <p:spPr>
          <a:xfrm flipH="1">
            <a:off x="2268000" y="5173200"/>
            <a:ext cx="1" cy="14400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2B0343CC-01A7-42BA-BC79-F3A79951C59A}"/>
              </a:ext>
            </a:extLst>
          </p:cNvPr>
          <p:cNvSpPr txBox="1"/>
          <p:nvPr/>
        </p:nvSpPr>
        <p:spPr>
          <a:xfrm>
            <a:off x="2016000" y="5256000"/>
            <a:ext cx="507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23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2CD79F3-1085-48F0-BF8A-A61F9605A48A}"/>
              </a:ext>
            </a:extLst>
          </p:cNvPr>
          <p:cNvGrpSpPr/>
          <p:nvPr/>
        </p:nvGrpSpPr>
        <p:grpSpPr>
          <a:xfrm>
            <a:off x="2267710" y="4235439"/>
            <a:ext cx="583441" cy="1386394"/>
            <a:chOff x="1293333" y="3731311"/>
            <a:chExt cx="3584124" cy="1386394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6E24F5E3-467B-4F3D-96DA-1D837F0A7992}"/>
                </a:ext>
              </a:extLst>
            </p:cNvPr>
            <p:cNvCxnSpPr/>
            <p:nvPr/>
          </p:nvCxnSpPr>
          <p:spPr>
            <a:xfrm flipH="1">
              <a:off x="4281114" y="5117705"/>
              <a:ext cx="0" cy="0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5DC5BAE7-1557-4FAE-8F46-06136AFA90F2}"/>
                </a:ext>
              </a:extLst>
            </p:cNvPr>
            <p:cNvGrpSpPr/>
            <p:nvPr/>
          </p:nvGrpSpPr>
          <p:grpSpPr>
            <a:xfrm>
              <a:off x="1293333" y="3731311"/>
              <a:ext cx="3584124" cy="934636"/>
              <a:chOff x="2119840" y="3530429"/>
              <a:chExt cx="3525513" cy="1131844"/>
            </a:xfrm>
          </p:grpSpPr>
          <p:sp>
            <p:nvSpPr>
              <p:cNvPr id="53" name="Freeform: Shape 17">
                <a:extLst>
                  <a:ext uri="{FF2B5EF4-FFF2-40B4-BE49-F238E27FC236}">
                    <a16:creationId xmlns:a16="http://schemas.microsoft.com/office/drawing/2014/main" id="{507872B4-F473-41D4-B7AF-EA7EF79F0869}"/>
                  </a:ext>
                </a:extLst>
              </p:cNvPr>
              <p:cNvSpPr/>
              <p:nvPr/>
            </p:nvSpPr>
            <p:spPr>
              <a:xfrm>
                <a:off x="2119840" y="4054792"/>
                <a:ext cx="3525513" cy="607481"/>
              </a:xfrm>
              <a:custGeom>
                <a:avLst/>
                <a:gdLst>
                  <a:gd name="connsiteX0" fmla="*/ 0 w 1990725"/>
                  <a:gd name="connsiteY0" fmla="*/ 323850 h 323850"/>
                  <a:gd name="connsiteX1" fmla="*/ 1047750 w 1990725"/>
                  <a:gd name="connsiteY1" fmla="*/ 0 h 323850"/>
                  <a:gd name="connsiteX2" fmla="*/ 1990725 w 1990725"/>
                  <a:gd name="connsiteY2" fmla="*/ 323850 h 323850"/>
                  <a:gd name="connsiteX3" fmla="*/ 1990725 w 1990725"/>
                  <a:gd name="connsiteY3" fmla="*/ 323850 h 323850"/>
                  <a:gd name="connsiteX4" fmla="*/ 1990725 w 1990725"/>
                  <a:gd name="connsiteY4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0725" h="323850">
                    <a:moveTo>
                      <a:pt x="0" y="323850"/>
                    </a:moveTo>
                    <a:cubicBezTo>
                      <a:pt x="357981" y="161925"/>
                      <a:pt x="715963" y="0"/>
                      <a:pt x="1047750" y="0"/>
                    </a:cubicBezTo>
                    <a:cubicBezTo>
                      <a:pt x="1379537" y="0"/>
                      <a:pt x="1990725" y="323850"/>
                      <a:pt x="1990725" y="323850"/>
                    </a:cubicBezTo>
                    <a:lnTo>
                      <a:pt x="1990725" y="323850"/>
                    </a:lnTo>
                    <a:lnTo>
                      <a:pt x="1990725" y="323850"/>
                    </a:lnTo>
                  </a:path>
                </a:pathLst>
              </a:custGeom>
              <a:noFill/>
              <a:ln w="19050" cap="flat" cmpd="sng" algn="ctr">
                <a:solidFill>
                  <a:srgbClr val="00206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1E669F0-679A-4F43-9217-D6A85CE8F122}"/>
                  </a:ext>
                </a:extLst>
              </p:cNvPr>
              <p:cNvSpPr txBox="1"/>
              <p:nvPr/>
            </p:nvSpPr>
            <p:spPr>
              <a:xfrm>
                <a:off x="3721799" y="3530429"/>
                <a:ext cx="428464" cy="484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noProof="0" dirty="0">
                    <a:solidFill>
                      <a:srgbClr val="C00000"/>
                    </a:solidFill>
                    <a:latin typeface="Calibri" panose="020F0502020204030204"/>
                  </a:rPr>
                  <a:t>7</a:t>
                </a: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</p:grp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58FBA29-2B6C-4A7B-96D9-C98E53972C24}"/>
              </a:ext>
            </a:extLst>
          </p:cNvPr>
          <p:cNvCxnSpPr/>
          <p:nvPr/>
        </p:nvCxnSpPr>
        <p:spPr>
          <a:xfrm flipH="1">
            <a:off x="4895849" y="5173200"/>
            <a:ext cx="0" cy="14400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48E7BA6D-0520-4AC4-A760-1D534BCB3EF8}"/>
              </a:ext>
            </a:extLst>
          </p:cNvPr>
          <p:cNvSpPr txBox="1"/>
          <p:nvPr/>
        </p:nvSpPr>
        <p:spPr>
          <a:xfrm>
            <a:off x="4615200" y="5256000"/>
            <a:ext cx="5616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FF0000"/>
                </a:solidFill>
                <a:latin typeface="Calibri" panose="020F0502020204030204"/>
              </a:rPr>
              <a:t>54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2CD79F3-1085-48F0-BF8A-A61F9605A48A}"/>
              </a:ext>
            </a:extLst>
          </p:cNvPr>
          <p:cNvGrpSpPr/>
          <p:nvPr/>
        </p:nvGrpSpPr>
        <p:grpSpPr>
          <a:xfrm>
            <a:off x="2843489" y="4250599"/>
            <a:ext cx="1675171" cy="1361855"/>
            <a:chOff x="-3726917" y="3755850"/>
            <a:chExt cx="10105384" cy="1361855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6E24F5E3-467B-4F3D-96DA-1D837F0A7992}"/>
                </a:ext>
              </a:extLst>
            </p:cNvPr>
            <p:cNvCxnSpPr/>
            <p:nvPr/>
          </p:nvCxnSpPr>
          <p:spPr>
            <a:xfrm flipH="1">
              <a:off x="4281114" y="5117705"/>
              <a:ext cx="0" cy="0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5DC5BAE7-1557-4FAE-8F46-06136AFA90F2}"/>
                </a:ext>
              </a:extLst>
            </p:cNvPr>
            <p:cNvGrpSpPr/>
            <p:nvPr/>
          </p:nvGrpSpPr>
          <p:grpSpPr>
            <a:xfrm>
              <a:off x="-3726917" y="3755850"/>
              <a:ext cx="10105384" cy="929538"/>
              <a:chOff x="-2818314" y="3560145"/>
              <a:chExt cx="9940130" cy="1125670"/>
            </a:xfrm>
          </p:grpSpPr>
          <p:sp>
            <p:nvSpPr>
              <p:cNvPr id="60" name="Freeform: Shape 17">
                <a:extLst>
                  <a:ext uri="{FF2B5EF4-FFF2-40B4-BE49-F238E27FC236}">
                    <a16:creationId xmlns:a16="http://schemas.microsoft.com/office/drawing/2014/main" id="{507872B4-F473-41D4-B7AF-EA7EF79F0869}"/>
                  </a:ext>
                </a:extLst>
              </p:cNvPr>
              <p:cNvSpPr/>
              <p:nvPr/>
            </p:nvSpPr>
            <p:spPr>
              <a:xfrm>
                <a:off x="-2818314" y="4078334"/>
                <a:ext cx="9940130" cy="607481"/>
              </a:xfrm>
              <a:custGeom>
                <a:avLst/>
                <a:gdLst>
                  <a:gd name="connsiteX0" fmla="*/ 0 w 1990725"/>
                  <a:gd name="connsiteY0" fmla="*/ 323850 h 323850"/>
                  <a:gd name="connsiteX1" fmla="*/ 1047750 w 1990725"/>
                  <a:gd name="connsiteY1" fmla="*/ 0 h 323850"/>
                  <a:gd name="connsiteX2" fmla="*/ 1990725 w 1990725"/>
                  <a:gd name="connsiteY2" fmla="*/ 323850 h 323850"/>
                  <a:gd name="connsiteX3" fmla="*/ 1990725 w 1990725"/>
                  <a:gd name="connsiteY3" fmla="*/ 323850 h 323850"/>
                  <a:gd name="connsiteX4" fmla="*/ 1990725 w 1990725"/>
                  <a:gd name="connsiteY4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0725" h="323850">
                    <a:moveTo>
                      <a:pt x="0" y="323850"/>
                    </a:moveTo>
                    <a:cubicBezTo>
                      <a:pt x="357981" y="161925"/>
                      <a:pt x="715963" y="0"/>
                      <a:pt x="1047750" y="0"/>
                    </a:cubicBezTo>
                    <a:cubicBezTo>
                      <a:pt x="1379537" y="0"/>
                      <a:pt x="1990725" y="323850"/>
                      <a:pt x="1990725" y="323850"/>
                    </a:cubicBezTo>
                    <a:lnTo>
                      <a:pt x="1990725" y="323850"/>
                    </a:lnTo>
                    <a:lnTo>
                      <a:pt x="1990725" y="323850"/>
                    </a:lnTo>
                  </a:path>
                </a:pathLst>
              </a:custGeom>
              <a:noFill/>
              <a:ln w="19050" cap="flat" cmpd="sng" algn="ctr">
                <a:solidFill>
                  <a:srgbClr val="00206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1E669F0-679A-4F43-9217-D6A85CE8F122}"/>
                  </a:ext>
                </a:extLst>
              </p:cNvPr>
              <p:cNvSpPr txBox="1"/>
              <p:nvPr/>
            </p:nvSpPr>
            <p:spPr>
              <a:xfrm>
                <a:off x="708695" y="3560145"/>
                <a:ext cx="3126489" cy="484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noProof="0" dirty="0">
                    <a:solidFill>
                      <a:srgbClr val="C00000"/>
                    </a:solidFill>
                    <a:latin typeface="Calibri" panose="020F0502020204030204"/>
                  </a:rPr>
                  <a:t>20</a:t>
                </a: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2CD79F3-1085-48F0-BF8A-A61F9605A48A}"/>
              </a:ext>
            </a:extLst>
          </p:cNvPr>
          <p:cNvGrpSpPr/>
          <p:nvPr/>
        </p:nvGrpSpPr>
        <p:grpSpPr>
          <a:xfrm>
            <a:off x="4543646" y="4235439"/>
            <a:ext cx="465173" cy="1386394"/>
            <a:chOff x="1423517" y="3731311"/>
            <a:chExt cx="2857597" cy="1386394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6E24F5E3-467B-4F3D-96DA-1D837F0A7992}"/>
                </a:ext>
              </a:extLst>
            </p:cNvPr>
            <p:cNvCxnSpPr/>
            <p:nvPr/>
          </p:nvCxnSpPr>
          <p:spPr>
            <a:xfrm flipH="1">
              <a:off x="4281114" y="5117705"/>
              <a:ext cx="0" cy="0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5DC5BAE7-1557-4FAE-8F46-06136AFA90F2}"/>
                </a:ext>
              </a:extLst>
            </p:cNvPr>
            <p:cNvGrpSpPr/>
            <p:nvPr/>
          </p:nvGrpSpPr>
          <p:grpSpPr>
            <a:xfrm>
              <a:off x="1423517" y="3731311"/>
              <a:ext cx="2163615" cy="934636"/>
              <a:chOff x="2247895" y="3530429"/>
              <a:chExt cx="2128233" cy="1131844"/>
            </a:xfrm>
          </p:grpSpPr>
          <p:sp>
            <p:nvSpPr>
              <p:cNvPr id="65" name="Freeform: Shape 17">
                <a:extLst>
                  <a:ext uri="{FF2B5EF4-FFF2-40B4-BE49-F238E27FC236}">
                    <a16:creationId xmlns:a16="http://schemas.microsoft.com/office/drawing/2014/main" id="{507872B4-F473-41D4-B7AF-EA7EF79F0869}"/>
                  </a:ext>
                </a:extLst>
              </p:cNvPr>
              <p:cNvSpPr/>
              <p:nvPr/>
            </p:nvSpPr>
            <p:spPr>
              <a:xfrm>
                <a:off x="2247895" y="4054792"/>
                <a:ext cx="2128233" cy="607481"/>
              </a:xfrm>
              <a:custGeom>
                <a:avLst/>
                <a:gdLst>
                  <a:gd name="connsiteX0" fmla="*/ 0 w 1990725"/>
                  <a:gd name="connsiteY0" fmla="*/ 323850 h 323850"/>
                  <a:gd name="connsiteX1" fmla="*/ 1047750 w 1990725"/>
                  <a:gd name="connsiteY1" fmla="*/ 0 h 323850"/>
                  <a:gd name="connsiteX2" fmla="*/ 1990725 w 1990725"/>
                  <a:gd name="connsiteY2" fmla="*/ 323850 h 323850"/>
                  <a:gd name="connsiteX3" fmla="*/ 1990725 w 1990725"/>
                  <a:gd name="connsiteY3" fmla="*/ 323850 h 323850"/>
                  <a:gd name="connsiteX4" fmla="*/ 1990725 w 1990725"/>
                  <a:gd name="connsiteY4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0725" h="323850">
                    <a:moveTo>
                      <a:pt x="0" y="323850"/>
                    </a:moveTo>
                    <a:cubicBezTo>
                      <a:pt x="357981" y="161925"/>
                      <a:pt x="715963" y="0"/>
                      <a:pt x="1047750" y="0"/>
                    </a:cubicBezTo>
                    <a:cubicBezTo>
                      <a:pt x="1379537" y="0"/>
                      <a:pt x="1990725" y="323850"/>
                      <a:pt x="1990725" y="323850"/>
                    </a:cubicBezTo>
                    <a:lnTo>
                      <a:pt x="1990725" y="323850"/>
                    </a:lnTo>
                    <a:lnTo>
                      <a:pt x="1990725" y="323850"/>
                    </a:lnTo>
                  </a:path>
                </a:pathLst>
              </a:custGeom>
              <a:noFill/>
              <a:ln w="19050" cap="flat" cmpd="sng" algn="ctr">
                <a:solidFill>
                  <a:srgbClr val="00206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11E669F0-679A-4F43-9217-D6A85CE8F122}"/>
                  </a:ext>
                </a:extLst>
              </p:cNvPr>
              <p:cNvSpPr txBox="1"/>
              <p:nvPr/>
            </p:nvSpPr>
            <p:spPr>
              <a:xfrm>
                <a:off x="2874388" y="3530429"/>
                <a:ext cx="428466" cy="484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noProof="0" dirty="0">
                    <a:solidFill>
                      <a:srgbClr val="C00000"/>
                    </a:solidFill>
                    <a:latin typeface="Calibri" panose="020F0502020204030204"/>
                  </a:rPr>
                  <a:t>4</a:t>
                </a: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</p:grpSp>
      <p:sp>
        <p:nvSpPr>
          <p:cNvPr id="67" name="TextBox 66"/>
          <p:cNvSpPr txBox="1"/>
          <p:nvPr/>
        </p:nvSpPr>
        <p:spPr>
          <a:xfrm>
            <a:off x="5367158" y="4488803"/>
            <a:ext cx="1394672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253746"/>
                </a:solidFill>
              </a:rPr>
              <a:t>54 - 23 = </a:t>
            </a:r>
            <a:r>
              <a:rPr lang="en-GB" sz="2000" b="1" dirty="0">
                <a:solidFill>
                  <a:srgbClr val="C00000"/>
                </a:solidFill>
              </a:rPr>
              <a:t>31</a:t>
            </a:r>
          </a:p>
        </p:txBody>
      </p:sp>
      <p:sp>
        <p:nvSpPr>
          <p:cNvPr id="68" name="Speech Bubble: Rectangle with Corners Rounded 10">
            <a:extLst>
              <a:ext uri="{FF2B5EF4-FFF2-40B4-BE49-F238E27FC236}">
                <a16:creationId xmlns:a16="http://schemas.microsoft.com/office/drawing/2014/main" id="{4CE64046-E49E-4E48-8EA5-D561B0AE5533}"/>
              </a:ext>
            </a:extLst>
          </p:cNvPr>
          <p:cNvSpPr/>
          <p:nvPr/>
        </p:nvSpPr>
        <p:spPr>
          <a:xfrm>
            <a:off x="5207314" y="3347413"/>
            <a:ext cx="2948941" cy="723844"/>
          </a:xfrm>
          <a:prstGeom prst="wedgeEllipseCallout">
            <a:avLst>
              <a:gd name="adj1" fmla="val -55419"/>
              <a:gd name="adj2" fmla="val 64017"/>
            </a:avLst>
          </a:prstGeom>
          <a:solidFill>
            <a:srgbClr val="BDD7EE"/>
          </a:solidFill>
          <a:ln w="9525">
            <a:solidFill>
              <a:srgbClr val="1F4E79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How will Frog calculate 54 - 23?</a:t>
            </a:r>
          </a:p>
        </p:txBody>
      </p:sp>
      <p:pic>
        <p:nvPicPr>
          <p:cNvPr id="19" name="1">
            <a:hlinkClick r:id="" action="ppaction://media"/>
            <a:extLst>
              <a:ext uri="{FF2B5EF4-FFF2-40B4-BE49-F238E27FC236}">
                <a16:creationId xmlns:a16="http://schemas.microsoft.com/office/drawing/2014/main" id="{47EB737B-3F2C-4DF6-8F5C-C5E4B2F8C14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31" end="1382.809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008223" y="570967"/>
            <a:ext cx="609600" cy="609600"/>
          </a:xfrm>
          <a:prstGeom prst="rect">
            <a:avLst/>
          </a:prstGeom>
        </p:spPr>
      </p:pic>
      <p:pic>
        <p:nvPicPr>
          <p:cNvPr id="23" name="this time...">
            <a:hlinkClick r:id="" action="ppaction://media"/>
            <a:extLst>
              <a:ext uri="{FF2B5EF4-FFF2-40B4-BE49-F238E27FC236}">
                <a16:creationId xmlns:a16="http://schemas.microsoft.com/office/drawing/2014/main" id="{9A0BFE02-4585-4400-A940-D8068C93BEA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847" end="7987.1609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473092" y="1840300"/>
            <a:ext cx="609600" cy="609600"/>
          </a:xfrm>
          <a:prstGeom prst="rect">
            <a:avLst/>
          </a:prstGeom>
        </p:spPr>
      </p:pic>
      <p:pic>
        <p:nvPicPr>
          <p:cNvPr id="69" name="this time...">
            <a:hlinkClick r:id="" action="ppaction://media"/>
            <a:extLst>
              <a:ext uri="{FF2B5EF4-FFF2-40B4-BE49-F238E27FC236}">
                <a16:creationId xmlns:a16="http://schemas.microsoft.com/office/drawing/2014/main" id="{DE1F02B8-85BE-42CE-9BBF-0C7D6E604D0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0450" end="861.1609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455418" y="2630384"/>
            <a:ext cx="609600" cy="609600"/>
          </a:xfrm>
          <a:prstGeom prst="rect">
            <a:avLst/>
          </a:prstGeom>
        </p:spPr>
      </p:pic>
      <p:pic>
        <p:nvPicPr>
          <p:cNvPr id="24" name="oty">
            <a:hlinkClick r:id="" action="ppaction://media"/>
            <a:extLst>
              <a:ext uri="{FF2B5EF4-FFF2-40B4-BE49-F238E27FC236}">
                <a16:creationId xmlns:a16="http://schemas.microsoft.com/office/drawing/2014/main" id="{A2F331EA-AA8E-4472-8564-6C075A32E4A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999" end="1595.562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573718" y="3461657"/>
            <a:ext cx="609600" cy="609600"/>
          </a:xfrm>
          <a:prstGeom prst="rect">
            <a:avLst/>
          </a:prstGeom>
        </p:spPr>
      </p:pic>
      <p:pic>
        <p:nvPicPr>
          <p:cNvPr id="25" name="lesson ender">
            <a:hlinkClick r:id="" action="ppaction://media"/>
            <a:extLst>
              <a:ext uri="{FF2B5EF4-FFF2-40B4-BE49-F238E27FC236}">
                <a16:creationId xmlns:a16="http://schemas.microsoft.com/office/drawing/2014/main" id="{67CAB02D-04BD-431C-8103-96F88E14AD4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829426" y="54098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66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64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075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75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598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12928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0" dur="1013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  <p:audio>
              <p:cMediaNode vol="80000">
                <p:cTn id="1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13" grpId="0"/>
      <p:bldP spid="22" grpId="0"/>
      <p:bldP spid="3" grpId="0" animBg="1"/>
      <p:bldP spid="40" grpId="0" animBg="1"/>
      <p:bldP spid="49" grpId="0"/>
      <p:bldP spid="56" grpId="0"/>
      <p:bldP spid="67" grpId="0" animBg="1"/>
      <p:bldP spid="6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2978</TotalTime>
  <Words>356</Words>
  <Application>Microsoft Office PowerPoint</Application>
  <PresentationFormat>On-screen Show (4:3)</PresentationFormat>
  <Paragraphs>81</Paragraphs>
  <Slides>5</Slides>
  <Notes>5</Notes>
  <HiddenSlides>0</HiddenSlides>
  <MMClips>21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betty-ann appiagyei</cp:lastModifiedBy>
  <cp:revision>239</cp:revision>
  <dcterms:created xsi:type="dcterms:W3CDTF">2018-09-13T11:08:58Z</dcterms:created>
  <dcterms:modified xsi:type="dcterms:W3CDTF">2020-05-18T12:45:32Z</dcterms:modified>
</cp:coreProperties>
</file>