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1" r:id="rId2"/>
    <p:sldId id="297" r:id="rId3"/>
    <p:sldId id="31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917A4-4B2A-4EB2-9FE6-204DCE8C9289}" v="3" dt="2020-04-28T13:56:51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6ACC9BCF-735E-4F01-9A5F-D00C48010BA7}"/>
    <pc:docChg chg="delSld modSld">
      <pc:chgData name="Jennie Kerwin" userId="89cc6116eb6c0dac" providerId="LiveId" clId="{6ACC9BCF-735E-4F01-9A5F-D00C48010BA7}" dt="2020-04-28T13:56:51.269" v="16"/>
      <pc:docMkLst>
        <pc:docMk/>
      </pc:docMkLst>
      <pc:sldChg chg="del">
        <pc:chgData name="Jennie Kerwin" userId="89cc6116eb6c0dac" providerId="LiveId" clId="{6ACC9BCF-735E-4F01-9A5F-D00C48010BA7}" dt="2020-04-28T13:55:05.546" v="12" actId="2696"/>
        <pc:sldMkLst>
          <pc:docMk/>
          <pc:sldMk cId="3262603198" sldId="280"/>
        </pc:sldMkLst>
      </pc:sldChg>
      <pc:sldChg chg="del">
        <pc:chgData name="Jennie Kerwin" userId="89cc6116eb6c0dac" providerId="LiveId" clId="{6ACC9BCF-735E-4F01-9A5F-D00C48010BA7}" dt="2020-04-28T13:55:04.956" v="11" actId="2696"/>
        <pc:sldMkLst>
          <pc:docMk/>
          <pc:sldMk cId="938497934" sldId="292"/>
        </pc:sldMkLst>
      </pc:sldChg>
      <pc:sldChg chg="del">
        <pc:chgData name="Jennie Kerwin" userId="89cc6116eb6c0dac" providerId="LiveId" clId="{6ACC9BCF-735E-4F01-9A5F-D00C48010BA7}" dt="2020-04-28T13:54:43.840" v="0" actId="2696"/>
        <pc:sldMkLst>
          <pc:docMk/>
          <pc:sldMk cId="3906943812" sldId="294"/>
        </pc:sldMkLst>
      </pc:sldChg>
      <pc:sldChg chg="del">
        <pc:chgData name="Jennie Kerwin" userId="89cc6116eb6c0dac" providerId="LiveId" clId="{6ACC9BCF-735E-4F01-9A5F-D00C48010BA7}" dt="2020-04-28T13:55:02.355" v="6" actId="2696"/>
        <pc:sldMkLst>
          <pc:docMk/>
          <pc:sldMk cId="3467903904" sldId="295"/>
        </pc:sldMkLst>
      </pc:sldChg>
      <pc:sldChg chg="modAnim">
        <pc:chgData name="Jennie Kerwin" userId="89cc6116eb6c0dac" providerId="LiveId" clId="{6ACC9BCF-735E-4F01-9A5F-D00C48010BA7}" dt="2020-04-28T13:56:47.509" v="15"/>
        <pc:sldMkLst>
          <pc:docMk/>
          <pc:sldMk cId="2634896714" sldId="297"/>
        </pc:sldMkLst>
      </pc:sldChg>
      <pc:sldChg chg="del">
        <pc:chgData name="Jennie Kerwin" userId="89cc6116eb6c0dac" providerId="LiveId" clId="{6ACC9BCF-735E-4F01-9A5F-D00C48010BA7}" dt="2020-04-28T13:55:02.795" v="7" actId="2696"/>
        <pc:sldMkLst>
          <pc:docMk/>
          <pc:sldMk cId="53538103" sldId="300"/>
        </pc:sldMkLst>
      </pc:sldChg>
      <pc:sldChg chg="del">
        <pc:chgData name="Jennie Kerwin" userId="89cc6116eb6c0dac" providerId="LiveId" clId="{6ACC9BCF-735E-4F01-9A5F-D00C48010BA7}" dt="2020-04-28T13:55:03.545" v="9" actId="2696"/>
        <pc:sldMkLst>
          <pc:docMk/>
          <pc:sldMk cId="3031744511" sldId="301"/>
        </pc:sldMkLst>
      </pc:sldChg>
      <pc:sldChg chg="del">
        <pc:chgData name="Jennie Kerwin" userId="89cc6116eb6c0dac" providerId="LiveId" clId="{6ACC9BCF-735E-4F01-9A5F-D00C48010BA7}" dt="2020-04-28T13:55:03.885" v="10" actId="2696"/>
        <pc:sldMkLst>
          <pc:docMk/>
          <pc:sldMk cId="1798073088" sldId="302"/>
        </pc:sldMkLst>
      </pc:sldChg>
      <pc:sldChg chg="del">
        <pc:chgData name="Jennie Kerwin" userId="89cc6116eb6c0dac" providerId="LiveId" clId="{6ACC9BCF-735E-4F01-9A5F-D00C48010BA7}" dt="2020-04-28T13:55:01.655" v="5" actId="2696"/>
        <pc:sldMkLst>
          <pc:docMk/>
          <pc:sldMk cId="3926702301" sldId="303"/>
        </pc:sldMkLst>
      </pc:sldChg>
      <pc:sldChg chg="modAnim">
        <pc:chgData name="Jennie Kerwin" userId="89cc6116eb6c0dac" providerId="LiveId" clId="{6ACC9BCF-735E-4F01-9A5F-D00C48010BA7}" dt="2020-04-28T13:55:57.323" v="14"/>
        <pc:sldMkLst>
          <pc:docMk/>
          <pc:sldMk cId="3969466450" sldId="311"/>
        </pc:sldMkLst>
      </pc:sldChg>
      <pc:sldChg chg="modSp modAnim">
        <pc:chgData name="Jennie Kerwin" userId="89cc6116eb6c0dac" providerId="LiveId" clId="{6ACC9BCF-735E-4F01-9A5F-D00C48010BA7}" dt="2020-04-28T13:56:51.269" v="16"/>
        <pc:sldMkLst>
          <pc:docMk/>
          <pc:sldMk cId="652278268" sldId="314"/>
        </pc:sldMkLst>
        <pc:spChg chg="mod">
          <ac:chgData name="Jennie Kerwin" userId="89cc6116eb6c0dac" providerId="LiveId" clId="{6ACC9BCF-735E-4F01-9A5F-D00C48010BA7}" dt="2020-04-28T13:54:48.420" v="1" actId="6549"/>
          <ac:spMkLst>
            <pc:docMk/>
            <pc:sldMk cId="652278268" sldId="314"/>
            <ac:spMk id="12" creationId="{B69677ED-5C54-4353-B94F-C526DD00205C}"/>
          </ac:spMkLst>
        </pc:spChg>
      </pc:sldChg>
      <pc:sldChg chg="del">
        <pc:chgData name="Jennie Kerwin" userId="89cc6116eb6c0dac" providerId="LiveId" clId="{6ACC9BCF-735E-4F01-9A5F-D00C48010BA7}" dt="2020-04-28T13:55:00.065" v="2" actId="2696"/>
        <pc:sldMkLst>
          <pc:docMk/>
          <pc:sldMk cId="1934197305" sldId="315"/>
        </pc:sldMkLst>
      </pc:sldChg>
      <pc:sldChg chg="del">
        <pc:chgData name="Jennie Kerwin" userId="89cc6116eb6c0dac" providerId="LiveId" clId="{6ACC9BCF-735E-4F01-9A5F-D00C48010BA7}" dt="2020-04-28T13:55:03.215" v="8" actId="2696"/>
        <pc:sldMkLst>
          <pc:docMk/>
          <pc:sldMk cId="164018589" sldId="316"/>
        </pc:sldMkLst>
      </pc:sldChg>
      <pc:sldChg chg="del">
        <pc:chgData name="Jennie Kerwin" userId="89cc6116eb6c0dac" providerId="LiveId" clId="{6ACC9BCF-735E-4F01-9A5F-D00C48010BA7}" dt="2020-04-28T13:55:06.116" v="13" actId="2696"/>
        <pc:sldMkLst>
          <pc:docMk/>
          <pc:sldMk cId="1568509395" sldId="317"/>
        </pc:sldMkLst>
      </pc:sldChg>
      <pc:sldChg chg="del">
        <pc:chgData name="Jennie Kerwin" userId="89cc6116eb6c0dac" providerId="LiveId" clId="{6ACC9BCF-735E-4F01-9A5F-D00C48010BA7}" dt="2020-04-28T13:55:00.505" v="3" actId="2696"/>
        <pc:sldMkLst>
          <pc:docMk/>
          <pc:sldMk cId="2567302848" sldId="320"/>
        </pc:sldMkLst>
      </pc:sldChg>
      <pc:sldChg chg="del">
        <pc:chgData name="Jennie Kerwin" userId="89cc6116eb6c0dac" providerId="LiveId" clId="{6ACC9BCF-735E-4F01-9A5F-D00C48010BA7}" dt="2020-04-28T13:55:01.115" v="4" actId="2696"/>
        <pc:sldMkLst>
          <pc:docMk/>
          <pc:sldMk cId="2582098155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1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1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microsoft.com/office/2007/relationships/media" Target="../media/media2.m4a"/><Relationship Id="rId7" Type="http://schemas.microsoft.com/office/2007/relationships/media" Target="../media/media6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5" Type="http://schemas.microsoft.com/office/2007/relationships/media" Target="../media/media4.m4a"/><Relationship Id="rId10" Type="http://schemas.openxmlformats.org/officeDocument/2006/relationships/image" Target="../media/image2.png"/><Relationship Id="rId4" Type="http://schemas.microsoft.com/office/2007/relationships/media" Target="../media/media3.m4a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microsoft.com/office/2007/relationships/media" Target="../media/media8.m4a"/><Relationship Id="rId7" Type="http://schemas.microsoft.com/office/2007/relationships/media" Target="../media/media12.m4a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microsoft.com/office/2007/relationships/media" Target="../media/media11.m4a"/><Relationship Id="rId5" Type="http://schemas.microsoft.com/office/2007/relationships/media" Target="../media/media10.m4a"/><Relationship Id="rId10" Type="http://schemas.openxmlformats.org/officeDocument/2006/relationships/image" Target="../media/image2.png"/><Relationship Id="rId4" Type="http://schemas.microsoft.com/office/2007/relationships/media" Target="../media/media9.m4a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4.m4a"/><Relationship Id="rId7" Type="http://schemas.openxmlformats.org/officeDocument/2006/relationships/notesSlide" Target="../notesSlides/notesSlide3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15.m4a"/><Relationship Id="rId4" Type="http://schemas.microsoft.com/office/2007/relationships/media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3-digit numbers using expanded addition.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3" name="Folded Corner 92"/>
          <p:cNvSpPr/>
          <p:nvPr/>
        </p:nvSpPr>
        <p:spPr>
          <a:xfrm>
            <a:off x="3506377" y="2094534"/>
            <a:ext cx="2519999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4147784" y="3270998"/>
            <a:ext cx="1361485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147784" y="327099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800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59784" y="327099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60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227784" y="327099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147784" y="2478145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300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759784" y="2478145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227784" y="2478145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4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147784" y="2083930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500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759784" y="2083930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227784" y="2083930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8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803472" y="2478145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758912" y="283899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4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0342" y="598288"/>
            <a:ext cx="4718986" cy="953754"/>
          </a:xfrm>
          <a:prstGeom prst="wedgeEllipseCallout">
            <a:avLst>
              <a:gd name="adj1" fmla="val 33"/>
              <a:gd name="adj2" fmla="val 630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Let’s revise how to use expanded addition to calculate </a:t>
            </a:r>
            <a:r>
              <a:rPr lang="en-GB" b="1" dirty="0">
                <a:solidFill>
                  <a:schemeClr val="tx1"/>
                </a:solidFill>
              </a:rPr>
              <a:t>528 + 334</a:t>
            </a:r>
            <a:r>
              <a:rPr lang="en-GB" b="1" dirty="0">
                <a:solidFill>
                  <a:srgbClr val="253746"/>
                </a:solidFill>
              </a:rPr>
              <a:t>.</a:t>
            </a:r>
          </a:p>
          <a:p>
            <a:pPr algn="ctr"/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62812" y="5562846"/>
            <a:ext cx="2084225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800 + 60 + 2 = 862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6682" y="1664231"/>
            <a:ext cx="3017320" cy="2387217"/>
          </a:xfrm>
          <a:prstGeom prst="wedgeEllipseCallout">
            <a:avLst>
              <a:gd name="adj1" fmla="val -12514"/>
              <a:gd name="adj2" fmla="val 34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253746"/>
              </a:solidFill>
            </a:endParaRPr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Step 1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The numbers are </a:t>
            </a:r>
            <a:r>
              <a:rPr lang="en-GB" b="1" dirty="0">
                <a:solidFill>
                  <a:srgbClr val="FF0000"/>
                </a:solidFill>
              </a:rPr>
              <a:t>partitioned,</a:t>
            </a:r>
            <a:r>
              <a:rPr lang="en-GB" b="1" dirty="0">
                <a:solidFill>
                  <a:srgbClr val="253746"/>
                </a:solidFill>
              </a:rPr>
              <a:t> lined up in 100s, 10s and 1s and a </a:t>
            </a:r>
            <a:r>
              <a:rPr lang="en-GB" b="1" dirty="0">
                <a:solidFill>
                  <a:srgbClr val="FF0000"/>
                </a:solidFill>
              </a:rPr>
              <a:t>blank space </a:t>
            </a:r>
            <a:r>
              <a:rPr lang="en-GB" b="1" dirty="0">
                <a:solidFill>
                  <a:srgbClr val="253746"/>
                </a:solidFill>
              </a:rPr>
              <a:t>left under the second number.</a:t>
            </a:r>
          </a:p>
          <a:p>
            <a:pPr algn="ctr"/>
            <a:endParaRPr lang="en-GB" b="1" dirty="0">
              <a:solidFill>
                <a:srgbClr val="253746"/>
              </a:solidFill>
            </a:endParaRP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700734" y="379660"/>
            <a:ext cx="3355087" cy="2602434"/>
          </a:xfrm>
          <a:prstGeom prst="wedgeEllipseCallout">
            <a:avLst>
              <a:gd name="adj1" fmla="val -57048"/>
              <a:gd name="adj2" fmla="val 159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Step 2</a:t>
            </a:r>
            <a:br>
              <a:rPr lang="en-GB" b="1" dirty="0">
                <a:solidFill>
                  <a:srgbClr val="253746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Add the 1s. </a:t>
            </a:r>
            <a:r>
              <a:rPr lang="en-GB" b="1" dirty="0">
                <a:solidFill>
                  <a:srgbClr val="253746"/>
                </a:solidFill>
              </a:rPr>
              <a:t>8 + 4 = 12.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The 1s total more than 10, so we write 10 in the </a:t>
            </a:r>
            <a:r>
              <a:rPr lang="en-GB" b="1" dirty="0">
                <a:solidFill>
                  <a:srgbClr val="FF0000"/>
                </a:solidFill>
              </a:rPr>
              <a:t>waiting line </a:t>
            </a:r>
            <a:r>
              <a:rPr lang="en-GB" b="1" dirty="0">
                <a:solidFill>
                  <a:srgbClr val="253746"/>
                </a:solidFill>
              </a:rPr>
              <a:t>under the 10s, and 2 under the 1s in the </a:t>
            </a:r>
            <a:r>
              <a:rPr lang="en-GB" b="1" dirty="0">
                <a:solidFill>
                  <a:srgbClr val="FF0000"/>
                </a:solidFill>
              </a:rPr>
              <a:t>answer line.  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630291" y="4259774"/>
            <a:ext cx="2974634" cy="933071"/>
          </a:xfrm>
          <a:prstGeom prst="wedgeEllipseCallout">
            <a:avLst>
              <a:gd name="adj1" fmla="val -33940"/>
              <a:gd name="adj2" fmla="val -9984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Step 3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Add the 10s...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20 + 30 + 10 = ?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724193" y="4273962"/>
            <a:ext cx="2646343" cy="933070"/>
          </a:xfrm>
          <a:prstGeom prst="wedgeEllipseCallout">
            <a:avLst>
              <a:gd name="adj1" fmla="val 45358"/>
              <a:gd name="adj2" fmla="val -10613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Step 4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Add the 100s... </a:t>
            </a:r>
          </a:p>
          <a:p>
            <a:pPr algn="ctr"/>
            <a:r>
              <a:rPr lang="en-GB" b="1" dirty="0">
                <a:solidFill>
                  <a:srgbClr val="253746"/>
                </a:solidFill>
              </a:rPr>
              <a:t>500 + 300 = ?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227131" y="5209939"/>
            <a:ext cx="2806319" cy="1004628"/>
          </a:xfrm>
          <a:prstGeom prst="wedgeEllipseCallout">
            <a:avLst>
              <a:gd name="adj1" fmla="val -66283"/>
              <a:gd name="adj2" fmla="val 2678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Step 5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>
                <a:solidFill>
                  <a:srgbClr val="253746"/>
                </a:solidFill>
              </a:rPr>
              <a:t>Finally </a:t>
            </a:r>
            <a:r>
              <a:rPr lang="en-GB" b="1" dirty="0">
                <a:solidFill>
                  <a:srgbClr val="FF0000"/>
                </a:solidFill>
              </a:rPr>
              <a:t>recombine</a:t>
            </a:r>
            <a:r>
              <a:rPr lang="en-GB" b="1" dirty="0">
                <a:solidFill>
                  <a:srgbClr val="253746"/>
                </a:solidFill>
              </a:rPr>
              <a:t> 800, 60 and 2….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9E24181F-DCBA-4668-A9F2-56279DACDF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4" end="35382.750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04213" y="228516"/>
            <a:ext cx="609600" cy="609600"/>
          </a:xfrm>
          <a:prstGeom prst="rect">
            <a:avLst/>
          </a:prstGeom>
        </p:spPr>
      </p:pic>
      <p:pic>
        <p:nvPicPr>
          <p:cNvPr id="26" name="1">
            <a:hlinkClick r:id="" action="ppaction://media"/>
            <a:extLst>
              <a:ext uri="{FF2B5EF4-FFF2-40B4-BE49-F238E27FC236}">
                <a16:creationId xmlns:a16="http://schemas.microsoft.com/office/drawing/2014/main" id="{43B2E125-02C2-4FE2-BD7D-C3A0E28B0D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74" end="25145.750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88310" y="826903"/>
            <a:ext cx="609600" cy="609600"/>
          </a:xfrm>
          <a:prstGeom prst="rect">
            <a:avLst/>
          </a:prstGeom>
        </p:spPr>
      </p:pic>
      <p:pic>
        <p:nvPicPr>
          <p:cNvPr id="27" name="1">
            <a:hlinkClick r:id="" action="ppaction://media"/>
            <a:extLst>
              <a:ext uri="{FF2B5EF4-FFF2-40B4-BE49-F238E27FC236}">
                <a16:creationId xmlns:a16="http://schemas.microsoft.com/office/drawing/2014/main" id="{004E6E24-24FC-452A-8EF3-472314438E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41" end="1276.750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06222" y="1552042"/>
            <a:ext cx="609600" cy="609600"/>
          </a:xfrm>
          <a:prstGeom prst="rect">
            <a:avLst/>
          </a:prstGeom>
        </p:spPr>
      </p:pic>
      <p:pic>
        <p:nvPicPr>
          <p:cNvPr id="5" name="Step 2">
            <a:hlinkClick r:id="" action="ppaction://media"/>
            <a:extLst>
              <a:ext uri="{FF2B5EF4-FFF2-40B4-BE49-F238E27FC236}">
                <a16:creationId xmlns:a16="http://schemas.microsoft.com/office/drawing/2014/main" id="{9144DBC4-AD00-4221-AFDE-7DC54489D0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82" end="612.199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9743" y="1904754"/>
            <a:ext cx="609600" cy="609600"/>
          </a:xfrm>
          <a:prstGeom prst="rect">
            <a:avLst/>
          </a:prstGeom>
        </p:spPr>
      </p:pic>
      <p:pic>
        <p:nvPicPr>
          <p:cNvPr id="6" name="10s">
            <a:hlinkClick r:id="" action="ppaction://media"/>
            <a:extLst>
              <a:ext uri="{FF2B5EF4-FFF2-40B4-BE49-F238E27FC236}">
                <a16:creationId xmlns:a16="http://schemas.microsoft.com/office/drawing/2014/main" id="{62172D7C-B9B1-479A-969A-72307DC6AC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870" end="1073.995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9743" y="3429000"/>
            <a:ext cx="609600" cy="609600"/>
          </a:xfrm>
          <a:prstGeom prst="rect">
            <a:avLst/>
          </a:prstGeom>
        </p:spPr>
      </p:pic>
      <p:pic>
        <p:nvPicPr>
          <p:cNvPr id="7" name="100s">
            <a:hlinkClick r:id="" action="ppaction://media"/>
            <a:extLst>
              <a:ext uri="{FF2B5EF4-FFF2-40B4-BE49-F238E27FC236}">
                <a16:creationId xmlns:a16="http://schemas.microsoft.com/office/drawing/2014/main" id="{B4C8863C-3215-4732-A1CA-D8469C98F8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04" end="943.594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53600" y="4130897"/>
            <a:ext cx="609600" cy="609600"/>
          </a:xfrm>
          <a:prstGeom prst="rect">
            <a:avLst/>
          </a:prstGeom>
        </p:spPr>
      </p:pic>
      <p:pic>
        <p:nvPicPr>
          <p:cNvPr id="8" name="Step5">
            <a:hlinkClick r:id="" action="ppaction://media"/>
            <a:extLst>
              <a:ext uri="{FF2B5EF4-FFF2-40B4-BE49-F238E27FC236}">
                <a16:creationId xmlns:a16="http://schemas.microsoft.com/office/drawing/2014/main" id="{B3E51289-328F-4DF0-81F0-9B43FE6E64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794" end="668.886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04943" y="4953246"/>
            <a:ext cx="609600" cy="609600"/>
          </a:xfrm>
          <a:prstGeom prst="rect">
            <a:avLst/>
          </a:prstGeom>
        </p:spPr>
      </p:pic>
      <p:pic>
        <p:nvPicPr>
          <p:cNvPr id="9" name="2a">
            <a:hlinkClick r:id="" action="ppaction://media"/>
            <a:extLst>
              <a:ext uri="{FF2B5EF4-FFF2-40B4-BE49-F238E27FC236}">
                <a16:creationId xmlns:a16="http://schemas.microsoft.com/office/drawing/2014/main" id="{EC3441E3-EBBD-4A93-A11D-46FB2F3E57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2319" end="1651.233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95556" y="956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1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7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68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7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3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7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278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3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328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76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21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06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1147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42" grpId="0" animBg="1"/>
      <p:bldP spid="43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3-digit numbers using expanded addition.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631022" y="1027032"/>
            <a:ext cx="2519999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72429" y="2203496"/>
            <a:ext cx="1361485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72429" y="220349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800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4429" y="220349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2429" y="220349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2429" y="141064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400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4429" y="141064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80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2429" y="141064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429" y="101642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4429" y="101642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2429" y="101642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8117" y="1410643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2756" y="177149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29793" y="675526"/>
            <a:ext cx="4040616" cy="70301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try 362 + 483.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8216" y="2829992"/>
            <a:ext cx="2084225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800 + 40 + 5 = 845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742738" y="1577757"/>
            <a:ext cx="5166523" cy="145229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253746"/>
              </a:solidFill>
            </a:endParaRPr>
          </a:p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1.</a:t>
            </a:r>
            <a:r>
              <a:rPr lang="en-GB" sz="2000" b="1" dirty="0">
                <a:solidFill>
                  <a:srgbClr val="253746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Partition and </a:t>
            </a:r>
            <a:r>
              <a:rPr lang="en-GB" sz="2000" b="1" dirty="0">
                <a:solidFill>
                  <a:srgbClr val="253746"/>
                </a:solidFill>
              </a:rPr>
              <a:t>line up the numbers. Remember to leave a </a:t>
            </a:r>
            <a:r>
              <a:rPr lang="en-GB" sz="2000" b="1" dirty="0">
                <a:solidFill>
                  <a:srgbClr val="FF0000"/>
                </a:solidFill>
              </a:rPr>
              <a:t>blank space </a:t>
            </a:r>
            <a:r>
              <a:rPr lang="en-GB" sz="2000" b="1" dirty="0">
                <a:solidFill>
                  <a:srgbClr val="253746"/>
                </a:solidFill>
              </a:rPr>
              <a:t>left under the second number.</a:t>
            </a:r>
          </a:p>
          <a:p>
            <a:pPr algn="ctr"/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65898" y="3108786"/>
            <a:ext cx="3831325" cy="541798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GB" sz="2000" b="1" dirty="0">
                <a:solidFill>
                  <a:srgbClr val="FF0000"/>
                </a:solidFill>
              </a:rPr>
              <a:t>Add the 1s. </a:t>
            </a:r>
            <a:r>
              <a:rPr lang="en-GB" sz="2000" b="1" dirty="0">
                <a:solidFill>
                  <a:srgbClr val="253746"/>
                </a:solidFill>
              </a:rPr>
              <a:t>2 + 3 = ?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59470" y="3283182"/>
            <a:ext cx="4482555" cy="2463800"/>
          </a:xfrm>
          <a:prstGeom prst="wedgeEllipseCallout">
            <a:avLst>
              <a:gd name="adj1" fmla="val -47026"/>
              <a:gd name="adj2" fmla="val 4438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en-GB" sz="2000" b="1" dirty="0">
                <a:solidFill>
                  <a:srgbClr val="253746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Add the 10s...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60 + 80 = ?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</a:t>
            </a:r>
            <a:r>
              <a:rPr lang="en-GB" sz="2000" b="1" dirty="0">
                <a:solidFill>
                  <a:srgbClr val="FF0000"/>
                </a:solidFill>
              </a:rPr>
              <a:t>10s total more than 100 </a:t>
            </a:r>
            <a:r>
              <a:rPr lang="en-GB" sz="2000" b="1" dirty="0">
                <a:solidFill>
                  <a:srgbClr val="253746"/>
                </a:solidFill>
              </a:rPr>
              <a:t>so we write 100 in the </a:t>
            </a:r>
            <a:r>
              <a:rPr lang="en-GB" sz="2000" b="1" dirty="0">
                <a:solidFill>
                  <a:srgbClr val="FF0000"/>
                </a:solidFill>
              </a:rPr>
              <a:t>waiting line </a:t>
            </a:r>
            <a:r>
              <a:rPr lang="en-GB" sz="2000" b="1" dirty="0">
                <a:solidFill>
                  <a:srgbClr val="253746"/>
                </a:solidFill>
              </a:rPr>
              <a:t>under the 100s and 40 under the 10s in the </a:t>
            </a:r>
            <a:r>
              <a:rPr lang="en-GB" sz="2000" b="1" dirty="0">
                <a:solidFill>
                  <a:srgbClr val="FF0000"/>
                </a:solidFill>
              </a:rPr>
              <a:t>answer line.  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45447" y="3969215"/>
            <a:ext cx="4040616" cy="746652"/>
          </a:xfrm>
          <a:prstGeom prst="wedgeEllipseCallout">
            <a:avLst>
              <a:gd name="adj1" fmla="val 46680"/>
              <a:gd name="adj2" fmla="val -7165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4.</a:t>
            </a:r>
            <a:r>
              <a:rPr lang="en-GB" sz="2000" b="1" dirty="0">
                <a:solidFill>
                  <a:srgbClr val="253746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Add the 100s...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300 + 400 + 100 = ?</a:t>
            </a: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741948" y="4852583"/>
            <a:ext cx="4040616" cy="747232"/>
          </a:xfrm>
          <a:prstGeom prst="wedgeEllipseCallout">
            <a:avLst>
              <a:gd name="adj1" fmla="val 42691"/>
              <a:gd name="adj2" fmla="val 743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5.</a:t>
            </a:r>
            <a:r>
              <a:rPr lang="en-GB" sz="2000" b="1" dirty="0">
                <a:solidFill>
                  <a:srgbClr val="253746"/>
                </a:solidFill>
              </a:rPr>
              <a:t> Finally </a:t>
            </a:r>
            <a:r>
              <a:rPr lang="en-GB" sz="2000" b="1" dirty="0">
                <a:solidFill>
                  <a:srgbClr val="FF0000"/>
                </a:solidFill>
              </a:rPr>
              <a:t>recombine</a:t>
            </a:r>
            <a:r>
              <a:rPr lang="en-GB" sz="2000" b="1" dirty="0">
                <a:solidFill>
                  <a:srgbClr val="253746"/>
                </a:solidFill>
              </a:rPr>
              <a:t> 800, 40 and 5….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D341A632-4DBC-4FDB-BF94-8611694D61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4" end="3210.022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8826" y="62178"/>
            <a:ext cx="609600" cy="609600"/>
          </a:xfrm>
          <a:prstGeom prst="rect">
            <a:avLst/>
          </a:prstGeom>
        </p:spPr>
      </p:pic>
      <p:pic>
        <p:nvPicPr>
          <p:cNvPr id="27" name="St1">
            <a:hlinkClick r:id="" action="ppaction://media"/>
            <a:extLst>
              <a:ext uri="{FF2B5EF4-FFF2-40B4-BE49-F238E27FC236}">
                <a16:creationId xmlns:a16="http://schemas.microsoft.com/office/drawing/2014/main" id="{F68D01FB-6D76-49A4-AF36-ED34EEF0AB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172" end="1059.836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8826" y="927071"/>
            <a:ext cx="609600" cy="609600"/>
          </a:xfrm>
          <a:prstGeom prst="rect">
            <a:avLst/>
          </a:prstGeom>
        </p:spPr>
      </p:pic>
      <p:pic>
        <p:nvPicPr>
          <p:cNvPr id="28" name="1s">
            <a:hlinkClick r:id="" action="ppaction://media"/>
            <a:extLst>
              <a:ext uri="{FF2B5EF4-FFF2-40B4-BE49-F238E27FC236}">
                <a16:creationId xmlns:a16="http://schemas.microsoft.com/office/drawing/2014/main" id="{43A93203-2AE7-4323-946D-9BB251387E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182" end="820.752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8826" y="2925302"/>
            <a:ext cx="609600" cy="609600"/>
          </a:xfrm>
          <a:prstGeom prst="rect">
            <a:avLst/>
          </a:prstGeom>
        </p:spPr>
      </p:pic>
      <p:pic>
        <p:nvPicPr>
          <p:cNvPr id="29" name="10s">
            <a:hlinkClick r:id="" action="ppaction://media"/>
            <a:extLst>
              <a:ext uri="{FF2B5EF4-FFF2-40B4-BE49-F238E27FC236}">
                <a16:creationId xmlns:a16="http://schemas.microsoft.com/office/drawing/2014/main" id="{B01959F9-9F55-40CB-BD2D-8012CF41A8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360" end="20037.115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8826" y="3707443"/>
            <a:ext cx="609600" cy="609600"/>
          </a:xfrm>
          <a:prstGeom prst="rect">
            <a:avLst/>
          </a:prstGeom>
        </p:spPr>
      </p:pic>
      <p:pic>
        <p:nvPicPr>
          <p:cNvPr id="30" name="100s">
            <a:hlinkClick r:id="" action="ppaction://media"/>
            <a:extLst>
              <a:ext uri="{FF2B5EF4-FFF2-40B4-BE49-F238E27FC236}">
                <a16:creationId xmlns:a16="http://schemas.microsoft.com/office/drawing/2014/main" id="{3717D844-394C-454F-83B6-241F0918A9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224" end="234.888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8826" y="4313295"/>
            <a:ext cx="609600" cy="609600"/>
          </a:xfrm>
          <a:prstGeom prst="rect">
            <a:avLst/>
          </a:prstGeom>
        </p:spPr>
      </p:pic>
      <p:pic>
        <p:nvPicPr>
          <p:cNvPr id="31" name="5">
            <a:hlinkClick r:id="" action="ppaction://media"/>
            <a:extLst>
              <a:ext uri="{FF2B5EF4-FFF2-40B4-BE49-F238E27FC236}">
                <a16:creationId xmlns:a16="http://schemas.microsoft.com/office/drawing/2014/main" id="{864469DB-A3F3-42BE-937C-FD12750EDA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28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8826" y="4971477"/>
            <a:ext cx="609600" cy="609600"/>
          </a:xfrm>
          <a:prstGeom prst="rect">
            <a:avLst/>
          </a:prstGeom>
        </p:spPr>
      </p:pic>
      <p:pic>
        <p:nvPicPr>
          <p:cNvPr id="32" name="10s">
            <a:hlinkClick r:id="" action="ppaction://media"/>
            <a:extLst>
              <a:ext uri="{FF2B5EF4-FFF2-40B4-BE49-F238E27FC236}">
                <a16:creationId xmlns:a16="http://schemas.microsoft.com/office/drawing/2014/main" id="{46E3603F-EA84-442A-AF81-3176292E19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878" end="473.115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18426" y="3692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9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75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2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579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002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840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905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3-digit numbers using expanded addition.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631022" y="1027032"/>
            <a:ext cx="2519999" cy="206934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200" b="1" dirty="0">
              <a:solidFill>
                <a:srgbClr val="253746"/>
              </a:solidFill>
            </a:endParaRP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    </a:t>
            </a:r>
          </a:p>
          <a:p>
            <a:r>
              <a:rPr lang="en-GB" sz="2200" b="1" dirty="0">
                <a:solidFill>
                  <a:srgbClr val="253746"/>
                </a:solidFill>
              </a:rPr>
              <a:t>       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72429" y="2203496"/>
            <a:ext cx="1361485" cy="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72429" y="220349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700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4429" y="220349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2429" y="220349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2429" y="141064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200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4429" y="141064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2429" y="1410643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429" y="101642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400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4429" y="101642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2429" y="1016428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8117" y="1410643"/>
            <a:ext cx="344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2756" y="1771496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29793" y="675526"/>
            <a:ext cx="4040616" cy="70301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Now let’s try 473 + 253.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8216" y="2829992"/>
            <a:ext cx="2084225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700 + 20 + 6 = 726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742738" y="1577757"/>
            <a:ext cx="5166523" cy="145229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rgbClr val="253746"/>
              </a:solidFill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Partition and </a:t>
            </a:r>
            <a:r>
              <a:rPr lang="en-GB" sz="2000" b="1" dirty="0">
                <a:solidFill>
                  <a:srgbClr val="253746"/>
                </a:solidFill>
              </a:rPr>
              <a:t>line up the numbers. Remember to leave a </a:t>
            </a:r>
            <a:r>
              <a:rPr lang="en-GB" sz="2000" b="1" dirty="0">
                <a:solidFill>
                  <a:srgbClr val="FF0000"/>
                </a:solidFill>
              </a:rPr>
              <a:t>blank space </a:t>
            </a:r>
            <a:r>
              <a:rPr lang="en-GB" sz="2000" b="1" dirty="0">
                <a:solidFill>
                  <a:srgbClr val="253746"/>
                </a:solidFill>
              </a:rPr>
              <a:t>left under the second number.</a:t>
            </a:r>
          </a:p>
          <a:p>
            <a:pPr algn="ctr"/>
            <a:endParaRPr lang="en-GB" sz="2000" b="1" dirty="0">
              <a:solidFill>
                <a:srgbClr val="253746"/>
              </a:solidFill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74475" y="3230103"/>
            <a:ext cx="3831325" cy="541798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Add the 1s. </a:t>
            </a:r>
            <a:r>
              <a:rPr lang="en-GB" sz="2000" b="1" dirty="0">
                <a:solidFill>
                  <a:srgbClr val="253746"/>
                </a:solidFill>
              </a:rPr>
              <a:t>3 + 3 = ?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4907" y="3644490"/>
            <a:ext cx="3687666" cy="176121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Add the 10s...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70 + 50 = ?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</a:t>
            </a:r>
            <a:r>
              <a:rPr lang="en-GB" sz="2000" b="1" dirty="0">
                <a:solidFill>
                  <a:srgbClr val="FF0000"/>
                </a:solidFill>
              </a:rPr>
              <a:t>10s total more than 100 </a:t>
            </a:r>
            <a:r>
              <a:rPr lang="en-GB" sz="2000" b="1" dirty="0">
                <a:solidFill>
                  <a:srgbClr val="253746"/>
                </a:solidFill>
              </a:rPr>
              <a:t>so what do we do?</a:t>
            </a:r>
            <a:r>
              <a:rPr lang="en-GB" sz="20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68645" y="4092048"/>
            <a:ext cx="4040616" cy="74665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Add the 100s...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400 + 200 + 100 = ?</a:t>
            </a: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68645" y="5323368"/>
            <a:ext cx="4040616" cy="74723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Finally </a:t>
            </a:r>
            <a:r>
              <a:rPr lang="en-GB" sz="2000" b="1" dirty="0">
                <a:solidFill>
                  <a:srgbClr val="FF0000"/>
                </a:solidFill>
              </a:rPr>
              <a:t>recombine</a:t>
            </a:r>
            <a:r>
              <a:rPr lang="en-GB" sz="2000" b="1" dirty="0">
                <a:solidFill>
                  <a:srgbClr val="253746"/>
                </a:solidFill>
              </a:rPr>
              <a:t> 700, 20 and 6….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2317FB31-722F-43A6-82C3-4847DA5AA0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8" end="23520.750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1352" y="417432"/>
            <a:ext cx="609600" cy="609600"/>
          </a:xfrm>
          <a:prstGeom prst="rect">
            <a:avLst/>
          </a:prstGeom>
        </p:spPr>
      </p:pic>
      <p:pic>
        <p:nvPicPr>
          <p:cNvPr id="27" name="1">
            <a:hlinkClick r:id="" action="ppaction://media"/>
            <a:extLst>
              <a:ext uri="{FF2B5EF4-FFF2-40B4-BE49-F238E27FC236}">
                <a16:creationId xmlns:a16="http://schemas.microsoft.com/office/drawing/2014/main" id="{3A5344FF-4252-41D2-BC1D-D62E13B075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23" end="190.750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32152" y="927071"/>
            <a:ext cx="609600" cy="609600"/>
          </a:xfrm>
          <a:prstGeom prst="rect">
            <a:avLst/>
          </a:prstGeom>
        </p:spPr>
      </p:pic>
      <p:pic>
        <p:nvPicPr>
          <p:cNvPr id="4" name="10s">
            <a:hlinkClick r:id="" action="ppaction://media"/>
            <a:extLst>
              <a:ext uri="{FF2B5EF4-FFF2-40B4-BE49-F238E27FC236}">
                <a16:creationId xmlns:a16="http://schemas.microsoft.com/office/drawing/2014/main" id="{58CF33C1-7E33-47E5-A1D8-2120D0E3CE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140" end="443.176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17834" y="3071270"/>
            <a:ext cx="609600" cy="609600"/>
          </a:xfrm>
          <a:prstGeom prst="rect">
            <a:avLst/>
          </a:prstGeom>
        </p:spPr>
      </p:pic>
      <p:pic>
        <p:nvPicPr>
          <p:cNvPr id="28" name="lesson ender">
            <a:hlinkClick r:id="" action="ppaction://media"/>
            <a:extLst>
              <a:ext uri="{FF2B5EF4-FFF2-40B4-BE49-F238E27FC236}">
                <a16:creationId xmlns:a16="http://schemas.microsoft.com/office/drawing/2014/main" id="{AA7CE74F-9431-4701-941C-F240C93609F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95548" y="5404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17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1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4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409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909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1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2876</TotalTime>
  <Words>389</Words>
  <Application>Microsoft Office PowerPoint</Application>
  <PresentationFormat>On-screen Show (4:3)</PresentationFormat>
  <Paragraphs>91</Paragraphs>
  <Slides>3</Slides>
  <Notes>3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222</cp:revision>
  <dcterms:created xsi:type="dcterms:W3CDTF">2018-09-13T11:08:58Z</dcterms:created>
  <dcterms:modified xsi:type="dcterms:W3CDTF">2020-04-30T12:59:39Z</dcterms:modified>
</cp:coreProperties>
</file>