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96" r:id="rId2"/>
    <p:sldId id="305" r:id="rId3"/>
    <p:sldId id="308" r:id="rId4"/>
    <p:sldId id="30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1F4E79"/>
    <a:srgbClr val="BDD7EE"/>
    <a:srgbClr val="E6E6E6"/>
    <a:srgbClr val="FFE699"/>
    <a:srgbClr val="F2F2F2"/>
    <a:srgbClr val="FFF2CC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41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6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5CC44CDC-E93C-492C-B47D-4CDADEEE119C}"/>
    <pc:docChg chg="delSld modSld">
      <pc:chgData name="Jennie Kerwin" userId="89cc6116eb6c0dac" providerId="LiveId" clId="{5CC44CDC-E93C-492C-B47D-4CDADEEE119C}" dt="2020-04-28T15:30:46.517" v="8" actId="6549"/>
      <pc:docMkLst>
        <pc:docMk/>
      </pc:docMkLst>
      <pc:sldChg chg="del">
        <pc:chgData name="Jennie Kerwin" userId="89cc6116eb6c0dac" providerId="LiveId" clId="{5CC44CDC-E93C-492C-B47D-4CDADEEE119C}" dt="2020-04-28T15:30:35.237" v="3" actId="2696"/>
        <pc:sldMkLst>
          <pc:docMk/>
          <pc:sldMk cId="2814342108" sldId="291"/>
        </pc:sldMkLst>
      </pc:sldChg>
      <pc:sldChg chg="del">
        <pc:chgData name="Jennie Kerwin" userId="89cc6116eb6c0dac" providerId="LiveId" clId="{5CC44CDC-E93C-492C-B47D-4CDADEEE119C}" dt="2020-04-28T15:30:35.977" v="4" actId="2696"/>
        <pc:sldMkLst>
          <pc:docMk/>
          <pc:sldMk cId="3519212955" sldId="294"/>
        </pc:sldMkLst>
      </pc:sldChg>
      <pc:sldChg chg="del">
        <pc:chgData name="Jennie Kerwin" userId="89cc6116eb6c0dac" providerId="LiveId" clId="{5CC44CDC-E93C-492C-B47D-4CDADEEE119C}" dt="2020-04-28T15:30:41.138" v="7" actId="2696"/>
        <pc:sldMkLst>
          <pc:docMk/>
          <pc:sldMk cId="2953804133" sldId="298"/>
        </pc:sldMkLst>
      </pc:sldChg>
      <pc:sldChg chg="del">
        <pc:chgData name="Jennie Kerwin" userId="89cc6116eb6c0dac" providerId="LiveId" clId="{5CC44CDC-E93C-492C-B47D-4CDADEEE119C}" dt="2020-04-28T15:30:34.777" v="1" actId="2696"/>
        <pc:sldMkLst>
          <pc:docMk/>
          <pc:sldMk cId="1091013138" sldId="302"/>
        </pc:sldMkLst>
      </pc:sldChg>
      <pc:sldChg chg="del">
        <pc:chgData name="Jennie Kerwin" userId="89cc6116eb6c0dac" providerId="LiveId" clId="{5CC44CDC-E93C-492C-B47D-4CDADEEE119C}" dt="2020-04-28T15:30:34.557" v="0" actId="2696"/>
        <pc:sldMkLst>
          <pc:docMk/>
          <pc:sldMk cId="4071935308" sldId="303"/>
        </pc:sldMkLst>
      </pc:sldChg>
      <pc:sldChg chg="del">
        <pc:chgData name="Jennie Kerwin" userId="89cc6116eb6c0dac" providerId="LiveId" clId="{5CC44CDC-E93C-492C-B47D-4CDADEEE119C}" dt="2020-04-28T15:30:34.987" v="2" actId="2696"/>
        <pc:sldMkLst>
          <pc:docMk/>
          <pc:sldMk cId="3083308652" sldId="304"/>
        </pc:sldMkLst>
      </pc:sldChg>
      <pc:sldChg chg="modNotesTx">
        <pc:chgData name="Jennie Kerwin" userId="89cc6116eb6c0dac" providerId="LiveId" clId="{5CC44CDC-E93C-492C-B47D-4CDADEEE119C}" dt="2020-04-28T15:30:46.517" v="8" actId="6549"/>
        <pc:sldMkLst>
          <pc:docMk/>
          <pc:sldMk cId="2605588966" sldId="309"/>
        </pc:sldMkLst>
      </pc:sldChg>
      <pc:sldChg chg="del">
        <pc:chgData name="Jennie Kerwin" userId="89cc6116eb6c0dac" providerId="LiveId" clId="{5CC44CDC-E93C-492C-B47D-4CDADEEE119C}" dt="2020-04-28T15:30:38.228" v="5" actId="2696"/>
        <pc:sldMkLst>
          <pc:docMk/>
          <pc:sldMk cId="1572252442" sldId="320"/>
        </pc:sldMkLst>
      </pc:sldChg>
      <pc:sldChg chg="del">
        <pc:chgData name="Jennie Kerwin" userId="89cc6116eb6c0dac" providerId="LiveId" clId="{5CC44CDC-E93C-492C-B47D-4CDADEEE119C}" dt="2020-04-28T15:30:38.998" v="6" actId="2696"/>
        <pc:sldMkLst>
          <pc:docMk/>
          <pc:sldMk cId="4173828736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819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819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819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81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3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3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7.m4a"/><Relationship Id="rId13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6.m4a"/><Relationship Id="rId12" Type="http://schemas.openxmlformats.org/officeDocument/2006/relationships/notesSlide" Target="../notesSlides/notesSlide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openxmlformats.org/officeDocument/2006/relationships/slideLayout" Target="../slideLayouts/slideLayout12.xml"/><Relationship Id="rId5" Type="http://schemas.microsoft.com/office/2007/relationships/media" Target="../media/media4.m4a"/><Relationship Id="rId10" Type="http://schemas.microsoft.com/office/2007/relationships/media" Target="../media/media9.m4a"/><Relationship Id="rId4" Type="http://schemas.microsoft.com/office/2007/relationships/media" Target="../media/media3.m4a"/><Relationship Id="rId9" Type="http://schemas.microsoft.com/office/2007/relationships/media" Target="../media/media8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11.m4a"/><Relationship Id="rId7" Type="http://schemas.openxmlformats.org/officeDocument/2006/relationships/slideLayout" Target="../slideLayouts/slideLayout12.xml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6" Type="http://schemas.microsoft.com/office/2007/relationships/media" Target="../media/media14.m4a"/><Relationship Id="rId5" Type="http://schemas.microsoft.com/office/2007/relationships/media" Target="../media/media13.m4a"/><Relationship Id="rId10" Type="http://schemas.openxmlformats.org/officeDocument/2006/relationships/image" Target="../media/image2.png"/><Relationship Id="rId4" Type="http://schemas.microsoft.com/office/2007/relationships/media" Target="../media/media12.m4a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5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expanded and compact addition to add two 3-digit numbers.</a:t>
            </a:r>
          </a:p>
        </p:txBody>
      </p:sp>
      <p:sp>
        <p:nvSpPr>
          <p:cNvPr id="26" name="Folded Corner 25"/>
          <p:cNvSpPr/>
          <p:nvPr/>
        </p:nvSpPr>
        <p:spPr>
          <a:xfrm>
            <a:off x="947381" y="2760393"/>
            <a:ext cx="2519999" cy="2069343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200" b="1" dirty="0">
              <a:solidFill>
                <a:srgbClr val="253746"/>
              </a:solidFill>
            </a:endParaRPr>
          </a:p>
          <a:p>
            <a:r>
              <a:rPr lang="en-GB" sz="2200" b="1" dirty="0">
                <a:solidFill>
                  <a:srgbClr val="253746"/>
                </a:solidFill>
              </a:rPr>
              <a:t>         </a:t>
            </a:r>
          </a:p>
          <a:p>
            <a:r>
              <a:rPr lang="en-GB" sz="2200" b="1" dirty="0">
                <a:solidFill>
                  <a:srgbClr val="253746"/>
                </a:solidFill>
              </a:rPr>
              <a:t>             </a:t>
            </a:r>
          </a:p>
          <a:p>
            <a:r>
              <a:rPr lang="en-GB" sz="2200" b="1" dirty="0">
                <a:solidFill>
                  <a:srgbClr val="253746"/>
                </a:solidFill>
              </a:rPr>
              <a:t>         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588788" y="3936857"/>
            <a:ext cx="1361485" cy="23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88788" y="3936857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800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00788" y="3936857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70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68788" y="3936857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88788" y="3144004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200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00788" y="3144004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10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68788" y="3144004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88788" y="2749789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600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00788" y="2749789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50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68788" y="2749789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44476" y="3144004"/>
            <a:ext cx="344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+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99916" y="3504857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3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31384" y="901697"/>
            <a:ext cx="4040616" cy="703012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What would be a good </a:t>
            </a:r>
            <a:r>
              <a:rPr lang="en-GB" sz="2000" b="1" dirty="0">
                <a:solidFill>
                  <a:srgbClr val="FF0000"/>
                </a:solidFill>
              </a:rPr>
              <a:t>estimate</a:t>
            </a:r>
            <a:r>
              <a:rPr lang="en-GB" sz="2000" b="1" dirty="0">
                <a:solidFill>
                  <a:srgbClr val="253746"/>
                </a:solidFill>
              </a:rPr>
              <a:t> for 654 + 218?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4563" y="4612146"/>
            <a:ext cx="2084225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800 + 70 + 2 = 872</a:t>
            </a:r>
          </a:p>
        </p:txBody>
      </p:sp>
      <p:sp>
        <p:nvSpPr>
          <p:cNvPr id="41" name="Folded Corner 40"/>
          <p:cNvSpPr/>
          <p:nvPr/>
        </p:nvSpPr>
        <p:spPr>
          <a:xfrm>
            <a:off x="5877963" y="2760393"/>
            <a:ext cx="2005942" cy="2069343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200" b="1" dirty="0">
              <a:solidFill>
                <a:srgbClr val="253746"/>
              </a:solidFill>
            </a:endParaRPr>
          </a:p>
          <a:p>
            <a:r>
              <a:rPr lang="en-GB" sz="2200" b="1" dirty="0">
                <a:solidFill>
                  <a:srgbClr val="253746"/>
                </a:solidFill>
              </a:rPr>
              <a:t>         </a:t>
            </a:r>
          </a:p>
          <a:p>
            <a:r>
              <a:rPr lang="en-GB" sz="2200" b="1" dirty="0">
                <a:solidFill>
                  <a:srgbClr val="253746"/>
                </a:solidFill>
              </a:rPr>
              <a:t>             </a:t>
            </a:r>
          </a:p>
          <a:p>
            <a:r>
              <a:rPr lang="en-GB" sz="2200" b="1" dirty="0">
                <a:solidFill>
                  <a:srgbClr val="253746"/>
                </a:solidFill>
              </a:rPr>
              <a:t>         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6710702" y="3936857"/>
            <a:ext cx="648000" cy="23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710702" y="3936857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90702" y="3936857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70702" y="3936857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710702" y="3144004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90702" y="3144004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070702" y="3144004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8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10702" y="2749789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890702" y="2749789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70702" y="2749789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58702" y="3144004"/>
            <a:ext cx="344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+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90702" y="3504857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84563" y="1736016"/>
            <a:ext cx="4040616" cy="899333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go through that using </a:t>
            </a:r>
            <a:r>
              <a:rPr lang="en-GB" sz="2000" b="1" dirty="0">
                <a:solidFill>
                  <a:srgbClr val="FF0000"/>
                </a:solidFill>
              </a:rPr>
              <a:t>expanded addition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sp>
        <p:nvSpPr>
          <p:cNvPr id="5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774723" y="901697"/>
            <a:ext cx="4040616" cy="1146312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When we are confident we can try this </a:t>
            </a:r>
            <a:r>
              <a:rPr lang="en-GB" sz="2000" b="1" dirty="0">
                <a:solidFill>
                  <a:srgbClr val="FF0000"/>
                </a:solidFill>
              </a:rPr>
              <a:t>compact </a:t>
            </a:r>
            <a:r>
              <a:rPr lang="en-GB" sz="2000" b="1" dirty="0">
                <a:solidFill>
                  <a:srgbClr val="253746"/>
                </a:solidFill>
              </a:rPr>
              <a:t>method.</a:t>
            </a:r>
          </a:p>
        </p:txBody>
      </p:sp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A3B77EA1-4207-4052-AA52-E7D8B56FAA0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24" end="12770.9297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064442" y="1880882"/>
            <a:ext cx="609600" cy="609600"/>
          </a:xfrm>
          <a:prstGeom prst="rect">
            <a:avLst/>
          </a:prstGeom>
        </p:spPr>
      </p:pic>
      <p:pic>
        <p:nvPicPr>
          <p:cNvPr id="56" name="2">
            <a:hlinkClick r:id="" action="ppaction://media"/>
            <a:extLst>
              <a:ext uri="{FF2B5EF4-FFF2-40B4-BE49-F238E27FC236}">
                <a16:creationId xmlns:a16="http://schemas.microsoft.com/office/drawing/2014/main" id="{9FB1D6E0-39E7-47BF-8649-91B84BA9AD2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942" end="404.9297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066876" y="2534404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889472-2988-4963-BD7A-898E0C8191E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8145" end="25781.17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048132" y="643603"/>
            <a:ext cx="609600" cy="609600"/>
          </a:xfrm>
          <a:prstGeom prst="rect">
            <a:avLst/>
          </a:prstGeom>
        </p:spPr>
      </p:pic>
      <p:pic>
        <p:nvPicPr>
          <p:cNvPr id="6" name="1a">
            <a:hlinkClick r:id="" action="ppaction://media"/>
            <a:extLst>
              <a:ext uri="{FF2B5EF4-FFF2-40B4-BE49-F238E27FC236}">
                <a16:creationId xmlns:a16="http://schemas.microsoft.com/office/drawing/2014/main" id="{4366449C-EC7B-4993-84C9-E45B1C92B3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8550" end="443.2244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563174" y="1170053"/>
            <a:ext cx="609600" cy="609600"/>
          </a:xfrm>
          <a:prstGeom prst="rect">
            <a:avLst/>
          </a:prstGeom>
        </p:spPr>
      </p:pic>
      <p:pic>
        <p:nvPicPr>
          <p:cNvPr id="7" name="3">
            <a:hlinkClick r:id="" action="ppaction://media"/>
            <a:extLst>
              <a:ext uri="{FF2B5EF4-FFF2-40B4-BE49-F238E27FC236}">
                <a16:creationId xmlns:a16="http://schemas.microsoft.com/office/drawing/2014/main" id="{F338FC22-2EE8-4A63-86B2-2F10549EEA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2955" end="407.2698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70720" y="1431216"/>
            <a:ext cx="609600" cy="609600"/>
          </a:xfrm>
          <a:prstGeom prst="rect">
            <a:avLst/>
          </a:prstGeom>
        </p:spPr>
      </p:pic>
      <p:pic>
        <p:nvPicPr>
          <p:cNvPr id="8" name="Step1">
            <a:hlinkClick r:id="" action="ppaction://media"/>
            <a:extLst>
              <a:ext uri="{FF2B5EF4-FFF2-40B4-BE49-F238E27FC236}">
                <a16:creationId xmlns:a16="http://schemas.microsoft.com/office/drawing/2014/main" id="{BA04F7C9-CF30-44EC-AA7B-D3CA614A339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880" end="823.784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70720" y="2168097"/>
            <a:ext cx="609600" cy="609600"/>
          </a:xfrm>
          <a:prstGeom prst="rect">
            <a:avLst/>
          </a:prstGeom>
        </p:spPr>
      </p:pic>
      <p:pic>
        <p:nvPicPr>
          <p:cNvPr id="9" name="Step 2">
            <a:hlinkClick r:id="" action="ppaction://media"/>
            <a:extLst>
              <a:ext uri="{FF2B5EF4-FFF2-40B4-BE49-F238E27FC236}">
                <a16:creationId xmlns:a16="http://schemas.microsoft.com/office/drawing/2014/main" id="{9B702446-DF32-42CC-B7C2-0AD78D72315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644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70720" y="2819400"/>
            <a:ext cx="609600" cy="609600"/>
          </a:xfrm>
          <a:prstGeom prst="rect">
            <a:avLst/>
          </a:prstGeom>
        </p:spPr>
      </p:pic>
      <p:pic>
        <p:nvPicPr>
          <p:cNvPr id="11" name="Step 3">
            <a:hlinkClick r:id="" action="ppaction://media"/>
            <a:extLst>
              <a:ext uri="{FF2B5EF4-FFF2-40B4-BE49-F238E27FC236}">
                <a16:creationId xmlns:a16="http://schemas.microsoft.com/office/drawing/2014/main" id="{E2EF9974-C664-41BE-98C8-4211331E504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464" end="991.308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70720" y="3415500"/>
            <a:ext cx="609600" cy="609600"/>
          </a:xfrm>
          <a:prstGeom prst="rect">
            <a:avLst/>
          </a:prstGeom>
        </p:spPr>
      </p:pic>
      <p:pic>
        <p:nvPicPr>
          <p:cNvPr id="13" name="Step4">
            <a:hlinkClick r:id="" action="ppaction://media"/>
            <a:extLst>
              <a:ext uri="{FF2B5EF4-FFF2-40B4-BE49-F238E27FC236}">
                <a16:creationId xmlns:a16="http://schemas.microsoft.com/office/drawing/2014/main" id="{E51113C4-F17D-4C6F-A14D-8E901F6426F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65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14505" y="4149569"/>
            <a:ext cx="609600" cy="609600"/>
          </a:xfrm>
          <a:prstGeom prst="rect">
            <a:avLst/>
          </a:prstGeom>
        </p:spPr>
      </p:pic>
      <p:pic>
        <p:nvPicPr>
          <p:cNvPr id="14" name="end">
            <a:hlinkClick r:id="" action="ppaction://media"/>
            <a:extLst>
              <a:ext uri="{FF2B5EF4-FFF2-40B4-BE49-F238E27FC236}">
                <a16:creationId xmlns:a16="http://schemas.microsoft.com/office/drawing/2014/main" id="{063E87C4-8A30-4627-9E56-716A6B6A3B0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990" end="1315.0272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14505" y="50423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3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3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349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7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206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254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310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124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73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92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54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221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6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 animBg="1"/>
      <p:bldP spid="41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expanded and compact addition to add two 3-digit numbers.</a:t>
            </a:r>
          </a:p>
        </p:txBody>
      </p:sp>
      <p:sp>
        <p:nvSpPr>
          <p:cNvPr id="26" name="Folded Corner 25"/>
          <p:cNvSpPr/>
          <p:nvPr/>
        </p:nvSpPr>
        <p:spPr>
          <a:xfrm>
            <a:off x="901776" y="3290870"/>
            <a:ext cx="2519999" cy="2069343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200" b="1" dirty="0">
              <a:solidFill>
                <a:srgbClr val="253746"/>
              </a:solidFill>
            </a:endParaRPr>
          </a:p>
          <a:p>
            <a:r>
              <a:rPr lang="en-GB" sz="2200" b="1" dirty="0">
                <a:solidFill>
                  <a:srgbClr val="253746"/>
                </a:solidFill>
              </a:rPr>
              <a:t>         </a:t>
            </a:r>
          </a:p>
          <a:p>
            <a:r>
              <a:rPr lang="en-GB" sz="2200" b="1" dirty="0">
                <a:solidFill>
                  <a:srgbClr val="253746"/>
                </a:solidFill>
              </a:rPr>
              <a:t>             </a:t>
            </a:r>
          </a:p>
          <a:p>
            <a:r>
              <a:rPr lang="en-GB" sz="2200" b="1" dirty="0">
                <a:solidFill>
                  <a:srgbClr val="253746"/>
                </a:solidFill>
              </a:rPr>
              <a:t>         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543183" y="4467334"/>
            <a:ext cx="1361485" cy="23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43183" y="4467334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900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55183" y="4467334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20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23183" y="4467334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43183" y="3674481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200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55183" y="3674481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90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23183" y="3674481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43183" y="3280266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600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55183" y="3280266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30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23183" y="3280266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98871" y="3674481"/>
            <a:ext cx="344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+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42197" y="4035334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100</a:t>
            </a:r>
          </a:p>
        </p:txBody>
      </p:sp>
      <p:sp>
        <p:nvSpPr>
          <p:cNvPr id="3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15750" y="859495"/>
            <a:ext cx="4040616" cy="805182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What would be a good </a:t>
            </a:r>
            <a:r>
              <a:rPr lang="en-GB" sz="2000" b="1" dirty="0">
                <a:solidFill>
                  <a:srgbClr val="FF0000"/>
                </a:solidFill>
              </a:rPr>
              <a:t>estimate</a:t>
            </a:r>
            <a:r>
              <a:rPr lang="en-GB" sz="2000" b="1" dirty="0">
                <a:solidFill>
                  <a:srgbClr val="253746"/>
                </a:solidFill>
              </a:rPr>
              <a:t> for 631 + 296?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8958" y="5142623"/>
            <a:ext cx="2084225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900 + 20 + 7 = 927</a:t>
            </a:r>
          </a:p>
        </p:txBody>
      </p:sp>
      <p:sp>
        <p:nvSpPr>
          <p:cNvPr id="41" name="Folded Corner 40"/>
          <p:cNvSpPr/>
          <p:nvPr/>
        </p:nvSpPr>
        <p:spPr>
          <a:xfrm>
            <a:off x="5832358" y="3290870"/>
            <a:ext cx="2005942" cy="2069343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200" b="1" dirty="0">
              <a:solidFill>
                <a:srgbClr val="253746"/>
              </a:solidFill>
            </a:endParaRPr>
          </a:p>
          <a:p>
            <a:r>
              <a:rPr lang="en-GB" sz="2200" b="1" dirty="0">
                <a:solidFill>
                  <a:srgbClr val="253746"/>
                </a:solidFill>
              </a:rPr>
              <a:t>         </a:t>
            </a:r>
          </a:p>
          <a:p>
            <a:r>
              <a:rPr lang="en-GB" sz="2200" b="1" dirty="0">
                <a:solidFill>
                  <a:srgbClr val="253746"/>
                </a:solidFill>
              </a:rPr>
              <a:t>             </a:t>
            </a:r>
          </a:p>
          <a:p>
            <a:r>
              <a:rPr lang="en-GB" sz="2200" b="1" dirty="0">
                <a:solidFill>
                  <a:srgbClr val="253746"/>
                </a:solidFill>
              </a:rPr>
              <a:t>         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6665097" y="4467334"/>
            <a:ext cx="648000" cy="23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665097" y="4467334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45097" y="4467334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25097" y="4467334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65097" y="3674481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45097" y="3674481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025097" y="3674481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6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65097" y="3280266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845097" y="3280266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25097" y="3280266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13097" y="3674481"/>
            <a:ext cx="344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+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64997" y="4035334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79186" y="2125401"/>
            <a:ext cx="4040616" cy="703012"/>
          </a:xfrm>
          <a:prstGeom prst="wedgeEllipseCallout">
            <a:avLst>
              <a:gd name="adj1" fmla="val -24733"/>
              <a:gd name="adj2" fmla="val 7867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check using </a:t>
            </a:r>
            <a:r>
              <a:rPr lang="en-GB" sz="2000" b="1" dirty="0">
                <a:solidFill>
                  <a:srgbClr val="FF0000"/>
                </a:solidFill>
              </a:rPr>
              <a:t>expanded </a:t>
            </a:r>
            <a:r>
              <a:rPr lang="en-GB" sz="2000" b="1" dirty="0">
                <a:solidFill>
                  <a:srgbClr val="253746"/>
                </a:solidFill>
              </a:rPr>
              <a:t>addition.</a:t>
            </a:r>
          </a:p>
        </p:txBody>
      </p:sp>
      <p:sp>
        <p:nvSpPr>
          <p:cNvPr id="5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885965" y="2125401"/>
            <a:ext cx="4040616" cy="841603"/>
          </a:xfrm>
          <a:prstGeom prst="wedgeEllipseCallout">
            <a:avLst>
              <a:gd name="adj1" fmla="val -13418"/>
              <a:gd name="adj2" fmla="val 7044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And with </a:t>
            </a:r>
            <a:r>
              <a:rPr lang="en-GB" sz="2000" b="1" dirty="0">
                <a:solidFill>
                  <a:srgbClr val="FF0000"/>
                </a:solidFill>
              </a:rPr>
              <a:t>compact </a:t>
            </a:r>
            <a:r>
              <a:rPr lang="en-GB" sz="2000" b="1" dirty="0">
                <a:solidFill>
                  <a:srgbClr val="253746"/>
                </a:solidFill>
              </a:rPr>
              <a:t>addition…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82845" y="859495"/>
            <a:ext cx="4246857" cy="1094463"/>
            <a:chOff x="4583448" y="718818"/>
            <a:chExt cx="4246857" cy="1094463"/>
          </a:xfrm>
        </p:grpSpPr>
        <p:sp>
          <p:nvSpPr>
            <p:cNvPr id="56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4583448" y="718818"/>
              <a:ext cx="4246857" cy="1094463"/>
            </a:xfrm>
            <a:prstGeom prst="wedgeEllipseCallout">
              <a:avLst>
                <a:gd name="adj1" fmla="val -50792"/>
                <a:gd name="adj2" fmla="val -61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Try it using either </a:t>
              </a:r>
              <a:r>
                <a:rPr lang="en-GB" sz="2000" b="1" dirty="0">
                  <a:solidFill>
                    <a:srgbClr val="FF0000"/>
                  </a:solidFill>
                </a:rPr>
                <a:t>expanded</a:t>
              </a:r>
              <a:r>
                <a:rPr lang="en-GB" sz="2000" b="1" dirty="0">
                  <a:solidFill>
                    <a:srgbClr val="253746"/>
                  </a:solidFill>
                </a:rPr>
                <a:t> or </a:t>
              </a:r>
              <a:r>
                <a:rPr lang="en-GB" sz="2000" b="1" dirty="0">
                  <a:solidFill>
                    <a:srgbClr val="FF0000"/>
                  </a:solidFill>
                </a:rPr>
                <a:t>compact </a:t>
              </a:r>
              <a:r>
                <a:rPr lang="en-GB" sz="2000" b="1" dirty="0">
                  <a:solidFill>
                    <a:srgbClr val="253746"/>
                  </a:solidFill>
                </a:rPr>
                <a:t>addition.</a:t>
              </a:r>
            </a:p>
          </p:txBody>
        </p:sp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9821" y="1070324"/>
              <a:ext cx="723123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AC74B091-3DAA-4E76-BAC3-390D3094923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59" end="1502.2789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51804" y="572296"/>
            <a:ext cx="609600" cy="609600"/>
          </a:xfrm>
          <a:prstGeom prst="rect">
            <a:avLst/>
          </a:prstGeom>
        </p:spPr>
      </p:pic>
      <p:pic>
        <p:nvPicPr>
          <p:cNvPr id="5" name="10s">
            <a:hlinkClick r:id="" action="ppaction://media"/>
            <a:extLst>
              <a:ext uri="{FF2B5EF4-FFF2-40B4-BE49-F238E27FC236}">
                <a16:creationId xmlns:a16="http://schemas.microsoft.com/office/drawing/2014/main" id="{85E7C14C-AC71-4BE7-B288-AA7BE15BBE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485" end="1076.784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57808" y="3280266"/>
            <a:ext cx="609600" cy="609600"/>
          </a:xfrm>
          <a:prstGeom prst="rect">
            <a:avLst/>
          </a:prstGeom>
        </p:spPr>
      </p:pic>
      <p:pic>
        <p:nvPicPr>
          <p:cNvPr id="6" name="3">
            <a:hlinkClick r:id="" action="ppaction://media"/>
            <a:extLst>
              <a:ext uri="{FF2B5EF4-FFF2-40B4-BE49-F238E27FC236}">
                <a16:creationId xmlns:a16="http://schemas.microsoft.com/office/drawing/2014/main" id="{BBA8C536-2E7B-4799-82CF-E249F261DFB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024" end="1646.158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73287" y="5037878"/>
            <a:ext cx="609600" cy="609600"/>
          </a:xfrm>
          <a:prstGeom prst="rect">
            <a:avLst/>
          </a:prstGeom>
        </p:spPr>
      </p:pic>
      <p:pic>
        <p:nvPicPr>
          <p:cNvPr id="7" name="compact">
            <a:hlinkClick r:id="" action="ppaction://media"/>
            <a:extLst>
              <a:ext uri="{FF2B5EF4-FFF2-40B4-BE49-F238E27FC236}">
                <a16:creationId xmlns:a16="http://schemas.microsoft.com/office/drawing/2014/main" id="{214E6E7C-220C-42F3-9F7A-67771EB5DF7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934" end="380.167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63393" y="2819400"/>
            <a:ext cx="609600" cy="609600"/>
          </a:xfrm>
          <a:prstGeom prst="rect">
            <a:avLst/>
          </a:prstGeom>
        </p:spPr>
      </p:pic>
      <p:pic>
        <p:nvPicPr>
          <p:cNvPr id="8" name="927">
            <a:hlinkClick r:id="" action="ppaction://media"/>
            <a:extLst>
              <a:ext uri="{FF2B5EF4-FFF2-40B4-BE49-F238E27FC236}">
                <a16:creationId xmlns:a16="http://schemas.microsoft.com/office/drawing/2014/main" id="{9129576A-6BB5-4909-A0D4-BDB4F51C445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2345" end="545.09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58593" y="41053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1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87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67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48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118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6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 animBg="1"/>
      <p:bldP spid="41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expanded and compact addition to add two 3-digit numbers.</a:t>
            </a:r>
          </a:p>
        </p:txBody>
      </p:sp>
      <p:sp>
        <p:nvSpPr>
          <p:cNvPr id="26" name="Folded Corner 25"/>
          <p:cNvSpPr/>
          <p:nvPr/>
        </p:nvSpPr>
        <p:spPr>
          <a:xfrm>
            <a:off x="922289" y="3208215"/>
            <a:ext cx="2519999" cy="2069343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200" b="1" dirty="0">
              <a:solidFill>
                <a:srgbClr val="253746"/>
              </a:solidFill>
            </a:endParaRPr>
          </a:p>
          <a:p>
            <a:r>
              <a:rPr lang="en-GB" sz="2200" b="1" dirty="0">
                <a:solidFill>
                  <a:srgbClr val="253746"/>
                </a:solidFill>
              </a:rPr>
              <a:t>         </a:t>
            </a:r>
          </a:p>
          <a:p>
            <a:r>
              <a:rPr lang="en-GB" sz="2200" b="1" dirty="0">
                <a:solidFill>
                  <a:srgbClr val="253746"/>
                </a:solidFill>
              </a:rPr>
              <a:t>             </a:t>
            </a:r>
          </a:p>
          <a:p>
            <a:r>
              <a:rPr lang="en-GB" sz="2200" b="1" dirty="0">
                <a:solidFill>
                  <a:srgbClr val="253746"/>
                </a:solidFill>
              </a:rPr>
              <a:t>         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563696" y="4384679"/>
            <a:ext cx="1361485" cy="23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63696" y="4384679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800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75696" y="4384679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50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43696" y="4384679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63696" y="3591826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300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75696" y="3591826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60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43696" y="3591826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63696" y="3197611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400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75696" y="3197611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80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43696" y="3197611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9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19384" y="3591826"/>
            <a:ext cx="344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+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62710" y="3952679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100</a:t>
            </a:r>
          </a:p>
        </p:txBody>
      </p:sp>
      <p:sp>
        <p:nvSpPr>
          <p:cNvPr id="3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36263" y="776840"/>
            <a:ext cx="4040616" cy="805182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What would be a good </a:t>
            </a:r>
            <a:r>
              <a:rPr lang="en-GB" sz="2000" b="1" dirty="0">
                <a:solidFill>
                  <a:srgbClr val="FF0000"/>
                </a:solidFill>
              </a:rPr>
              <a:t>estimate</a:t>
            </a:r>
            <a:r>
              <a:rPr lang="en-GB" sz="2000" b="1" dirty="0">
                <a:solidFill>
                  <a:srgbClr val="253746"/>
                </a:solidFill>
              </a:rPr>
              <a:t> for 489 + 363?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9471" y="5059968"/>
            <a:ext cx="2084225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800 + 50 + 2 = 852</a:t>
            </a:r>
          </a:p>
        </p:txBody>
      </p:sp>
      <p:sp>
        <p:nvSpPr>
          <p:cNvPr id="41" name="Folded Corner 40"/>
          <p:cNvSpPr/>
          <p:nvPr/>
        </p:nvSpPr>
        <p:spPr>
          <a:xfrm>
            <a:off x="5852871" y="3208215"/>
            <a:ext cx="2005942" cy="2069343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200" b="1" dirty="0">
              <a:solidFill>
                <a:srgbClr val="253746"/>
              </a:solidFill>
            </a:endParaRPr>
          </a:p>
          <a:p>
            <a:r>
              <a:rPr lang="en-GB" sz="2200" b="1" dirty="0">
                <a:solidFill>
                  <a:srgbClr val="253746"/>
                </a:solidFill>
              </a:rPr>
              <a:t>         </a:t>
            </a:r>
          </a:p>
          <a:p>
            <a:r>
              <a:rPr lang="en-GB" sz="2200" b="1" dirty="0">
                <a:solidFill>
                  <a:srgbClr val="253746"/>
                </a:solidFill>
              </a:rPr>
              <a:t>             </a:t>
            </a:r>
          </a:p>
          <a:p>
            <a:r>
              <a:rPr lang="en-GB" sz="2200" b="1" dirty="0">
                <a:solidFill>
                  <a:srgbClr val="253746"/>
                </a:solidFill>
              </a:rPr>
              <a:t>         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6685610" y="4384679"/>
            <a:ext cx="648000" cy="23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685610" y="4384679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65610" y="4384679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45610" y="4384679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85610" y="3591826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65610" y="3591826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045610" y="3591826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85610" y="3197611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865610" y="3197611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5610" y="3197611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33610" y="3591826"/>
            <a:ext cx="344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+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85510" y="3952679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99699" y="2042746"/>
            <a:ext cx="4040616" cy="703012"/>
          </a:xfrm>
          <a:prstGeom prst="wedgeEllipseCallout">
            <a:avLst>
              <a:gd name="adj1" fmla="val -24733"/>
              <a:gd name="adj2" fmla="val 7867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check using </a:t>
            </a:r>
            <a:r>
              <a:rPr lang="en-GB" sz="2000" b="1" dirty="0">
                <a:solidFill>
                  <a:srgbClr val="FF0000"/>
                </a:solidFill>
              </a:rPr>
              <a:t>expanded </a:t>
            </a:r>
            <a:r>
              <a:rPr lang="en-GB" sz="2000" b="1" dirty="0">
                <a:solidFill>
                  <a:srgbClr val="253746"/>
                </a:solidFill>
              </a:rPr>
              <a:t>addition.</a:t>
            </a:r>
          </a:p>
        </p:txBody>
      </p:sp>
      <p:sp>
        <p:nvSpPr>
          <p:cNvPr id="5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906478" y="2042746"/>
            <a:ext cx="4040616" cy="841603"/>
          </a:xfrm>
          <a:prstGeom prst="wedgeEllipseCallout">
            <a:avLst>
              <a:gd name="adj1" fmla="val -13418"/>
              <a:gd name="adj2" fmla="val 7044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And with the </a:t>
            </a:r>
            <a:r>
              <a:rPr lang="en-GB" sz="2000" b="1" dirty="0">
                <a:solidFill>
                  <a:srgbClr val="FF0000"/>
                </a:solidFill>
              </a:rPr>
              <a:t>compact </a:t>
            </a:r>
            <a:r>
              <a:rPr lang="en-GB" sz="2000" b="1" dirty="0">
                <a:solidFill>
                  <a:srgbClr val="253746"/>
                </a:solidFill>
              </a:rPr>
              <a:t>method…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03358" y="776840"/>
            <a:ext cx="4246857" cy="1094463"/>
            <a:chOff x="4583448" y="718818"/>
            <a:chExt cx="4246857" cy="1094463"/>
          </a:xfrm>
        </p:grpSpPr>
        <p:sp>
          <p:nvSpPr>
            <p:cNvPr id="56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4583448" y="718818"/>
              <a:ext cx="4246857" cy="1094463"/>
            </a:xfrm>
            <a:prstGeom prst="wedgeEllipseCallout">
              <a:avLst>
                <a:gd name="adj1" fmla="val -50792"/>
                <a:gd name="adj2" fmla="val -61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Choose either the </a:t>
              </a:r>
              <a:r>
                <a:rPr lang="en-GB" sz="2000" b="1" dirty="0">
                  <a:solidFill>
                    <a:srgbClr val="FF0000"/>
                  </a:solidFill>
                </a:rPr>
                <a:t>expanded</a:t>
              </a:r>
              <a:r>
                <a:rPr lang="en-GB" sz="2000" b="1" dirty="0">
                  <a:solidFill>
                    <a:srgbClr val="253746"/>
                  </a:solidFill>
                </a:rPr>
                <a:t> or </a:t>
              </a:r>
              <a:r>
                <a:rPr lang="en-GB" sz="2000" b="1" dirty="0">
                  <a:solidFill>
                    <a:srgbClr val="FF0000"/>
                  </a:solidFill>
                </a:rPr>
                <a:t>compact </a:t>
              </a:r>
              <a:r>
                <a:rPr lang="en-GB" sz="2000" b="1" dirty="0">
                  <a:solidFill>
                    <a:srgbClr val="253746"/>
                  </a:solidFill>
                </a:rPr>
                <a:t>layout.</a:t>
              </a:r>
            </a:p>
          </p:txBody>
        </p:sp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9821" y="1070324"/>
              <a:ext cx="723123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8" name="TextBox 57"/>
          <p:cNvSpPr txBox="1"/>
          <p:nvPr/>
        </p:nvSpPr>
        <p:spPr>
          <a:xfrm>
            <a:off x="2174710" y="3953222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65510" y="3953222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6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121124" y="5177532"/>
            <a:ext cx="2838382" cy="900562"/>
          </a:xfrm>
          <a:prstGeom prst="wedgeEllipseCallout">
            <a:avLst>
              <a:gd name="adj1" fmla="val -50511"/>
              <a:gd name="adj2" fmla="val 5679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Which layout do </a:t>
            </a:r>
            <a:r>
              <a:rPr lang="en-GB" sz="2000" b="1" i="1" dirty="0">
                <a:solidFill>
                  <a:srgbClr val="253746"/>
                </a:solidFill>
              </a:rPr>
              <a:t>you</a:t>
            </a:r>
            <a:r>
              <a:rPr lang="en-GB" sz="2000" b="1" dirty="0">
                <a:solidFill>
                  <a:srgbClr val="253746"/>
                </a:solidFill>
              </a:rPr>
              <a:t> prefer?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4" name="prefer">
            <a:hlinkClick r:id="" action="ppaction://media"/>
            <a:extLst>
              <a:ext uri="{FF2B5EF4-FFF2-40B4-BE49-F238E27FC236}">
                <a16:creationId xmlns:a16="http://schemas.microsoft.com/office/drawing/2014/main" id="{77CB74C3-3E62-48B9-B8E6-FD77079C931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66" end="710.185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59705" y="42374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5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6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207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6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 animBg="1"/>
      <p:bldP spid="41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 animBg="1"/>
      <p:bldP spid="58" grpId="0"/>
      <p:bldP spid="59" grpId="0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expanded and compact addition to add two 3-digit numbers.</a:t>
            </a:r>
          </a:p>
        </p:txBody>
      </p:sp>
      <p:sp>
        <p:nvSpPr>
          <p:cNvPr id="26" name="Folded Corner 25"/>
          <p:cNvSpPr/>
          <p:nvPr/>
        </p:nvSpPr>
        <p:spPr>
          <a:xfrm>
            <a:off x="901776" y="3192452"/>
            <a:ext cx="2519999" cy="2069343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200" b="1" dirty="0">
              <a:solidFill>
                <a:srgbClr val="253746"/>
              </a:solidFill>
            </a:endParaRPr>
          </a:p>
          <a:p>
            <a:r>
              <a:rPr lang="en-GB" sz="2200" b="1" dirty="0">
                <a:solidFill>
                  <a:srgbClr val="253746"/>
                </a:solidFill>
              </a:rPr>
              <a:t>         </a:t>
            </a:r>
          </a:p>
          <a:p>
            <a:r>
              <a:rPr lang="en-GB" sz="2200" b="1" dirty="0">
                <a:solidFill>
                  <a:srgbClr val="253746"/>
                </a:solidFill>
              </a:rPr>
              <a:t>             </a:t>
            </a:r>
          </a:p>
          <a:p>
            <a:r>
              <a:rPr lang="en-GB" sz="2200" b="1" dirty="0">
                <a:solidFill>
                  <a:srgbClr val="253746"/>
                </a:solidFill>
              </a:rPr>
              <a:t>         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543183" y="4368916"/>
            <a:ext cx="1361485" cy="23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43183" y="4368916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600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55183" y="4368916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20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23183" y="4368916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43183" y="3576063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200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55183" y="3576063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40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23183" y="3576063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43183" y="3181848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300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55183" y="3181848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70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23183" y="3181848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98871" y="3576063"/>
            <a:ext cx="344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+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42197" y="3936916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100</a:t>
            </a:r>
          </a:p>
        </p:txBody>
      </p:sp>
      <p:sp>
        <p:nvSpPr>
          <p:cNvPr id="3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15750" y="761077"/>
            <a:ext cx="4040616" cy="805182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What would be a good </a:t>
            </a:r>
            <a:r>
              <a:rPr lang="en-GB" sz="2000" b="1" dirty="0">
                <a:solidFill>
                  <a:srgbClr val="FF0000"/>
                </a:solidFill>
              </a:rPr>
              <a:t>estimate</a:t>
            </a:r>
            <a:r>
              <a:rPr lang="en-GB" sz="2000" b="1" dirty="0">
                <a:solidFill>
                  <a:srgbClr val="253746"/>
                </a:solidFill>
              </a:rPr>
              <a:t> for 373 + 248?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8958" y="5044205"/>
            <a:ext cx="2084225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600 + 20 + 1 = 621</a:t>
            </a:r>
          </a:p>
        </p:txBody>
      </p:sp>
      <p:sp>
        <p:nvSpPr>
          <p:cNvPr id="41" name="Folded Corner 40"/>
          <p:cNvSpPr/>
          <p:nvPr/>
        </p:nvSpPr>
        <p:spPr>
          <a:xfrm>
            <a:off x="5832358" y="3192452"/>
            <a:ext cx="2005942" cy="2069343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200" b="1" dirty="0">
              <a:solidFill>
                <a:srgbClr val="253746"/>
              </a:solidFill>
            </a:endParaRPr>
          </a:p>
          <a:p>
            <a:r>
              <a:rPr lang="en-GB" sz="2200" b="1" dirty="0">
                <a:solidFill>
                  <a:srgbClr val="253746"/>
                </a:solidFill>
              </a:rPr>
              <a:t>         </a:t>
            </a:r>
          </a:p>
          <a:p>
            <a:r>
              <a:rPr lang="en-GB" sz="2200" b="1" dirty="0">
                <a:solidFill>
                  <a:srgbClr val="253746"/>
                </a:solidFill>
              </a:rPr>
              <a:t>             </a:t>
            </a:r>
          </a:p>
          <a:p>
            <a:r>
              <a:rPr lang="en-GB" sz="2200" b="1" dirty="0">
                <a:solidFill>
                  <a:srgbClr val="253746"/>
                </a:solidFill>
              </a:rPr>
              <a:t>         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6665097" y="4368916"/>
            <a:ext cx="648000" cy="23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665097" y="4368916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45097" y="4368916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25097" y="4368916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65097" y="3576063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45097" y="3576063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025097" y="3576063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8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65097" y="3181848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845097" y="3181848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25097" y="3181848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13097" y="3576063"/>
            <a:ext cx="344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+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64997" y="3936916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79186" y="2026983"/>
            <a:ext cx="4040616" cy="703012"/>
          </a:xfrm>
          <a:prstGeom prst="wedgeEllipseCallout">
            <a:avLst>
              <a:gd name="adj1" fmla="val -24733"/>
              <a:gd name="adj2" fmla="val 7867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check using </a:t>
            </a:r>
            <a:r>
              <a:rPr lang="en-GB" sz="2000" b="1" dirty="0">
                <a:solidFill>
                  <a:srgbClr val="FF0000"/>
                </a:solidFill>
              </a:rPr>
              <a:t>expanded </a:t>
            </a:r>
            <a:r>
              <a:rPr lang="en-GB" sz="2000" b="1" dirty="0">
                <a:solidFill>
                  <a:srgbClr val="253746"/>
                </a:solidFill>
              </a:rPr>
              <a:t>addition.</a:t>
            </a:r>
          </a:p>
        </p:txBody>
      </p:sp>
      <p:sp>
        <p:nvSpPr>
          <p:cNvPr id="5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885965" y="2026983"/>
            <a:ext cx="4040616" cy="841603"/>
          </a:xfrm>
          <a:prstGeom prst="wedgeEllipseCallout">
            <a:avLst>
              <a:gd name="adj1" fmla="val -13418"/>
              <a:gd name="adj2" fmla="val 7044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And with the </a:t>
            </a:r>
            <a:r>
              <a:rPr lang="en-GB" sz="2000" b="1" dirty="0">
                <a:solidFill>
                  <a:srgbClr val="FF0000"/>
                </a:solidFill>
              </a:rPr>
              <a:t>compact </a:t>
            </a:r>
            <a:r>
              <a:rPr lang="en-GB" sz="2000" b="1" dirty="0">
                <a:solidFill>
                  <a:srgbClr val="253746"/>
                </a:solidFill>
              </a:rPr>
              <a:t>method.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82845" y="761077"/>
            <a:ext cx="4246857" cy="1094463"/>
            <a:chOff x="4583448" y="718818"/>
            <a:chExt cx="4246857" cy="1094463"/>
          </a:xfrm>
        </p:grpSpPr>
        <p:sp>
          <p:nvSpPr>
            <p:cNvPr id="56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4583448" y="718818"/>
              <a:ext cx="4246857" cy="1094463"/>
            </a:xfrm>
            <a:prstGeom prst="wedgeEllipseCallout">
              <a:avLst>
                <a:gd name="adj1" fmla="val -50792"/>
                <a:gd name="adj2" fmla="val -61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Try it with either </a:t>
              </a:r>
              <a:r>
                <a:rPr lang="en-GB" sz="2000" b="1" dirty="0">
                  <a:solidFill>
                    <a:srgbClr val="FF0000"/>
                  </a:solidFill>
                </a:rPr>
                <a:t>expanded</a:t>
              </a:r>
              <a:r>
                <a:rPr lang="en-GB" sz="2000" b="1" dirty="0">
                  <a:solidFill>
                    <a:srgbClr val="253746"/>
                  </a:solidFill>
                </a:rPr>
                <a:t> or </a:t>
              </a:r>
              <a:r>
                <a:rPr lang="en-GB" sz="2000" b="1" dirty="0">
                  <a:solidFill>
                    <a:srgbClr val="FF0000"/>
                  </a:solidFill>
                </a:rPr>
                <a:t>compact </a:t>
              </a:r>
              <a:r>
                <a:rPr lang="en-GB" sz="2000" b="1" dirty="0">
                  <a:solidFill>
                    <a:srgbClr val="253746"/>
                  </a:solidFill>
                </a:rPr>
                <a:t>layout.</a:t>
              </a:r>
            </a:p>
          </p:txBody>
        </p:sp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9821" y="1070324"/>
              <a:ext cx="723123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8" name="TextBox 57"/>
          <p:cNvSpPr txBox="1"/>
          <p:nvPr/>
        </p:nvSpPr>
        <p:spPr>
          <a:xfrm>
            <a:off x="2154197" y="3937459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44997" y="3937459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1</a:t>
            </a:r>
          </a:p>
        </p:txBody>
      </p:sp>
      <p:pic>
        <p:nvPicPr>
          <p:cNvPr id="4" name="lesson ender">
            <a:hlinkClick r:id="" action="ppaction://media"/>
            <a:extLst>
              <a:ext uri="{FF2B5EF4-FFF2-40B4-BE49-F238E27FC236}">
                <a16:creationId xmlns:a16="http://schemas.microsoft.com/office/drawing/2014/main" id="{C4C35C9A-CD7A-4086-B734-E381477D52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45637" y="53004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8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6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10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6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 animBg="1"/>
      <p:bldP spid="41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 animBg="1"/>
      <p:bldP spid="58" grpId="0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2816</TotalTime>
  <Words>334</Words>
  <Application>Microsoft Office PowerPoint</Application>
  <PresentationFormat>On-screen Show (4:3)</PresentationFormat>
  <Paragraphs>160</Paragraphs>
  <Slides>4</Slides>
  <Notes>4</Notes>
  <HiddenSlides>0</HiddenSlides>
  <MMClips>17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207</cp:revision>
  <dcterms:created xsi:type="dcterms:W3CDTF">2018-09-13T11:08:58Z</dcterms:created>
  <dcterms:modified xsi:type="dcterms:W3CDTF">2020-04-30T13:57:48Z</dcterms:modified>
</cp:coreProperties>
</file>