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0" r:id="rId2"/>
    <p:sldId id="401" r:id="rId3"/>
    <p:sldId id="386" r:id="rId4"/>
    <p:sldId id="402" r:id="rId5"/>
    <p:sldId id="403" r:id="rId6"/>
    <p:sldId id="404" r:id="rId7"/>
    <p:sldId id="405" r:id="rId8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8000"/>
    <a:srgbClr val="FF3399"/>
    <a:srgbClr val="CC6600"/>
    <a:srgbClr val="AE78D6"/>
    <a:srgbClr val="FF9933"/>
    <a:srgbClr val="FF964F"/>
    <a:srgbClr val="FFFF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3" autoAdjust="0"/>
    <p:restoredTop sz="93767" autoAdjust="0"/>
  </p:normalViewPr>
  <p:slideViewPr>
    <p:cSldViewPr snapToGrid="0">
      <p:cViewPr varScale="1">
        <p:scale>
          <a:sx n="55" d="100"/>
          <a:sy n="55" d="100"/>
        </p:scale>
        <p:origin x="490" y="48"/>
      </p:cViewPr>
      <p:guideLst>
        <p:guide orient="horz" pos="3793"/>
        <p:guide pos="384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04C1-DCB1-442D-B9BC-0D2C190A0838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0E5B-A01A-4057-BEE9-B6F44902A7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48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89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86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12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45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tif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8.m4a"/><Relationship Id="rId7" Type="http://schemas.openxmlformats.org/officeDocument/2006/relationships/image" Target="../media/image8.tif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.png"/><Relationship Id="rId4" Type="http://schemas.openxmlformats.org/officeDocument/2006/relationships/audio" Target="../media/media8.m4a"/><Relationship Id="rId9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1270" y="1348589"/>
            <a:ext cx="9851923" cy="1482827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+mn-lt"/>
              </a:rPr>
              <a:t>Adverbs of Possibility</a:t>
            </a:r>
            <a:br>
              <a:rPr lang="en-GB" sz="3600" b="1" dirty="0">
                <a:latin typeface="+mn-lt"/>
              </a:rPr>
            </a:b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B7053F-F274-439F-9D75-9BAF2DADA434}"/>
              </a:ext>
            </a:extLst>
          </p:cNvPr>
          <p:cNvSpPr txBox="1">
            <a:spLocks/>
          </p:cNvSpPr>
          <p:nvPr/>
        </p:nvSpPr>
        <p:spPr>
          <a:xfrm>
            <a:off x="549484" y="906752"/>
            <a:ext cx="9851923" cy="4216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4BF14E-195C-440A-8674-5A0846C669C7}"/>
              </a:ext>
            </a:extLst>
          </p:cNvPr>
          <p:cNvSpPr/>
          <p:nvPr/>
        </p:nvSpPr>
        <p:spPr>
          <a:xfrm>
            <a:off x="717453" y="2088985"/>
            <a:ext cx="5750340" cy="22943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are </a:t>
            </a:r>
            <a:r>
              <a:rPr lang="en-GB" sz="2000" b="1" dirty="0">
                <a:solidFill>
                  <a:schemeClr val="tx1"/>
                </a:solidFill>
              </a:rPr>
              <a:t>adverbs of possibility</a:t>
            </a:r>
            <a:r>
              <a:rPr lang="en-GB" sz="2000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Why and where might we use them?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5AFF5-ECFE-104D-8CE7-47BD1BE601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152" y="2088984"/>
            <a:ext cx="4804392" cy="229431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C4B0AD3-B243-9F4A-BDEF-C86EBBA81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54431" y="5050630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78B695C-2B7D-DE47-99F4-8C9239E0C8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61775" y="50868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E69A02-9BE4-40C4-85BA-BD41CF1521A4}"/>
              </a:ext>
            </a:extLst>
          </p:cNvPr>
          <p:cNvSpPr txBox="1"/>
          <p:nvPr/>
        </p:nvSpPr>
        <p:spPr>
          <a:xfrm>
            <a:off x="785610" y="830492"/>
            <a:ext cx="105735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en-GB" sz="2800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can tell you more about a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Some </a:t>
            </a:r>
            <a:r>
              <a:rPr lang="en-GB" sz="2800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tell us how </a:t>
            </a:r>
            <a:r>
              <a:rPr lang="en-GB" sz="2800" i="1" dirty="0">
                <a:ea typeface="Times New Roman" panose="02020603050405020304" pitchFamily="18" charset="0"/>
                <a:cs typeface="Arial" panose="020B0604020202020204" pitchFamily="34" charset="0"/>
              </a:rPr>
              <a:t>certain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we are about the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260429-BD11-4EDE-A588-905867BE3AFB}"/>
              </a:ext>
            </a:extLst>
          </p:cNvPr>
          <p:cNvSpPr/>
          <p:nvPr/>
        </p:nvSpPr>
        <p:spPr>
          <a:xfrm>
            <a:off x="9371135" y="4648144"/>
            <a:ext cx="2159755" cy="1460090"/>
          </a:xfrm>
          <a:prstGeom prst="roundRect">
            <a:avLst/>
          </a:prstGeom>
          <a:solidFill>
            <a:srgbClr val="B686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These </a:t>
            </a:r>
            <a:r>
              <a:rPr lang="en-GB" sz="2000" b="1" dirty="0">
                <a:solidFill>
                  <a:srgbClr val="7030A0"/>
                </a:solidFill>
              </a:rPr>
              <a:t>adverbs</a:t>
            </a:r>
            <a:r>
              <a:rPr lang="en-GB" sz="2000" dirty="0">
                <a:solidFill>
                  <a:schemeClr val="tx1"/>
                </a:solidFill>
              </a:rPr>
              <a:t> are useful for talking about the future.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3ED72-3E10-424E-8FDC-DA2C133F093C}"/>
              </a:ext>
            </a:extLst>
          </p:cNvPr>
          <p:cNvSpPr txBox="1"/>
          <p:nvPr/>
        </p:nvSpPr>
        <p:spPr>
          <a:xfrm>
            <a:off x="2422161" y="2600772"/>
            <a:ext cx="7300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We</a:t>
            </a:r>
            <a:r>
              <a:rPr lang="en-GB" sz="2400" i="1" dirty="0"/>
              <a:t> </a:t>
            </a:r>
            <a:r>
              <a:rPr lang="en-GB" sz="2400" i="1" dirty="0">
                <a:latin typeface="+mj-lt"/>
              </a:rPr>
              <a:t>will 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probably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latin typeface="+mj-lt"/>
              </a:rPr>
              <a:t>eat</a:t>
            </a:r>
            <a:r>
              <a:rPr lang="en-GB" sz="2400" i="1" dirty="0">
                <a:latin typeface="+mj-lt"/>
              </a:rPr>
              <a:t> crisps.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We will 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possibly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latin typeface="+mj-lt"/>
              </a:rPr>
              <a:t>make</a:t>
            </a:r>
            <a:r>
              <a:rPr lang="en-GB" sz="2400" i="1" dirty="0">
                <a:latin typeface="+mj-lt"/>
              </a:rPr>
              <a:t> decorations from pasta.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We will 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definitely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latin typeface="+mj-lt"/>
              </a:rPr>
              <a:t>have</a:t>
            </a:r>
            <a:r>
              <a:rPr lang="en-GB" sz="2400" i="1" dirty="0">
                <a:latin typeface="+mj-lt"/>
              </a:rPr>
              <a:t> an amazing day.</a:t>
            </a:r>
            <a:endParaRPr lang="en-GB" sz="2400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F6868-2849-2945-86DC-070C65A168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94" y="4584680"/>
            <a:ext cx="1508720" cy="1754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0340B5-E04E-7C47-B112-6C8D298D3F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10" y="2521820"/>
            <a:ext cx="1943100" cy="194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7DA86A-0159-7F45-A643-E93CEE467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1862" y="2824631"/>
            <a:ext cx="1638300" cy="123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2B57C-EF04-5040-98D7-2A8BDF6CC90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570" y="4845893"/>
            <a:ext cx="1231900" cy="12319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A1AB15F-AEFE-8747-A257-9575E82965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176" y="49717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uiExpand="1" build="p"/>
      <p:bldP spid="10" grpId="0" animBg="1"/>
      <p:bldP spid="1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D87C1F-A5F4-4C97-AE00-EE1BC10B55BD}"/>
              </a:ext>
            </a:extLst>
          </p:cNvPr>
          <p:cNvSpPr txBox="1"/>
          <p:nvPr/>
        </p:nvSpPr>
        <p:spPr>
          <a:xfrm>
            <a:off x="785610" y="83049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You can order these </a:t>
            </a:r>
            <a:r>
              <a:rPr lang="en-GB" sz="2800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by possibility/certainty.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5FAA4A-9F27-42F8-B480-5F89D8B4C4EB}"/>
              </a:ext>
            </a:extLst>
          </p:cNvPr>
          <p:cNvSpPr/>
          <p:nvPr/>
        </p:nvSpPr>
        <p:spPr>
          <a:xfrm>
            <a:off x="1049305" y="3252308"/>
            <a:ext cx="1535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perhaps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59E897-7D9B-41CE-8E2F-F457146AB7CD}"/>
              </a:ext>
            </a:extLst>
          </p:cNvPr>
          <p:cNvSpPr/>
          <p:nvPr/>
        </p:nvSpPr>
        <p:spPr>
          <a:xfrm>
            <a:off x="5716980" y="2373590"/>
            <a:ext cx="1182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surely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E3379-99D1-4716-88E5-049DB3F39531}"/>
              </a:ext>
            </a:extLst>
          </p:cNvPr>
          <p:cNvSpPr/>
          <p:nvPr/>
        </p:nvSpPr>
        <p:spPr>
          <a:xfrm>
            <a:off x="2401364" y="2361536"/>
            <a:ext cx="1625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certainly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216C45-5278-48CE-AD23-13B2FE6F6024}"/>
              </a:ext>
            </a:extLst>
          </p:cNvPr>
          <p:cNvSpPr/>
          <p:nvPr/>
        </p:nvSpPr>
        <p:spPr>
          <a:xfrm>
            <a:off x="7293530" y="3238973"/>
            <a:ext cx="1308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maybe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074283-BA30-40BD-8C17-38BB999E4626}"/>
              </a:ext>
            </a:extLst>
          </p:cNvPr>
          <p:cNvSpPr/>
          <p:nvPr/>
        </p:nvSpPr>
        <p:spPr>
          <a:xfrm>
            <a:off x="4026937" y="3209696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possibly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7E3A58-B595-49F6-9422-DFAA36A7363E}"/>
              </a:ext>
            </a:extLst>
          </p:cNvPr>
          <p:cNvSpPr/>
          <p:nvPr/>
        </p:nvSpPr>
        <p:spPr>
          <a:xfrm>
            <a:off x="8797850" y="2373287"/>
            <a:ext cx="1749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definitely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46A2E-38F5-453B-ABDD-97B0E8E6F0DB}"/>
              </a:ext>
            </a:extLst>
          </p:cNvPr>
          <p:cNvSpPr txBox="1"/>
          <p:nvPr/>
        </p:nvSpPr>
        <p:spPr>
          <a:xfrm>
            <a:off x="785610" y="5529789"/>
            <a:ext cx="801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What order would you put these in?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C1E4476-692B-4A7A-B456-BF980B6DC606}"/>
              </a:ext>
            </a:extLst>
          </p:cNvPr>
          <p:cNvGraphicFramePr>
            <a:graphicFrameLocks noGrp="1"/>
          </p:cNvGraphicFramePr>
          <p:nvPr/>
        </p:nvGraphicFramePr>
        <p:xfrm>
          <a:off x="1058079" y="4291781"/>
          <a:ext cx="10028615" cy="974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723">
                  <a:extLst>
                    <a:ext uri="{9D8B030D-6E8A-4147-A177-3AD203B41FA5}">
                      <a16:colId xmlns:a16="http://schemas.microsoft.com/office/drawing/2014/main" val="479806884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1180324233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1433617058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2152158786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2585394299"/>
                    </a:ext>
                  </a:extLst>
                </a:gridCol>
              </a:tblGrid>
              <a:tr h="974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LESS CERTAIN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F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18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55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F0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CERTAIN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0306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DA4CE0B-8F74-47C7-B443-2C4D34C453E8}"/>
              </a:ext>
            </a:extLst>
          </p:cNvPr>
          <p:cNvSpPr/>
          <p:nvPr/>
        </p:nvSpPr>
        <p:spPr>
          <a:xfrm>
            <a:off x="9715025" y="3252308"/>
            <a:ext cx="1664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probably</a:t>
            </a:r>
          </a:p>
        </p:txBody>
      </p:sp>
      <p:sp>
        <p:nvSpPr>
          <p:cNvPr id="22" name="Rounded Rectangular Callout 2">
            <a:extLst>
              <a:ext uri="{FF2B5EF4-FFF2-40B4-BE49-F238E27FC236}">
                <a16:creationId xmlns:a16="http://schemas.microsoft.com/office/drawing/2014/main" id="{66E4CF73-CAEC-4F7E-8E95-6FEF6A80E4DC}"/>
              </a:ext>
            </a:extLst>
          </p:cNvPr>
          <p:cNvSpPr/>
          <p:nvPr/>
        </p:nvSpPr>
        <p:spPr>
          <a:xfrm>
            <a:off x="734417" y="641893"/>
            <a:ext cx="1342724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ANSWER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E240A5E-6B29-104A-BFD9-A7E1EBE194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305" y="921074"/>
            <a:ext cx="1821945" cy="870060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80F0483-06C5-4C4B-A0C7-C4DF2EBD5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73894" y="55084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 build="p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284992-E91E-4925-B306-B3EAF19B8100}"/>
              </a:ext>
            </a:extLst>
          </p:cNvPr>
          <p:cNvSpPr txBox="1"/>
          <p:nvPr/>
        </p:nvSpPr>
        <p:spPr>
          <a:xfrm>
            <a:off x="785610" y="83049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You can order these </a:t>
            </a:r>
            <a:r>
              <a:rPr lang="en-GB" sz="2800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by possibility/certainty.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2C670B-00C7-47C4-9BEF-6B886E646F4C}"/>
              </a:ext>
            </a:extLst>
          </p:cNvPr>
          <p:cNvSpPr/>
          <p:nvPr/>
        </p:nvSpPr>
        <p:spPr>
          <a:xfrm>
            <a:off x="1049305" y="3252308"/>
            <a:ext cx="1535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perhaps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1BA919-FF32-4447-B712-16847E6F91FE}"/>
              </a:ext>
            </a:extLst>
          </p:cNvPr>
          <p:cNvSpPr/>
          <p:nvPr/>
        </p:nvSpPr>
        <p:spPr>
          <a:xfrm>
            <a:off x="5716980" y="2373590"/>
            <a:ext cx="1182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surely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3B4343-3FF8-4E90-8F04-30034D8F62AC}"/>
              </a:ext>
            </a:extLst>
          </p:cNvPr>
          <p:cNvSpPr/>
          <p:nvPr/>
        </p:nvSpPr>
        <p:spPr>
          <a:xfrm>
            <a:off x="2401364" y="2361536"/>
            <a:ext cx="1625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certainly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1B20D-C6D4-4BC3-B4B8-38DDA4F9F6B0}"/>
              </a:ext>
            </a:extLst>
          </p:cNvPr>
          <p:cNvSpPr/>
          <p:nvPr/>
        </p:nvSpPr>
        <p:spPr>
          <a:xfrm>
            <a:off x="7293530" y="3238973"/>
            <a:ext cx="1308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maybe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F55EE2-91AA-4F50-AA7D-0199D4CE2F75}"/>
              </a:ext>
            </a:extLst>
          </p:cNvPr>
          <p:cNvSpPr/>
          <p:nvPr/>
        </p:nvSpPr>
        <p:spPr>
          <a:xfrm>
            <a:off x="4026937" y="3209696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possibly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E27467-5D8A-4A15-8B8E-1274756AFEA8}"/>
              </a:ext>
            </a:extLst>
          </p:cNvPr>
          <p:cNvSpPr/>
          <p:nvPr/>
        </p:nvSpPr>
        <p:spPr>
          <a:xfrm>
            <a:off x="8797850" y="2373287"/>
            <a:ext cx="1749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definitely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7762C-9180-4C9F-B25B-EF03BFF33A56}"/>
              </a:ext>
            </a:extLst>
          </p:cNvPr>
          <p:cNvSpPr txBox="1"/>
          <p:nvPr/>
        </p:nvSpPr>
        <p:spPr>
          <a:xfrm>
            <a:off x="785609" y="5529789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What order would you put these in? </a:t>
            </a:r>
            <a:r>
              <a:rPr lang="en-GB" sz="2400" i="1" dirty="0">
                <a:latin typeface="+mj-lt"/>
              </a:rPr>
              <a:t>Do you agree with this ordering?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18C6B-BD8B-4D11-829C-4F997A3B65D9}"/>
              </a:ext>
            </a:extLst>
          </p:cNvPr>
          <p:cNvSpPr/>
          <p:nvPr/>
        </p:nvSpPr>
        <p:spPr>
          <a:xfrm>
            <a:off x="9715025" y="3252308"/>
            <a:ext cx="1664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probably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6D53F16-7E6B-4904-B6BB-8FA2EBAB82F8}"/>
              </a:ext>
            </a:extLst>
          </p:cNvPr>
          <p:cNvGraphicFramePr>
            <a:graphicFrameLocks noGrp="1"/>
          </p:cNvGraphicFramePr>
          <p:nvPr/>
        </p:nvGraphicFramePr>
        <p:xfrm>
          <a:off x="1058079" y="4291781"/>
          <a:ext cx="10028615" cy="974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723">
                  <a:extLst>
                    <a:ext uri="{9D8B030D-6E8A-4147-A177-3AD203B41FA5}">
                      <a16:colId xmlns:a16="http://schemas.microsoft.com/office/drawing/2014/main" val="479806884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1180324233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1433617058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2152158786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2585394299"/>
                    </a:ext>
                  </a:extLst>
                </a:gridCol>
              </a:tblGrid>
              <a:tr h="974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LESS CERTAIN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F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18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55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F0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CERTAIN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03069"/>
                  </a:ext>
                </a:extLst>
              </a:tr>
            </a:tbl>
          </a:graphicData>
        </a:graphic>
      </p:graphicFrame>
      <p:sp>
        <p:nvSpPr>
          <p:cNvPr id="21" name="Rounded Rectangular Callout 2">
            <a:extLst>
              <a:ext uri="{FF2B5EF4-FFF2-40B4-BE49-F238E27FC236}">
                <a16:creationId xmlns:a16="http://schemas.microsoft.com/office/drawing/2014/main" id="{29A255A4-314E-4209-99B4-80259703D73D}"/>
              </a:ext>
            </a:extLst>
          </p:cNvPr>
          <p:cNvSpPr/>
          <p:nvPr/>
        </p:nvSpPr>
        <p:spPr>
          <a:xfrm>
            <a:off x="734417" y="641893"/>
            <a:ext cx="1342724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ANSWER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BD0D21-7F63-1F40-BF67-C5722B3AA1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305" y="921074"/>
            <a:ext cx="1821945" cy="870060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85F5120-0C37-224E-B888-A49B06B8FD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0647" y="55297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56354 0.17245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19791 0.04259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02721 0.0925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06263 0.04884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15104 0.04468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13451 0.12615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8138 -0.04884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2A3A516-453B-468C-91BA-9AF1BB5808D6}"/>
              </a:ext>
            </a:extLst>
          </p:cNvPr>
          <p:cNvSpPr txBox="1"/>
          <p:nvPr/>
        </p:nvSpPr>
        <p:spPr>
          <a:xfrm>
            <a:off x="809221" y="771778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7030A0"/>
                </a:solidFill>
              </a:rPr>
              <a:t>Adverbs</a:t>
            </a:r>
            <a:r>
              <a:rPr lang="en-GB" sz="3200" b="1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2400">
                <a:ea typeface="Times New Roman" panose="02020603050405020304" pitchFamily="18" charset="0"/>
                <a:cs typeface="Arial" panose="020B0604020202020204" pitchFamily="34" charset="0"/>
              </a:rPr>
              <a:t> of possibility usually go before the </a:t>
            </a:r>
            <a:r>
              <a:rPr lang="en-GB" sz="2400" b="1">
                <a:ea typeface="Times New Roman" panose="02020603050405020304" pitchFamily="18" charset="0"/>
                <a:cs typeface="Arial" panose="020B0604020202020204" pitchFamily="34" charset="0"/>
              </a:rPr>
              <a:t>main verb</a:t>
            </a:r>
            <a:r>
              <a:rPr lang="en-GB" sz="240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sz="240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37D1D3-8797-47A5-9E43-31ADB6CB4663}"/>
              </a:ext>
            </a:extLst>
          </p:cNvPr>
          <p:cNvSpPr txBox="1"/>
          <p:nvPr/>
        </p:nvSpPr>
        <p:spPr>
          <a:xfrm>
            <a:off x="2211573" y="1904273"/>
            <a:ext cx="808754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They 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certainly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latin typeface="+mj-lt"/>
              </a:rPr>
              <a:t>need</a:t>
            </a:r>
            <a:r>
              <a:rPr lang="en-GB" sz="2400" i="1" dirty="0">
                <a:latin typeface="+mj-lt"/>
              </a:rPr>
              <a:t> to think creatively.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Matt and Maria 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definitely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latin typeface="+mj-lt"/>
              </a:rPr>
              <a:t>want</a:t>
            </a:r>
            <a:r>
              <a:rPr lang="en-GB" sz="2400" i="1" dirty="0">
                <a:latin typeface="+mj-lt"/>
              </a:rPr>
              <a:t> to be married.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D76AA6-56E5-4FF5-A314-1ABDAA7DE441}"/>
              </a:ext>
            </a:extLst>
          </p:cNvPr>
          <p:cNvSpPr txBox="1"/>
          <p:nvPr/>
        </p:nvSpPr>
        <p:spPr>
          <a:xfrm>
            <a:off x="785607" y="3314105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Some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of possibility can go </a:t>
            </a:r>
            <a:r>
              <a:rPr lang="en-GB" sz="2400" i="1" dirty="0">
                <a:ea typeface="Times New Roman" panose="02020603050405020304" pitchFamily="18" charset="0"/>
                <a:cs typeface="Arial" panose="020B0604020202020204" pitchFamily="34" charset="0"/>
              </a:rPr>
              <a:t>at the beginning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of the sentence .</a:t>
            </a:r>
            <a:r>
              <a:rPr lang="en-GB" sz="2400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AF41DA-312B-4F6A-BF4E-66A23FE80EC8}"/>
              </a:ext>
            </a:extLst>
          </p:cNvPr>
          <p:cNvSpPr txBox="1"/>
          <p:nvPr/>
        </p:nvSpPr>
        <p:spPr>
          <a:xfrm>
            <a:off x="1215571" y="3845752"/>
            <a:ext cx="971362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7030A0"/>
                </a:solidFill>
                <a:latin typeface="+mj-lt"/>
              </a:rPr>
              <a:t>Maybe</a:t>
            </a:r>
            <a:r>
              <a:rPr lang="en-GB" sz="2400" i="1" dirty="0">
                <a:latin typeface="+mj-lt"/>
              </a:rPr>
              <a:t>, they will be able to hold a party later.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7030A0"/>
                </a:solidFill>
                <a:latin typeface="+mj-lt"/>
              </a:rPr>
              <a:t>Perhaps</a:t>
            </a:r>
            <a:r>
              <a:rPr lang="en-GB" sz="2400" i="1" dirty="0">
                <a:latin typeface="+mj-lt"/>
              </a:rPr>
              <a:t>, they will celebrate with friends using video-calls.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E26666-F173-4ABB-A698-0ED8F22584E9}"/>
              </a:ext>
            </a:extLst>
          </p:cNvPr>
          <p:cNvSpPr/>
          <p:nvPr/>
        </p:nvSpPr>
        <p:spPr>
          <a:xfrm>
            <a:off x="8017328" y="5167210"/>
            <a:ext cx="3341833" cy="860007"/>
          </a:xfrm>
          <a:prstGeom prst="roundRect">
            <a:avLst/>
          </a:prstGeom>
          <a:solidFill>
            <a:srgbClr val="B686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These </a:t>
            </a:r>
            <a:r>
              <a:rPr lang="en-GB" sz="2000" dirty="0">
                <a:solidFill>
                  <a:srgbClr val="7030A0"/>
                </a:solidFill>
              </a:rPr>
              <a:t>adverbs</a:t>
            </a:r>
            <a:r>
              <a:rPr lang="en-GB" sz="2000" dirty="0">
                <a:solidFill>
                  <a:schemeClr val="tx1"/>
                </a:solidFill>
              </a:rPr>
              <a:t> modify the </a:t>
            </a:r>
            <a:r>
              <a:rPr lang="en-GB" sz="2000" b="1" dirty="0">
                <a:solidFill>
                  <a:schemeClr val="tx1"/>
                </a:solidFill>
              </a:rPr>
              <a:t>whole clause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92F691-2514-4CED-812C-7ACAC810AA77}"/>
              </a:ext>
            </a:extLst>
          </p:cNvPr>
          <p:cNvGrpSpPr/>
          <p:nvPr/>
        </p:nvGrpSpPr>
        <p:grpSpPr>
          <a:xfrm>
            <a:off x="759788" y="4918528"/>
            <a:ext cx="4193818" cy="1142759"/>
            <a:chOff x="759788" y="4918528"/>
            <a:chExt cx="4193818" cy="11427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755BBB-CF3B-458F-9869-6795BDEE4FE1}"/>
                </a:ext>
              </a:extLst>
            </p:cNvPr>
            <p:cNvSpPr/>
            <p:nvPr/>
          </p:nvSpPr>
          <p:spPr>
            <a:xfrm>
              <a:off x="759788" y="5301188"/>
              <a:ext cx="4193818" cy="760099"/>
            </a:xfrm>
            <a:prstGeom prst="rect">
              <a:avLst/>
            </a:prstGeom>
            <a:solidFill>
              <a:srgbClr val="B686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When the adverb opens the sentence, punctuate with a </a:t>
              </a:r>
              <a:r>
                <a:rPr lang="en-GB" sz="2000" b="1" dirty="0">
                  <a:solidFill>
                    <a:schemeClr val="tx1"/>
                  </a:solidFill>
                </a:rPr>
                <a:t>comma</a:t>
              </a:r>
              <a:r>
                <a:rPr lang="en-GB" sz="2000" dirty="0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9B17450-D5AC-4FD1-9678-B70D79B46CA2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2856697" y="4918528"/>
              <a:ext cx="123570" cy="38266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E1EEFF5-A422-1E47-920D-909BA5686C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305" y="921074"/>
            <a:ext cx="1821945" cy="870060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EA4A0F9-F9BF-5F43-96C1-04E6513804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1664" y="51824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uiExpand="1" build="p"/>
      <p:bldP spid="24" grpId="0"/>
      <p:bldP spid="25" grpId="0" uiExpand="1" build="p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32DEE3-FC01-A948-9E53-ADDDD2C72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615" y="3105713"/>
            <a:ext cx="1422400" cy="142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EFC17-B79E-46E7-A85D-F9161D14D68C}"/>
              </a:ext>
            </a:extLst>
          </p:cNvPr>
          <p:cNvSpPr txBox="1"/>
          <p:nvPr/>
        </p:nvSpPr>
        <p:spPr>
          <a:xfrm>
            <a:off x="785610" y="760069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Adverbs</a:t>
            </a:r>
          </a:p>
          <a:p>
            <a:pPr algn="ctr"/>
            <a:r>
              <a:rPr lang="en-GB" sz="2800" dirty="0"/>
              <a:t>Which sentence is most </a:t>
            </a:r>
            <a:r>
              <a:rPr lang="en-GB" sz="2800" u="sng" dirty="0"/>
              <a:t>certain</a:t>
            </a:r>
            <a:r>
              <a:rPr lang="en-GB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8D413-AD95-41B7-87B8-46ED21606053}"/>
              </a:ext>
            </a:extLst>
          </p:cNvPr>
          <p:cNvSpPr txBox="1"/>
          <p:nvPr/>
        </p:nvSpPr>
        <p:spPr>
          <a:xfrm>
            <a:off x="2422161" y="2107070"/>
            <a:ext cx="7300452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Maybe, they’ll drink fizzy pop in champagne flutes.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Perhaps, they’ll drink fizzy pop in champagne flutes.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Surely, they’ll be drinking fizzy pop in champagne flutes.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Definitely, they’ll drink fizzy pop in champagne flutes.</a:t>
            </a:r>
          </a:p>
        </p:txBody>
      </p:sp>
      <p:pic>
        <p:nvPicPr>
          <p:cNvPr id="11" name="Picture 10" descr="A picture containing plant&#10;&#10;Description generated with very high confidence">
            <a:extLst>
              <a:ext uri="{FF2B5EF4-FFF2-40B4-BE49-F238E27FC236}">
                <a16:creationId xmlns:a16="http://schemas.microsoft.com/office/drawing/2014/main" id="{CFF15D98-15FA-4493-AC8A-832D084EFA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87" y="3722894"/>
            <a:ext cx="490651" cy="561688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32928D17-7A11-48A9-9282-4183C9861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26" y="5587153"/>
            <a:ext cx="10934548" cy="510778"/>
          </a:xfrm>
          <a:prstGeom prst="roundRect">
            <a:avLst>
              <a:gd name="adj" fmla="val 16667"/>
            </a:avLst>
          </a:prstGeom>
          <a:solidFill>
            <a:srgbClr val="D4B7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Adverbs of possibility: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perhaps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maybe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possibly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probably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surely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definitely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certainly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ular Callout 2">
            <a:extLst>
              <a:ext uri="{FF2B5EF4-FFF2-40B4-BE49-F238E27FC236}">
                <a16:creationId xmlns:a16="http://schemas.microsoft.com/office/drawing/2014/main" id="{D7857DAA-B82A-40A7-921D-72AEF6863210}"/>
              </a:ext>
            </a:extLst>
          </p:cNvPr>
          <p:cNvSpPr/>
          <p:nvPr/>
        </p:nvSpPr>
        <p:spPr>
          <a:xfrm>
            <a:off x="734417" y="641893"/>
            <a:ext cx="1342724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513E5-8667-E941-9681-269CBDF633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6235" y="2652870"/>
            <a:ext cx="1638300" cy="123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A3D832-31BF-AE4F-895B-415D48633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17" y="2106942"/>
            <a:ext cx="1422400" cy="14224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BB74BC0-A933-F244-B8FC-C7FAFA330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46365" y="52550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642B73-C187-F04E-9A05-2BC6C33AC9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46365" y="45374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9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uiExpand="1" build="p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12601</TotalTime>
  <Words>292</Words>
  <Application>Microsoft Office PowerPoint</Application>
  <PresentationFormat>Widescreen</PresentationFormat>
  <Paragraphs>66</Paragraphs>
  <Slides>7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  Adverbs of Possibility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718</cp:revision>
  <cp:lastPrinted>2017-12-01T10:33:49Z</cp:lastPrinted>
  <dcterms:created xsi:type="dcterms:W3CDTF">2013-08-23T07:43:20Z</dcterms:created>
  <dcterms:modified xsi:type="dcterms:W3CDTF">2020-05-26T08:57:27Z</dcterms:modified>
</cp:coreProperties>
</file>