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52"/>
  </p:handoutMasterIdLst>
  <p:sldIdLst>
    <p:sldId id="261" r:id="rId2"/>
    <p:sldId id="258" r:id="rId3"/>
    <p:sldId id="263" r:id="rId4"/>
    <p:sldId id="264" r:id="rId5"/>
    <p:sldId id="268" r:id="rId6"/>
    <p:sldId id="31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5" r:id="rId50"/>
    <p:sldId id="316" r:id="rId51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53"/>
    </p:embeddedFont>
    <p:embeddedFont>
      <p:font typeface="Tuffy-TTF" panose="020B0603060100000000" pitchFamily="3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Sassoon Infant Rg" panose="02000503030000020003" pitchFamily="50" charset="0"/>
      <p:regular r:id="rId62"/>
      <p:bold r:id="rId63"/>
    </p:embeddedFont>
    <p:embeddedFont>
      <p:font typeface="Twinkl" pitchFamily="2" charset="0"/>
      <p:regular r:id="rId64"/>
      <p:bold r:id="rId6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2F2"/>
    <a:srgbClr val="AD8CC0"/>
    <a:srgbClr val="3399FF"/>
    <a:srgbClr val="DB5183"/>
    <a:srgbClr val="FF7E00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78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44AFFA-198D-429E-ABCC-960FD8CA62C3}" type="datetimeFigureOut">
              <a:rPr lang="en-GB"/>
              <a:pPr>
                <a:defRPr/>
              </a:pPr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D0EC95-596E-4A44-A530-622E69DA3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7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37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16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8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5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10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10.png"/><Relationship Id="rId5" Type="http://schemas.openxmlformats.org/officeDocument/2006/relationships/image" Target="../media/image5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microsoft.com/office/2007/relationships/media" Target="../media/media29.WAV"/><Relationship Id="rId18" Type="http://schemas.openxmlformats.org/officeDocument/2006/relationships/image" Target="../media/image59.png"/><Relationship Id="rId3" Type="http://schemas.microsoft.com/office/2007/relationships/media" Target="../media/media9.WAV"/><Relationship Id="rId21" Type="http://schemas.openxmlformats.org/officeDocument/2006/relationships/image" Target="../media/image62.png"/><Relationship Id="rId7" Type="http://schemas.microsoft.com/office/2007/relationships/media" Target="../media/media13.WAV"/><Relationship Id="rId12" Type="http://schemas.openxmlformats.org/officeDocument/2006/relationships/audio" Target="../media/media28.WAV"/><Relationship Id="rId17" Type="http://schemas.openxmlformats.org/officeDocument/2006/relationships/image" Target="../media/image58.png"/><Relationship Id="rId2" Type="http://schemas.openxmlformats.org/officeDocument/2006/relationships/audio" Target="../media/media22.WAV"/><Relationship Id="rId16" Type="http://schemas.openxmlformats.org/officeDocument/2006/relationships/image" Target="../media/image11.png"/><Relationship Id="rId20" Type="http://schemas.openxmlformats.org/officeDocument/2006/relationships/image" Target="../media/image61.png"/><Relationship Id="rId1" Type="http://schemas.microsoft.com/office/2007/relationships/media" Target="../media/media22.WAV"/><Relationship Id="rId6" Type="http://schemas.openxmlformats.org/officeDocument/2006/relationships/audio" Target="../media/media10.WAV"/><Relationship Id="rId11" Type="http://schemas.microsoft.com/office/2007/relationships/media" Target="../media/media28.WAV"/><Relationship Id="rId24" Type="http://schemas.openxmlformats.org/officeDocument/2006/relationships/image" Target="../media/image12.png"/><Relationship Id="rId5" Type="http://schemas.microsoft.com/office/2007/relationships/media" Target="../media/media10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4.png"/><Relationship Id="rId10" Type="http://schemas.openxmlformats.org/officeDocument/2006/relationships/audio" Target="../media/media26.WAV"/><Relationship Id="rId19" Type="http://schemas.openxmlformats.org/officeDocument/2006/relationships/image" Target="../media/image60.png"/><Relationship Id="rId4" Type="http://schemas.openxmlformats.org/officeDocument/2006/relationships/audio" Target="../media/media9.WAV"/><Relationship Id="rId9" Type="http://schemas.microsoft.com/office/2007/relationships/media" Target="../media/media26.WAV"/><Relationship Id="rId14" Type="http://schemas.openxmlformats.org/officeDocument/2006/relationships/audio" Target="../media/media29.WAV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0.png"/><Relationship Id="rId5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0.png"/><Relationship Id="rId5" Type="http://schemas.openxmlformats.org/officeDocument/2006/relationships/image" Target="../media/image6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0.png"/><Relationship Id="rId5" Type="http://schemas.openxmlformats.org/officeDocument/2006/relationships/image" Target="../media/image67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0.png"/><Relationship Id="rId5" Type="http://schemas.openxmlformats.org/officeDocument/2006/relationships/image" Target="../media/image68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0.png"/><Relationship Id="rId5" Type="http://schemas.openxmlformats.org/officeDocument/2006/relationships/image" Target="../media/image69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10.png"/><Relationship Id="rId5" Type="http://schemas.openxmlformats.org/officeDocument/2006/relationships/image" Target="../media/image71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microsoft.com/office/2007/relationships/media" Target="../media/media32.WAV"/><Relationship Id="rId18" Type="http://schemas.openxmlformats.org/officeDocument/2006/relationships/image" Target="../media/image73.png"/><Relationship Id="rId3" Type="http://schemas.microsoft.com/office/2007/relationships/media" Target="../media/media18.WAV"/><Relationship Id="rId21" Type="http://schemas.openxmlformats.org/officeDocument/2006/relationships/image" Target="../media/image76.png"/><Relationship Id="rId7" Type="http://schemas.microsoft.com/office/2007/relationships/media" Target="../media/media20.WAV"/><Relationship Id="rId12" Type="http://schemas.openxmlformats.org/officeDocument/2006/relationships/audio" Target="../media/media25.WAV"/><Relationship Id="rId17" Type="http://schemas.openxmlformats.org/officeDocument/2006/relationships/image" Target="../media/image72.png"/><Relationship Id="rId2" Type="http://schemas.openxmlformats.org/officeDocument/2006/relationships/audio" Target="../media/media12.WAV"/><Relationship Id="rId16" Type="http://schemas.openxmlformats.org/officeDocument/2006/relationships/image" Target="../media/image11.png"/><Relationship Id="rId20" Type="http://schemas.openxmlformats.org/officeDocument/2006/relationships/image" Target="../media/image75.png"/><Relationship Id="rId1" Type="http://schemas.microsoft.com/office/2007/relationships/media" Target="../media/media12.WAV"/><Relationship Id="rId6" Type="http://schemas.openxmlformats.org/officeDocument/2006/relationships/audio" Target="../media/media19.WAV"/><Relationship Id="rId11" Type="http://schemas.microsoft.com/office/2007/relationships/media" Target="../media/media25.WAV"/><Relationship Id="rId24" Type="http://schemas.openxmlformats.org/officeDocument/2006/relationships/image" Target="../media/image12.png"/><Relationship Id="rId5" Type="http://schemas.microsoft.com/office/2007/relationships/media" Target="../media/media19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8.png"/><Relationship Id="rId10" Type="http://schemas.openxmlformats.org/officeDocument/2006/relationships/audio" Target="../media/media24.WAV"/><Relationship Id="rId19" Type="http://schemas.openxmlformats.org/officeDocument/2006/relationships/image" Target="../media/image74.png"/><Relationship Id="rId4" Type="http://schemas.openxmlformats.org/officeDocument/2006/relationships/audio" Target="../media/media18.WAV"/><Relationship Id="rId9" Type="http://schemas.microsoft.com/office/2007/relationships/media" Target="../media/media24.WAV"/><Relationship Id="rId14" Type="http://schemas.openxmlformats.org/officeDocument/2006/relationships/audio" Target="../media/media32.WAV"/><Relationship Id="rId22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png"/><Relationship Id="rId5" Type="http://schemas.openxmlformats.org/officeDocument/2006/relationships/image" Target="../media/image7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6" Type="http://schemas.openxmlformats.org/officeDocument/2006/relationships/image" Target="../media/image10.png"/><Relationship Id="rId5" Type="http://schemas.openxmlformats.org/officeDocument/2006/relationships/image" Target="../media/image81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4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17.WAV"/><Relationship Id="rId11" Type="http://schemas.openxmlformats.org/officeDocument/2006/relationships/image" Target="../media/image84.png"/><Relationship Id="rId5" Type="http://schemas.microsoft.com/office/2007/relationships/media" Target="../media/media17.WAV"/><Relationship Id="rId10" Type="http://schemas.openxmlformats.org/officeDocument/2006/relationships/image" Target="../media/image83.png"/><Relationship Id="rId4" Type="http://schemas.openxmlformats.org/officeDocument/2006/relationships/audio" Target="../media/media14.WAV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0.png"/><Relationship Id="rId5" Type="http://schemas.openxmlformats.org/officeDocument/2006/relationships/image" Target="../media/image85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0.png"/><Relationship Id="rId5" Type="http://schemas.openxmlformats.org/officeDocument/2006/relationships/image" Target="../media/image86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10.png"/><Relationship Id="rId5" Type="http://schemas.openxmlformats.org/officeDocument/2006/relationships/image" Target="../media/image87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0.png"/><Relationship Id="rId5" Type="http://schemas.openxmlformats.org/officeDocument/2006/relationships/image" Target="../media/image88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0.png"/><Relationship Id="rId5" Type="http://schemas.microsoft.com/office/2007/relationships/media" Target="../media/media3.WAV"/><Relationship Id="rId10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WAV"/><Relationship Id="rId13" Type="http://schemas.openxmlformats.org/officeDocument/2006/relationships/image" Target="../media/image91.png"/><Relationship Id="rId3" Type="http://schemas.microsoft.com/office/2007/relationships/media" Target="../media/media16.WAV"/><Relationship Id="rId7" Type="http://schemas.microsoft.com/office/2007/relationships/media" Target="../media/media30.WAV"/><Relationship Id="rId12" Type="http://schemas.openxmlformats.org/officeDocument/2006/relationships/image" Target="../media/image90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31.WAV"/><Relationship Id="rId11" Type="http://schemas.openxmlformats.org/officeDocument/2006/relationships/image" Target="../media/image89.png"/><Relationship Id="rId5" Type="http://schemas.microsoft.com/office/2007/relationships/media" Target="../media/media31.WAV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0.png"/><Relationship Id="rId5" Type="http://schemas.openxmlformats.org/officeDocument/2006/relationships/image" Target="../media/image93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10.png"/><Relationship Id="rId5" Type="http://schemas.openxmlformats.org/officeDocument/2006/relationships/image" Target="../media/image94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microsoft.com/office/2007/relationships/media" Target="../media/media27.WAV"/><Relationship Id="rId7" Type="http://schemas.openxmlformats.org/officeDocument/2006/relationships/image" Target="../media/image95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WAV"/><Relationship Id="rId9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1.WAV"/><Relationship Id="rId7" Type="http://schemas.openxmlformats.org/officeDocument/2006/relationships/image" Target="../media/image57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WAV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10.png"/><Relationship Id="rId5" Type="http://schemas.microsoft.com/office/2007/relationships/media" Target="../media/media6.WAV"/><Relationship Id="rId10" Type="http://schemas.openxmlformats.org/officeDocument/2006/relationships/image" Target="../media/image9.png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9.WAV"/><Relationship Id="rId21" Type="http://schemas.microsoft.com/office/2007/relationships/media" Target="../media/media17.WAV"/><Relationship Id="rId42" Type="http://schemas.openxmlformats.org/officeDocument/2006/relationships/audio" Target="../media/media27.WAV"/><Relationship Id="rId47" Type="http://schemas.microsoft.com/office/2007/relationships/media" Target="../media/media30.WAV"/><Relationship Id="rId63" Type="http://schemas.openxmlformats.org/officeDocument/2006/relationships/image" Target="../media/image24.png"/><Relationship Id="rId68" Type="http://schemas.openxmlformats.org/officeDocument/2006/relationships/image" Target="../media/image29.png"/><Relationship Id="rId16" Type="http://schemas.openxmlformats.org/officeDocument/2006/relationships/audio" Target="../media/media14.WAV"/><Relationship Id="rId11" Type="http://schemas.microsoft.com/office/2007/relationships/media" Target="../media/media12.WAV"/><Relationship Id="rId32" Type="http://schemas.openxmlformats.org/officeDocument/2006/relationships/audio" Target="../media/media22.WAV"/><Relationship Id="rId37" Type="http://schemas.microsoft.com/office/2007/relationships/media" Target="../media/media25.WAV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9.png"/><Relationship Id="rId74" Type="http://schemas.openxmlformats.org/officeDocument/2006/relationships/image" Target="../media/image35.png"/><Relationship Id="rId79" Type="http://schemas.openxmlformats.org/officeDocument/2006/relationships/image" Target="../media/image40.png"/><Relationship Id="rId5" Type="http://schemas.microsoft.com/office/2007/relationships/media" Target="../media/media9.WAV"/><Relationship Id="rId61" Type="http://schemas.openxmlformats.org/officeDocument/2006/relationships/image" Target="../media/image22.png"/><Relationship Id="rId19" Type="http://schemas.microsoft.com/office/2007/relationships/media" Target="../media/media16.WAV"/><Relationship Id="rId14" Type="http://schemas.openxmlformats.org/officeDocument/2006/relationships/audio" Target="../media/media13.WAV"/><Relationship Id="rId22" Type="http://schemas.openxmlformats.org/officeDocument/2006/relationships/audio" Target="../media/media17.WAV"/><Relationship Id="rId27" Type="http://schemas.microsoft.com/office/2007/relationships/media" Target="../media/media20.WAV"/><Relationship Id="rId30" Type="http://schemas.openxmlformats.org/officeDocument/2006/relationships/audio" Target="../media/media21.WAV"/><Relationship Id="rId35" Type="http://schemas.microsoft.com/office/2007/relationships/media" Target="../media/media24.WAV"/><Relationship Id="rId43" Type="http://schemas.microsoft.com/office/2007/relationships/media" Target="../media/media28.WAV"/><Relationship Id="rId48" Type="http://schemas.openxmlformats.org/officeDocument/2006/relationships/audio" Target="../media/media30.WAV"/><Relationship Id="rId56" Type="http://schemas.openxmlformats.org/officeDocument/2006/relationships/image" Target="../media/image17.png"/><Relationship Id="rId64" Type="http://schemas.openxmlformats.org/officeDocument/2006/relationships/image" Target="../media/image25.png"/><Relationship Id="rId69" Type="http://schemas.openxmlformats.org/officeDocument/2006/relationships/image" Target="../media/image30.png"/><Relationship Id="rId77" Type="http://schemas.openxmlformats.org/officeDocument/2006/relationships/image" Target="../media/image38.png"/><Relationship Id="rId8" Type="http://schemas.openxmlformats.org/officeDocument/2006/relationships/audio" Target="../media/media10.WAV"/><Relationship Id="rId51" Type="http://schemas.microsoft.com/office/2007/relationships/media" Target="../media/media32.WAV"/><Relationship Id="rId72" Type="http://schemas.openxmlformats.org/officeDocument/2006/relationships/image" Target="../media/image33.png"/><Relationship Id="rId80" Type="http://schemas.openxmlformats.org/officeDocument/2006/relationships/image" Target="../media/image11.png"/><Relationship Id="rId3" Type="http://schemas.microsoft.com/office/2007/relationships/media" Target="../media/media8.WAV"/><Relationship Id="rId12" Type="http://schemas.openxmlformats.org/officeDocument/2006/relationships/audio" Target="../media/media12.WAV"/><Relationship Id="rId17" Type="http://schemas.microsoft.com/office/2007/relationships/media" Target="../media/media15.WAV"/><Relationship Id="rId25" Type="http://schemas.microsoft.com/office/2007/relationships/media" Target="../media/media19.WAV"/><Relationship Id="rId33" Type="http://schemas.microsoft.com/office/2007/relationships/media" Target="../media/media23.WAV"/><Relationship Id="rId38" Type="http://schemas.openxmlformats.org/officeDocument/2006/relationships/audio" Target="../media/media25.WAV"/><Relationship Id="rId46" Type="http://schemas.openxmlformats.org/officeDocument/2006/relationships/audio" Target="../media/media29.WAV"/><Relationship Id="rId59" Type="http://schemas.openxmlformats.org/officeDocument/2006/relationships/image" Target="../media/image20.png"/><Relationship Id="rId67" Type="http://schemas.openxmlformats.org/officeDocument/2006/relationships/image" Target="../media/image28.png"/><Relationship Id="rId20" Type="http://schemas.openxmlformats.org/officeDocument/2006/relationships/audio" Target="../media/media16.WAV"/><Relationship Id="rId41" Type="http://schemas.microsoft.com/office/2007/relationships/media" Target="../media/media27.WAV"/><Relationship Id="rId54" Type="http://schemas.openxmlformats.org/officeDocument/2006/relationships/image" Target="../media/image15.png"/><Relationship Id="rId62" Type="http://schemas.openxmlformats.org/officeDocument/2006/relationships/image" Target="../media/image23.png"/><Relationship Id="rId70" Type="http://schemas.openxmlformats.org/officeDocument/2006/relationships/image" Target="../media/image31.png"/><Relationship Id="rId75" Type="http://schemas.openxmlformats.org/officeDocument/2006/relationships/image" Target="../media/image36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5" Type="http://schemas.microsoft.com/office/2007/relationships/media" Target="../media/media14.WAV"/><Relationship Id="rId23" Type="http://schemas.microsoft.com/office/2007/relationships/media" Target="../media/media18.WAV"/><Relationship Id="rId28" Type="http://schemas.openxmlformats.org/officeDocument/2006/relationships/audio" Target="../media/media20.WAV"/><Relationship Id="rId36" Type="http://schemas.openxmlformats.org/officeDocument/2006/relationships/audio" Target="../media/media24.WAV"/><Relationship Id="rId49" Type="http://schemas.microsoft.com/office/2007/relationships/media" Target="../media/media31.WAV"/><Relationship Id="rId57" Type="http://schemas.openxmlformats.org/officeDocument/2006/relationships/image" Target="../media/image18.png"/><Relationship Id="rId10" Type="http://schemas.openxmlformats.org/officeDocument/2006/relationships/audio" Target="../media/media11.WAV"/><Relationship Id="rId31" Type="http://schemas.microsoft.com/office/2007/relationships/media" Target="../media/media22.WAV"/><Relationship Id="rId44" Type="http://schemas.openxmlformats.org/officeDocument/2006/relationships/audio" Target="../media/media28.WAV"/><Relationship Id="rId52" Type="http://schemas.openxmlformats.org/officeDocument/2006/relationships/audio" Target="../media/media32.WAV"/><Relationship Id="rId60" Type="http://schemas.openxmlformats.org/officeDocument/2006/relationships/image" Target="../media/image21.png"/><Relationship Id="rId65" Type="http://schemas.openxmlformats.org/officeDocument/2006/relationships/image" Target="../media/image26.png"/><Relationship Id="rId73" Type="http://schemas.openxmlformats.org/officeDocument/2006/relationships/image" Target="../media/image34.png"/><Relationship Id="rId78" Type="http://schemas.openxmlformats.org/officeDocument/2006/relationships/image" Target="../media/image39.png"/><Relationship Id="rId81" Type="http://schemas.openxmlformats.org/officeDocument/2006/relationships/image" Target="../media/image12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3" Type="http://schemas.microsoft.com/office/2007/relationships/media" Target="../media/media13.WAV"/><Relationship Id="rId18" Type="http://schemas.openxmlformats.org/officeDocument/2006/relationships/audio" Target="../media/media15.WAV"/><Relationship Id="rId39" Type="http://schemas.microsoft.com/office/2007/relationships/media" Target="../media/media26.WAV"/><Relationship Id="rId34" Type="http://schemas.openxmlformats.org/officeDocument/2006/relationships/audio" Target="../media/media23.WAV"/><Relationship Id="rId50" Type="http://schemas.openxmlformats.org/officeDocument/2006/relationships/audio" Target="../media/media31.WAV"/><Relationship Id="rId55" Type="http://schemas.openxmlformats.org/officeDocument/2006/relationships/image" Target="../media/image16.png"/><Relationship Id="rId76" Type="http://schemas.openxmlformats.org/officeDocument/2006/relationships/image" Target="../media/image37.png"/><Relationship Id="rId7" Type="http://schemas.microsoft.com/office/2007/relationships/media" Target="../media/media10.WAV"/><Relationship Id="rId71" Type="http://schemas.openxmlformats.org/officeDocument/2006/relationships/image" Target="../media/image32.png"/><Relationship Id="rId2" Type="http://schemas.openxmlformats.org/officeDocument/2006/relationships/audio" Target="../media/media7.WAV"/><Relationship Id="rId29" Type="http://schemas.microsoft.com/office/2007/relationships/media" Target="../media/media21.WAV"/><Relationship Id="rId24" Type="http://schemas.openxmlformats.org/officeDocument/2006/relationships/audio" Target="../media/media18.WAV"/><Relationship Id="rId40" Type="http://schemas.openxmlformats.org/officeDocument/2006/relationships/audio" Target="../media/media26.WAV"/><Relationship Id="rId45" Type="http://schemas.microsoft.com/office/2007/relationships/media" Target="../media/media29.WAV"/><Relationship Id="rId66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4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 | Year 3 | Family and Friends | Alphabet | Lesson 3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Family and Friends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1638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90788"/>
            <a:ext cx="22669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588" y="4605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1741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157413"/>
            <a:ext cx="2501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533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93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1843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157413"/>
            <a:ext cx="19875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88" y="2570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1946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224088"/>
            <a:ext cx="20955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900" y="2955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2048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600325"/>
            <a:ext cx="29083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63" y="3617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8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2150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759075"/>
            <a:ext cx="43243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025" y="2955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22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751138"/>
            <a:ext cx="7632700" cy="334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22532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What sound did you hear in each of those letters?</a:t>
            </a:r>
          </a:p>
        </p:txBody>
      </p:sp>
      <p:pic>
        <p:nvPicPr>
          <p:cNvPr id="225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2808288"/>
            <a:ext cx="24526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ey"/>
          <p:cNvGrpSpPr>
            <a:grpSpLocks/>
          </p:cNvGrpSpPr>
          <p:nvPr/>
        </p:nvGrpSpPr>
        <p:grpSpPr bwMode="auto">
          <a:xfrm>
            <a:off x="4579938" y="3297238"/>
            <a:ext cx="2862262" cy="2311400"/>
            <a:chOff x="4572000" y="3064933"/>
            <a:chExt cx="2861733" cy="2311400"/>
          </a:xfrm>
        </p:grpSpPr>
        <p:sp>
          <p:nvSpPr>
            <p:cNvPr id="11" name="Oval Callout 10"/>
            <p:cNvSpPr/>
            <p:nvPr/>
          </p:nvSpPr>
          <p:spPr>
            <a:xfrm>
              <a:off x="4572000" y="3064933"/>
              <a:ext cx="2861733" cy="2311400"/>
            </a:xfrm>
            <a:prstGeom prst="wedgeEllipseCallout">
              <a:avLst>
                <a:gd name="adj1" fmla="val -113141"/>
                <a:gd name="adj2" fmla="val -8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2541" name="TextBox 11"/>
            <p:cNvSpPr txBox="1">
              <a:spLocks noChangeArrowheads="1"/>
            </p:cNvSpPr>
            <p:nvPr/>
          </p:nvSpPr>
          <p:spPr bwMode="auto">
            <a:xfrm>
              <a:off x="5496983" y="3712801"/>
              <a:ext cx="101176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b="1" dirty="0" err="1">
                  <a:solidFill>
                    <a:schemeClr val="tx1"/>
                  </a:solidFill>
                </a:rPr>
                <a:t>ey</a:t>
              </a:r>
              <a:endParaRPr lang="en-GB" altLang="en-US" sz="6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537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y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327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613400"/>
            <a:ext cx="3889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23556" name="Whole Clas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316288"/>
            <a:ext cx="5794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316288"/>
            <a:ext cx="5254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014663"/>
            <a:ext cx="7159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3316288"/>
            <a:ext cx="6254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955925"/>
            <a:ext cx="6381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v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232150"/>
            <a:ext cx="774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w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265488"/>
            <a:ext cx="1163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18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979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d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1754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2470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290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v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4113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w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493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85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33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93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93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378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2458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316288"/>
            <a:ext cx="5794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316288"/>
            <a:ext cx="5254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014663"/>
            <a:ext cx="7159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3316288"/>
            <a:ext cx="6254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955925"/>
            <a:ext cx="6381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232150"/>
            <a:ext cx="774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w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265488"/>
            <a:ext cx="1163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ey letters: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2560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81213"/>
            <a:ext cx="1828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3" y="359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Twink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2662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2081213"/>
            <a:ext cx="12350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3360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1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2765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789238"/>
            <a:ext cx="3987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3894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2867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647950"/>
            <a:ext cx="29210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760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2970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482850"/>
            <a:ext cx="20351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38" y="3343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3072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89200"/>
            <a:ext cx="24225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2787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Two</a:t>
            </a:r>
          </a:p>
        </p:txBody>
      </p:sp>
      <p:pic>
        <p:nvPicPr>
          <p:cNvPr id="3174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482850"/>
            <a:ext cx="25749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4183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751138"/>
            <a:ext cx="7632700" cy="334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32772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What sound did you hear in each of those letters?</a:t>
            </a:r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2808288"/>
            <a:ext cx="24526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ey"/>
          <p:cNvGrpSpPr>
            <a:grpSpLocks/>
          </p:cNvGrpSpPr>
          <p:nvPr/>
        </p:nvGrpSpPr>
        <p:grpSpPr bwMode="auto">
          <a:xfrm>
            <a:off x="4579938" y="3297238"/>
            <a:ext cx="2862262" cy="2311400"/>
            <a:chOff x="4572000" y="3064933"/>
            <a:chExt cx="2861733" cy="2311400"/>
          </a:xfrm>
        </p:grpSpPr>
        <p:sp>
          <p:nvSpPr>
            <p:cNvPr id="11" name="Oval Callout 10"/>
            <p:cNvSpPr/>
            <p:nvPr/>
          </p:nvSpPr>
          <p:spPr>
            <a:xfrm>
              <a:off x="4572000" y="3064933"/>
              <a:ext cx="2861733" cy="2311400"/>
            </a:xfrm>
            <a:prstGeom prst="wedgeEllipseCallout">
              <a:avLst>
                <a:gd name="adj1" fmla="val -113141"/>
                <a:gd name="adj2" fmla="val -8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32781" name="TextBox 11"/>
            <p:cNvSpPr txBox="1">
              <a:spLocks noChangeArrowheads="1"/>
            </p:cNvSpPr>
            <p:nvPr/>
          </p:nvSpPr>
          <p:spPr bwMode="auto">
            <a:xfrm>
              <a:off x="5496983" y="3712801"/>
              <a:ext cx="101176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b="1" dirty="0">
                  <a:solidFill>
                    <a:schemeClr val="tx1"/>
                  </a:solidFill>
                </a:rPr>
                <a:t>eh</a:t>
              </a:r>
            </a:p>
          </p:txBody>
        </p:sp>
      </p:grpSp>
      <p:pic>
        <p:nvPicPr>
          <p:cNvPr id="32777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h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3244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613400"/>
            <a:ext cx="3889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33796" name="Whole Clas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006725"/>
            <a:ext cx="638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006725"/>
            <a:ext cx="36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316288"/>
            <a:ext cx="12668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316288"/>
            <a:ext cx="841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270250"/>
            <a:ext cx="5492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270250"/>
            <a:ext cx="6080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90888"/>
            <a:ext cx="627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Box 15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ey letters:</a:t>
            </a:r>
          </a:p>
        </p:txBody>
      </p:sp>
      <p:pic>
        <p:nvPicPr>
          <p:cNvPr id="18" name="f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66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408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m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2081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n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275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3463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s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278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z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5092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1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1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3482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006725"/>
            <a:ext cx="638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006725"/>
            <a:ext cx="36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316288"/>
            <a:ext cx="12668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316288"/>
            <a:ext cx="841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270250"/>
            <a:ext cx="5492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270250"/>
            <a:ext cx="6080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290888"/>
            <a:ext cx="627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ey letters: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755650" y="1924050"/>
            <a:ext cx="7648575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4830" name="TextBox 14"/>
          <p:cNvSpPr txBox="1">
            <a:spLocks noChangeArrowheads="1"/>
          </p:cNvSpPr>
          <p:nvPr/>
        </p:nvSpPr>
        <p:spPr bwMode="auto">
          <a:xfrm>
            <a:off x="906463" y="2054225"/>
            <a:ext cx="705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eh letters: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Three</a:t>
            </a:r>
          </a:p>
        </p:txBody>
      </p:sp>
      <p:pic>
        <p:nvPicPr>
          <p:cNvPr id="3584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606675"/>
            <a:ext cx="28860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81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recognise and repeat sounds and words with increasing accuracy. </a:t>
            </a:r>
          </a:p>
          <a:p>
            <a:pPr eaLnBrk="1" hangingPunct="1"/>
            <a:r>
              <a:rPr lang="en-GB" altLang="en-US" dirty="0"/>
              <a:t>I can use songs or rhymes to help me remember new language.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can listen carefully to modelled pronunciation.</a:t>
            </a:r>
          </a:p>
          <a:p>
            <a:pPr eaLnBrk="1" hangingPunct="1"/>
            <a:r>
              <a:rPr lang="en-GB" altLang="en-US" dirty="0"/>
              <a:t>I can copy what I hear.</a:t>
            </a:r>
            <a:br>
              <a:rPr lang="en-GB" altLang="en-US" dirty="0"/>
            </a:br>
            <a:endParaRPr lang="en-GB" altLang="en-US" dirty="0"/>
          </a:p>
          <a:p>
            <a:pPr eaLnBrk="1" hangingPunct="1"/>
            <a:r>
              <a:rPr lang="en-GB" altLang="en-US" dirty="0"/>
              <a:t>I can use a familiar tune to recall new sounds.</a:t>
            </a:r>
          </a:p>
          <a:p>
            <a:pPr eaLnBrk="1" hangingPunct="1"/>
            <a:r>
              <a:rPr lang="en-GB" altLang="en-US" dirty="0"/>
              <a:t>I can join in with a song to practise new language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Three</a:t>
            </a:r>
          </a:p>
        </p:txBody>
      </p:sp>
      <p:pic>
        <p:nvPicPr>
          <p:cNvPr id="3686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2317750"/>
            <a:ext cx="234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2906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Three</a:t>
            </a:r>
          </a:p>
        </p:txBody>
      </p:sp>
      <p:pic>
        <p:nvPicPr>
          <p:cNvPr id="3789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317750"/>
            <a:ext cx="23209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543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751138"/>
            <a:ext cx="7632700" cy="334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3891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What sound did you hear in each of those letters?</a:t>
            </a:r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2808288"/>
            <a:ext cx="24526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ey"/>
          <p:cNvGrpSpPr>
            <a:grpSpLocks/>
          </p:cNvGrpSpPr>
          <p:nvPr/>
        </p:nvGrpSpPr>
        <p:grpSpPr bwMode="auto">
          <a:xfrm>
            <a:off x="4579938" y="3297238"/>
            <a:ext cx="2862262" cy="2311400"/>
            <a:chOff x="4572000" y="3064933"/>
            <a:chExt cx="2861733" cy="2311400"/>
          </a:xfrm>
        </p:grpSpPr>
        <p:sp>
          <p:nvSpPr>
            <p:cNvPr id="11" name="Oval Callout 10"/>
            <p:cNvSpPr/>
            <p:nvPr/>
          </p:nvSpPr>
          <p:spPr>
            <a:xfrm>
              <a:off x="4572000" y="3064933"/>
              <a:ext cx="2861733" cy="2311400"/>
            </a:xfrm>
            <a:prstGeom prst="wedgeEllipseCallout">
              <a:avLst>
                <a:gd name="adj1" fmla="val -113141"/>
                <a:gd name="adj2" fmla="val -8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38925" name="TextBox 11"/>
            <p:cNvSpPr txBox="1">
              <a:spLocks noChangeArrowheads="1"/>
            </p:cNvSpPr>
            <p:nvPr/>
          </p:nvSpPr>
          <p:spPr bwMode="auto">
            <a:xfrm>
              <a:off x="5449623" y="3712801"/>
              <a:ext cx="11064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b="1" dirty="0">
                  <a:solidFill>
                    <a:schemeClr val="tx1"/>
                  </a:solidFill>
                </a:rPr>
                <a:t>ah</a:t>
              </a:r>
            </a:p>
          </p:txBody>
        </p:sp>
      </p:grpSp>
      <p:pic>
        <p:nvPicPr>
          <p:cNvPr id="38921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h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63" y="3870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613400"/>
            <a:ext cx="3889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39940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3478213"/>
            <a:ext cx="9350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087688"/>
            <a:ext cx="8794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048000"/>
            <a:ext cx="8953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1335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2081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282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70986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4096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3478213"/>
            <a:ext cx="9350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087688"/>
            <a:ext cx="8794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048000"/>
            <a:ext cx="8953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flipV="1">
            <a:off x="755650" y="1924050"/>
            <a:ext cx="7648575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906463" y="2054225"/>
            <a:ext cx="705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ah letters: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Four</a:t>
            </a:r>
          </a:p>
        </p:txBody>
      </p:sp>
      <p:pic>
        <p:nvPicPr>
          <p:cNvPr id="4198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317750"/>
            <a:ext cx="1244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88" y="350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Four</a:t>
            </a:r>
          </a:p>
        </p:txBody>
      </p:sp>
      <p:pic>
        <p:nvPicPr>
          <p:cNvPr id="4301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5813"/>
            <a:ext cx="136207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j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833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Four</a:t>
            </a:r>
          </a:p>
        </p:txBody>
      </p:sp>
      <p:pic>
        <p:nvPicPr>
          <p:cNvPr id="4403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166938"/>
            <a:ext cx="2073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294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93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Four</a:t>
            </a:r>
          </a:p>
        </p:txBody>
      </p:sp>
      <p:pic>
        <p:nvPicPr>
          <p:cNvPr id="4506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644775"/>
            <a:ext cx="28733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301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22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751138"/>
            <a:ext cx="7632700" cy="334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46084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What sound did you hear in each of those letters?</a:t>
            </a:r>
          </a:p>
        </p:txBody>
      </p:sp>
      <p:pic>
        <p:nvPicPr>
          <p:cNvPr id="4608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2808288"/>
            <a:ext cx="24526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ey"/>
          <p:cNvGrpSpPr>
            <a:grpSpLocks/>
          </p:cNvGrpSpPr>
          <p:nvPr/>
        </p:nvGrpSpPr>
        <p:grpSpPr bwMode="auto">
          <a:xfrm>
            <a:off x="4579938" y="3297238"/>
            <a:ext cx="2862262" cy="2311400"/>
            <a:chOff x="4572000" y="3064933"/>
            <a:chExt cx="2861733" cy="2311400"/>
          </a:xfrm>
        </p:grpSpPr>
        <p:sp>
          <p:nvSpPr>
            <p:cNvPr id="11" name="Oval Callout 10"/>
            <p:cNvSpPr/>
            <p:nvPr/>
          </p:nvSpPr>
          <p:spPr>
            <a:xfrm>
              <a:off x="4572000" y="3064933"/>
              <a:ext cx="2861733" cy="2311400"/>
            </a:xfrm>
            <a:prstGeom prst="wedgeEllipseCallout">
              <a:avLst>
                <a:gd name="adj1" fmla="val -113141"/>
                <a:gd name="adj2" fmla="val -8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6093" name="TextBox 11"/>
            <p:cNvSpPr txBox="1">
              <a:spLocks noChangeArrowheads="1"/>
            </p:cNvSpPr>
            <p:nvPr/>
          </p:nvSpPr>
          <p:spPr bwMode="auto">
            <a:xfrm>
              <a:off x="5449623" y="3712801"/>
              <a:ext cx="11064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b="1" dirty="0" err="1">
                  <a:solidFill>
                    <a:schemeClr val="tx1"/>
                  </a:solidFill>
                </a:rPr>
                <a:t>ee</a:t>
              </a:r>
              <a:endParaRPr lang="en-GB" altLang="en-US" sz="6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089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e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472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613400"/>
            <a:ext cx="3889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Je M’Appelle…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73300"/>
            <a:ext cx="7632700" cy="3255963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0244" name="Group 16"/>
          <p:cNvGrpSpPr>
            <a:grpSpLocks/>
          </p:cNvGrpSpPr>
          <p:nvPr/>
        </p:nvGrpSpPr>
        <p:grpSpPr bwMode="auto">
          <a:xfrm>
            <a:off x="2260600" y="2208213"/>
            <a:ext cx="2051050" cy="2052637"/>
            <a:chOff x="2412383" y="3775096"/>
            <a:chExt cx="2051577" cy="2051577"/>
          </a:xfrm>
        </p:grpSpPr>
        <p:sp>
          <p:nvSpPr>
            <p:cNvPr id="10" name="Oval 9"/>
            <p:cNvSpPr/>
            <p:nvPr/>
          </p:nvSpPr>
          <p:spPr>
            <a:xfrm>
              <a:off x="2412383" y="3775096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727" r="-8691" b="62220"/>
            <a:stretch/>
          </p:blipFill>
          <p:spPr>
            <a:xfrm>
              <a:off x="2475337" y="3974071"/>
              <a:ext cx="1925668" cy="1830649"/>
            </a:xfrm>
            <a:prstGeom prst="ellipse">
              <a:avLst/>
            </a:prstGeom>
          </p:spPr>
        </p:pic>
      </p:grp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3605213" y="4070350"/>
            <a:ext cx="2051050" cy="2052638"/>
            <a:chOff x="5857637" y="3775096"/>
            <a:chExt cx="2051577" cy="2051577"/>
          </a:xfrm>
        </p:grpSpPr>
        <p:sp>
          <p:nvSpPr>
            <p:cNvPr id="15" name="Oval 14"/>
            <p:cNvSpPr/>
            <p:nvPr/>
          </p:nvSpPr>
          <p:spPr>
            <a:xfrm>
              <a:off x="5857637" y="3775096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60" r="-4229" b="67951"/>
            <a:stretch/>
          </p:blipFill>
          <p:spPr>
            <a:xfrm>
              <a:off x="5913991" y="3936790"/>
              <a:ext cx="1938867" cy="1867930"/>
            </a:xfrm>
            <a:prstGeom prst="ellipse">
              <a:avLst/>
            </a:prstGeom>
          </p:spPr>
        </p:pic>
      </p:grpSp>
      <p:grpSp>
        <p:nvGrpSpPr>
          <p:cNvPr id="10246" name="Group 18"/>
          <p:cNvGrpSpPr>
            <a:grpSpLocks/>
          </p:cNvGrpSpPr>
          <p:nvPr/>
        </p:nvGrpSpPr>
        <p:grpSpPr bwMode="auto">
          <a:xfrm>
            <a:off x="4476750" y="1874838"/>
            <a:ext cx="2051050" cy="2052637"/>
            <a:chOff x="3993569" y="1904492"/>
            <a:chExt cx="2051577" cy="2051577"/>
          </a:xfrm>
        </p:grpSpPr>
        <p:sp>
          <p:nvSpPr>
            <p:cNvPr id="13" name="Oval 12"/>
            <p:cNvSpPr/>
            <p:nvPr/>
          </p:nvSpPr>
          <p:spPr>
            <a:xfrm>
              <a:off x="3993569" y="1904492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" r="7848" b="71973"/>
            <a:stretch/>
          </p:blipFill>
          <p:spPr>
            <a:xfrm>
              <a:off x="4030700" y="2069888"/>
              <a:ext cx="1964320" cy="1864113"/>
            </a:xfrm>
            <a:prstGeom prst="ellipse">
              <a:avLst/>
            </a:prstGeom>
          </p:spPr>
        </p:pic>
      </p:grpSp>
      <p:sp>
        <p:nvSpPr>
          <p:cNvPr id="25" name="Oval Callout 24"/>
          <p:cNvSpPr/>
          <p:nvPr/>
        </p:nvSpPr>
        <p:spPr>
          <a:xfrm>
            <a:off x="6702425" y="1798638"/>
            <a:ext cx="1346200" cy="1093787"/>
          </a:xfrm>
          <a:prstGeom prst="wedgeEllipseCallout">
            <a:avLst>
              <a:gd name="adj1" fmla="val -87026"/>
              <a:gd name="adj2" fmla="val 2794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693738" y="2239963"/>
            <a:ext cx="1346200" cy="1092200"/>
          </a:xfrm>
          <a:prstGeom prst="wedgeEllipseCallout">
            <a:avLst>
              <a:gd name="adj1" fmla="val 93477"/>
              <a:gd name="adj2" fmla="val 2174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5991225" y="3903663"/>
            <a:ext cx="1346200" cy="1092200"/>
          </a:xfrm>
          <a:prstGeom prst="wedgeEllipseCallout">
            <a:avLst>
              <a:gd name="adj1" fmla="val -95881"/>
              <a:gd name="adj2" fmla="val 4428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3" name="Xavier sou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2082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Magali sou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74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Jeanne sou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3180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hole Clas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eanne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913" y="3595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gali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4260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Xavier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4995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0888" y="267811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47108" name="Whole Clas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176588"/>
            <a:ext cx="384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j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3176588"/>
            <a:ext cx="4683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227388"/>
            <a:ext cx="654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x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227388"/>
            <a:ext cx="7826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2373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3176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y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3975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x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4776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5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55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55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0888" y="267811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4813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151188"/>
            <a:ext cx="3841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j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151188"/>
            <a:ext cx="4683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03575"/>
            <a:ext cx="654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x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203575"/>
            <a:ext cx="7826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924050"/>
            <a:ext cx="7648575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906463" y="2054225"/>
            <a:ext cx="705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ee letters: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Five</a:t>
            </a:r>
          </a:p>
        </p:txBody>
      </p:sp>
      <p:pic>
        <p:nvPicPr>
          <p:cNvPr id="4915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319338"/>
            <a:ext cx="24225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4243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Five</a:t>
            </a:r>
          </a:p>
        </p:txBody>
      </p:sp>
      <p:pic>
        <p:nvPicPr>
          <p:cNvPr id="5018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749550"/>
            <a:ext cx="26606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0" y="2749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2751138"/>
            <a:ext cx="7632700" cy="334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51204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1206" name="TextBox 9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What sound did you hear in each of those letters?</a:t>
            </a:r>
          </a:p>
        </p:txBody>
      </p:sp>
      <p:pic>
        <p:nvPicPr>
          <p:cNvPr id="512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2808288"/>
            <a:ext cx="24526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ey"/>
          <p:cNvGrpSpPr>
            <a:grpSpLocks/>
          </p:cNvGrpSpPr>
          <p:nvPr/>
        </p:nvGrpSpPr>
        <p:grpSpPr bwMode="auto">
          <a:xfrm>
            <a:off x="4579938" y="3297238"/>
            <a:ext cx="2862262" cy="2311400"/>
            <a:chOff x="4572000" y="3064933"/>
            <a:chExt cx="2861733" cy="2311400"/>
          </a:xfrm>
        </p:grpSpPr>
        <p:sp>
          <p:nvSpPr>
            <p:cNvPr id="11" name="Oval Callout 10"/>
            <p:cNvSpPr/>
            <p:nvPr/>
          </p:nvSpPr>
          <p:spPr>
            <a:xfrm>
              <a:off x="4572000" y="3064933"/>
              <a:ext cx="2861733" cy="2311400"/>
            </a:xfrm>
            <a:prstGeom prst="wedgeEllipseCallout">
              <a:avLst>
                <a:gd name="adj1" fmla="val -113141"/>
                <a:gd name="adj2" fmla="val -8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214" name="TextBox 11"/>
            <p:cNvSpPr txBox="1">
              <a:spLocks noChangeArrowheads="1"/>
            </p:cNvSpPr>
            <p:nvPr/>
          </p:nvSpPr>
          <p:spPr bwMode="auto">
            <a:xfrm>
              <a:off x="5449623" y="3712801"/>
              <a:ext cx="11064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b="1" dirty="0" err="1">
                  <a:solidFill>
                    <a:schemeClr val="tx1"/>
                  </a:solidFill>
                </a:rPr>
                <a:t>oo</a:t>
              </a:r>
              <a:endParaRPr lang="en-GB" altLang="en-US" sz="6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09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3357563" y="631825"/>
            <a:ext cx="298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OO Sound file missing</a:t>
            </a:r>
          </a:p>
        </p:txBody>
      </p:sp>
      <p:pic>
        <p:nvPicPr>
          <p:cNvPr id="3" name="u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75" y="4351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613400"/>
            <a:ext cx="3889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0888" y="267811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52228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163888"/>
            <a:ext cx="9207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70238"/>
            <a:ext cx="1068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8" y="247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8" y="3462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0888" y="2678113"/>
            <a:ext cx="7632700" cy="199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Allons-Y!</a:t>
            </a:r>
          </a:p>
        </p:txBody>
      </p:sp>
      <p:pic>
        <p:nvPicPr>
          <p:cNvPr id="5325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163888"/>
            <a:ext cx="9207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70238"/>
            <a:ext cx="1068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755650" y="1924050"/>
            <a:ext cx="7648575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906463" y="2054225"/>
            <a:ext cx="705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Let’s practice oo letters: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3588" y="3900488"/>
            <a:ext cx="7632700" cy="219233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/>
              <a:t>Qu’est-ce Qui Manque?</a:t>
            </a:r>
            <a:br>
              <a:rPr lang="en-GB" altLang="en-US"/>
            </a:br>
            <a:r>
              <a:rPr lang="en-GB" altLang="en-US" sz="2600"/>
              <a:t>(Who’s This?)</a:t>
            </a:r>
          </a:p>
        </p:txBody>
      </p:sp>
      <p:pic>
        <p:nvPicPr>
          <p:cNvPr id="54276" name="Talking Partne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63588" y="20685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914400" y="2198688"/>
            <a:ext cx="7050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Put the letters you have in order, saying their names in French.</a:t>
            </a:r>
          </a:p>
        </p:txBody>
      </p:sp>
      <p:pic>
        <p:nvPicPr>
          <p:cNvPr id="5427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5" b="8733"/>
          <a:stretch>
            <a:fillRect/>
          </a:stretch>
        </p:blipFill>
        <p:spPr bwMode="auto">
          <a:xfrm>
            <a:off x="755650" y="3557588"/>
            <a:ext cx="189388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7" r="96" b="8733"/>
          <a:stretch>
            <a:fillRect/>
          </a:stretch>
        </p:blipFill>
        <p:spPr bwMode="auto">
          <a:xfrm>
            <a:off x="6357938" y="3554413"/>
            <a:ext cx="20462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55650" y="2806700"/>
            <a:ext cx="7648575" cy="630238"/>
            <a:chOff x="755650" y="2806381"/>
            <a:chExt cx="7648575" cy="629866"/>
          </a:xfrm>
        </p:grpSpPr>
        <p:sp>
          <p:nvSpPr>
            <p:cNvPr id="15" name="Rectangle 14"/>
            <p:cNvSpPr/>
            <p:nvPr/>
          </p:nvSpPr>
          <p:spPr>
            <a:xfrm flipV="1">
              <a:off x="755650" y="2806381"/>
              <a:ext cx="7648575" cy="6298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4293" name="TextBox 16"/>
            <p:cNvSpPr txBox="1">
              <a:spLocks noChangeArrowheads="1"/>
            </p:cNvSpPr>
            <p:nvPr/>
          </p:nvSpPr>
          <p:spPr bwMode="auto">
            <a:xfrm>
              <a:off x="906463" y="2936479"/>
              <a:ext cx="7050087" cy="36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  <a:latin typeface="Twinkl" pitchFamily="2" charset="0"/>
                </a:rPr>
                <a:t>Which letters of the alphabet are left?</a:t>
              </a:r>
            </a:p>
          </p:txBody>
        </p:sp>
      </p:grpSp>
      <p:grpSp>
        <p:nvGrpSpPr>
          <p:cNvPr id="7" name="group e"/>
          <p:cNvGrpSpPr>
            <a:grpSpLocks/>
          </p:cNvGrpSpPr>
          <p:nvPr/>
        </p:nvGrpSpPr>
        <p:grpSpPr bwMode="auto">
          <a:xfrm>
            <a:off x="2716213" y="4083050"/>
            <a:ext cx="1714500" cy="1479550"/>
            <a:chOff x="2721690" y="3896918"/>
            <a:chExt cx="1714843" cy="1479415"/>
          </a:xfrm>
        </p:grpSpPr>
        <p:sp>
          <p:nvSpPr>
            <p:cNvPr id="19" name="Oval Callout 18"/>
            <p:cNvSpPr/>
            <p:nvPr/>
          </p:nvSpPr>
          <p:spPr>
            <a:xfrm>
              <a:off x="2721690" y="3896918"/>
              <a:ext cx="1714843" cy="1479415"/>
            </a:xfrm>
            <a:prstGeom prst="wedgeEllipseCallout">
              <a:avLst>
                <a:gd name="adj1" fmla="val -86473"/>
                <a:gd name="adj2" fmla="val 58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51923" y="4358839"/>
              <a:ext cx="755801" cy="5555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winkl" pitchFamily="2" charset="0"/>
                </a:rPr>
                <a:t>e</a:t>
              </a:r>
            </a:p>
          </p:txBody>
        </p:sp>
        <p:pic>
          <p:nvPicPr>
            <p:cNvPr id="54291" name="Play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954" y="4527862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o"/>
          <p:cNvGrpSpPr>
            <a:grpSpLocks/>
          </p:cNvGrpSpPr>
          <p:nvPr/>
        </p:nvGrpSpPr>
        <p:grpSpPr bwMode="auto">
          <a:xfrm>
            <a:off x="4665663" y="4359275"/>
            <a:ext cx="1714500" cy="1479550"/>
            <a:chOff x="4665755" y="4516517"/>
            <a:chExt cx="1714843" cy="1479415"/>
          </a:xfrm>
        </p:grpSpPr>
        <p:sp>
          <p:nvSpPr>
            <p:cNvPr id="21" name="Oval Callout 20"/>
            <p:cNvSpPr/>
            <p:nvPr/>
          </p:nvSpPr>
          <p:spPr>
            <a:xfrm>
              <a:off x="4665755" y="4516517"/>
              <a:ext cx="1714843" cy="1479415"/>
            </a:xfrm>
            <a:prstGeom prst="wedgeEllipseCallout">
              <a:avLst>
                <a:gd name="adj1" fmla="val 79420"/>
                <a:gd name="adj2" fmla="val -158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3149" y="4978438"/>
              <a:ext cx="755801" cy="5555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winkl" pitchFamily="2" charset="0"/>
                </a:rPr>
                <a:t>o</a:t>
              </a:r>
            </a:p>
          </p:txBody>
        </p:sp>
        <p:pic>
          <p:nvPicPr>
            <p:cNvPr id="54288" name="Play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938" y="5147461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e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196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280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/>
              <a:t>Allons Jour!</a:t>
            </a:r>
            <a:br>
              <a:rPr lang="en-GB" altLang="en-US"/>
            </a:br>
            <a:r>
              <a:rPr lang="en-GB" altLang="en-US" sz="2600"/>
              <a:t>(Let’s Play a Game!)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588" y="1930400"/>
            <a:ext cx="7632700" cy="4162425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25" y="2152650"/>
            <a:ext cx="2627313" cy="371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13" y="2152650"/>
            <a:ext cx="2627312" cy="371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152650"/>
            <a:ext cx="2628900" cy="371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2152650"/>
            <a:ext cx="2628900" cy="3717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632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</a:rPr>
              <a:t>Success Criteria</a:t>
            </a:r>
          </a:p>
        </p:txBody>
      </p:sp>
      <p:sp>
        <p:nvSpPr>
          <p:cNvPr id="5632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</a:rPr>
              <a:t>Aim</a:t>
            </a:r>
          </a:p>
        </p:txBody>
      </p:sp>
      <p:sp>
        <p:nvSpPr>
          <p:cNvPr id="5632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recognise and repeat sounds and words with increasing accuracy. </a:t>
            </a:r>
          </a:p>
          <a:p>
            <a:pPr eaLnBrk="1" hangingPunct="1"/>
            <a:r>
              <a:rPr lang="en-GB" altLang="en-US" dirty="0"/>
              <a:t>I can use songs or rhymes to help me remember new language.</a:t>
            </a:r>
          </a:p>
        </p:txBody>
      </p:sp>
      <p:sp>
        <p:nvSpPr>
          <p:cNvPr id="5632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can listen carefully to modelled pronunciation.</a:t>
            </a:r>
          </a:p>
          <a:p>
            <a:pPr eaLnBrk="1" hangingPunct="1"/>
            <a:r>
              <a:rPr lang="en-GB" altLang="en-US" dirty="0"/>
              <a:t>I can copy what I hear.</a:t>
            </a:r>
            <a:br>
              <a:rPr lang="en-GB" altLang="en-US" dirty="0"/>
            </a:br>
            <a:endParaRPr lang="en-GB" altLang="en-US" dirty="0"/>
          </a:p>
          <a:p>
            <a:pPr eaLnBrk="1" hangingPunct="1"/>
            <a:r>
              <a:rPr lang="en-GB" altLang="en-US" dirty="0"/>
              <a:t>I can use a familiar tune to recall new sounds.</a:t>
            </a:r>
          </a:p>
          <a:p>
            <a:pPr eaLnBrk="1" hangingPunct="1"/>
            <a:r>
              <a:rPr lang="en-GB" altLang="en-US" dirty="0"/>
              <a:t>I can join in with a song to practise new language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913063"/>
            <a:ext cx="7648575" cy="3179762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Our Names</a:t>
            </a: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559050"/>
            <a:ext cx="49180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19"/>
          <p:cNvGrpSpPr>
            <a:grpSpLocks/>
          </p:cNvGrpSpPr>
          <p:nvPr/>
        </p:nvGrpSpPr>
        <p:grpSpPr bwMode="auto">
          <a:xfrm>
            <a:off x="1403350" y="2011363"/>
            <a:ext cx="1328738" cy="617537"/>
            <a:chOff x="1536700" y="1986979"/>
            <a:chExt cx="1329267" cy="618067"/>
          </a:xfrm>
        </p:grpSpPr>
        <p:sp>
          <p:nvSpPr>
            <p:cNvPr id="9" name="Oval 8"/>
            <p:cNvSpPr/>
            <p:nvPr/>
          </p:nvSpPr>
          <p:spPr>
            <a:xfrm>
              <a:off x="1536700" y="1986979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81" name="TextBox 9"/>
            <p:cNvSpPr txBox="1">
              <a:spLocks noChangeArrowheads="1"/>
            </p:cNvSpPr>
            <p:nvPr/>
          </p:nvSpPr>
          <p:spPr bwMode="auto">
            <a:xfrm>
              <a:off x="1722512" y="2110910"/>
              <a:ext cx="957643" cy="37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  <a:latin typeface="Twinkl" pitchFamily="2" charset="0"/>
                </a:rPr>
                <a:t>Nicole</a:t>
              </a:r>
            </a:p>
          </p:txBody>
        </p:sp>
      </p:grp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3270250" y="1771650"/>
            <a:ext cx="1328738" cy="619125"/>
            <a:chOff x="3280835" y="1684725"/>
            <a:chExt cx="1329267" cy="618067"/>
          </a:xfrm>
        </p:grpSpPr>
        <p:sp>
          <p:nvSpPr>
            <p:cNvPr id="11" name="Oval 10"/>
            <p:cNvSpPr/>
            <p:nvPr/>
          </p:nvSpPr>
          <p:spPr>
            <a:xfrm>
              <a:off x="3280835" y="1684725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9" name="TextBox 11"/>
            <p:cNvSpPr txBox="1">
              <a:spLocks noChangeArrowheads="1"/>
            </p:cNvSpPr>
            <p:nvPr/>
          </p:nvSpPr>
          <p:spPr bwMode="auto">
            <a:xfrm>
              <a:off x="3466647" y="1808338"/>
              <a:ext cx="957643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  <a:latin typeface="Twinkl" pitchFamily="2" charset="0"/>
                </a:rPr>
                <a:t>Etienne</a:t>
              </a:r>
            </a:p>
          </p:txBody>
        </p:sp>
      </p:grpSp>
      <p:grpSp>
        <p:nvGrpSpPr>
          <p:cNvPr id="11271" name="Group 17"/>
          <p:cNvGrpSpPr>
            <a:grpSpLocks/>
          </p:cNvGrpSpPr>
          <p:nvPr/>
        </p:nvGrpSpPr>
        <p:grpSpPr bwMode="auto">
          <a:xfrm>
            <a:off x="4910138" y="1851025"/>
            <a:ext cx="1330325" cy="617538"/>
            <a:chOff x="4838704" y="1800207"/>
            <a:chExt cx="1329267" cy="618067"/>
          </a:xfrm>
        </p:grpSpPr>
        <p:sp>
          <p:nvSpPr>
            <p:cNvPr id="13" name="Oval 12"/>
            <p:cNvSpPr/>
            <p:nvPr/>
          </p:nvSpPr>
          <p:spPr>
            <a:xfrm>
              <a:off x="4838704" y="1800207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7" name="TextBox 13"/>
            <p:cNvSpPr txBox="1">
              <a:spLocks noChangeArrowheads="1"/>
            </p:cNvSpPr>
            <p:nvPr/>
          </p:nvSpPr>
          <p:spPr bwMode="auto">
            <a:xfrm>
              <a:off x="5024293" y="1924138"/>
              <a:ext cx="958087" cy="37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  <a:latin typeface="Twinkl" pitchFamily="2" charset="0"/>
                </a:rPr>
                <a:t>Brigitte</a:t>
              </a:r>
            </a:p>
          </p:txBody>
        </p:sp>
      </p:grpSp>
      <p:grpSp>
        <p:nvGrpSpPr>
          <p:cNvPr id="11272" name="Group 16"/>
          <p:cNvGrpSpPr>
            <a:grpSpLocks/>
          </p:cNvGrpSpPr>
          <p:nvPr/>
        </p:nvGrpSpPr>
        <p:grpSpPr bwMode="auto">
          <a:xfrm>
            <a:off x="6426200" y="2265363"/>
            <a:ext cx="1328738" cy="619125"/>
            <a:chOff x="6333065" y="2199024"/>
            <a:chExt cx="1329267" cy="618067"/>
          </a:xfrm>
        </p:grpSpPr>
        <p:sp>
          <p:nvSpPr>
            <p:cNvPr id="15" name="Oval 14"/>
            <p:cNvSpPr/>
            <p:nvPr/>
          </p:nvSpPr>
          <p:spPr>
            <a:xfrm>
              <a:off x="6333065" y="2199024"/>
              <a:ext cx="1329267" cy="6180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5" name="TextBox 15"/>
            <p:cNvSpPr txBox="1">
              <a:spLocks noChangeArrowheads="1"/>
            </p:cNvSpPr>
            <p:nvPr/>
          </p:nvSpPr>
          <p:spPr bwMode="auto">
            <a:xfrm>
              <a:off x="6518877" y="2322637"/>
              <a:ext cx="957643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  <a:latin typeface="Twinkl" pitchFamily="2" charset="0"/>
                </a:rPr>
                <a:t>Aimée</a:t>
              </a:r>
            </a:p>
          </p:txBody>
        </p:sp>
      </p:grpSp>
      <p:pic>
        <p:nvPicPr>
          <p:cNvPr id="11273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Je M’Appelle…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73300"/>
            <a:ext cx="7632700" cy="3255963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2260600" y="2208213"/>
            <a:ext cx="2051050" cy="2052637"/>
            <a:chOff x="2412383" y="3775096"/>
            <a:chExt cx="2051577" cy="2051577"/>
          </a:xfrm>
        </p:grpSpPr>
        <p:sp>
          <p:nvSpPr>
            <p:cNvPr id="10" name="Oval 9"/>
            <p:cNvSpPr/>
            <p:nvPr/>
          </p:nvSpPr>
          <p:spPr>
            <a:xfrm>
              <a:off x="2412383" y="3775096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727" r="-8691" b="62220"/>
            <a:stretch/>
          </p:blipFill>
          <p:spPr>
            <a:xfrm>
              <a:off x="2475337" y="3974071"/>
              <a:ext cx="1925668" cy="1830649"/>
            </a:xfrm>
            <a:prstGeom prst="ellipse">
              <a:avLst/>
            </a:prstGeom>
          </p:spPr>
        </p:pic>
      </p:grpSp>
      <p:grpSp>
        <p:nvGrpSpPr>
          <p:cNvPr id="12293" name="Group 17"/>
          <p:cNvGrpSpPr>
            <a:grpSpLocks/>
          </p:cNvGrpSpPr>
          <p:nvPr/>
        </p:nvGrpSpPr>
        <p:grpSpPr bwMode="auto">
          <a:xfrm>
            <a:off x="3605213" y="4070350"/>
            <a:ext cx="2051050" cy="2052638"/>
            <a:chOff x="5857637" y="3775096"/>
            <a:chExt cx="2051577" cy="2051577"/>
          </a:xfrm>
        </p:grpSpPr>
        <p:sp>
          <p:nvSpPr>
            <p:cNvPr id="15" name="Oval 14"/>
            <p:cNvSpPr/>
            <p:nvPr/>
          </p:nvSpPr>
          <p:spPr>
            <a:xfrm>
              <a:off x="5857637" y="3775096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60" r="-4229" b="67951"/>
            <a:stretch/>
          </p:blipFill>
          <p:spPr>
            <a:xfrm>
              <a:off x="5913991" y="3936790"/>
              <a:ext cx="1938867" cy="1867930"/>
            </a:xfrm>
            <a:prstGeom prst="ellipse">
              <a:avLst/>
            </a:prstGeom>
          </p:spPr>
        </p:pic>
      </p:grpSp>
      <p:grpSp>
        <p:nvGrpSpPr>
          <p:cNvPr id="12294" name="Group 18"/>
          <p:cNvGrpSpPr>
            <a:grpSpLocks/>
          </p:cNvGrpSpPr>
          <p:nvPr/>
        </p:nvGrpSpPr>
        <p:grpSpPr bwMode="auto">
          <a:xfrm>
            <a:off x="4476750" y="1874838"/>
            <a:ext cx="2051050" cy="2052637"/>
            <a:chOff x="3993569" y="1904492"/>
            <a:chExt cx="2051577" cy="2051577"/>
          </a:xfrm>
        </p:grpSpPr>
        <p:sp>
          <p:nvSpPr>
            <p:cNvPr id="13" name="Oval 12"/>
            <p:cNvSpPr/>
            <p:nvPr/>
          </p:nvSpPr>
          <p:spPr>
            <a:xfrm>
              <a:off x="3993569" y="1904492"/>
              <a:ext cx="2051577" cy="2051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" r="7848" b="71973"/>
            <a:stretch/>
          </p:blipFill>
          <p:spPr>
            <a:xfrm>
              <a:off x="4030700" y="2069888"/>
              <a:ext cx="1964320" cy="1864113"/>
            </a:xfrm>
            <a:prstGeom prst="ellipse">
              <a:avLst/>
            </a:prstGeom>
          </p:spPr>
        </p:pic>
      </p:grpSp>
      <p:sp>
        <p:nvSpPr>
          <p:cNvPr id="25" name="Oval Callout 24"/>
          <p:cNvSpPr/>
          <p:nvPr/>
        </p:nvSpPr>
        <p:spPr>
          <a:xfrm>
            <a:off x="6702425" y="1798638"/>
            <a:ext cx="1346200" cy="1093787"/>
          </a:xfrm>
          <a:prstGeom prst="wedgeEllipseCallout">
            <a:avLst>
              <a:gd name="adj1" fmla="val -87026"/>
              <a:gd name="adj2" fmla="val 2794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693738" y="2239963"/>
            <a:ext cx="1346200" cy="1092200"/>
          </a:xfrm>
          <a:prstGeom prst="wedgeEllipseCallout">
            <a:avLst>
              <a:gd name="adj1" fmla="val 93477"/>
              <a:gd name="adj2" fmla="val 2174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5991225" y="3903663"/>
            <a:ext cx="1346200" cy="1092200"/>
          </a:xfrm>
          <a:prstGeom prst="wedgeEllipseCallout">
            <a:avLst>
              <a:gd name="adj1" fmla="val -95881"/>
              <a:gd name="adj2" fmla="val 4428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3" name="Xavier 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2082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Magali 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74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Jeanne 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3180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Whole Clas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Jeanne - spell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513" y="3879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Xavier - spelling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513" y="4691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gali - spelling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513" y="5440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Les Lettres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5" name="a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62225"/>
            <a:ext cx="30003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081213"/>
            <a:ext cx="239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2435225"/>
            <a:ext cx="24780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054225"/>
            <a:ext cx="28702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527300"/>
            <a:ext cx="25177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922463"/>
            <a:ext cx="2020887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212975"/>
            <a:ext cx="21177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097088"/>
            <a:ext cx="266065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62225"/>
            <a:ext cx="12033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j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078038"/>
            <a:ext cx="13160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157413"/>
            <a:ext cx="25638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125663"/>
            <a:ext cx="12493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976563"/>
            <a:ext cx="4254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n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786063"/>
            <a:ext cx="313531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624138"/>
            <a:ext cx="26765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184400"/>
            <a:ext cx="23145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7900"/>
            <a:ext cx="27305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740025"/>
            <a:ext cx="19208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s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697163"/>
            <a:ext cx="23288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081213"/>
            <a:ext cx="2332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u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859088"/>
            <a:ext cx="29702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v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579688"/>
            <a:ext cx="30924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w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944813"/>
            <a:ext cx="40624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x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733675"/>
            <a:ext cx="27749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y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55813"/>
            <a:ext cx="21685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z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647950"/>
            <a:ext cx="258603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Whole Class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a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71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c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d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e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2914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f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366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g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h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82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j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k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712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l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m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n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2914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o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366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q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r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5818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s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-2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t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71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u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v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219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w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294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x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3667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y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439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z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5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2" fill="hold"/>
                                        <p:tgtEl>
                                          <p:spTgt spid="13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17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5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93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055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17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560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917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055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917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1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1193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3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101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5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963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7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055" fill="hold"/>
                                        <p:tgtEl>
                                          <p:spTgt spid="13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917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5" dur="1285" fill="hold"/>
                                        <p:tgtEl>
                                          <p:spTgt spid="13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917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6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055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8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917" fill="hold"/>
                                        <p:tgtEl>
                                          <p:spTgt spid="13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0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872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2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826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4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1" dur="1285" fill="hold"/>
                                        <p:tgtEl>
                                          <p:spTgt spid="13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6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1422" fill="hold"/>
                                        <p:tgtEl>
                                          <p:spTgt spid="13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8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3" dur="1422" fill="hold"/>
                                        <p:tgtEl>
                                          <p:spTgt spid="13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4" dur="1193" fill="hold"/>
                                        <p:tgtEl>
                                          <p:spTgt spid="13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5" dur="917" fill="hold"/>
                                        <p:tgtEl>
                                          <p:spTgt spid="13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3"/>
                </p:tgtEl>
              </p:cMediaNode>
            </p:audio>
            <p:audio>
              <p:cMediaNode vol="80000">
                <p:cTn id="5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 vol="80000">
                <p:cTn id="5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  <p:audio>
              <p:cMediaNode vol="80000">
                <p:cTn id="5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  <p:audio>
              <p:cMediaNode vol="80000">
                <p:cTn id="5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  <p:audio>
              <p:cMediaNode vol="80000">
                <p:cTn id="5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  <p:audio>
              <p:cMediaNode vol="80000">
                <p:cTn id="5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  <p:audio>
              <p:cMediaNode vol="80000">
                <p:cTn id="5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  <p:audio>
              <p:cMediaNode vol="80000">
                <p:cTn id="5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  <p:audio>
              <p:cMediaNode vol="80000" mute="1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  <p:audio>
              <p:cMediaNode vol="80000">
                <p:cTn id="5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  <p:audio>
              <p:cMediaNode vol="80000">
                <p:cTn id="5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9"/>
                </p:tgtEl>
              </p:cMediaNode>
            </p:audio>
            <p:audio>
              <p:cMediaNode vol="8000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  <p:audio>
              <p:cMediaNode vol="80000">
                <p:cTn id="5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  <p:audio>
              <p:cMediaNode vol="80000">
                <p:cTn id="5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"/>
                </p:tgtEl>
              </p:cMediaNode>
            </p:audio>
            <p:audio>
              <p:cMediaNode vol="80000">
                <p:cTn id="5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  <p:audio>
              <p:cMediaNode vol="8000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audio>
            <p:audio>
              <p:cMediaNode vol="80000">
                <p:cTn id="5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5"/>
                </p:tgtEl>
              </p:cMediaNode>
            </p:audio>
            <p:audio>
              <p:cMediaNode vol="80000">
                <p:cTn id="5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6"/>
                </p:tgtEl>
              </p:cMediaNode>
            </p:audio>
            <p:audio>
              <p:cMediaNode vol="100000">
                <p:cTn id="5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7"/>
                </p:tgtEl>
              </p:cMediaNode>
            </p:audio>
            <p:audio>
              <p:cMediaNode vol="80000">
                <p:cTn id="5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8"/>
                </p:tgtEl>
              </p:cMediaNode>
            </p:audio>
            <p:audio>
              <p:cMediaNode vol="80000">
                <p:cTn id="5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 flipV="1">
            <a:off x="755650" y="1878013"/>
            <a:ext cx="7648575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Les Lettres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906463" y="2008188"/>
            <a:ext cx="705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Did any letters sound familiar to you?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2762250"/>
            <a:ext cx="7648575" cy="227488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4342" name="Group 27"/>
          <p:cNvGrpSpPr>
            <a:grpSpLocks/>
          </p:cNvGrpSpPr>
          <p:nvPr/>
        </p:nvGrpSpPr>
        <p:grpSpPr bwMode="auto">
          <a:xfrm>
            <a:off x="971550" y="2921000"/>
            <a:ext cx="7248525" cy="1749425"/>
            <a:chOff x="1016400" y="2641768"/>
            <a:chExt cx="7249231" cy="1750329"/>
          </a:xfrm>
        </p:grpSpPr>
        <p:sp>
          <p:nvSpPr>
            <p:cNvPr id="11" name="Rectangle 10"/>
            <p:cNvSpPr/>
            <p:nvPr/>
          </p:nvSpPr>
          <p:spPr>
            <a:xfrm rot="21008828">
              <a:off x="1016400" y="2733891"/>
              <a:ext cx="1135174" cy="13897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4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236">
              <a:off x="1201986" y="2976854"/>
              <a:ext cx="1035917" cy="92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rot="166502">
              <a:off x="1956292" y="2895899"/>
              <a:ext cx="1135174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51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88">
              <a:off x="2186047" y="3056014"/>
              <a:ext cx="750140" cy="106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21390690">
              <a:off x="2861255" y="2641768"/>
              <a:ext cx="1135174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53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3326">
              <a:off x="3106916" y="2844626"/>
              <a:ext cx="630858" cy="101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372957">
              <a:off x="3574112" y="2943549"/>
              <a:ext cx="1133585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55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675">
              <a:off x="3728995" y="3235920"/>
              <a:ext cx="793664" cy="90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130458" y="2964198"/>
              <a:ext cx="1135173" cy="13897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8766" y="2675123"/>
              <a:ext cx="1135174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58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820" y="2956595"/>
              <a:ext cx="942978" cy="84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21327172">
              <a:off x="5328470" y="3003905"/>
              <a:ext cx="1135174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60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3712">
              <a:off x="5448918" y="3254780"/>
              <a:ext cx="962831" cy="8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23914">
              <a:off x="6158814" y="2675123"/>
              <a:ext cx="1133585" cy="13881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4362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885">
              <a:off x="6531135" y="2780005"/>
              <a:ext cx="429105" cy="113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351" y="3134259"/>
              <a:ext cx="594942" cy="106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-124" r="323" b="61975"/>
          <a:stretch>
            <a:fillRect/>
          </a:stretch>
        </p:blipFill>
        <p:spPr bwMode="auto">
          <a:xfrm>
            <a:off x="4756150" y="3140075"/>
            <a:ext cx="295116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33"/>
          <p:cNvGrpSpPr>
            <a:grpSpLocks/>
          </p:cNvGrpSpPr>
          <p:nvPr/>
        </p:nvGrpSpPr>
        <p:grpSpPr bwMode="auto">
          <a:xfrm>
            <a:off x="1584325" y="4959350"/>
            <a:ext cx="2117725" cy="984250"/>
            <a:chOff x="1584518" y="4730264"/>
            <a:chExt cx="2117235" cy="984447"/>
          </a:xfrm>
        </p:grpSpPr>
        <p:sp>
          <p:nvSpPr>
            <p:cNvPr id="32" name="Oval 31"/>
            <p:cNvSpPr/>
            <p:nvPr/>
          </p:nvSpPr>
          <p:spPr>
            <a:xfrm>
              <a:off x="1584518" y="4730264"/>
              <a:ext cx="2117235" cy="9844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47" name="TextBox 30"/>
            <p:cNvSpPr txBox="1">
              <a:spLocks noChangeArrowheads="1"/>
            </p:cNvSpPr>
            <p:nvPr/>
          </p:nvSpPr>
          <p:spPr bwMode="auto">
            <a:xfrm>
              <a:off x="1901514" y="5059717"/>
              <a:ext cx="1544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bg1"/>
                  </a:solidFill>
                </a:rPr>
                <a:t>Which ones?</a:t>
              </a:r>
            </a:p>
          </p:txBody>
        </p:sp>
      </p:grpSp>
      <p:pic>
        <p:nvPicPr>
          <p:cNvPr id="14345" name="Talking Partner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846263"/>
            <a:ext cx="7632700" cy="4246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Set One</a:t>
            </a:r>
          </a:p>
        </p:txBody>
      </p:sp>
      <p:pic>
        <p:nvPicPr>
          <p:cNvPr id="1536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81213"/>
            <a:ext cx="22669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75" y="5337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85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342</Words>
  <Application>Microsoft Office PowerPoint</Application>
  <PresentationFormat>On-screen Show (4:3)</PresentationFormat>
  <Paragraphs>97</Paragraphs>
  <Slides>50</Slides>
  <Notes>0</Notes>
  <HiddenSlides>0</HiddenSlides>
  <MMClips>86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Sassoon Infant Md</vt:lpstr>
      <vt:lpstr>Tuffy-TTF</vt:lpstr>
      <vt:lpstr>Calibri</vt:lpstr>
      <vt:lpstr>Sassoon Infant Rg</vt:lpstr>
      <vt:lpstr>Arial</vt:lpstr>
      <vt:lpstr>Twinkl</vt:lpstr>
      <vt:lpstr>Office Theme</vt:lpstr>
      <vt:lpstr>French</vt:lpstr>
      <vt:lpstr>PowerPoint Presentation</vt:lpstr>
      <vt:lpstr>PowerPoint Presentation</vt:lpstr>
      <vt:lpstr>Je M’Appelle…</vt:lpstr>
      <vt:lpstr>Our Names</vt:lpstr>
      <vt:lpstr>Je M’Appelle…</vt:lpstr>
      <vt:lpstr>Les Lettres</vt:lpstr>
      <vt:lpstr>Les Lettres</vt:lpstr>
      <vt:lpstr>Set One</vt:lpstr>
      <vt:lpstr>Set One</vt:lpstr>
      <vt:lpstr>Set One</vt:lpstr>
      <vt:lpstr>Set One</vt:lpstr>
      <vt:lpstr>Set One</vt:lpstr>
      <vt:lpstr>Set One</vt:lpstr>
      <vt:lpstr>Set One</vt:lpstr>
      <vt:lpstr>Set One</vt:lpstr>
      <vt:lpstr>Allons-Y!</vt:lpstr>
      <vt:lpstr>Allons-Y!</vt:lpstr>
      <vt:lpstr>Set Two</vt:lpstr>
      <vt:lpstr>Set Two</vt:lpstr>
      <vt:lpstr>Set Two</vt:lpstr>
      <vt:lpstr>Set Two</vt:lpstr>
      <vt:lpstr>Set Two</vt:lpstr>
      <vt:lpstr>Set Two</vt:lpstr>
      <vt:lpstr>Set Two</vt:lpstr>
      <vt:lpstr>Set One</vt:lpstr>
      <vt:lpstr>Allons-Y!</vt:lpstr>
      <vt:lpstr>Allons-Y!</vt:lpstr>
      <vt:lpstr>Set Three</vt:lpstr>
      <vt:lpstr>Set Three</vt:lpstr>
      <vt:lpstr>Set Three</vt:lpstr>
      <vt:lpstr>Set One</vt:lpstr>
      <vt:lpstr>Allons-Y!</vt:lpstr>
      <vt:lpstr>Allons-Y!</vt:lpstr>
      <vt:lpstr>Set Four</vt:lpstr>
      <vt:lpstr>Set Four</vt:lpstr>
      <vt:lpstr>Set Four</vt:lpstr>
      <vt:lpstr>Set Four</vt:lpstr>
      <vt:lpstr>Set One</vt:lpstr>
      <vt:lpstr>Allons-Y!</vt:lpstr>
      <vt:lpstr>Allons-Y!</vt:lpstr>
      <vt:lpstr>Set Five</vt:lpstr>
      <vt:lpstr>Set Five</vt:lpstr>
      <vt:lpstr>Set One</vt:lpstr>
      <vt:lpstr>Allons-Y!</vt:lpstr>
      <vt:lpstr>Allons-Y!</vt:lpstr>
      <vt:lpstr>Qu’est-ce Qui Manque? (Who’s This?)</vt:lpstr>
      <vt:lpstr>Allons Jour! (Let’s Play a Game!)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Laurel Wilkinson</cp:lastModifiedBy>
  <cp:revision>115</cp:revision>
  <dcterms:created xsi:type="dcterms:W3CDTF">2014-10-01T16:09:27Z</dcterms:created>
  <dcterms:modified xsi:type="dcterms:W3CDTF">2018-10-10T08:18:58Z</dcterms:modified>
</cp:coreProperties>
</file>