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9"/>
  </p:handoutMasterIdLst>
  <p:sldIdLst>
    <p:sldId id="261" r:id="rId2"/>
    <p:sldId id="258" r:id="rId3"/>
    <p:sldId id="263" r:id="rId4"/>
    <p:sldId id="269" r:id="rId5"/>
    <p:sldId id="264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8" r:id="rId17"/>
    <p:sldId id="280" r:id="rId18"/>
  </p:sldIdLst>
  <p:sldSz cx="9144000" cy="6858000" type="screen4x3"/>
  <p:notesSz cx="6858000" cy="9144000"/>
  <p:embeddedFontLst>
    <p:embeddedFont>
      <p:font typeface="Kalam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 SemiBold" pitchFamily="2" charset="0"/>
      <p:bold r:id="rId25"/>
    </p:embeddedFont>
    <p:embeddedFont>
      <p:font typeface="Sassoon Infant Rg" panose="02000503030000020003" pitchFamily="50" charset="0"/>
      <p:regular r:id="rId26"/>
      <p:bold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  <p:embeddedFont>
      <p:font typeface="Twinkl" pitchFamily="2" charset="0"/>
      <p:regular r:id="rId32"/>
      <p:bold r:id="rId33"/>
    </p:embeddedFont>
    <p:embeddedFont>
      <p:font typeface="BPreplay" panose="02000503000000020004" pitchFamily="50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DB5183"/>
    <a:srgbClr val="FF7E00"/>
    <a:srgbClr val="FEFBDA"/>
    <a:srgbClr val="FFFFE1"/>
    <a:srgbClr val="FDFDFD"/>
    <a:srgbClr val="AD8CC0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3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560" y="96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56CF0C-BA44-4A1B-91BA-60177F40EF7E}" type="datetimeFigureOut">
              <a:rPr lang="en-GB"/>
              <a:pPr>
                <a:defRPr/>
              </a:pPr>
              <a:t>31/10/2018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184E80-E01A-456E-8476-64D3101E1A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468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40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43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85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73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6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27" r:id="rId3"/>
    <p:sldLayoutId id="2147483728" r:id="rId4"/>
    <p:sldLayoutId id="2147483729" r:id="rId5"/>
    <p:sldLayoutId id="214748373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9.png"/><Relationship Id="rId18" Type="http://schemas.openxmlformats.org/officeDocument/2006/relationships/image" Target="../media/image10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audio" Target="../media/media5.WAV"/><Relationship Id="rId16" Type="http://schemas.openxmlformats.org/officeDocument/2006/relationships/image" Target="../media/image18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2.xml"/><Relationship Id="rId5" Type="http://schemas.microsoft.com/office/2007/relationships/media" Target="../media/media7.WAV"/><Relationship Id="rId15" Type="http://schemas.openxmlformats.org/officeDocument/2006/relationships/image" Target="../media/image21.png"/><Relationship Id="rId10" Type="http://schemas.openxmlformats.org/officeDocument/2006/relationships/audio" Target="../media/media9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WAV"/><Relationship Id="rId7" Type="http://schemas.openxmlformats.org/officeDocument/2006/relationships/image" Target="../media/image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8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WAV"/><Relationship Id="rId7" Type="http://schemas.openxmlformats.org/officeDocument/2006/relationships/image" Target="../media/image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12.WAV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5.WAV"/><Relationship Id="rId7" Type="http://schemas.openxmlformats.org/officeDocument/2006/relationships/image" Target="../media/image2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15.WAV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4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1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slideLayout" Target="../slideLayouts/slideLayout2.xml"/><Relationship Id="rId5" Type="http://schemas.microsoft.com/office/2007/relationships/media" Target="../media/media7.WAV"/><Relationship Id="rId15" Type="http://schemas.openxmlformats.org/officeDocument/2006/relationships/image" Target="../media/image9.png"/><Relationship Id="rId10" Type="http://schemas.openxmlformats.org/officeDocument/2006/relationships/audio" Target="../media/media9.WAV"/><Relationship Id="rId19" Type="http://schemas.openxmlformats.org/officeDocument/2006/relationships/image" Target="../media/image10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French 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| Year Three | Time | Birthdays | Lesson 4</a:t>
            </a:r>
          </a:p>
        </p:txBody>
      </p:sp>
      <p:sp>
        <p:nvSpPr>
          <p:cNvPr id="512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Time</a:t>
            </a:r>
          </a:p>
        </p:txBody>
      </p:sp>
      <p:sp>
        <p:nvSpPr>
          <p:cNvPr id="5128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French</a:t>
            </a:r>
          </a:p>
        </p:txBody>
      </p:sp>
      <p:pic>
        <p:nvPicPr>
          <p:cNvPr id="512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When’s Your Birthday?</a:t>
            </a:r>
          </a:p>
        </p:txBody>
      </p:sp>
      <p:pic>
        <p:nvPicPr>
          <p:cNvPr id="14339" name="Whole Clas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6"/>
          <p:cNvGrpSpPr>
            <a:grpSpLocks/>
          </p:cNvGrpSpPr>
          <p:nvPr/>
        </p:nvGrpSpPr>
        <p:grpSpPr bwMode="auto">
          <a:xfrm>
            <a:off x="2489200" y="3819525"/>
            <a:ext cx="4176713" cy="2273300"/>
            <a:chOff x="2141160" y="3250771"/>
            <a:chExt cx="5223467" cy="2842054"/>
          </a:xfrm>
        </p:grpSpPr>
        <p:pic>
          <p:nvPicPr>
            <p:cNvPr id="14361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88"/>
            <a:stretch>
              <a:fillRect/>
            </a:stretch>
          </p:blipFill>
          <p:spPr bwMode="auto">
            <a:xfrm>
              <a:off x="4285361" y="3250771"/>
              <a:ext cx="1657299" cy="28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82"/>
            <a:stretch>
              <a:fillRect/>
            </a:stretch>
          </p:blipFill>
          <p:spPr bwMode="auto">
            <a:xfrm>
              <a:off x="2141160" y="3561032"/>
              <a:ext cx="1525259" cy="253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84"/>
            <a:stretch>
              <a:fillRect/>
            </a:stretch>
          </p:blipFill>
          <p:spPr bwMode="auto">
            <a:xfrm>
              <a:off x="3427549" y="3589827"/>
              <a:ext cx="1435318" cy="2502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59" b="50555"/>
            <a:stretch>
              <a:fillRect/>
            </a:stretch>
          </p:blipFill>
          <p:spPr bwMode="auto">
            <a:xfrm>
              <a:off x="5588023" y="3250771"/>
              <a:ext cx="1776604" cy="2842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question"/>
          <p:cNvGrpSpPr>
            <a:grpSpLocks/>
          </p:cNvGrpSpPr>
          <p:nvPr/>
        </p:nvGrpSpPr>
        <p:grpSpPr bwMode="auto">
          <a:xfrm>
            <a:off x="762000" y="1766888"/>
            <a:ext cx="7632700" cy="504825"/>
            <a:chOff x="761657" y="1766666"/>
            <a:chExt cx="7632700" cy="505035"/>
          </a:xfrm>
        </p:grpSpPr>
        <p:sp>
          <p:nvSpPr>
            <p:cNvPr id="22" name="3"/>
            <p:cNvSpPr/>
            <p:nvPr/>
          </p:nvSpPr>
          <p:spPr bwMode="auto">
            <a:xfrm>
              <a:off x="761657" y="1766666"/>
              <a:ext cx="7632700" cy="50503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tx1"/>
                  </a:solidFill>
                  <a:latin typeface="Twinkl" pitchFamily="2" charset="0"/>
                </a:rPr>
                <a:t>Quelle est la date de ton anniversaire ?</a:t>
              </a:r>
            </a:p>
          </p:txBody>
        </p:sp>
        <p:pic>
          <p:nvPicPr>
            <p:cNvPr id="14360" name="L'an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765" y="1894459"/>
              <a:ext cx="258049" cy="249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4"/>
          <p:cNvGrpSpPr>
            <a:grpSpLocks/>
          </p:cNvGrpSpPr>
          <p:nvPr/>
        </p:nvGrpSpPr>
        <p:grpSpPr bwMode="auto">
          <a:xfrm>
            <a:off x="6421438" y="2757488"/>
            <a:ext cx="1966912" cy="1735137"/>
            <a:chOff x="847288" y="3049891"/>
            <a:chExt cx="1920625" cy="1647944"/>
          </a:xfrm>
        </p:grpSpPr>
        <p:sp>
          <p:nvSpPr>
            <p:cNvPr id="25" name="Oval Callout 24"/>
            <p:cNvSpPr/>
            <p:nvPr/>
          </p:nvSpPr>
          <p:spPr>
            <a:xfrm>
              <a:off x="847288" y="3049891"/>
              <a:ext cx="1920625" cy="1647944"/>
            </a:xfrm>
            <a:prstGeom prst="wedgeEllipseCallout">
              <a:avLst>
                <a:gd name="adj1" fmla="val -60138"/>
                <a:gd name="adj2" fmla="val 5063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deux février. </a:t>
              </a:r>
            </a:p>
          </p:txBody>
        </p:sp>
        <p:pic>
          <p:nvPicPr>
            <p:cNvPr id="14358" name="L'an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19" y="3159795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3"/>
          <p:cNvGrpSpPr>
            <a:grpSpLocks/>
          </p:cNvGrpSpPr>
          <p:nvPr/>
        </p:nvGrpSpPr>
        <p:grpSpPr bwMode="auto">
          <a:xfrm>
            <a:off x="4400550" y="1947863"/>
            <a:ext cx="2109788" cy="1736725"/>
            <a:chOff x="847288" y="3049891"/>
            <a:chExt cx="2061354" cy="1647944"/>
          </a:xfrm>
        </p:grpSpPr>
        <p:sp>
          <p:nvSpPr>
            <p:cNvPr id="28" name="Oval Callout 27"/>
            <p:cNvSpPr/>
            <p:nvPr/>
          </p:nvSpPr>
          <p:spPr>
            <a:xfrm>
              <a:off x="847288" y="3049891"/>
              <a:ext cx="2061354" cy="1647944"/>
            </a:xfrm>
            <a:prstGeom prst="wedgeEllipseCallout">
              <a:avLst>
                <a:gd name="adj1" fmla="val -17993"/>
                <a:gd name="adj2" fmla="val 7246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dix-neuf septembre. </a:t>
              </a:r>
            </a:p>
          </p:txBody>
        </p:sp>
        <p:pic>
          <p:nvPicPr>
            <p:cNvPr id="14356" name="L'an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584" y="3126803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2"/>
          <p:cNvGrpSpPr>
            <a:grpSpLocks/>
          </p:cNvGrpSpPr>
          <p:nvPr/>
        </p:nvGrpSpPr>
        <p:grpSpPr bwMode="auto">
          <a:xfrm>
            <a:off x="2416175" y="2303463"/>
            <a:ext cx="1873250" cy="1628775"/>
            <a:chOff x="1079822" y="2966093"/>
            <a:chExt cx="1828819" cy="1545842"/>
          </a:xfrm>
        </p:grpSpPr>
        <p:sp>
          <p:nvSpPr>
            <p:cNvPr id="31" name="Oval Callout 30"/>
            <p:cNvSpPr/>
            <p:nvPr/>
          </p:nvSpPr>
          <p:spPr>
            <a:xfrm>
              <a:off x="1079822" y="2966093"/>
              <a:ext cx="1828819" cy="1545842"/>
            </a:xfrm>
            <a:prstGeom prst="wedgeEllipseCallout">
              <a:avLst>
                <a:gd name="adj1" fmla="val 29071"/>
                <a:gd name="adj2" fmla="val 7246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vingt mars. </a:t>
              </a:r>
            </a:p>
          </p:txBody>
        </p:sp>
        <p:pic>
          <p:nvPicPr>
            <p:cNvPr id="14354" name="L'an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850" y="3004899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1"/>
          <p:cNvGrpSpPr>
            <a:grpSpLocks/>
          </p:cNvGrpSpPr>
          <p:nvPr/>
        </p:nvGrpSpPr>
        <p:grpSpPr bwMode="auto">
          <a:xfrm>
            <a:off x="750888" y="3678238"/>
            <a:ext cx="1873250" cy="1628775"/>
            <a:chOff x="1079822" y="2966093"/>
            <a:chExt cx="1828819" cy="1545842"/>
          </a:xfrm>
        </p:grpSpPr>
        <p:sp>
          <p:nvSpPr>
            <p:cNvPr id="34" name="Oval Callout 33"/>
            <p:cNvSpPr/>
            <p:nvPr/>
          </p:nvSpPr>
          <p:spPr>
            <a:xfrm>
              <a:off x="1079822" y="2966093"/>
              <a:ext cx="1828819" cy="1545842"/>
            </a:xfrm>
            <a:prstGeom prst="wedgeEllipseCallout">
              <a:avLst>
                <a:gd name="adj1" fmla="val 72176"/>
                <a:gd name="adj2" fmla="val 1226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onze juillet. </a:t>
              </a:r>
            </a:p>
          </p:txBody>
        </p:sp>
        <p:pic>
          <p:nvPicPr>
            <p:cNvPr id="14352" name="L'an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850" y="3004899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5 Quelle est la date de ton anniversa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979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Mon anniversaire est le onze juill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1776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Mon anniversaire est le vingt ma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25336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8 Mon anniversaire est le deux févri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3348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9 Mon anniversaire est le dix-neuf septembr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41624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9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9" b="50555"/>
          <a:stretch>
            <a:fillRect/>
          </a:stretch>
        </p:blipFill>
        <p:spPr bwMode="auto">
          <a:xfrm>
            <a:off x="4405313" y="3819525"/>
            <a:ext cx="1420812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When’s Your Birthday?</a:t>
            </a:r>
          </a:p>
        </p:txBody>
      </p:sp>
      <p:pic>
        <p:nvPicPr>
          <p:cNvPr id="1536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84"/>
          <a:stretch>
            <a:fillRect/>
          </a:stretch>
        </p:blipFill>
        <p:spPr bwMode="auto">
          <a:xfrm>
            <a:off x="3517900" y="4090988"/>
            <a:ext cx="1147763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"/>
          <p:cNvSpPr/>
          <p:nvPr/>
        </p:nvSpPr>
        <p:spPr bwMode="auto">
          <a:xfrm>
            <a:off x="762000" y="1766888"/>
            <a:ext cx="7632700" cy="7715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Compare with what you wrote in your book – how are the English and French sentences different/the same?</a:t>
            </a:r>
          </a:p>
        </p:txBody>
      </p:sp>
      <p:grpSp>
        <p:nvGrpSpPr>
          <p:cNvPr id="24" name="2"/>
          <p:cNvGrpSpPr>
            <a:grpSpLocks/>
          </p:cNvGrpSpPr>
          <p:nvPr/>
        </p:nvGrpSpPr>
        <p:grpSpPr bwMode="auto">
          <a:xfrm>
            <a:off x="5581650" y="2757488"/>
            <a:ext cx="1966913" cy="1735137"/>
            <a:chOff x="847288" y="3049891"/>
            <a:chExt cx="1920625" cy="1647944"/>
          </a:xfrm>
        </p:grpSpPr>
        <p:sp>
          <p:nvSpPr>
            <p:cNvPr id="25" name="Oval Callout 24"/>
            <p:cNvSpPr/>
            <p:nvPr/>
          </p:nvSpPr>
          <p:spPr>
            <a:xfrm>
              <a:off x="847288" y="3049891"/>
              <a:ext cx="1920625" cy="1647944"/>
            </a:xfrm>
            <a:prstGeom prst="wedgeEllipseCallout">
              <a:avLst>
                <a:gd name="adj1" fmla="val -60138"/>
                <a:gd name="adj2" fmla="val 5063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deux février. </a:t>
              </a:r>
            </a:p>
          </p:txBody>
        </p:sp>
        <p:pic>
          <p:nvPicPr>
            <p:cNvPr id="15376" name="L'an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19" y="3159795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1"/>
          <p:cNvGrpSpPr>
            <a:grpSpLocks/>
          </p:cNvGrpSpPr>
          <p:nvPr/>
        </p:nvGrpSpPr>
        <p:grpSpPr bwMode="auto">
          <a:xfrm>
            <a:off x="1844675" y="3005138"/>
            <a:ext cx="1873250" cy="1628775"/>
            <a:chOff x="1079822" y="2966093"/>
            <a:chExt cx="1828819" cy="1545842"/>
          </a:xfrm>
        </p:grpSpPr>
        <p:sp>
          <p:nvSpPr>
            <p:cNvPr id="31" name="Oval Callout 30"/>
            <p:cNvSpPr/>
            <p:nvPr/>
          </p:nvSpPr>
          <p:spPr>
            <a:xfrm>
              <a:off x="1079822" y="2966093"/>
              <a:ext cx="1828819" cy="1545842"/>
            </a:xfrm>
            <a:prstGeom prst="wedgeEllipseCallout">
              <a:avLst>
                <a:gd name="adj1" fmla="val 56337"/>
                <a:gd name="adj2" fmla="val 492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vingt mars. </a:t>
              </a:r>
            </a:p>
          </p:txBody>
        </p:sp>
        <p:pic>
          <p:nvPicPr>
            <p:cNvPr id="15374" name="L'an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850" y="3004899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Answer 1"/>
          <p:cNvSpPr/>
          <p:nvPr/>
        </p:nvSpPr>
        <p:spPr bwMode="auto">
          <a:xfrm>
            <a:off x="1844675" y="3005138"/>
            <a:ext cx="1873250" cy="1628775"/>
          </a:xfrm>
          <a:prstGeom prst="wedgeEllipseCallout">
            <a:avLst>
              <a:gd name="adj1" fmla="val 56337"/>
              <a:gd name="adj2" fmla="val 492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My birthday is the 20th March.</a:t>
            </a:r>
          </a:p>
        </p:txBody>
      </p:sp>
      <p:sp>
        <p:nvSpPr>
          <p:cNvPr id="36" name="Answer 2"/>
          <p:cNvSpPr/>
          <p:nvPr/>
        </p:nvSpPr>
        <p:spPr bwMode="auto">
          <a:xfrm>
            <a:off x="5581650" y="2763838"/>
            <a:ext cx="1966913" cy="1735137"/>
          </a:xfrm>
          <a:prstGeom prst="wedgeEllipseCallout">
            <a:avLst>
              <a:gd name="adj1" fmla="val -60138"/>
              <a:gd name="adj2" fmla="val 506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My birthday is the 2nd February.</a:t>
            </a:r>
          </a:p>
        </p:txBody>
      </p:sp>
      <p:pic>
        <p:nvPicPr>
          <p:cNvPr id="4" name="7 Mon anniversaire est le vingt m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388" y="3325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8 Mon anniversaire est le deux févri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388" y="4024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3"/>
          <p:cNvSpPr/>
          <p:nvPr/>
        </p:nvSpPr>
        <p:spPr bwMode="auto">
          <a:xfrm>
            <a:off x="755650" y="3294063"/>
            <a:ext cx="7632700" cy="2798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6387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When’s Your Birthday?</a:t>
            </a:r>
          </a:p>
        </p:txBody>
      </p:sp>
      <p:pic>
        <p:nvPicPr>
          <p:cNvPr id="16388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1"/>
          <p:cNvGrpSpPr>
            <a:grpSpLocks/>
          </p:cNvGrpSpPr>
          <p:nvPr/>
        </p:nvGrpSpPr>
        <p:grpSpPr bwMode="auto">
          <a:xfrm>
            <a:off x="1847850" y="1857375"/>
            <a:ext cx="2043113" cy="1776413"/>
            <a:chOff x="914051" y="2966093"/>
            <a:chExt cx="1994590" cy="1685963"/>
          </a:xfrm>
        </p:grpSpPr>
        <p:sp>
          <p:nvSpPr>
            <p:cNvPr id="31" name="Oval Callout 30"/>
            <p:cNvSpPr/>
            <p:nvPr/>
          </p:nvSpPr>
          <p:spPr>
            <a:xfrm>
              <a:off x="914051" y="2966093"/>
              <a:ext cx="1994590" cy="1685963"/>
            </a:xfrm>
            <a:prstGeom prst="wedgeEllipseCallout">
              <a:avLst>
                <a:gd name="adj1" fmla="val 90837"/>
                <a:gd name="adj2" fmla="val 492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premier août. </a:t>
              </a:r>
            </a:p>
          </p:txBody>
        </p:sp>
        <p:pic>
          <p:nvPicPr>
            <p:cNvPr id="16394" name="L'an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158" y="3036748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82"/>
          <a:stretch>
            <a:fillRect/>
          </a:stretch>
        </p:blipFill>
        <p:spPr bwMode="auto">
          <a:xfrm>
            <a:off x="3890963" y="2038350"/>
            <a:ext cx="1833562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nswer 1"/>
          <p:cNvSpPr/>
          <p:nvPr/>
        </p:nvSpPr>
        <p:spPr bwMode="auto">
          <a:xfrm>
            <a:off x="1846263" y="1857375"/>
            <a:ext cx="2043112" cy="1776413"/>
          </a:xfrm>
          <a:prstGeom prst="wedgeEllipseCallout">
            <a:avLst>
              <a:gd name="adj1" fmla="val 90837"/>
              <a:gd name="adj2" fmla="val 492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My birthday is the first of August.</a:t>
            </a:r>
          </a:p>
        </p:txBody>
      </p:sp>
      <p:pic>
        <p:nvPicPr>
          <p:cNvPr id="2" name="10 Mon anniversaire est le premier aoû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63" y="34559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3"/>
          <p:cNvSpPr/>
          <p:nvPr/>
        </p:nvSpPr>
        <p:spPr bwMode="auto">
          <a:xfrm>
            <a:off x="755650" y="2428875"/>
            <a:ext cx="7632700" cy="3663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4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4298950"/>
            <a:ext cx="4086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dirty="0"/>
              <a:t>Quelle  est la date de </a:t>
            </a:r>
            <a:br>
              <a:rPr lang="fr-FR" dirty="0"/>
            </a:br>
            <a:r>
              <a:rPr lang="fr-FR" dirty="0"/>
              <a:t>ton anniversaire?</a:t>
            </a:r>
            <a:endParaRPr lang="en-GB" dirty="0"/>
          </a:p>
        </p:txBody>
      </p:sp>
      <p:pic>
        <p:nvPicPr>
          <p:cNvPr id="17413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"/>
          <p:cNvSpPr/>
          <p:nvPr/>
        </p:nvSpPr>
        <p:spPr bwMode="auto">
          <a:xfrm>
            <a:off x="755650" y="1909763"/>
            <a:ext cx="7632700" cy="59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How many of your friends’ birthdays can you find out?</a:t>
            </a:r>
          </a:p>
        </p:txBody>
      </p:sp>
      <p:grpSp>
        <p:nvGrpSpPr>
          <p:cNvPr id="8" name="1"/>
          <p:cNvGrpSpPr>
            <a:grpSpLocks/>
          </p:cNvGrpSpPr>
          <p:nvPr/>
        </p:nvGrpSpPr>
        <p:grpSpPr bwMode="auto">
          <a:xfrm>
            <a:off x="5567363" y="2646363"/>
            <a:ext cx="1851025" cy="1670050"/>
            <a:chOff x="813248" y="2966093"/>
            <a:chExt cx="1807121" cy="1585692"/>
          </a:xfrm>
        </p:grpSpPr>
        <p:sp>
          <p:nvSpPr>
            <p:cNvPr id="9" name="Oval Callout 8"/>
            <p:cNvSpPr/>
            <p:nvPr/>
          </p:nvSpPr>
          <p:spPr>
            <a:xfrm>
              <a:off x="813248" y="2966093"/>
              <a:ext cx="1807121" cy="1585692"/>
            </a:xfrm>
            <a:prstGeom prst="wedgeEllipseCallout">
              <a:avLst>
                <a:gd name="adj1" fmla="val -50806"/>
                <a:gd name="adj2" fmla="val 8243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Quelle est la date de ton anniversaire Samuel ?</a:t>
              </a:r>
            </a:p>
          </p:txBody>
        </p:sp>
        <p:pic>
          <p:nvPicPr>
            <p:cNvPr id="17423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817" y="3033807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2"/>
          <p:cNvGrpSpPr>
            <a:grpSpLocks/>
          </p:cNvGrpSpPr>
          <p:nvPr/>
        </p:nvGrpSpPr>
        <p:grpSpPr bwMode="auto">
          <a:xfrm>
            <a:off x="5127625" y="2717800"/>
            <a:ext cx="1851025" cy="1670050"/>
            <a:chOff x="813248" y="2966093"/>
            <a:chExt cx="1807121" cy="1585692"/>
          </a:xfrm>
        </p:grpSpPr>
        <p:sp>
          <p:nvSpPr>
            <p:cNvPr id="13" name="Oval Callout 12"/>
            <p:cNvSpPr/>
            <p:nvPr/>
          </p:nvSpPr>
          <p:spPr>
            <a:xfrm>
              <a:off x="813248" y="2966093"/>
              <a:ext cx="1807121" cy="1585692"/>
            </a:xfrm>
            <a:prstGeom prst="wedgeEllipseCallout">
              <a:avLst>
                <a:gd name="adj1" fmla="val 51596"/>
                <a:gd name="adj2" fmla="val 8243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vingt mars. </a:t>
              </a:r>
            </a:p>
          </p:txBody>
        </p:sp>
        <p:pic>
          <p:nvPicPr>
            <p:cNvPr id="17421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426" y="3010841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2638425"/>
            <a:ext cx="2370138" cy="33559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11 Quelle est la date de ton anniversaire Samu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108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2 Mon anniversaire est le vingt m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819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/>
          <p:cNvSpPr/>
          <p:nvPr/>
        </p:nvSpPr>
        <p:spPr bwMode="auto">
          <a:xfrm>
            <a:off x="755650" y="3294063"/>
            <a:ext cx="7632700" cy="27987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8435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Mon anniversaire est…</a:t>
            </a: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24"/>
          <a:stretch>
            <a:fillRect/>
          </a:stretch>
        </p:blipFill>
        <p:spPr bwMode="auto">
          <a:xfrm>
            <a:off x="1676400" y="1671638"/>
            <a:ext cx="435292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563813" y="3762375"/>
            <a:ext cx="277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chemeClr val="tx1"/>
                </a:solidFill>
                <a:latin typeface="Kalam" panose="02000000000000000000" pitchFamily="2" charset="0"/>
                <a:cs typeface="Kalam" panose="02000000000000000000" pitchFamily="2" charset="0"/>
              </a:rPr>
              <a:t>Hassan: Mon anniversaire est le cinq juin.</a:t>
            </a:r>
          </a:p>
        </p:txBody>
      </p:sp>
      <p:pic>
        <p:nvPicPr>
          <p:cNvPr id="16" name="L'an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3814763"/>
            <a:ext cx="265113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662238"/>
            <a:ext cx="2906712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3 Mon anniversaire est le cinq ju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713" y="2852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/>
          <p:cNvSpPr/>
          <p:nvPr/>
        </p:nvSpPr>
        <p:spPr bwMode="auto">
          <a:xfrm>
            <a:off x="755650" y="2081213"/>
            <a:ext cx="7632700" cy="40116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9459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 eaLnBrk="1" hangingPunct="1"/>
            <a:r>
              <a:rPr lang="en-GB" altLang="en-US"/>
              <a:t>Nous sommes…</a:t>
            </a:r>
            <a:br>
              <a:rPr lang="en-GB" altLang="en-US"/>
            </a:br>
            <a:r>
              <a:rPr lang="en-GB" altLang="en-US" sz="3100"/>
              <a:t>(We Are…)</a:t>
            </a:r>
          </a:p>
        </p:txBody>
      </p:sp>
      <p:pic>
        <p:nvPicPr>
          <p:cNvPr id="19460" name="Group Wo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438400"/>
            <a:ext cx="2405062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740150"/>
            <a:ext cx="1993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1"/>
          <p:cNvGrpSpPr>
            <a:grpSpLocks/>
          </p:cNvGrpSpPr>
          <p:nvPr/>
        </p:nvGrpSpPr>
        <p:grpSpPr bwMode="auto">
          <a:xfrm>
            <a:off x="1004888" y="2243138"/>
            <a:ext cx="1851025" cy="1671637"/>
            <a:chOff x="813248" y="2966093"/>
            <a:chExt cx="1807121" cy="1585692"/>
          </a:xfrm>
        </p:grpSpPr>
        <p:sp>
          <p:nvSpPr>
            <p:cNvPr id="15" name="Oval Callout 14"/>
            <p:cNvSpPr/>
            <p:nvPr/>
          </p:nvSpPr>
          <p:spPr>
            <a:xfrm>
              <a:off x="813248" y="2966093"/>
              <a:ext cx="1807121" cy="1585692"/>
            </a:xfrm>
            <a:prstGeom prst="wedgeEllipseCallout">
              <a:avLst>
                <a:gd name="adj1" fmla="val 32557"/>
                <a:gd name="adj2" fmla="val 7616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vingt janvier.</a:t>
              </a:r>
            </a:p>
          </p:txBody>
        </p:sp>
        <p:pic>
          <p:nvPicPr>
            <p:cNvPr id="19471" name="L'an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426" y="3010841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 bwMode="auto">
          <a:xfrm>
            <a:off x="5770563" y="3740150"/>
            <a:ext cx="21859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2"/>
          <p:cNvGrpSpPr>
            <a:grpSpLocks/>
          </p:cNvGrpSpPr>
          <p:nvPr/>
        </p:nvGrpSpPr>
        <p:grpSpPr bwMode="auto">
          <a:xfrm>
            <a:off x="6391275" y="2233613"/>
            <a:ext cx="1851025" cy="1670050"/>
            <a:chOff x="813248" y="2966093"/>
            <a:chExt cx="1807121" cy="1585692"/>
          </a:xfrm>
        </p:grpSpPr>
        <p:sp>
          <p:nvSpPr>
            <p:cNvPr id="19" name="Oval Callout 18"/>
            <p:cNvSpPr/>
            <p:nvPr/>
          </p:nvSpPr>
          <p:spPr>
            <a:xfrm>
              <a:off x="813248" y="2966093"/>
              <a:ext cx="1807121" cy="1585692"/>
            </a:xfrm>
            <a:prstGeom prst="wedgeEllipseCallout">
              <a:avLst>
                <a:gd name="adj1" fmla="val -23017"/>
                <a:gd name="adj2" fmla="val 71602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Mon anniversaire est le trois janvier.</a:t>
              </a:r>
            </a:p>
          </p:txBody>
        </p:sp>
        <p:pic>
          <p:nvPicPr>
            <p:cNvPr id="19469" name="L'an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426" y="3010841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5 Mon anniversaire est le vingt janv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1279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4 Mon anniversaire est le trois janvi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2006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048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2048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2048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speak in sentences using known vocabulary and grammar.</a:t>
            </a:r>
          </a:p>
        </p:txBody>
      </p:sp>
      <p:sp>
        <p:nvSpPr>
          <p:cNvPr id="2048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r>
              <a:rPr lang="en-GB" altLang="en-US"/>
              <a:t>I can make new sentences by swapping key vocabulary.</a:t>
            </a:r>
          </a:p>
          <a:p>
            <a:r>
              <a:rPr lang="en-GB" altLang="en-US"/>
              <a:t>I can make my sentences questions or statements.</a:t>
            </a:r>
          </a:p>
          <a:p>
            <a:r>
              <a:rPr lang="en-GB" altLang="en-US"/>
              <a:t>I can compare English and French sentences.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60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 b="1" dirty="0">
                <a:solidFill>
                  <a:schemeClr val="tx1"/>
                </a:solidFill>
                <a:latin typeface="Twinkl" pitchFamily="2" charset="0"/>
              </a:rPr>
              <a:t>Mon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anniversaire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4000" b="1" dirty="0">
                <a:solidFill>
                  <a:schemeClr val="tx1"/>
                </a:solidFill>
                <a:latin typeface="Twinkl" pitchFamily="2" charset="0"/>
              </a:rPr>
              <a:t>(My Birthday)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2"/>
          <a:stretch>
            <a:fillRect/>
          </a:stretch>
        </p:blipFill>
        <p:spPr bwMode="auto">
          <a:xfrm>
            <a:off x="684213" y="2924175"/>
            <a:ext cx="39497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4"/>
          <a:stretch>
            <a:fillRect/>
          </a:stretch>
        </p:blipFill>
        <p:spPr bwMode="auto">
          <a:xfrm>
            <a:off x="5127625" y="2924175"/>
            <a:ext cx="2613025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717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717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speak in sentences using known vocabulary and grammar.</a:t>
            </a:r>
          </a:p>
        </p:txBody>
      </p:sp>
      <p:sp>
        <p:nvSpPr>
          <p:cNvPr id="717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r>
              <a:rPr lang="en-GB" altLang="en-US"/>
              <a:t>I can make new sentences by swapping key vocabulary.</a:t>
            </a:r>
          </a:p>
          <a:p>
            <a:r>
              <a:rPr lang="en-GB" altLang="en-US"/>
              <a:t>I can make my sentences questions or statements.</a:t>
            </a:r>
          </a:p>
          <a:p>
            <a:r>
              <a:rPr lang="en-GB" altLang="en-US"/>
              <a:t>I can compare English and French sentences.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5"/>
          <p:cNvSpPr>
            <a:spLocks noGrp="1"/>
          </p:cNvSpPr>
          <p:nvPr>
            <p:ph type="title"/>
          </p:nvPr>
        </p:nvSpPr>
        <p:spPr>
          <a:xfrm>
            <a:off x="457200" y="263525"/>
            <a:ext cx="8220075" cy="1597025"/>
          </a:xfrm>
        </p:spPr>
        <p:txBody>
          <a:bodyPr/>
          <a:lstStyle/>
          <a:p>
            <a:pPr eaLnBrk="1" hangingPunct="1"/>
            <a:r>
              <a:rPr lang="en-GB" altLang="en-US"/>
              <a:t>My Birthday Is In…</a:t>
            </a:r>
          </a:p>
        </p:txBody>
      </p:sp>
      <p:pic>
        <p:nvPicPr>
          <p:cNvPr id="8195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190625" y="1704975"/>
            <a:ext cx="1279525" cy="1279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mai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68575" y="1860550"/>
            <a:ext cx="1690688" cy="16906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novembre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99125" y="2951163"/>
            <a:ext cx="1644650" cy="16462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septembre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64125" y="1557338"/>
            <a:ext cx="1376363" cy="1376362"/>
          </a:xfrm>
          <a:prstGeom prst="ellipse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juin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84663" y="2873375"/>
            <a:ext cx="1246187" cy="1246188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juillet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97675" y="1824038"/>
            <a:ext cx="1246188" cy="12461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février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44600" y="4737100"/>
            <a:ext cx="1323975" cy="132397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avril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71538" y="3070225"/>
            <a:ext cx="1554162" cy="15541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décembre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27850" y="4351338"/>
            <a:ext cx="1246188" cy="124618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>
                <a:latin typeface="Twinkl" pitchFamily="2" charset="0"/>
              </a:rPr>
              <a:t>mars</a:t>
            </a:r>
          </a:p>
        </p:txBody>
      </p:sp>
      <p:sp>
        <p:nvSpPr>
          <p:cNvPr id="22" name="Oval 21"/>
          <p:cNvSpPr/>
          <p:nvPr/>
        </p:nvSpPr>
        <p:spPr>
          <a:xfrm>
            <a:off x="2451100" y="3676650"/>
            <a:ext cx="1644650" cy="1644650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janvier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05463" y="4737100"/>
            <a:ext cx="1192212" cy="1192213"/>
          </a:xfrm>
          <a:prstGeom prst="ellipse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août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08463" y="4265613"/>
            <a:ext cx="1303337" cy="130333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700" dirty="0" err="1">
                <a:latin typeface="Twinkl" pitchFamily="2" charset="0"/>
              </a:rPr>
              <a:t>octobre</a:t>
            </a:r>
            <a:endParaRPr lang="en-GB" sz="1700"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My Birthday Is In…</a:t>
            </a:r>
          </a:p>
        </p:txBody>
      </p:sp>
      <p:pic>
        <p:nvPicPr>
          <p:cNvPr id="9219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8"/>
          <a:stretch>
            <a:fillRect/>
          </a:stretch>
        </p:blipFill>
        <p:spPr bwMode="auto">
          <a:xfrm>
            <a:off x="3035300" y="2562225"/>
            <a:ext cx="3073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"/>
          <p:cNvSpPr/>
          <p:nvPr/>
        </p:nvSpPr>
        <p:spPr>
          <a:xfrm>
            <a:off x="755650" y="1749425"/>
            <a:ext cx="7632700" cy="63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In which month is your birthday?  Tell as many people as you can!</a:t>
            </a:r>
          </a:p>
        </p:txBody>
      </p:sp>
      <p:grpSp>
        <p:nvGrpSpPr>
          <p:cNvPr id="7" name="1"/>
          <p:cNvGrpSpPr>
            <a:grpSpLocks/>
          </p:cNvGrpSpPr>
          <p:nvPr/>
        </p:nvGrpSpPr>
        <p:grpSpPr bwMode="auto">
          <a:xfrm>
            <a:off x="939800" y="3303588"/>
            <a:ext cx="1828800" cy="1358900"/>
            <a:chOff x="939113" y="3303761"/>
            <a:chExt cx="1828800" cy="1359244"/>
          </a:xfrm>
        </p:grpSpPr>
        <p:sp>
          <p:nvSpPr>
            <p:cNvPr id="3" name="Oval Callout 2"/>
            <p:cNvSpPr/>
            <p:nvPr/>
          </p:nvSpPr>
          <p:spPr>
            <a:xfrm>
              <a:off x="939113" y="3303761"/>
              <a:ext cx="1828800" cy="1359244"/>
            </a:xfrm>
            <a:prstGeom prst="wedgeEllipseCallout">
              <a:avLst>
                <a:gd name="adj1" fmla="val 75225"/>
                <a:gd name="adj2" fmla="val -4231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Salut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, </a:t>
              </a: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novembre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.</a:t>
              </a:r>
            </a:p>
          </p:txBody>
        </p:sp>
        <p:pic>
          <p:nvPicPr>
            <p:cNvPr id="9229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132" y="3429000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2"/>
          <p:cNvGrpSpPr>
            <a:grpSpLocks/>
          </p:cNvGrpSpPr>
          <p:nvPr/>
        </p:nvGrpSpPr>
        <p:grpSpPr bwMode="auto">
          <a:xfrm>
            <a:off x="6270625" y="2624138"/>
            <a:ext cx="1828800" cy="1358900"/>
            <a:chOff x="6270625" y="2624139"/>
            <a:chExt cx="1828800" cy="1359244"/>
          </a:xfrm>
        </p:grpSpPr>
        <p:sp>
          <p:nvSpPr>
            <p:cNvPr id="8" name="Oval Callout 7"/>
            <p:cNvSpPr/>
            <p:nvPr/>
          </p:nvSpPr>
          <p:spPr>
            <a:xfrm>
              <a:off x="6270625" y="2624139"/>
              <a:ext cx="1828800" cy="1359244"/>
            </a:xfrm>
            <a:prstGeom prst="wedgeEllipseCallout">
              <a:avLst>
                <a:gd name="adj1" fmla="val -75676"/>
                <a:gd name="adj2" fmla="val -1443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Bonjour, </a:t>
              </a: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juin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.</a:t>
              </a:r>
            </a:p>
          </p:txBody>
        </p:sp>
        <p:pic>
          <p:nvPicPr>
            <p:cNvPr id="9227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644" y="2715109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 Salut, novemb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050" y="3678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Bonjour, ju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050" y="4364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2"/>
          <a:stretch>
            <a:fillRect/>
          </a:stretch>
        </p:blipFill>
        <p:spPr bwMode="auto">
          <a:xfrm>
            <a:off x="755650" y="2600325"/>
            <a:ext cx="282416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Jump for the Month</a:t>
            </a:r>
          </a:p>
        </p:txBody>
      </p:sp>
      <p:pic>
        <p:nvPicPr>
          <p:cNvPr id="10244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"/>
          <p:cNvSpPr/>
          <p:nvPr/>
        </p:nvSpPr>
        <p:spPr>
          <a:xfrm>
            <a:off x="755650" y="1749425"/>
            <a:ext cx="7632700" cy="63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		My birthday is                                    .</a:t>
            </a:r>
          </a:p>
        </p:txBody>
      </p:sp>
      <p:grpSp>
        <p:nvGrpSpPr>
          <p:cNvPr id="7" name="1"/>
          <p:cNvGrpSpPr>
            <a:grpSpLocks/>
          </p:cNvGrpSpPr>
          <p:nvPr/>
        </p:nvGrpSpPr>
        <p:grpSpPr bwMode="auto">
          <a:xfrm>
            <a:off x="3327400" y="2609850"/>
            <a:ext cx="1966913" cy="1468438"/>
            <a:chOff x="847288" y="3303761"/>
            <a:chExt cx="1920625" cy="1394074"/>
          </a:xfrm>
        </p:grpSpPr>
        <p:sp>
          <p:nvSpPr>
            <p:cNvPr id="3" name="Oval Callout 2"/>
            <p:cNvSpPr/>
            <p:nvPr/>
          </p:nvSpPr>
          <p:spPr>
            <a:xfrm>
              <a:off x="847288" y="3303761"/>
              <a:ext cx="1920625" cy="1394074"/>
            </a:xfrm>
            <a:prstGeom prst="wedgeEllipseCallout">
              <a:avLst>
                <a:gd name="adj1" fmla="val -99089"/>
                <a:gd name="adj2" fmla="val 63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Novembre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 ?</a:t>
              </a:r>
            </a:p>
          </p:txBody>
        </p:sp>
        <p:pic>
          <p:nvPicPr>
            <p:cNvPr id="10255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18" y="3493672"/>
              <a:ext cx="258762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9"/>
          <a:stretch>
            <a:fillRect/>
          </a:stretch>
        </p:blipFill>
        <p:spPr bwMode="auto">
          <a:xfrm>
            <a:off x="5973763" y="2898775"/>
            <a:ext cx="22177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2"/>
          <p:cNvGrpSpPr>
            <a:grpSpLocks/>
          </p:cNvGrpSpPr>
          <p:nvPr/>
        </p:nvGrpSpPr>
        <p:grpSpPr bwMode="auto">
          <a:xfrm>
            <a:off x="4143375" y="4533900"/>
            <a:ext cx="2017713" cy="1444625"/>
            <a:chOff x="3985426" y="4191087"/>
            <a:chExt cx="2017698" cy="1444522"/>
          </a:xfrm>
        </p:grpSpPr>
        <p:sp>
          <p:nvSpPr>
            <p:cNvPr id="8" name="Oval Callout 7"/>
            <p:cNvSpPr/>
            <p:nvPr/>
          </p:nvSpPr>
          <p:spPr>
            <a:xfrm>
              <a:off x="3985426" y="4191087"/>
              <a:ext cx="2017698" cy="1444522"/>
            </a:xfrm>
            <a:prstGeom prst="wedgeEllipseCallout">
              <a:avLst>
                <a:gd name="adj1" fmla="val 65002"/>
                <a:gd name="adj2" fmla="val -718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Novembre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 !</a:t>
              </a:r>
            </a:p>
          </p:txBody>
        </p:sp>
        <p:pic>
          <p:nvPicPr>
            <p:cNvPr id="10253" name="L'an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530" y="4344171"/>
              <a:ext cx="285490" cy="2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5" name="Straight Connector 24"/>
          <p:cNvCxnSpPr/>
          <p:nvPr/>
        </p:nvCxnSpPr>
        <p:spPr>
          <a:xfrm>
            <a:off x="4233863" y="2152650"/>
            <a:ext cx="24495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3 Novembre 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3784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 Novembre state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4519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9"/>
          <a:stretch>
            <a:fillRect/>
          </a:stretch>
        </p:blipFill>
        <p:spPr bwMode="auto">
          <a:xfrm>
            <a:off x="1998663" y="2643188"/>
            <a:ext cx="3910012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Jump for the Month</a:t>
            </a:r>
          </a:p>
        </p:txBody>
      </p:sp>
      <p:pic>
        <p:nvPicPr>
          <p:cNvPr id="11268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970588" y="2984500"/>
            <a:ext cx="2325687" cy="2003425"/>
            <a:chOff x="3327662" y="2531817"/>
            <a:chExt cx="2324641" cy="2002170"/>
          </a:xfrm>
        </p:grpSpPr>
        <p:sp>
          <p:nvSpPr>
            <p:cNvPr id="3" name="Oval Callout 2"/>
            <p:cNvSpPr/>
            <p:nvPr/>
          </p:nvSpPr>
          <p:spPr>
            <a:xfrm>
              <a:off x="3327662" y="2531817"/>
              <a:ext cx="2324641" cy="2002170"/>
            </a:xfrm>
            <a:prstGeom prst="wedgeEllipseCallout">
              <a:avLst>
                <a:gd name="adj1" fmla="val -76075"/>
                <a:gd name="adj2" fmla="val -2089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tx1"/>
                  </a:solidFill>
                  <a:latin typeface="Twinkl" pitchFamily="2" charset="0"/>
                </a:rPr>
                <a:t>Quelle est la date de ton anniversaire ?</a:t>
              </a:r>
            </a:p>
          </p:txBody>
        </p:sp>
        <p:pic>
          <p:nvPicPr>
            <p:cNvPr id="11275" name="L'an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571" y="2754109"/>
              <a:ext cx="285490" cy="2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" name="Group 14335"/>
          <p:cNvGrpSpPr>
            <a:grpSpLocks/>
          </p:cNvGrpSpPr>
          <p:nvPr/>
        </p:nvGrpSpPr>
        <p:grpSpPr bwMode="auto">
          <a:xfrm>
            <a:off x="908050" y="1825625"/>
            <a:ext cx="7632700" cy="2401888"/>
            <a:chOff x="908050" y="1825518"/>
            <a:chExt cx="7632700" cy="2402307"/>
          </a:xfrm>
        </p:grpSpPr>
        <p:sp>
          <p:nvSpPr>
            <p:cNvPr id="36" name="3"/>
            <p:cNvSpPr/>
            <p:nvPr/>
          </p:nvSpPr>
          <p:spPr>
            <a:xfrm>
              <a:off x="908050" y="1825518"/>
              <a:ext cx="7632700" cy="63352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anniversaire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 = birthday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1427163" y="2587651"/>
              <a:ext cx="1677987" cy="1640174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8000" b="1" dirty="0">
                  <a:latin typeface="Twinkl" pitchFamily="2" charset="0"/>
                </a:rPr>
                <a:t>?</a:t>
              </a:r>
            </a:p>
          </p:txBody>
        </p:sp>
      </p:grpSp>
      <p:pic>
        <p:nvPicPr>
          <p:cNvPr id="4" name="5 Quelle est la date de ton anniversa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925" y="3038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9"/>
          <a:stretch>
            <a:fillRect/>
          </a:stretch>
        </p:blipFill>
        <p:spPr bwMode="auto">
          <a:xfrm>
            <a:off x="1998663" y="2643188"/>
            <a:ext cx="3910012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When’s Your Birthday?</a:t>
            </a:r>
          </a:p>
        </p:txBody>
      </p:sp>
      <p:pic>
        <p:nvPicPr>
          <p:cNvPr id="12292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970588" y="3021013"/>
            <a:ext cx="2284412" cy="1966912"/>
            <a:chOff x="3327663" y="2567290"/>
            <a:chExt cx="2283457" cy="1966698"/>
          </a:xfrm>
        </p:grpSpPr>
        <p:sp>
          <p:nvSpPr>
            <p:cNvPr id="3" name="Oval Callout 2"/>
            <p:cNvSpPr/>
            <p:nvPr/>
          </p:nvSpPr>
          <p:spPr>
            <a:xfrm>
              <a:off x="3327663" y="2567290"/>
              <a:ext cx="2283457" cy="1966698"/>
            </a:xfrm>
            <a:prstGeom prst="wedgeEllipseCallout">
              <a:avLst>
                <a:gd name="adj1" fmla="val -76075"/>
                <a:gd name="adj2" fmla="val -2089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>
                  <a:solidFill>
                    <a:schemeClr val="tx1"/>
                  </a:solidFill>
                  <a:latin typeface="Twinkl" pitchFamily="2" charset="0"/>
                </a:rPr>
                <a:t>Quelle est la date de ton anniversaire ?</a:t>
              </a:r>
            </a:p>
          </p:txBody>
        </p:sp>
        <p:pic>
          <p:nvPicPr>
            <p:cNvPr id="12299" name="L'an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097" y="2772761"/>
              <a:ext cx="285490" cy="2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36" name="Group 14335"/>
          <p:cNvGrpSpPr>
            <a:grpSpLocks/>
          </p:cNvGrpSpPr>
          <p:nvPr/>
        </p:nvGrpSpPr>
        <p:grpSpPr bwMode="auto">
          <a:xfrm>
            <a:off x="908050" y="1825625"/>
            <a:ext cx="7632700" cy="2401888"/>
            <a:chOff x="908050" y="1825518"/>
            <a:chExt cx="7632700" cy="2402307"/>
          </a:xfrm>
        </p:grpSpPr>
        <p:sp>
          <p:nvSpPr>
            <p:cNvPr id="36" name="3"/>
            <p:cNvSpPr/>
            <p:nvPr/>
          </p:nvSpPr>
          <p:spPr>
            <a:xfrm>
              <a:off x="908050" y="1825518"/>
              <a:ext cx="7632700" cy="63352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err="1">
                  <a:solidFill>
                    <a:schemeClr val="tx1"/>
                  </a:solidFill>
                  <a:latin typeface="Twinkl" pitchFamily="2" charset="0"/>
                </a:rPr>
                <a:t>anniversaire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 = birthday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1427163" y="2587651"/>
              <a:ext cx="1677987" cy="1640174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8000" b="1" dirty="0">
                  <a:latin typeface="Twinkl" pitchFamily="2" charset="0"/>
                </a:rPr>
                <a:t>?</a:t>
              </a:r>
            </a:p>
          </p:txBody>
        </p:sp>
      </p:grpSp>
      <p:pic>
        <p:nvPicPr>
          <p:cNvPr id="4" name="5 Quelle est la date de ton anniversa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850" y="4367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88"/>
          <a:stretch>
            <a:fillRect/>
          </a:stretch>
        </p:blipFill>
        <p:spPr bwMode="auto">
          <a:xfrm>
            <a:off x="5751513" y="3254375"/>
            <a:ext cx="16573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6" b="51341"/>
          <a:stretch>
            <a:fillRect/>
          </a:stretch>
        </p:blipFill>
        <p:spPr bwMode="auto">
          <a:xfrm>
            <a:off x="757238" y="2990850"/>
            <a:ext cx="16240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eaLnBrk="1" hangingPunct="1"/>
            <a:r>
              <a:rPr lang="en-GB" altLang="en-US"/>
              <a:t>When’s Your Birthday?</a:t>
            </a:r>
          </a:p>
        </p:txBody>
      </p:sp>
      <p:pic>
        <p:nvPicPr>
          <p:cNvPr id="13317" name="Whole Clas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79575" y="3719513"/>
            <a:ext cx="2109788" cy="1833562"/>
            <a:chOff x="3327663" y="2524360"/>
            <a:chExt cx="2333300" cy="2009627"/>
          </a:xfrm>
        </p:grpSpPr>
        <p:sp>
          <p:nvSpPr>
            <p:cNvPr id="3" name="Oval Callout 2"/>
            <p:cNvSpPr/>
            <p:nvPr/>
          </p:nvSpPr>
          <p:spPr>
            <a:xfrm>
              <a:off x="3327663" y="2524360"/>
              <a:ext cx="2333300" cy="2009627"/>
            </a:xfrm>
            <a:prstGeom prst="wedgeEllipseCallout">
              <a:avLst>
                <a:gd name="adj1" fmla="val -67104"/>
                <a:gd name="adj2" fmla="val -382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600" dirty="0">
                  <a:solidFill>
                    <a:schemeClr val="tx1"/>
                  </a:solidFill>
                  <a:latin typeface="Twinkl" pitchFamily="2" charset="0"/>
                </a:rPr>
                <a:t>Quelle est la date de ton anniversaire ?</a:t>
              </a:r>
            </a:p>
          </p:txBody>
        </p:sp>
        <p:pic>
          <p:nvPicPr>
            <p:cNvPr id="13333" name="L'ange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198" y="2754411"/>
              <a:ext cx="285490" cy="2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3"/>
          <p:cNvSpPr/>
          <p:nvPr/>
        </p:nvSpPr>
        <p:spPr bwMode="auto">
          <a:xfrm>
            <a:off x="908050" y="1825625"/>
            <a:ext cx="7632700" cy="958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Listen to each person answering the question.  Tell your partner when you think the person’s birthday is.</a:t>
            </a:r>
          </a:p>
        </p:txBody>
      </p:sp>
      <p:pic>
        <p:nvPicPr>
          <p:cNvPr id="13320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2"/>
          <a:stretch>
            <a:fillRect/>
          </a:stretch>
        </p:blipFill>
        <p:spPr bwMode="auto">
          <a:xfrm>
            <a:off x="3606800" y="3563938"/>
            <a:ext cx="1525588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84"/>
          <a:stretch>
            <a:fillRect/>
          </a:stretch>
        </p:blipFill>
        <p:spPr bwMode="auto">
          <a:xfrm>
            <a:off x="4892675" y="3592513"/>
            <a:ext cx="14351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0" b="50555"/>
          <a:stretch>
            <a:fillRect/>
          </a:stretch>
        </p:blipFill>
        <p:spPr bwMode="auto">
          <a:xfrm>
            <a:off x="7053263" y="3254375"/>
            <a:ext cx="13414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179763"/>
            <a:ext cx="2571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173413"/>
            <a:ext cx="2587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938463"/>
            <a:ext cx="2587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2938463"/>
            <a:ext cx="2587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5 Quelle est la date de ton anniversa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5" y="642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6 Mon anniversaire est le onze juill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1285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Mon anniversaire est le vingt ma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193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8 Mon anniversaire est le deux févri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5" y="25701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9 Mon anniversaire est le dix-neuf septembr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5" y="3209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</TotalTime>
  <Words>392</Words>
  <Application>Microsoft Office PowerPoint</Application>
  <PresentationFormat>On-screen Show (4:3)</PresentationFormat>
  <Paragraphs>77</Paragraphs>
  <Slides>17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Kalam</vt:lpstr>
      <vt:lpstr>Calibri</vt:lpstr>
      <vt:lpstr>Arial</vt:lpstr>
      <vt:lpstr>Twinkl SemiBold</vt:lpstr>
      <vt:lpstr>Sassoon Infant Rg</vt:lpstr>
      <vt:lpstr>Tuffy</vt:lpstr>
      <vt:lpstr>Twinkl</vt:lpstr>
      <vt:lpstr>BPreplay</vt:lpstr>
      <vt:lpstr>Office Theme</vt:lpstr>
      <vt:lpstr>French</vt:lpstr>
      <vt:lpstr>PowerPoint Presentation</vt:lpstr>
      <vt:lpstr>PowerPoint Presentation</vt:lpstr>
      <vt:lpstr>My Birthday Is In…</vt:lpstr>
      <vt:lpstr>My Birthday Is In…</vt:lpstr>
      <vt:lpstr>Jump for the Month</vt:lpstr>
      <vt:lpstr>Jump for the Month</vt:lpstr>
      <vt:lpstr>When’s Your Birthday?</vt:lpstr>
      <vt:lpstr>When’s Your Birthday?</vt:lpstr>
      <vt:lpstr>When’s Your Birthday?</vt:lpstr>
      <vt:lpstr>When’s Your Birthday?</vt:lpstr>
      <vt:lpstr>When’s Your Birthday?</vt:lpstr>
      <vt:lpstr>Quelle  est la date de  ton anniversaire?</vt:lpstr>
      <vt:lpstr>Mon anniversaire est…</vt:lpstr>
      <vt:lpstr>Nous sommes… (We Are…)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Laurel Wilkinson</cp:lastModifiedBy>
  <cp:revision>95</cp:revision>
  <dcterms:created xsi:type="dcterms:W3CDTF">2014-10-01T16:09:27Z</dcterms:created>
  <dcterms:modified xsi:type="dcterms:W3CDTF">2018-10-31T15:57:40Z</dcterms:modified>
</cp:coreProperties>
</file>