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61" r:id="rId2"/>
    <p:sldId id="258" r:id="rId3"/>
    <p:sldId id="263" r:id="rId4"/>
    <p:sldId id="290" r:id="rId5"/>
    <p:sldId id="280" r:id="rId6"/>
    <p:sldId id="315" r:id="rId7"/>
    <p:sldId id="327" r:id="rId8"/>
    <p:sldId id="328" r:id="rId9"/>
    <p:sldId id="329" r:id="rId10"/>
    <p:sldId id="330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279" r:id="rId19"/>
    <p:sldId id="325" r:id="rId20"/>
    <p:sldId id="338" r:id="rId21"/>
    <p:sldId id="277" r:id="rId22"/>
    <p:sldId id="276" r:id="rId23"/>
  </p:sldIdLst>
  <p:sldSz cx="9144000" cy="6858000" type="screen4x3"/>
  <p:notesSz cx="6858000" cy="9144000"/>
  <p:embeddedFontLst>
    <p:embeddedFont>
      <p:font typeface="Tuffy" panose="020B0603060100000000" pitchFamily="34" charset="0"/>
      <p:regular r:id="rId26"/>
      <p:bold r:id="rId27"/>
      <p:italic r:id="rId28"/>
      <p:boldItalic r:id="rId29"/>
    </p:embeddedFont>
    <p:embeddedFont>
      <p:font typeface="Tuffy-TTF" panose="020B0603060100000000" pitchFamily="34" charset="0"/>
      <p:regular r:id="rId30"/>
      <p:bold r:id="rId31"/>
      <p:italic r:id="rId32"/>
      <p:boldItalic r:id="rId33"/>
    </p:embeddedFont>
    <p:embeddedFont>
      <p:font typeface="Twinkl" pitchFamily="2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Twinkl SemiBold" pitchFamily="2" charset="0"/>
      <p:bold r:id="rId40"/>
    </p:embeddedFont>
    <p:embeddedFont>
      <p:font typeface="Sassoon Infant Rg" panose="02000503030000020003" pitchFamily="50" charset="0"/>
      <p:regular r:id="rId41"/>
      <p:bold r:id="rId42"/>
    </p:embeddedFont>
    <p:embeddedFont>
      <p:font typeface="BPreplay" panose="02000503000000020004" pitchFamily="50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4" pos="317" userDrawn="1">
          <p15:clr>
            <a:srgbClr val="A4A3A4"/>
          </p15:clr>
        </p15:guide>
        <p15:guide id="5" orient="horz" pos="3997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pos="480" userDrawn="1">
          <p15:clr>
            <a:srgbClr val="A4A3A4"/>
          </p15:clr>
        </p15:guide>
        <p15:guide id="9" orient="horz" pos="459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  <p15:guide id="12" orient="horz" pos="124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mma Canlin" initials="EC" lastIdx="1" clrIdx="0">
    <p:extLst>
      <p:ext uri="{19B8F6BF-5375-455C-9EA6-DF929625EA0E}">
        <p15:presenceInfo xmlns:p15="http://schemas.microsoft.com/office/powerpoint/2012/main" userId="S-1-5-21-1651119330-1013474095-91958013-270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CCCBF"/>
    <a:srgbClr val="EA516C"/>
    <a:srgbClr val="E0F8F2"/>
    <a:srgbClr val="F08215"/>
    <a:srgbClr val="85BD33"/>
    <a:srgbClr val="8C368C"/>
    <a:srgbClr val="95713D"/>
    <a:srgbClr val="B9D36E"/>
    <a:srgbClr val="009640"/>
    <a:srgbClr val="E5C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9" autoAdjust="0"/>
    <p:restoredTop sz="94660"/>
  </p:normalViewPr>
  <p:slideViewPr>
    <p:cSldViewPr snapToGrid="0" showGuides="1">
      <p:cViewPr>
        <p:scale>
          <a:sx n="118" d="100"/>
          <a:sy n="118" d="100"/>
        </p:scale>
        <p:origin x="126" y="-72"/>
      </p:cViewPr>
      <p:guideLst>
        <p:guide pos="317"/>
        <p:guide orient="horz" pos="3997"/>
        <p:guide pos="5443"/>
        <p:guide orient="horz" pos="323"/>
        <p:guide pos="480"/>
        <p:guide orient="horz" pos="459"/>
        <p:guide orient="horz" pos="3838"/>
        <p:guide pos="5284"/>
        <p:guide orient="horz" pos="124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964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BF938A-AC38-4FD8-8CDA-459214AF3834}" type="datetimeFigureOut">
              <a:rPr lang="en-GB" smtClean="0"/>
              <a:t>27/11/2019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28D35-979B-429F-AFC5-34A277F939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5143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635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28041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4309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14869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44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0765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61951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5671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76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053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6873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164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695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0125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962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393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28D35-979B-429F-AFC5-34A277F9397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496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DB7159B-B79D-41EB-BBA2-C4B62D3CF5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 userDrawn="1"/>
        </p:nvSpPr>
        <p:spPr bwMode="auto">
          <a:xfrm>
            <a:off x="457199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 anchor="ctr" anchorCtr="1"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Twinkl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BD7BE55-B7CE-4EA8-8960-0078803608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2AE87EA-8421-4BDE-9785-05101C7A5E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Twinkl" pitchFamily="2" charset="0"/>
              </a:defRPr>
            </a:lvl1pPr>
            <a:lvl2pPr>
              <a:defRPr sz="1600">
                <a:latin typeface="Twinkl" pitchFamily="2" charset="0"/>
                <a:ea typeface="Twinkl" pitchFamily="2" charset="0"/>
              </a:defRPr>
            </a:lvl2pPr>
            <a:lvl3pPr>
              <a:defRPr sz="1400">
                <a:latin typeface="Twinkl" pitchFamily="2" charset="0"/>
                <a:ea typeface="Twinkl" pitchFamily="2" charset="0"/>
              </a:defRPr>
            </a:lvl3pPr>
            <a:lvl4pPr>
              <a:defRPr sz="1400">
                <a:latin typeface="Twinkl" pitchFamily="2" charset="0"/>
                <a:ea typeface="Twinkl" pitchFamily="2" charset="0"/>
              </a:defRPr>
            </a:lvl4pPr>
            <a:lvl5pPr>
              <a:defRPr sz="1400">
                <a:latin typeface="Twinkl" pitchFamily="2" charset="0"/>
                <a:ea typeface="Twinkl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C1C37AB-7281-47E8-AFF3-30EA7FC999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480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305F3A1-14E8-4C84-8855-F1125F3D2D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2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7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24"/>
            <a:ext cx="9143999" cy="68813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1076" y="6384006"/>
            <a:ext cx="4994031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423"/>
            <a:ext cx="9144000" cy="61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Twinkl" pitchFamily="2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423"/>
            <a:ext cx="9261231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7089" y="6464797"/>
            <a:ext cx="3422002" cy="207749"/>
          </a:xfrm>
          <a:prstGeom prst="rect">
            <a:avLst/>
          </a:prstGeom>
          <a:noFill/>
        </p:spPr>
        <p:txBody>
          <a:bodyPr wrap="square" lIns="0" tIns="0" rIns="0" bIns="0" rtlCol="0" anchor="ctr" anchorCtr="1">
            <a:noAutofit/>
          </a:bodyPr>
          <a:lstStyle/>
          <a:p>
            <a:pPr>
              <a:spcBef>
                <a:spcPct val="0"/>
              </a:spcBef>
            </a:pPr>
            <a:r>
              <a:rPr lang="en-GB" altLang="en-US" sz="800" b="1" dirty="0">
                <a:solidFill>
                  <a:schemeClr val="bg1"/>
                </a:solidFill>
                <a:latin typeface="Tuffy-TTF" panose="020B0603060100000000" pitchFamily="34" charset="0"/>
              </a:rPr>
              <a:t>French</a:t>
            </a:r>
            <a:r>
              <a:rPr lang="en-GB" altLang="en-US" sz="800" dirty="0">
                <a:solidFill>
                  <a:schemeClr val="bg1"/>
                </a:solidFill>
                <a:latin typeface="Tuffy-TTF" panose="020B0603060100000000" pitchFamily="34" charset="0"/>
              </a:rPr>
              <a:t> | Year 3 | All About Me | </a:t>
            </a:r>
            <a:r>
              <a:rPr lang="en-GB" altLang="en-US" sz="800" dirty="0" smtClean="0">
                <a:solidFill>
                  <a:schemeClr val="bg1"/>
                </a:solidFill>
                <a:latin typeface="Tuffy-TTF" panose="020B0603060100000000" pitchFamily="34" charset="0"/>
              </a:rPr>
              <a:t>Clothes 1 | </a:t>
            </a:r>
            <a:r>
              <a:rPr lang="en-GB" altLang="en-US" sz="800" dirty="0">
                <a:solidFill>
                  <a:schemeClr val="bg1"/>
                </a:solidFill>
                <a:latin typeface="Tuffy-TTF" panose="020B0603060100000000" pitchFamily="34" charset="0"/>
              </a:rPr>
              <a:t>Lesson 5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All About Me</a:t>
            </a: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Tuffy-TTF" panose="020B0603060100000000" pitchFamily="34" charset="0"/>
                <a:cs typeface="Arial" panose="020B0604020202020204" pitchFamily="34" charset="0"/>
              </a:rPr>
              <a:t>French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23" y="982608"/>
            <a:ext cx="1614353" cy="107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6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…</a:t>
            </a:r>
            <a:r>
              <a:rPr lang="en-GB" altLang="en-US" sz="3200" b="1" dirty="0" err="1" smtClean="0">
                <a:solidFill>
                  <a:srgbClr val="EA516C"/>
                </a:solidFill>
                <a:latin typeface="Twinkl" pitchFamily="2" charset="0"/>
              </a:rPr>
              <a:t>une</a:t>
            </a: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 chemise.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91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227" y="1961081"/>
            <a:ext cx="2641734" cy="3452784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90650" y="2149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9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…un short.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5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0313">
            <a:off x="4900256" y="2318298"/>
            <a:ext cx="3141267" cy="3025824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68438" y="2671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1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…</a:t>
            </a:r>
            <a:r>
              <a:rPr lang="en-GB" altLang="en-US" sz="3200" b="1" dirty="0" err="1" smtClean="0">
                <a:solidFill>
                  <a:srgbClr val="EA516C"/>
                </a:solidFill>
                <a:latin typeface="Twinkl" pitchFamily="2" charset="0"/>
              </a:rPr>
              <a:t>une</a:t>
            </a: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 robe.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05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6365" y="1985037"/>
            <a:ext cx="2539903" cy="3546905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95463" y="1404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814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…un maillot de corps.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41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831">
            <a:off x="5494461" y="1961938"/>
            <a:ext cx="1821898" cy="3413217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90650" y="1614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7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7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…un sweat.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499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098">
            <a:off x="4980266" y="2067534"/>
            <a:ext cx="2829061" cy="3221092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795463" y="1482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9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…un slip.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308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9174">
            <a:off x="5149003" y="2823221"/>
            <a:ext cx="2622457" cy="1982644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43038" y="248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10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0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…des </a:t>
            </a:r>
            <a:r>
              <a:rPr lang="en-GB" altLang="en-US" sz="3200" b="1" dirty="0" err="1" smtClean="0">
                <a:solidFill>
                  <a:srgbClr val="EA516C"/>
                </a:solidFill>
                <a:latin typeface="Twinkl" pitchFamily="2" charset="0"/>
              </a:rPr>
              <a:t>chaussures</a:t>
            </a: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7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693" y="3027253"/>
            <a:ext cx="3506681" cy="1578051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468438" y="3024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4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…des </a:t>
            </a:r>
            <a:r>
              <a:rPr lang="en-GB" altLang="en-US" sz="3200" b="1" dirty="0" err="1" smtClean="0">
                <a:solidFill>
                  <a:srgbClr val="EA516C"/>
                </a:solidFill>
                <a:latin typeface="Twinkl" pitchFamily="2" charset="0"/>
              </a:rPr>
              <a:t>chaussettes</a:t>
            </a: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27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48" y="2315714"/>
            <a:ext cx="2289175" cy="2853351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397125" y="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57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7700" y="1690321"/>
            <a:ext cx="7884500" cy="4481880"/>
          </a:xfrm>
          <a:prstGeom prst="rect">
            <a:avLst/>
          </a:prstGeom>
          <a:solidFill>
            <a:srgbClr val="7CCC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err="1" smtClean="0">
                <a:latin typeface="Twinkl" pitchFamily="2" charset="0"/>
              </a:rPr>
              <a:t>Allez</a:t>
            </a:r>
            <a:r>
              <a:rPr lang="en-GB" altLang="en-US" sz="4000" b="1" dirty="0" smtClean="0">
                <a:latin typeface="Twinkl" pitchFamily="2" charset="0"/>
              </a:rPr>
              <a:t>-y!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="" xmlns:a16="http://schemas.microsoft.com/office/drawing/2014/main" id="{3A81CE94-BD3D-4413-99DF-23B13C1BB608}"/>
              </a:ext>
            </a:extLst>
          </p:cNvPr>
          <p:cNvSpPr/>
          <p:nvPr/>
        </p:nvSpPr>
        <p:spPr>
          <a:xfrm>
            <a:off x="755650" y="126791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2" charset="0"/>
              </a:rPr>
              <a:t>Off you go!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153" name="Individual Work">
            <a:extLst>
              <a:ext uri="{FF2B5EF4-FFF2-40B4-BE49-F238E27FC236}">
                <a16:creationId xmlns="" xmlns:a16="http://schemas.microsoft.com/office/drawing/2014/main" id="{30CBF868-E328-41A8-A8DA-616410F116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200" y="612000"/>
            <a:ext cx="864000" cy="864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008" y="1848632"/>
            <a:ext cx="4680480" cy="3309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587" y="2283607"/>
            <a:ext cx="4680072" cy="330993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291" y="2718582"/>
            <a:ext cx="4677828" cy="33083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198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8958" y="1883469"/>
            <a:ext cx="2339340" cy="4221240"/>
          </a:xfrm>
          <a:prstGeom prst="rect">
            <a:avLst/>
          </a:prstGeom>
          <a:solidFill>
            <a:srgbClr val="E0F8F2"/>
          </a:solidFill>
          <a:ln w="3810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62001" y="697112"/>
            <a:ext cx="7626350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4000" b="1" dirty="0" err="1" smtClean="0">
                <a:latin typeface="Twinkl" pitchFamily="2" charset="0"/>
              </a:rPr>
              <a:t>Allons</a:t>
            </a:r>
            <a:r>
              <a:rPr lang="en-GB" altLang="en-US" sz="4000" b="1" dirty="0" smtClean="0">
                <a:latin typeface="Twinkl" pitchFamily="2" charset="0"/>
              </a:rPr>
              <a:t> </a:t>
            </a:r>
            <a:r>
              <a:rPr lang="en-GB" altLang="en-US" sz="4000" b="1" dirty="0" err="1">
                <a:latin typeface="Twinkl" pitchFamily="2" charset="0"/>
              </a:rPr>
              <a:t>j</a:t>
            </a:r>
            <a:r>
              <a:rPr lang="en-GB" altLang="en-US" sz="4000" b="1" dirty="0" err="1" smtClean="0">
                <a:latin typeface="Twinkl" pitchFamily="2" charset="0"/>
              </a:rPr>
              <a:t>ouer</a:t>
            </a:r>
            <a:r>
              <a:rPr lang="en-GB" altLang="en-US" sz="4000" b="1" dirty="0" smtClean="0">
                <a:latin typeface="Twinkl" pitchFamily="2" charset="0"/>
              </a:rPr>
              <a:t>!</a:t>
            </a:r>
            <a:endParaRPr lang="en-GB" sz="4000" b="1" dirty="0">
              <a:latin typeface="Twinkl" pitchFamily="2" charset="0"/>
            </a:endParaRPr>
          </a:p>
        </p:txBody>
      </p:sp>
      <p:sp>
        <p:nvSpPr>
          <p:cNvPr id="149" name="Rectangle 148">
            <a:extLst>
              <a:ext uri="{FF2B5EF4-FFF2-40B4-BE49-F238E27FC236}">
                <a16:creationId xmlns="" xmlns:a16="http://schemas.microsoft.com/office/drawing/2014/main" id="{3A81CE94-BD3D-4413-99DF-23B13C1BB608}"/>
              </a:ext>
            </a:extLst>
          </p:cNvPr>
          <p:cNvSpPr/>
          <p:nvPr/>
        </p:nvSpPr>
        <p:spPr>
          <a:xfrm>
            <a:off x="755650" y="1267915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2" charset="0"/>
              </a:rPr>
              <a:t>(Let’s Play!)</a:t>
            </a:r>
            <a:endParaRPr lang="en-GB" dirty="0">
              <a:latin typeface="Twinkl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48840" y="3731895"/>
            <a:ext cx="2059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One player takes a flashcard and starts drawing the item of clothing.</a:t>
            </a:r>
          </a:p>
        </p:txBody>
      </p:sp>
      <p:pic>
        <p:nvPicPr>
          <p:cNvPr id="12" name="Group Work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3388180" y="1883468"/>
            <a:ext cx="2339340" cy="4221240"/>
          </a:xfrm>
          <a:prstGeom prst="rect">
            <a:avLst/>
          </a:prstGeom>
          <a:solidFill>
            <a:srgbClr val="E0F8F2"/>
          </a:solidFill>
          <a:ln w="3810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3528062" y="3731895"/>
            <a:ext cx="20595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latin typeface="Twinkl" pitchFamily="2" charset="0"/>
              </a:rPr>
              <a:t>The artist asks </a:t>
            </a:r>
            <a:br>
              <a:rPr lang="en-GB" dirty="0" smtClean="0">
                <a:latin typeface="Twinkl" pitchFamily="2" charset="0"/>
              </a:rPr>
            </a:br>
            <a:r>
              <a:rPr lang="en-GB" dirty="0" smtClean="0">
                <a:latin typeface="Twinkl" pitchFamily="2" charset="0"/>
              </a:rPr>
              <a:t>the rest of the group “</a:t>
            </a:r>
            <a:r>
              <a:rPr lang="fr-FR" dirty="0" smtClean="0">
                <a:latin typeface="Twinkl" pitchFamily="2" charset="0"/>
              </a:rPr>
              <a:t>Qu’est-ce </a:t>
            </a:r>
            <a:r>
              <a:rPr lang="fr-FR" dirty="0">
                <a:latin typeface="Twinkl" pitchFamily="2" charset="0"/>
              </a:rPr>
              <a:t>qu’il y </a:t>
            </a:r>
            <a:r>
              <a:rPr lang="fr-FR" dirty="0" smtClean="0">
                <a:latin typeface="Twinkl" pitchFamily="2" charset="0"/>
              </a:rPr>
              <a:t>a </a:t>
            </a:r>
            <a:r>
              <a:rPr lang="fr-FR" dirty="0">
                <a:latin typeface="Twinkl" pitchFamily="2" charset="0"/>
              </a:rPr>
              <a:t>dans </a:t>
            </a:r>
            <a:r>
              <a:rPr lang="fr-FR" dirty="0" smtClean="0">
                <a:latin typeface="Twinkl" pitchFamily="2" charset="0"/>
              </a:rPr>
              <a:t>l’armoire</a:t>
            </a:r>
            <a:r>
              <a:rPr lang="en-GB" dirty="0" smtClean="0">
                <a:latin typeface="Twinkl" pitchFamily="2" charset="0"/>
              </a:rPr>
              <a:t>?”</a:t>
            </a:r>
            <a:endParaRPr lang="fr-FR" dirty="0">
              <a:latin typeface="Twinkl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67402" y="1883468"/>
            <a:ext cx="2339340" cy="4221240"/>
          </a:xfrm>
          <a:prstGeom prst="rect">
            <a:avLst/>
          </a:prstGeom>
          <a:solidFill>
            <a:srgbClr val="E0F8F2"/>
          </a:solidFill>
          <a:ln w="38100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6007284" y="3731895"/>
            <a:ext cx="205957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latin typeface="Twinkl" pitchFamily="2" charset="0"/>
              </a:rPr>
              <a:t>The  rest of the group guess what item of clothing the drawing is.</a:t>
            </a:r>
          </a:p>
          <a:p>
            <a:pPr algn="ctr"/>
            <a:r>
              <a:rPr lang="en-GB" dirty="0">
                <a:latin typeface="Twinkl" pitchFamily="2" charset="0"/>
              </a:rPr>
              <a:t>Make sure you begin your guess with “Il y a un/</a:t>
            </a:r>
            <a:r>
              <a:rPr lang="en-GB" dirty="0" err="1">
                <a:latin typeface="Twinkl" pitchFamily="2" charset="0"/>
              </a:rPr>
              <a:t>une</a:t>
            </a:r>
            <a:r>
              <a:rPr lang="en-GB" dirty="0">
                <a:latin typeface="Twinkl" pitchFamily="2" charset="0"/>
              </a:rPr>
              <a:t>…”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65" y="2017594"/>
            <a:ext cx="1644498" cy="16694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263" y="2017594"/>
            <a:ext cx="1005110" cy="166068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597185" y="2034892"/>
            <a:ext cx="1921329" cy="1396166"/>
          </a:xfrm>
          <a:prstGeom prst="wedgeEllipseCallout">
            <a:avLst>
              <a:gd name="adj1" fmla="val -12674"/>
              <a:gd name="adj2" fmla="val 66866"/>
            </a:avLst>
          </a:prstGeom>
          <a:solidFill>
            <a:schemeClr val="bg1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3720751" y="2339909"/>
            <a:ext cx="17046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dirty="0" smtClean="0">
                <a:latin typeface="Twinkl" pitchFamily="2" charset="0"/>
              </a:rPr>
              <a:t>Qu’est-ce </a:t>
            </a:r>
            <a:r>
              <a:rPr lang="fr-FR" b="1" dirty="0">
                <a:latin typeface="Twinkl" pitchFamily="2" charset="0"/>
              </a:rPr>
              <a:t>qu’il y a dans l’armoire</a:t>
            </a:r>
            <a:r>
              <a:rPr lang="en-GB" b="1" dirty="0" smtClean="0">
                <a:latin typeface="Twinkl" pitchFamily="2" charset="0"/>
              </a:rPr>
              <a:t>?</a:t>
            </a:r>
            <a:endParaRPr lang="fr-FR" b="1" dirty="0">
              <a:latin typeface="Twink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68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97112"/>
            <a:ext cx="7626350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3600" b="1" dirty="0" smtClean="0">
                <a:latin typeface="Twinkl" pitchFamily="2" charset="0"/>
              </a:rPr>
              <a:t>Recap</a:t>
            </a:r>
            <a:endParaRPr lang="en-GB" sz="3600" b="1" dirty="0">
              <a:latin typeface="Twinkl" pitchFamily="2" charset="0"/>
            </a:endParaRPr>
          </a:p>
        </p:txBody>
      </p:sp>
      <p:pic>
        <p:nvPicPr>
          <p:cNvPr id="21" name="Talking Partner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923278" y="1561805"/>
            <a:ext cx="7456161" cy="5553646"/>
            <a:chOff x="923278" y="1561805"/>
            <a:chExt cx="7456161" cy="5553646"/>
          </a:xfrm>
        </p:grpSpPr>
        <p:grpSp>
          <p:nvGrpSpPr>
            <p:cNvPr id="23" name="Group 22"/>
            <p:cNvGrpSpPr/>
            <p:nvPr/>
          </p:nvGrpSpPr>
          <p:grpSpPr>
            <a:xfrm>
              <a:off x="923278" y="1561805"/>
              <a:ext cx="7261934" cy="1388118"/>
              <a:chOff x="923278" y="1561805"/>
              <a:chExt cx="7261934" cy="1388118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923278" y="1561805"/>
                <a:ext cx="7261934" cy="1388118"/>
              </a:xfrm>
              <a:prstGeom prst="rect">
                <a:avLst/>
              </a:prstGeom>
              <a:solidFill>
                <a:srgbClr val="E0F8F2"/>
              </a:solidFill>
              <a:ln w="28575">
                <a:solidFill>
                  <a:srgbClr val="7CCC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361952" y="1657756"/>
                <a:ext cx="6179522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>
                    <a:latin typeface="Twinkl" pitchFamily="2" charset="0"/>
                  </a:rPr>
                  <a:t>Look at the list of clothes that you came up with at the start of the lesson</a:t>
                </a:r>
                <a:r>
                  <a:rPr lang="en-GB" dirty="0" smtClean="0">
                    <a:latin typeface="Twinkl" pitchFamily="2" charset="0"/>
                  </a:rPr>
                  <a:t>.</a:t>
                </a:r>
              </a:p>
              <a:p>
                <a:pPr algn="ctr"/>
                <a:endParaRPr lang="en-GB" dirty="0">
                  <a:latin typeface="Twinkl" pitchFamily="2" charset="0"/>
                </a:endParaRPr>
              </a:p>
              <a:p>
                <a:pPr algn="ctr"/>
                <a:r>
                  <a:rPr lang="en-GB" dirty="0">
                    <a:latin typeface="Twinkl" pitchFamily="2" charset="0"/>
                  </a:rPr>
                  <a:t>How many of these words can you ask and answer now?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9398" y="3501816"/>
              <a:ext cx="2780041" cy="3613635"/>
            </a:xfrm>
            <a:prstGeom prst="rect">
              <a:avLst/>
            </a:prstGeom>
          </p:spPr>
        </p:pic>
        <p:sp>
          <p:nvSpPr>
            <p:cNvPr id="9" name="Cloud Callout 8"/>
            <p:cNvSpPr/>
            <p:nvPr/>
          </p:nvSpPr>
          <p:spPr>
            <a:xfrm>
              <a:off x="985422" y="3260618"/>
              <a:ext cx="4083728" cy="3014393"/>
            </a:xfrm>
            <a:prstGeom prst="cloudCallout">
              <a:avLst>
                <a:gd name="adj1" fmla="val 78950"/>
                <a:gd name="adj2" fmla="val -28209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48468">
              <a:off x="1564476" y="4328435"/>
              <a:ext cx="1357295" cy="13276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07479" y="3756508"/>
              <a:ext cx="1633634" cy="123843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4739" y="4531072"/>
              <a:ext cx="879609" cy="1096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006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605DE2E-8614-4376-840D-CAC2AA35E1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668" y="611600"/>
            <a:ext cx="864000" cy="864000"/>
          </a:xfrm>
          <a:prstGeom prst="rect">
            <a:avLst/>
          </a:prstGeom>
        </p:spPr>
      </p:pic>
      <p:sp>
        <p:nvSpPr>
          <p:cNvPr id="13" name="Content Placeholder 15"/>
          <p:cNvSpPr txBox="1">
            <a:spLocks/>
          </p:cNvSpPr>
          <p:nvPr/>
        </p:nvSpPr>
        <p:spPr>
          <a:xfrm>
            <a:off x="628650" y="1127760"/>
            <a:ext cx="7886700" cy="140970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Twinkl" pitchFamily="2" charset="0"/>
                <a:ea typeface="Twinkl" pitchFamily="2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To can ask and answer what is ‘there’.</a:t>
            </a:r>
          </a:p>
          <a:p>
            <a:r>
              <a:rPr lang="en-GB" dirty="0" smtClean="0"/>
              <a:t>To can recognise masculine and feminine clothing nouns.</a:t>
            </a:r>
            <a:endParaRPr lang="en-GB" dirty="0"/>
          </a:p>
        </p:txBody>
      </p:sp>
      <p:sp>
        <p:nvSpPr>
          <p:cNvPr id="14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Twinkl" pitchFamily="2" charset="0"/>
              </a:rPr>
              <a:t>To </a:t>
            </a:r>
            <a:r>
              <a:rPr lang="en-GB" dirty="0">
                <a:latin typeface="Twinkl" pitchFamily="2" charset="0"/>
              </a:rPr>
              <a:t>can ask what’s in the wardrobe.</a:t>
            </a:r>
          </a:p>
          <a:p>
            <a:r>
              <a:rPr lang="en-GB" dirty="0" smtClean="0">
                <a:latin typeface="Twinkl" pitchFamily="2" charset="0"/>
              </a:rPr>
              <a:t>To </a:t>
            </a:r>
            <a:r>
              <a:rPr lang="en-GB" dirty="0">
                <a:latin typeface="Twinkl" pitchFamily="2" charset="0"/>
              </a:rPr>
              <a:t>can answer questions about what’s in the wardrobe.</a:t>
            </a:r>
          </a:p>
          <a:p>
            <a:r>
              <a:rPr lang="en-GB" dirty="0" smtClean="0">
                <a:latin typeface="Twinkl" pitchFamily="2" charset="0"/>
              </a:rPr>
              <a:t>To </a:t>
            </a:r>
            <a:r>
              <a:rPr lang="en-GB" dirty="0">
                <a:latin typeface="Twinkl" pitchFamily="2" charset="0"/>
              </a:rPr>
              <a:t>can name clothes in French.</a:t>
            </a:r>
          </a:p>
          <a:p>
            <a:r>
              <a:rPr lang="en-GB" dirty="0" smtClean="0">
                <a:latin typeface="Twinkl" pitchFamily="2" charset="0"/>
              </a:rPr>
              <a:t>To </a:t>
            </a:r>
            <a:r>
              <a:rPr lang="en-GB" dirty="0">
                <a:latin typeface="Twinkl" pitchFamily="2" charset="0"/>
              </a:rPr>
              <a:t>know that un and </a:t>
            </a:r>
            <a:r>
              <a:rPr lang="en-GB" dirty="0" err="1">
                <a:latin typeface="Twinkl" pitchFamily="2" charset="0"/>
              </a:rPr>
              <a:t>une</a:t>
            </a:r>
            <a:r>
              <a:rPr lang="en-GB" dirty="0">
                <a:latin typeface="Twinkl" pitchFamily="2" charset="0"/>
              </a:rPr>
              <a:t> mean masculine or feminine nouns.</a:t>
            </a:r>
          </a:p>
        </p:txBody>
      </p:sp>
    </p:spTree>
    <p:extLst>
      <p:ext uri="{BB962C8B-B14F-4D97-AF65-F5344CB8AC3E}">
        <p14:creationId xmlns:p14="http://schemas.microsoft.com/office/powerpoint/2010/main" val="36506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45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2" charset="0"/>
              </a:rPr>
              <a:t> 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Success Criteria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 smtClean="0"/>
              <a:t>To </a:t>
            </a:r>
            <a:r>
              <a:rPr lang="en-GB" dirty="0"/>
              <a:t>can ask and answer what is ‘there’.</a:t>
            </a:r>
          </a:p>
          <a:p>
            <a:r>
              <a:rPr lang="en-GB" dirty="0" smtClean="0"/>
              <a:t>To </a:t>
            </a:r>
            <a:r>
              <a:rPr lang="en-GB" dirty="0"/>
              <a:t>can recognise masculine and feminine clothing nouns.</a:t>
            </a:r>
          </a:p>
        </p:txBody>
      </p:sp>
      <p:sp>
        <p:nvSpPr>
          <p:cNvPr id="20" name="Content Placeholder 15"/>
          <p:cNvSpPr txBox="1">
            <a:spLocks/>
          </p:cNvSpPr>
          <p:nvPr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latin typeface="Twinkl" pitchFamily="2" charset="0"/>
              </a:rPr>
              <a:t>To </a:t>
            </a:r>
            <a:r>
              <a:rPr lang="en-GB" dirty="0">
                <a:latin typeface="Twinkl" pitchFamily="2" charset="0"/>
              </a:rPr>
              <a:t>can ask what’s in the wardrobe.</a:t>
            </a:r>
          </a:p>
          <a:p>
            <a:r>
              <a:rPr lang="en-GB" dirty="0" smtClean="0">
                <a:latin typeface="Twinkl" pitchFamily="2" charset="0"/>
              </a:rPr>
              <a:t>To </a:t>
            </a:r>
            <a:r>
              <a:rPr lang="en-GB" dirty="0">
                <a:latin typeface="Twinkl" pitchFamily="2" charset="0"/>
              </a:rPr>
              <a:t>can answer questions about what’s in the wardrobe.</a:t>
            </a:r>
          </a:p>
          <a:p>
            <a:r>
              <a:rPr lang="en-GB" dirty="0" smtClean="0">
                <a:latin typeface="Twinkl" pitchFamily="2" charset="0"/>
              </a:rPr>
              <a:t>To </a:t>
            </a:r>
            <a:r>
              <a:rPr lang="en-GB" dirty="0">
                <a:latin typeface="Twinkl" pitchFamily="2" charset="0"/>
              </a:rPr>
              <a:t>can name clothes in French.</a:t>
            </a:r>
          </a:p>
          <a:p>
            <a:r>
              <a:rPr lang="en-GB" dirty="0" smtClean="0">
                <a:latin typeface="Twinkl" pitchFamily="2" charset="0"/>
              </a:rPr>
              <a:t>To </a:t>
            </a:r>
            <a:r>
              <a:rPr lang="en-GB" dirty="0">
                <a:latin typeface="Twinkl" pitchFamily="2" charset="0"/>
              </a:rPr>
              <a:t>know that un and </a:t>
            </a:r>
            <a:r>
              <a:rPr lang="en-GB" dirty="0" err="1">
                <a:latin typeface="Twinkl" pitchFamily="2" charset="0"/>
              </a:rPr>
              <a:t>une</a:t>
            </a:r>
            <a:r>
              <a:rPr lang="en-GB" dirty="0">
                <a:latin typeface="Twinkl" pitchFamily="2" charset="0"/>
              </a:rPr>
              <a:t> mean masculine or feminine nouns.</a:t>
            </a:r>
          </a:p>
        </p:txBody>
      </p:sp>
    </p:spTree>
    <p:extLst>
      <p:ext uri="{BB962C8B-B14F-4D97-AF65-F5344CB8AC3E}">
        <p14:creationId xmlns:p14="http://schemas.microsoft.com/office/powerpoint/2010/main" val="4472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49338" y="697112"/>
            <a:ext cx="1487850" cy="678842"/>
          </a:xfrm>
          <a:prstGeom prst="rect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978013C-BA43-4C9A-AA88-838F6759B0E2}"/>
              </a:ext>
            </a:extLst>
          </p:cNvPr>
          <p:cNvSpPr/>
          <p:nvPr/>
        </p:nvSpPr>
        <p:spPr>
          <a:xfrm>
            <a:off x="1199395" y="697112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r>
              <a:rPr lang="fr-FR" altLang="en-US" sz="3200" b="1" dirty="0" smtClean="0">
                <a:latin typeface="Twinkl" pitchFamily="2" charset="0"/>
              </a:rPr>
              <a:t/>
            </a:r>
            <a:br>
              <a:rPr lang="fr-FR" altLang="en-US" sz="3200" b="1" dirty="0" smtClean="0">
                <a:latin typeface="Twinkl" pitchFamily="2" charset="0"/>
              </a:rPr>
            </a:br>
            <a:r>
              <a:rPr lang="fr-FR" altLang="en-US" sz="3200" b="1" dirty="0" smtClean="0">
                <a:latin typeface="Twinkl" pitchFamily="2" charset="0"/>
              </a:rPr>
              <a:t>a </a:t>
            </a:r>
            <a:r>
              <a:rPr lang="fr-FR" altLang="en-US" sz="3200" b="1" dirty="0">
                <a:latin typeface="Twinkl" pitchFamily="2" charset="0"/>
              </a:rPr>
              <a:t>dans </a:t>
            </a:r>
            <a:r>
              <a:rPr lang="fr-FR" altLang="en-US" sz="3200" b="1" dirty="0" smtClean="0">
                <a:latin typeface="Twinkl" pitchFamily="2" charset="0"/>
              </a:rPr>
              <a:t>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Oval 22"/>
          <p:cNvSpPr/>
          <p:nvPr/>
        </p:nvSpPr>
        <p:spPr>
          <a:xfrm>
            <a:off x="2197767" y="697112"/>
            <a:ext cx="678842" cy="678842"/>
          </a:xfrm>
          <a:prstGeom prst="ellipse">
            <a:avLst/>
          </a:prstGeom>
          <a:solidFill>
            <a:srgbClr val="FF7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>
            <a:off x="1456554" y="755024"/>
            <a:ext cx="128646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000" dirty="0">
                <a:solidFill>
                  <a:schemeClr val="bg1"/>
                </a:solidFill>
                <a:latin typeface="Twinkl" pitchFamily="2" charset="0"/>
              </a:rPr>
              <a:t>Click play buttons throughout to hear phrases and words.</a:t>
            </a:r>
          </a:p>
        </p:txBody>
      </p:sp>
      <p:pic>
        <p:nvPicPr>
          <p:cNvPr id="26" name="Whole Clas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" t="1343" r="2449" b="1310"/>
          <a:stretch/>
        </p:blipFill>
        <p:spPr>
          <a:xfrm>
            <a:off x="3421080" y="1815549"/>
            <a:ext cx="3200399" cy="409231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TextBox 21"/>
          <p:cNvSpPr txBox="1">
            <a:spLocks noChangeArrowheads="1"/>
          </p:cNvSpPr>
          <p:nvPr/>
        </p:nvSpPr>
        <p:spPr bwMode="auto">
          <a:xfrm>
            <a:off x="3266320" y="6238875"/>
            <a:ext cx="3492500" cy="10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GB" altLang="en-US" sz="500" dirty="0">
                <a:solidFill>
                  <a:schemeClr val="tx1"/>
                </a:solidFill>
                <a:latin typeface="BPreplay" panose="02000503000000020004" pitchFamily="50" charset="0"/>
              </a:rPr>
              <a:t>Photo courtesy of </a:t>
            </a:r>
            <a:r>
              <a:rPr lang="en-GB" altLang="en-US" sz="500" dirty="0" err="1">
                <a:solidFill>
                  <a:schemeClr val="tx1"/>
                </a:solidFill>
                <a:latin typeface="BPreplay" panose="02000503000000020004" pitchFamily="50" charset="0"/>
              </a:rPr>
              <a:t>newspace</a:t>
            </a:r>
            <a:r>
              <a:rPr lang="en-GB" altLang="en-US" sz="500" dirty="0">
                <a:solidFill>
                  <a:schemeClr val="tx1"/>
                </a:solidFill>
                <a:latin typeface="BPreplay" panose="02000503000000020004" pitchFamily="50" charset="0"/>
              </a:rPr>
              <a:t> (@flickr.com) - granted under creative commons licence - attribution</a:t>
            </a:r>
          </a:p>
        </p:txBody>
      </p:sp>
      <p:pic>
        <p:nvPicPr>
          <p:cNvPr id="29" name="Qu’est-ce Qu’il y a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628" y="1333455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90600" y="1562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284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33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Rectangle 149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97112"/>
            <a:ext cx="762635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altLang="en-US" sz="3200" b="1" dirty="0" err="1" smtClean="0">
                <a:latin typeface="Twinkl" pitchFamily="2" charset="0"/>
              </a:rPr>
              <a:t>Allez</a:t>
            </a:r>
            <a:r>
              <a:rPr lang="en-GB" altLang="en-US" sz="3200" b="1" dirty="0" smtClean="0">
                <a:latin typeface="Twinkl" pitchFamily="2" charset="0"/>
              </a:rPr>
              <a:t>-y!</a:t>
            </a:r>
            <a:endParaRPr lang="en-GB" sz="3200" b="1" dirty="0">
              <a:latin typeface="Twinkl" pitchFamily="2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="" xmlns:a16="http://schemas.microsoft.com/office/drawing/2014/main" id="{4C116BB4-3E50-42F5-A6EA-3DDB89BED426}"/>
              </a:ext>
            </a:extLst>
          </p:cNvPr>
          <p:cNvSpPr/>
          <p:nvPr/>
        </p:nvSpPr>
        <p:spPr>
          <a:xfrm>
            <a:off x="755650" y="1173622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 smtClean="0">
                <a:latin typeface="Twinkl" pitchFamily="2" charset="0"/>
              </a:rPr>
              <a:t>(Off You Go!)</a:t>
            </a:r>
            <a:endParaRPr lang="en-GB" dirty="0">
              <a:latin typeface="Twinkl" pitchFamily="2" charset="0"/>
            </a:endParaRPr>
          </a:p>
        </p:txBody>
      </p:sp>
      <p:pic>
        <p:nvPicPr>
          <p:cNvPr id="3" name="Pictur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83287" y="2134517"/>
            <a:ext cx="609600" cy="609600"/>
          </a:xfrm>
          <a:prstGeom prst="rect">
            <a:avLst/>
          </a:prstGeom>
        </p:spPr>
      </p:pic>
      <p:pic>
        <p:nvPicPr>
          <p:cNvPr id="21" name="Talking Partner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923278" y="1766656"/>
            <a:ext cx="7456161" cy="5091343"/>
            <a:chOff x="923278" y="1766656"/>
            <a:chExt cx="7456161" cy="5091343"/>
          </a:xfrm>
        </p:grpSpPr>
        <p:grpSp>
          <p:nvGrpSpPr>
            <p:cNvPr id="23" name="Group 22"/>
            <p:cNvGrpSpPr/>
            <p:nvPr/>
          </p:nvGrpSpPr>
          <p:grpSpPr>
            <a:xfrm>
              <a:off x="923278" y="1766656"/>
              <a:ext cx="7261934" cy="1065321"/>
              <a:chOff x="923278" y="1766656"/>
              <a:chExt cx="7261934" cy="1065321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923278" y="1766656"/>
                <a:ext cx="7261934" cy="1065321"/>
              </a:xfrm>
              <a:prstGeom prst="rect">
                <a:avLst/>
              </a:prstGeom>
              <a:solidFill>
                <a:srgbClr val="E0F8F2"/>
              </a:solidFill>
              <a:ln w="28575">
                <a:solidFill>
                  <a:srgbClr val="7CCCB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268843" y="2091808"/>
                <a:ext cx="64273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GB" dirty="0">
                    <a:latin typeface="Twinkl" pitchFamily="2" charset="0"/>
                  </a:rPr>
                  <a:t>How many items of clothing can you think of in 1 minute?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9398" y="3244364"/>
              <a:ext cx="2780041" cy="3613635"/>
            </a:xfrm>
            <a:prstGeom prst="rect">
              <a:avLst/>
            </a:prstGeom>
          </p:spPr>
        </p:pic>
        <p:sp>
          <p:nvSpPr>
            <p:cNvPr id="9" name="Cloud Callout 8"/>
            <p:cNvSpPr/>
            <p:nvPr/>
          </p:nvSpPr>
          <p:spPr>
            <a:xfrm>
              <a:off x="985422" y="3029240"/>
              <a:ext cx="4083728" cy="3014393"/>
            </a:xfrm>
            <a:prstGeom prst="cloudCallout">
              <a:avLst>
                <a:gd name="adj1" fmla="val 78950"/>
                <a:gd name="adj2" fmla="val -28209"/>
              </a:avLst>
            </a:prstGeom>
            <a:solidFill>
              <a:schemeClr val="bg1"/>
            </a:solidFill>
            <a:ln w="28575">
              <a:solidFill>
                <a:srgbClr val="7CCCB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248468">
              <a:off x="1620155" y="3935402"/>
              <a:ext cx="1357295" cy="1327603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846" y="3567422"/>
              <a:ext cx="1633634" cy="123843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3205" y="4313190"/>
              <a:ext cx="879609" cy="10963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555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…</a:t>
            </a:r>
            <a:r>
              <a:rPr lang="en-GB" altLang="en-US" sz="3200" b="1" dirty="0" err="1" smtClean="0">
                <a:solidFill>
                  <a:srgbClr val="EA516C"/>
                </a:solidFill>
                <a:latin typeface="Twinkl" pitchFamily="2" charset="0"/>
              </a:rPr>
              <a:t>une</a:t>
            </a: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 </a:t>
            </a:r>
            <a:r>
              <a:rPr lang="en-GB" altLang="en-US" sz="3200" b="1" dirty="0" err="1" smtClean="0">
                <a:solidFill>
                  <a:srgbClr val="EA516C"/>
                </a:solidFill>
                <a:latin typeface="Twinkl" pitchFamily="2" charset="0"/>
              </a:rPr>
              <a:t>jupe</a:t>
            </a:r>
            <a:r>
              <a:rPr lang="en-GB" altLang="en-US" sz="3200" b="1" dirty="0" smtClean="0">
                <a:solidFill>
                  <a:srgbClr val="EA516C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EA516C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70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6741">
            <a:off x="4422541" y="2323047"/>
            <a:ext cx="3802333" cy="28824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874294" y="1981200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74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</a:t>
            </a:r>
            <a:r>
              <a:rPr lang="en-GB" altLang="en-US" sz="3200" b="1" dirty="0" err="1" smtClean="0">
                <a:solidFill>
                  <a:srgbClr val="7CCCBF"/>
                </a:solidFill>
                <a:latin typeface="Twinkl" pitchFamily="2" charset="0"/>
              </a:rPr>
              <a:t>pantalon</a:t>
            </a: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91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054" y="1886155"/>
            <a:ext cx="2428266" cy="3602635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47813" y="34686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55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</a:t>
            </a: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pull.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91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4425">
            <a:off x="4924162" y="1981449"/>
            <a:ext cx="2764312" cy="3412046"/>
          </a:xfrm>
          <a:prstGeom prst="rect">
            <a:avLst/>
          </a:prstGeom>
        </p:spPr>
      </p:pic>
      <p:pic>
        <p:nvPicPr>
          <p:cNvPr id="2" name="Picture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382838" y="1495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4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9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753089" y="2086319"/>
            <a:ext cx="7556409" cy="3202308"/>
          </a:xfrm>
          <a:prstGeom prst="rect">
            <a:avLst/>
          </a:prstGeom>
          <a:solidFill>
            <a:srgbClr val="E0F8F2"/>
          </a:solidFill>
          <a:ln w="28575">
            <a:solidFill>
              <a:srgbClr val="7CCC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3" y="612775"/>
            <a:ext cx="83185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432F32B9-3294-4A2F-B40F-BF8743C1F961}"/>
              </a:ext>
            </a:extLst>
          </p:cNvPr>
          <p:cNvSpPr/>
          <p:nvPr/>
        </p:nvSpPr>
        <p:spPr>
          <a:xfrm>
            <a:off x="500433" y="5482648"/>
            <a:ext cx="7632700" cy="637849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>
              <a:spcBef>
                <a:spcPct val="0"/>
              </a:spcBef>
            </a:pPr>
            <a:r>
              <a:rPr lang="en-GB" altLang="en-US" sz="3200" b="1" dirty="0">
                <a:solidFill>
                  <a:srgbClr val="7CCCBF"/>
                </a:solidFill>
                <a:latin typeface="Twinkl" pitchFamily="2" charset="0"/>
              </a:rPr>
              <a:t>…un </a:t>
            </a:r>
            <a:r>
              <a:rPr lang="en-GB" altLang="en-US" sz="3200" b="1" dirty="0" smtClean="0">
                <a:solidFill>
                  <a:srgbClr val="7CCCBF"/>
                </a:solidFill>
                <a:latin typeface="Twinkl" pitchFamily="2" charset="0"/>
              </a:rPr>
              <a:t>tee-shirt.</a:t>
            </a:r>
            <a:endParaRPr lang="en-GB" altLang="en-US" sz="3200" b="1" dirty="0">
              <a:ln>
                <a:solidFill>
                  <a:sysClr val="windowText" lastClr="000000"/>
                </a:solidFill>
              </a:ln>
              <a:solidFill>
                <a:srgbClr val="7CCCBF"/>
              </a:solidFill>
              <a:latin typeface="Twinkl" pitchFamily="2" charset="0"/>
            </a:endParaRPr>
          </a:p>
        </p:txBody>
      </p:sp>
      <p:pic>
        <p:nvPicPr>
          <p:cNvPr id="17" name="PLAY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891" y="5697632"/>
            <a:ext cx="2587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6DBC0062-880D-449E-BD7B-B7E1FD6A5ED6}"/>
              </a:ext>
            </a:extLst>
          </p:cNvPr>
          <p:cNvSpPr/>
          <p:nvPr/>
        </p:nvSpPr>
        <p:spPr>
          <a:xfrm>
            <a:off x="753089" y="675541"/>
            <a:ext cx="7626350" cy="984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altLang="en-US" sz="3200" b="1" dirty="0">
                <a:latin typeface="Twinkl" pitchFamily="2" charset="0"/>
              </a:rPr>
              <a:t>Qu’est-ce qu’il y </a:t>
            </a:r>
            <a:br>
              <a:rPr lang="fr-FR" altLang="en-US" sz="3200" b="1" dirty="0">
                <a:latin typeface="Twinkl" pitchFamily="2" charset="0"/>
              </a:rPr>
            </a:br>
            <a:r>
              <a:rPr lang="fr-FR" altLang="en-US" sz="3200" b="1" dirty="0">
                <a:latin typeface="Twinkl" pitchFamily="2" charset="0"/>
              </a:rPr>
              <a:t>a dans l’armoire?</a:t>
            </a:r>
            <a:endParaRPr lang="en-GB" sz="3200" b="1" dirty="0">
              <a:latin typeface="Twinkl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8" y="1848264"/>
            <a:ext cx="2477633" cy="380600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352583" y="2645747"/>
            <a:ext cx="2932165" cy="781034"/>
            <a:chOff x="2352583" y="2645747"/>
            <a:chExt cx="2932165" cy="781034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32F32B9-3294-4A2F-B40F-BF8743C1F961}"/>
                </a:ext>
              </a:extLst>
            </p:cNvPr>
            <p:cNvSpPr/>
            <p:nvPr/>
          </p:nvSpPr>
          <p:spPr>
            <a:xfrm>
              <a:off x="3042655" y="2645747"/>
              <a:ext cx="2242093" cy="514738"/>
            </a:xfrm>
            <a:prstGeom prst="rect">
              <a:avLst/>
            </a:prstGeom>
          </p:spPr>
          <p:txBody>
            <a:bodyPr wrap="square" lIns="0" tIns="72000" rIns="0" bIns="72000">
              <a:spAutoFit/>
            </a:bodyPr>
            <a:lstStyle/>
            <a:p>
              <a:pPr algn="ctr">
                <a:spcBef>
                  <a:spcPct val="0"/>
                </a:spcBef>
              </a:pPr>
              <a:r>
                <a:rPr lang="en-GB" altLang="en-US" sz="2400" dirty="0" smtClean="0">
                  <a:latin typeface="Twinkl" pitchFamily="2" charset="0"/>
                </a:rPr>
                <a:t>Il y a…</a:t>
              </a:r>
              <a:endParaRPr lang="en-GB" altLang="en-US" sz="2400" dirty="0">
                <a:ln>
                  <a:solidFill>
                    <a:sysClr val="windowText" lastClr="000000"/>
                  </a:solidFill>
                </a:ln>
                <a:latin typeface="Twinkl" pitchFamily="2" charset="0"/>
              </a:endParaRPr>
            </a:p>
          </p:txBody>
        </p:sp>
        <p:sp>
          <p:nvSpPr>
            <p:cNvPr id="7" name="Right Arrow 6"/>
            <p:cNvSpPr/>
            <p:nvPr/>
          </p:nvSpPr>
          <p:spPr>
            <a:xfrm>
              <a:off x="2352583" y="3116062"/>
              <a:ext cx="2441359" cy="310719"/>
            </a:xfrm>
            <a:prstGeom prst="rightArrow">
              <a:avLst/>
            </a:prstGeom>
            <a:solidFill>
              <a:srgbClr val="7CCC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4920">
            <a:off x="4755589" y="1979241"/>
            <a:ext cx="3450428" cy="3374947"/>
          </a:xfrm>
          <a:prstGeom prst="rect">
            <a:avLst/>
          </a:prstGeom>
        </p:spPr>
      </p:pic>
      <p:pic>
        <p:nvPicPr>
          <p:cNvPr id="5" name="Picture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162175" y="1874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68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 French" id="{2533E00D-CEA6-4D8F-A2D4-5EEF09725C3F}" vid="{6A452DBE-0FDB-4F60-8923-D977FF03470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 French</Template>
  <TotalTime>1547</TotalTime>
  <Words>435</Words>
  <Application>Microsoft Office PowerPoint</Application>
  <PresentationFormat>On-screen Show (4:3)</PresentationFormat>
  <Paragraphs>96</Paragraphs>
  <Slides>22</Slides>
  <Notes>17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Tuffy</vt:lpstr>
      <vt:lpstr>Tuffy-TTF</vt:lpstr>
      <vt:lpstr>Twinkl</vt:lpstr>
      <vt:lpstr>Calibri</vt:lpstr>
      <vt:lpstr>Twinkl SemiBold</vt:lpstr>
      <vt:lpstr>Sassoon Infant Rg</vt:lpstr>
      <vt:lpstr>BPreplay</vt:lpstr>
      <vt:lpstr>Office Theme</vt:lpstr>
      <vt:lpstr>French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 PlanIt</dc:title>
  <dc:creator>Maurice Stubbs</dc:creator>
  <cp:lastModifiedBy>Abi Haigh</cp:lastModifiedBy>
  <cp:revision>147</cp:revision>
  <dcterms:created xsi:type="dcterms:W3CDTF">2019-04-03T12:39:20Z</dcterms:created>
  <dcterms:modified xsi:type="dcterms:W3CDTF">2019-11-27T14:06:13Z</dcterms:modified>
</cp:coreProperties>
</file>