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0"/>
  </p:notesMasterIdLst>
  <p:handoutMasterIdLst>
    <p:handoutMasterId r:id="rId21"/>
  </p:handoutMasterIdLst>
  <p:sldIdLst>
    <p:sldId id="261" r:id="rId2"/>
    <p:sldId id="258" r:id="rId3"/>
    <p:sldId id="263" r:id="rId4"/>
    <p:sldId id="280" r:id="rId5"/>
    <p:sldId id="290" r:id="rId6"/>
    <p:sldId id="315" r:id="rId7"/>
    <p:sldId id="339" r:id="rId8"/>
    <p:sldId id="340" r:id="rId9"/>
    <p:sldId id="341" r:id="rId10"/>
    <p:sldId id="342" r:id="rId11"/>
    <p:sldId id="343" r:id="rId12"/>
    <p:sldId id="344" r:id="rId13"/>
    <p:sldId id="345" r:id="rId14"/>
    <p:sldId id="325" r:id="rId15"/>
    <p:sldId id="346" r:id="rId16"/>
    <p:sldId id="279" r:id="rId17"/>
    <p:sldId id="277" r:id="rId18"/>
    <p:sldId id="276" r:id="rId19"/>
  </p:sldIdLst>
  <p:sldSz cx="9144000" cy="6858000" type="screen4x3"/>
  <p:notesSz cx="6858000" cy="9144000"/>
  <p:embeddedFontLst>
    <p:embeddedFont>
      <p:font typeface="Twinkl" pitchFamily="2" charset="0"/>
      <p:regular r:id="rId22"/>
      <p:bold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Tuffy-TTF" panose="020B0603060100000000" pitchFamily="34" charset="0"/>
      <p:regular r:id="rId28"/>
      <p:bold r:id="rId29"/>
      <p:italic r:id="rId30"/>
      <p:boldItalic r:id="rId31"/>
    </p:embeddedFont>
    <p:embeddedFont>
      <p:font typeface="Tuffy" panose="020B0603060100000000" pitchFamily="34" charset="0"/>
      <p:regular r:id="rId32"/>
      <p:bold r:id="rId33"/>
      <p:italic r:id="rId34"/>
      <p:boldItalic r:id="rId35"/>
    </p:embeddedFont>
    <p:embeddedFont>
      <p:font typeface="Sassoon Infant Rg" panose="02000503030000020003" pitchFamily="50" charset="0"/>
      <p:regular r:id="rId36"/>
      <p:bold r:id="rId37"/>
    </p:embeddedFont>
    <p:embeddedFont>
      <p:font typeface="Twinkl SemiBold" pitchFamily="2" charset="0"/>
      <p:bold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4" pos="317" userDrawn="1">
          <p15:clr>
            <a:srgbClr val="A4A3A4"/>
          </p15:clr>
        </p15:guide>
        <p15:guide id="5" orient="horz" pos="3997" userDrawn="1">
          <p15:clr>
            <a:srgbClr val="A4A3A4"/>
          </p15:clr>
        </p15:guide>
        <p15:guide id="6" pos="5443" userDrawn="1">
          <p15:clr>
            <a:srgbClr val="A4A3A4"/>
          </p15:clr>
        </p15:guide>
        <p15:guide id="7" orient="horz" pos="323" userDrawn="1">
          <p15:clr>
            <a:srgbClr val="A4A3A4"/>
          </p15:clr>
        </p15:guide>
        <p15:guide id="8" pos="480" userDrawn="1">
          <p15:clr>
            <a:srgbClr val="A4A3A4"/>
          </p15:clr>
        </p15:guide>
        <p15:guide id="9" orient="horz" pos="459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  <p15:guide id="12" orient="horz" pos="124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mma Canlin" initials="EC" lastIdx="1" clrIdx="0">
    <p:extLst>
      <p:ext uri="{19B8F6BF-5375-455C-9EA6-DF929625EA0E}">
        <p15:presenceInfo xmlns:p15="http://schemas.microsoft.com/office/powerpoint/2012/main" userId="S-1-5-21-1651119330-1013474095-91958013-270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516C"/>
    <a:srgbClr val="64AFFB"/>
    <a:srgbClr val="7CCCBF"/>
    <a:srgbClr val="E0F8F2"/>
    <a:srgbClr val="F08215"/>
    <a:srgbClr val="85BD33"/>
    <a:srgbClr val="8C368C"/>
    <a:srgbClr val="95713D"/>
    <a:srgbClr val="B9D36E"/>
    <a:srgbClr val="0096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69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86" y="852"/>
      </p:cViewPr>
      <p:guideLst>
        <p:guide pos="317"/>
        <p:guide orient="horz" pos="3997"/>
        <p:guide pos="5443"/>
        <p:guide orient="horz" pos="323"/>
        <p:guide pos="480"/>
        <p:guide orient="horz" pos="459"/>
        <p:guide orient="horz" pos="3838"/>
        <p:guide pos="5284"/>
        <p:guide orient="horz" pos="124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8" d="100"/>
          <a:sy n="88" d="100"/>
        </p:scale>
        <p:origin x="2964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34" Type="http://schemas.openxmlformats.org/officeDocument/2006/relationships/font" Target="fonts/font13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8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27/11/2019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BF938A-AC38-4FD8-8CDA-459214AF3834}" type="datetimeFigureOut">
              <a:rPr lang="en-GB" smtClean="0"/>
              <a:t>27/11/2019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128D35-979B-429F-AFC5-34A277F939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51439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128D35-979B-429F-AFC5-34A277F9397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0538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128D35-979B-429F-AFC5-34A277F93974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0092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128D35-979B-429F-AFC5-34A277F93974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25671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128D35-979B-429F-AFC5-34A277F93974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84143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128D35-979B-429F-AFC5-34A277F93974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61951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128D35-979B-429F-AFC5-34A277F9397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6635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128D35-979B-429F-AFC5-34A277F93974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96873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128D35-979B-429F-AFC5-34A277F93974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07302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128D35-979B-429F-AFC5-34A277F93974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16653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128D35-979B-429F-AFC5-34A277F93974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67710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128D35-979B-429F-AFC5-34A277F93974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76944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128D35-979B-429F-AFC5-34A277F93974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85896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128D35-979B-429F-AFC5-34A277F93974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7421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DB7159B-B79D-41EB-BBA2-C4B62D3CF5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Rounded Rectangle 10"/>
          <p:cNvSpPr/>
          <p:nvPr userDrawn="1"/>
        </p:nvSpPr>
        <p:spPr bwMode="auto">
          <a:xfrm>
            <a:off x="457199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 anchor="ctr" anchorCtr="1">
            <a:normAutofit/>
          </a:bodyPr>
          <a:lstStyle>
            <a:lvl1pPr algn="ctr">
              <a:defRPr sz="4000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725" y="3602038"/>
            <a:ext cx="8201025" cy="1655762"/>
          </a:xfrm>
        </p:spPr>
        <p:txBody>
          <a:bodyPr/>
          <a:lstStyle>
            <a:lvl1pPr marL="0" indent="0" algn="ctr">
              <a:buNone/>
              <a:defRPr sz="2400">
                <a:latin typeface="Twinkl" pitchFamily="2" charset="0"/>
                <a:ea typeface="Twinkl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BD7BE55-B7CE-4EA8-8960-0078803608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2AE87EA-8421-4BDE-9785-05101C7A5E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49" y="549275"/>
            <a:ext cx="8181975" cy="1325563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4000" b="1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2" y="2014537"/>
            <a:ext cx="8181975" cy="4351338"/>
          </a:xfrm>
          <a:noFill/>
          <a:ln>
            <a:noFill/>
          </a:ln>
        </p:spPr>
        <p:txBody>
          <a:bodyPr/>
          <a:lstStyle>
            <a:lvl1pPr>
              <a:defRPr sz="1800">
                <a:latin typeface="Twinkl" pitchFamily="2" charset="0"/>
                <a:ea typeface="Twinkl" pitchFamily="2" charset="0"/>
              </a:defRPr>
            </a:lvl1pPr>
            <a:lvl2pPr>
              <a:defRPr sz="1600">
                <a:latin typeface="Twinkl" pitchFamily="2" charset="0"/>
                <a:ea typeface="Twinkl" pitchFamily="2" charset="0"/>
              </a:defRPr>
            </a:lvl2pPr>
            <a:lvl3pPr>
              <a:defRPr sz="1400">
                <a:latin typeface="Twinkl" pitchFamily="2" charset="0"/>
                <a:ea typeface="Twinkl" pitchFamily="2" charset="0"/>
              </a:defRPr>
            </a:lvl3pPr>
            <a:lvl4pPr>
              <a:defRPr sz="1400">
                <a:latin typeface="Twinkl" pitchFamily="2" charset="0"/>
                <a:ea typeface="Twinkl" pitchFamily="2" charset="0"/>
              </a:defRPr>
            </a:lvl4pPr>
            <a:lvl5pPr>
              <a:defRPr sz="1400">
                <a:latin typeface="Twinkl" pitchFamily="2" charset="0"/>
                <a:ea typeface="Twinkl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C1C37AB-7281-47E8-AFF3-30EA7FC999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648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305F3A1-14E8-4C84-8855-F1125F3D2D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4729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1C1C1C"/>
          </a:solidFill>
          <a:latin typeface="Twinkl SemiBold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2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2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7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9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7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19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7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9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7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9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924"/>
            <a:ext cx="9143999" cy="68813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71076" y="6384006"/>
            <a:ext cx="4994031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Tuffy" panose="020B0603060100000000" pitchFamily="34" charset="0"/>
              </a:rPr>
              <a:t>Year One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251423"/>
            <a:ext cx="9144000" cy="61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Twinkl" pitchFamily="2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251423"/>
            <a:ext cx="926123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857089" y="6464797"/>
            <a:ext cx="3422002" cy="207749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pPr>
              <a:spcBef>
                <a:spcPct val="0"/>
              </a:spcBef>
            </a:pPr>
            <a:r>
              <a:rPr lang="en-GB" altLang="en-US" sz="800" dirty="0">
                <a:solidFill>
                  <a:schemeClr val="bg1"/>
                </a:solidFill>
                <a:latin typeface="Tuffy-TTF" panose="020B0603060100000000" pitchFamily="34" charset="0"/>
              </a:rPr>
              <a:t>French | Year 3 | All About Me | </a:t>
            </a:r>
            <a:r>
              <a:rPr lang="en-GB" altLang="en-US" sz="800" dirty="0" smtClean="0">
                <a:solidFill>
                  <a:schemeClr val="bg1"/>
                </a:solidFill>
                <a:latin typeface="Tuffy-TTF" panose="020B0603060100000000" pitchFamily="34" charset="0"/>
              </a:rPr>
              <a:t>Clothes </a:t>
            </a:r>
            <a:r>
              <a:rPr lang="en-GB" altLang="en-US" sz="800" dirty="0" smtClean="0">
                <a:solidFill>
                  <a:schemeClr val="bg1"/>
                </a:solidFill>
                <a:latin typeface="Tuffy-TTF" panose="020B0603060100000000" pitchFamily="34" charset="0"/>
              </a:rPr>
              <a:t>2 </a:t>
            </a:r>
            <a:r>
              <a:rPr lang="en-GB" altLang="en-US" sz="800" dirty="0" smtClean="0">
                <a:solidFill>
                  <a:schemeClr val="bg1"/>
                </a:solidFill>
                <a:latin typeface="Tuffy-TTF" panose="020B0603060100000000" pitchFamily="34" charset="0"/>
              </a:rPr>
              <a:t>| </a:t>
            </a:r>
            <a:r>
              <a:rPr lang="en-GB" altLang="en-US" sz="800" dirty="0">
                <a:solidFill>
                  <a:schemeClr val="bg1"/>
                </a:solidFill>
                <a:latin typeface="Tuffy-TTF" panose="020B0603060100000000" pitchFamily="34" charset="0"/>
              </a:rPr>
              <a:t>Lesson </a:t>
            </a:r>
            <a:r>
              <a:rPr lang="en-GB" altLang="en-US" sz="800" dirty="0">
                <a:solidFill>
                  <a:schemeClr val="bg1"/>
                </a:solidFill>
                <a:latin typeface="Tuffy-TTF" panose="020B0603060100000000" pitchFamily="34" charset="0"/>
              </a:rPr>
              <a:t>6</a:t>
            </a:r>
            <a:endParaRPr lang="en-GB" altLang="en-US" sz="800" dirty="0">
              <a:solidFill>
                <a:schemeClr val="bg1"/>
              </a:solidFill>
              <a:latin typeface="Tuffy-TTF" panose="020B0603060100000000" pitchFamily="34" charset="0"/>
            </a:endParaRP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latin typeface="Tuffy-TTF" panose="020B0603060100000000" pitchFamily="34" charset="0"/>
                <a:cs typeface="Arial" panose="020B0604020202020204" pitchFamily="34" charset="0"/>
              </a:rPr>
              <a:t>All About Me</a:t>
            </a: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uffy-TTF" panose="020B0603060100000000" pitchFamily="34" charset="0"/>
                <a:cs typeface="Arial" panose="020B0604020202020204" pitchFamily="34" charset="0"/>
              </a:rPr>
              <a:t>French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823" y="982608"/>
            <a:ext cx="1614353" cy="107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966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753089" y="2086319"/>
            <a:ext cx="7556409" cy="3202308"/>
          </a:xfrm>
          <a:prstGeom prst="rect">
            <a:avLst/>
          </a:prstGeom>
          <a:solidFill>
            <a:srgbClr val="E0F8F2"/>
          </a:solidFill>
          <a:ln w="28575">
            <a:solidFill>
              <a:srgbClr val="7CCC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432F32B9-3294-4A2F-B40F-BF8743C1F961}"/>
              </a:ext>
            </a:extLst>
          </p:cNvPr>
          <p:cNvSpPr/>
          <p:nvPr/>
        </p:nvSpPr>
        <p:spPr>
          <a:xfrm>
            <a:off x="2452604" y="5482648"/>
            <a:ext cx="7632700" cy="1130291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sz="3200" b="1" dirty="0" smtClean="0">
                <a:solidFill>
                  <a:srgbClr val="EA516C"/>
                </a:solidFill>
                <a:latin typeface="Twinkl" pitchFamily="2" charset="0"/>
              </a:rPr>
              <a:t>…des bottes.</a:t>
            </a:r>
            <a:endParaRPr lang="en-GB" altLang="en-US" sz="3200" b="1" dirty="0">
              <a:solidFill>
                <a:srgbClr val="EA516C"/>
              </a:solidFill>
              <a:latin typeface="Twinkl" pitchFamily="2" charset="0"/>
            </a:endParaRPr>
          </a:p>
          <a:p>
            <a:pPr algn="ctr">
              <a:spcBef>
                <a:spcPct val="0"/>
              </a:spcBef>
            </a:pPr>
            <a:endParaRPr lang="en-GB" altLang="en-US" sz="3200" b="1" dirty="0">
              <a:ln>
                <a:solidFill>
                  <a:sysClr val="windowText" lastClr="000000"/>
                </a:solidFill>
              </a:ln>
              <a:solidFill>
                <a:srgbClr val="EA516C"/>
              </a:solidFill>
              <a:latin typeface="Twinkl" pitchFamily="2" charset="0"/>
            </a:endParaRPr>
          </a:p>
        </p:txBody>
      </p:sp>
      <p:pic>
        <p:nvPicPr>
          <p:cNvPr id="17" name="PLAY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7375" y="5706076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6DBC0062-880D-449E-BD7B-B7E1FD6A5ED6}"/>
              </a:ext>
            </a:extLst>
          </p:cNvPr>
          <p:cNvSpPr/>
          <p:nvPr/>
        </p:nvSpPr>
        <p:spPr>
          <a:xfrm>
            <a:off x="753089" y="782478"/>
            <a:ext cx="762635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altLang="en-US" sz="3200" b="1" dirty="0">
                <a:latin typeface="Twinkl" pitchFamily="2" charset="0"/>
              </a:rPr>
              <a:t>Qu’est-ce </a:t>
            </a:r>
            <a:r>
              <a:rPr lang="fr-FR" altLang="en-US" sz="3200" b="1" dirty="0" smtClean="0">
                <a:latin typeface="Twinkl" pitchFamily="2" charset="0"/>
              </a:rPr>
              <a:t>que tu portes</a:t>
            </a:r>
            <a:r>
              <a:rPr lang="fr-FR" altLang="en-US" sz="3200" b="1" dirty="0">
                <a:latin typeface="Twinkl" pitchFamily="2" charset="0"/>
              </a:rPr>
              <a:t>?</a:t>
            </a:r>
            <a:endParaRPr lang="en-GB" sz="3200" b="1" dirty="0">
              <a:latin typeface="Twinkl" pitchFamily="2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207279" y="2494677"/>
            <a:ext cx="2242093" cy="968959"/>
            <a:chOff x="3207279" y="2494677"/>
            <a:chExt cx="2242093" cy="968959"/>
          </a:xfrm>
        </p:grpSpPr>
        <p:sp>
          <p:nvSpPr>
            <p:cNvPr id="15" name="Oval Callout 14"/>
            <p:cNvSpPr/>
            <p:nvPr/>
          </p:nvSpPr>
          <p:spPr>
            <a:xfrm>
              <a:off x="3394424" y="2494677"/>
              <a:ext cx="1844718" cy="968959"/>
            </a:xfrm>
            <a:prstGeom prst="wedgeEllipseCallout">
              <a:avLst>
                <a:gd name="adj1" fmla="val -69927"/>
                <a:gd name="adj2" fmla="val -53923"/>
              </a:avLst>
            </a:prstGeom>
            <a:solidFill>
              <a:schemeClr val="bg1"/>
            </a:solidFill>
            <a:ln w="28575">
              <a:solidFill>
                <a:srgbClr val="7CCC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432F32B9-3294-4A2F-B40F-BF8743C1F961}"/>
                </a:ext>
              </a:extLst>
            </p:cNvPr>
            <p:cNvSpPr/>
            <p:nvPr/>
          </p:nvSpPr>
          <p:spPr>
            <a:xfrm>
              <a:off x="3207279" y="2717786"/>
              <a:ext cx="2242093" cy="514738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GB" altLang="en-US" sz="2400" dirty="0" smtClean="0">
                  <a:latin typeface="Twinkl" pitchFamily="2" charset="0"/>
                </a:rPr>
                <a:t>Je </a:t>
              </a:r>
              <a:r>
                <a:rPr lang="en-GB" altLang="en-US" sz="2400" dirty="0" err="1" smtClean="0">
                  <a:latin typeface="Twinkl" pitchFamily="2" charset="0"/>
                </a:rPr>
                <a:t>porte</a:t>
              </a:r>
              <a:r>
                <a:rPr lang="en-GB" altLang="en-US" sz="2400" dirty="0" smtClean="0">
                  <a:latin typeface="Twinkl" pitchFamily="2" charset="0"/>
                </a:rPr>
                <a:t>…</a:t>
              </a:r>
              <a:endParaRPr lang="en-GB" altLang="en-US" sz="2400" dirty="0">
                <a:ln>
                  <a:solidFill>
                    <a:sysClr val="windowText" lastClr="000000"/>
                  </a:solidFill>
                </a:ln>
                <a:latin typeface="Twinkl" pitchFamily="2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263" y="1614328"/>
            <a:ext cx="1306939" cy="45586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14"/>
          <a:stretch/>
        </p:blipFill>
        <p:spPr>
          <a:xfrm>
            <a:off x="4792433" y="1599928"/>
            <a:ext cx="3085373" cy="3921983"/>
          </a:xfrm>
          <a:prstGeom prst="rect">
            <a:avLst/>
          </a:prstGeom>
        </p:spPr>
      </p:pic>
      <p:pic>
        <p:nvPicPr>
          <p:cNvPr id="3" name="Picture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603375" y="25622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16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8485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1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753089" y="2086319"/>
            <a:ext cx="7556409" cy="3202308"/>
          </a:xfrm>
          <a:prstGeom prst="rect">
            <a:avLst/>
          </a:prstGeom>
          <a:solidFill>
            <a:srgbClr val="E0F8F2"/>
          </a:solidFill>
          <a:ln w="28575">
            <a:solidFill>
              <a:srgbClr val="7CCC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432F32B9-3294-4A2F-B40F-BF8743C1F961}"/>
              </a:ext>
            </a:extLst>
          </p:cNvPr>
          <p:cNvSpPr/>
          <p:nvPr/>
        </p:nvSpPr>
        <p:spPr>
          <a:xfrm>
            <a:off x="2302431" y="5482648"/>
            <a:ext cx="7632700" cy="1130291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sz="3200" b="1" dirty="0" smtClean="0">
                <a:solidFill>
                  <a:srgbClr val="7CCCBF"/>
                </a:solidFill>
                <a:latin typeface="Twinkl" pitchFamily="2" charset="0"/>
              </a:rPr>
              <a:t>…</a:t>
            </a:r>
            <a:r>
              <a:rPr lang="en-GB" altLang="en-US" sz="3200" b="1" dirty="0">
                <a:solidFill>
                  <a:srgbClr val="7CCCBF"/>
                </a:solidFill>
                <a:latin typeface="Twinkl" pitchFamily="2" charset="0"/>
              </a:rPr>
              <a:t>un chapeau.</a:t>
            </a:r>
          </a:p>
          <a:p>
            <a:pPr algn="ctr">
              <a:spcBef>
                <a:spcPct val="0"/>
              </a:spcBef>
            </a:pPr>
            <a:endParaRPr lang="en-GB" altLang="en-US" sz="3200" b="1" dirty="0">
              <a:ln>
                <a:solidFill>
                  <a:sysClr val="windowText" lastClr="000000"/>
                </a:solidFill>
              </a:ln>
              <a:solidFill>
                <a:srgbClr val="7CCCBF"/>
              </a:solidFill>
              <a:latin typeface="Twinkl" pitchFamily="2" charset="0"/>
            </a:endParaRPr>
          </a:p>
        </p:txBody>
      </p:sp>
      <p:pic>
        <p:nvPicPr>
          <p:cNvPr id="17" name="PLAY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38" y="5697632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6DBC0062-880D-449E-BD7B-B7E1FD6A5ED6}"/>
              </a:ext>
            </a:extLst>
          </p:cNvPr>
          <p:cNvSpPr/>
          <p:nvPr/>
        </p:nvSpPr>
        <p:spPr>
          <a:xfrm>
            <a:off x="753089" y="782478"/>
            <a:ext cx="762635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altLang="en-US" sz="3200" b="1" dirty="0">
                <a:latin typeface="Twinkl" pitchFamily="2" charset="0"/>
              </a:rPr>
              <a:t>Qu’est-ce que tu portes?</a:t>
            </a:r>
            <a:endParaRPr lang="en-GB" sz="3200" b="1" dirty="0">
              <a:latin typeface="Twinkl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617" y="1532709"/>
            <a:ext cx="1318951" cy="468521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878872" y="2494677"/>
            <a:ext cx="2242093" cy="968959"/>
            <a:chOff x="3207279" y="2494677"/>
            <a:chExt cx="2242093" cy="968959"/>
          </a:xfrm>
        </p:grpSpPr>
        <p:sp>
          <p:nvSpPr>
            <p:cNvPr id="12" name="Oval Callout 11"/>
            <p:cNvSpPr/>
            <p:nvPr/>
          </p:nvSpPr>
          <p:spPr>
            <a:xfrm>
              <a:off x="3394424" y="2494677"/>
              <a:ext cx="1844718" cy="968959"/>
            </a:xfrm>
            <a:prstGeom prst="wedgeEllipseCallout">
              <a:avLst>
                <a:gd name="adj1" fmla="val -69927"/>
                <a:gd name="adj2" fmla="val -53923"/>
              </a:avLst>
            </a:prstGeom>
            <a:solidFill>
              <a:schemeClr val="bg1"/>
            </a:solidFill>
            <a:ln w="28575">
              <a:solidFill>
                <a:srgbClr val="7CCC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432F32B9-3294-4A2F-B40F-BF8743C1F961}"/>
                </a:ext>
              </a:extLst>
            </p:cNvPr>
            <p:cNvSpPr/>
            <p:nvPr/>
          </p:nvSpPr>
          <p:spPr>
            <a:xfrm>
              <a:off x="3207279" y="2717786"/>
              <a:ext cx="2242093" cy="514738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GB" altLang="en-US" sz="2400" dirty="0" smtClean="0">
                  <a:latin typeface="Twinkl" pitchFamily="2" charset="0"/>
                </a:rPr>
                <a:t>Je </a:t>
              </a:r>
              <a:r>
                <a:rPr lang="en-GB" altLang="en-US" sz="2400" dirty="0" err="1" smtClean="0">
                  <a:latin typeface="Twinkl" pitchFamily="2" charset="0"/>
                </a:rPr>
                <a:t>porte</a:t>
              </a:r>
              <a:r>
                <a:rPr lang="en-GB" altLang="en-US" sz="2400" dirty="0" smtClean="0">
                  <a:latin typeface="Twinkl" pitchFamily="2" charset="0"/>
                </a:rPr>
                <a:t>…</a:t>
              </a:r>
              <a:endParaRPr lang="en-GB" altLang="en-US" sz="2400" dirty="0">
                <a:ln>
                  <a:solidFill>
                    <a:sysClr val="windowText" lastClr="000000"/>
                  </a:solidFill>
                </a:ln>
                <a:latin typeface="Twinkl" pitchFamily="2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792" y="2712940"/>
            <a:ext cx="3469982" cy="2159524"/>
          </a:xfrm>
          <a:prstGeom prst="rect">
            <a:avLst/>
          </a:prstGeom>
        </p:spPr>
      </p:pic>
      <p:pic>
        <p:nvPicPr>
          <p:cNvPr id="2" name="Picture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323975" y="25622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92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9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753089" y="2086319"/>
            <a:ext cx="7556409" cy="3202308"/>
          </a:xfrm>
          <a:prstGeom prst="rect">
            <a:avLst/>
          </a:prstGeom>
          <a:solidFill>
            <a:srgbClr val="E0F8F2"/>
          </a:solidFill>
          <a:ln w="28575">
            <a:solidFill>
              <a:srgbClr val="7CCC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432F32B9-3294-4A2F-B40F-BF8743C1F961}"/>
              </a:ext>
            </a:extLst>
          </p:cNvPr>
          <p:cNvSpPr/>
          <p:nvPr/>
        </p:nvSpPr>
        <p:spPr>
          <a:xfrm>
            <a:off x="2292800" y="5482648"/>
            <a:ext cx="7632700" cy="1130291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sz="3200" b="1" dirty="0" smtClean="0">
                <a:solidFill>
                  <a:srgbClr val="EA516C"/>
                </a:solidFill>
                <a:latin typeface="Twinkl" pitchFamily="2" charset="0"/>
              </a:rPr>
              <a:t>…</a:t>
            </a:r>
            <a:r>
              <a:rPr lang="en-GB" altLang="en-US" sz="3200" b="1" dirty="0" err="1" smtClean="0">
                <a:solidFill>
                  <a:srgbClr val="EA516C"/>
                </a:solidFill>
                <a:latin typeface="Twinkl" pitchFamily="2" charset="0"/>
              </a:rPr>
              <a:t>une</a:t>
            </a:r>
            <a:r>
              <a:rPr lang="en-GB" altLang="en-US" sz="3200" b="1" dirty="0" smtClean="0">
                <a:solidFill>
                  <a:srgbClr val="EA516C"/>
                </a:solidFill>
                <a:latin typeface="Twinkl" pitchFamily="2" charset="0"/>
              </a:rPr>
              <a:t> </a:t>
            </a:r>
            <a:r>
              <a:rPr lang="en-GB" altLang="en-US" sz="3200" b="1" dirty="0" err="1" smtClean="0">
                <a:solidFill>
                  <a:srgbClr val="EA516C"/>
                </a:solidFill>
                <a:latin typeface="Twinkl" pitchFamily="2" charset="0"/>
              </a:rPr>
              <a:t>ceinture</a:t>
            </a:r>
            <a:r>
              <a:rPr lang="en-GB" altLang="en-US" sz="3200" b="1" dirty="0" smtClean="0">
                <a:solidFill>
                  <a:srgbClr val="EA516C"/>
                </a:solidFill>
                <a:latin typeface="Twinkl" pitchFamily="2" charset="0"/>
              </a:rPr>
              <a:t>.</a:t>
            </a:r>
            <a:endParaRPr lang="en-GB" altLang="en-US" sz="3200" b="1" dirty="0">
              <a:solidFill>
                <a:srgbClr val="EA516C"/>
              </a:solidFill>
              <a:latin typeface="Twinkl" pitchFamily="2" charset="0"/>
            </a:endParaRPr>
          </a:p>
          <a:p>
            <a:pPr algn="ctr">
              <a:spcBef>
                <a:spcPct val="0"/>
              </a:spcBef>
            </a:pPr>
            <a:endParaRPr lang="en-GB" altLang="en-US" sz="3200" b="1" dirty="0">
              <a:ln>
                <a:solidFill>
                  <a:sysClr val="windowText" lastClr="000000"/>
                </a:solidFill>
              </a:ln>
              <a:solidFill>
                <a:srgbClr val="EA516C"/>
              </a:solidFill>
              <a:latin typeface="Twinkl" pitchFamily="2" charset="0"/>
            </a:endParaRPr>
          </a:p>
        </p:txBody>
      </p:sp>
      <p:pic>
        <p:nvPicPr>
          <p:cNvPr id="17" name="PLAY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7375" y="5706076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6DBC0062-880D-449E-BD7B-B7E1FD6A5ED6}"/>
              </a:ext>
            </a:extLst>
          </p:cNvPr>
          <p:cNvSpPr/>
          <p:nvPr/>
        </p:nvSpPr>
        <p:spPr>
          <a:xfrm>
            <a:off x="753089" y="782478"/>
            <a:ext cx="762635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altLang="en-US" sz="3200" b="1" dirty="0">
                <a:latin typeface="Twinkl" pitchFamily="2" charset="0"/>
              </a:rPr>
              <a:t>Qu’est-ce </a:t>
            </a:r>
            <a:r>
              <a:rPr lang="fr-FR" altLang="en-US" sz="3200" b="1" dirty="0" smtClean="0">
                <a:latin typeface="Twinkl" pitchFamily="2" charset="0"/>
              </a:rPr>
              <a:t>que tu portes</a:t>
            </a:r>
            <a:r>
              <a:rPr lang="fr-FR" altLang="en-US" sz="3200" b="1" dirty="0">
                <a:latin typeface="Twinkl" pitchFamily="2" charset="0"/>
              </a:rPr>
              <a:t>?</a:t>
            </a:r>
            <a:endParaRPr lang="en-GB" sz="3200" b="1" dirty="0">
              <a:latin typeface="Twinkl" pitchFamily="2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207279" y="2494677"/>
            <a:ext cx="2242093" cy="968959"/>
            <a:chOff x="3207279" y="2494677"/>
            <a:chExt cx="2242093" cy="968959"/>
          </a:xfrm>
        </p:grpSpPr>
        <p:sp>
          <p:nvSpPr>
            <p:cNvPr id="15" name="Oval Callout 14"/>
            <p:cNvSpPr/>
            <p:nvPr/>
          </p:nvSpPr>
          <p:spPr>
            <a:xfrm>
              <a:off x="3394424" y="2494677"/>
              <a:ext cx="1844718" cy="968959"/>
            </a:xfrm>
            <a:prstGeom prst="wedgeEllipseCallout">
              <a:avLst>
                <a:gd name="adj1" fmla="val -69927"/>
                <a:gd name="adj2" fmla="val -53923"/>
              </a:avLst>
            </a:prstGeom>
            <a:solidFill>
              <a:schemeClr val="bg1"/>
            </a:solidFill>
            <a:ln w="28575">
              <a:solidFill>
                <a:srgbClr val="7CCC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432F32B9-3294-4A2F-B40F-BF8743C1F961}"/>
                </a:ext>
              </a:extLst>
            </p:cNvPr>
            <p:cNvSpPr/>
            <p:nvPr/>
          </p:nvSpPr>
          <p:spPr>
            <a:xfrm>
              <a:off x="3207279" y="2717786"/>
              <a:ext cx="2242093" cy="514738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GB" altLang="en-US" sz="2400" dirty="0" smtClean="0">
                  <a:latin typeface="Twinkl" pitchFamily="2" charset="0"/>
                </a:rPr>
                <a:t>Je </a:t>
              </a:r>
              <a:r>
                <a:rPr lang="en-GB" altLang="en-US" sz="2400" dirty="0" err="1" smtClean="0">
                  <a:latin typeface="Twinkl" pitchFamily="2" charset="0"/>
                </a:rPr>
                <a:t>porte</a:t>
              </a:r>
              <a:r>
                <a:rPr lang="en-GB" altLang="en-US" sz="2400" dirty="0" smtClean="0">
                  <a:latin typeface="Twinkl" pitchFamily="2" charset="0"/>
                </a:rPr>
                <a:t>…</a:t>
              </a:r>
              <a:endParaRPr lang="en-GB" altLang="en-US" sz="2400" dirty="0">
                <a:ln>
                  <a:solidFill>
                    <a:sysClr val="windowText" lastClr="000000"/>
                  </a:solidFill>
                </a:ln>
                <a:latin typeface="Twinkl" pitchFamily="2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263" y="1614328"/>
            <a:ext cx="1306939" cy="45586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9354">
            <a:off x="4726268" y="3190101"/>
            <a:ext cx="3085373" cy="1407136"/>
          </a:xfrm>
          <a:prstGeom prst="rect">
            <a:avLst/>
          </a:prstGeom>
        </p:spPr>
      </p:pic>
      <p:pic>
        <p:nvPicPr>
          <p:cNvPr id="5" name="Picture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641475" y="44418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091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2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753089" y="2086319"/>
            <a:ext cx="7556409" cy="3202308"/>
          </a:xfrm>
          <a:prstGeom prst="rect">
            <a:avLst/>
          </a:prstGeom>
          <a:solidFill>
            <a:srgbClr val="E0F8F2"/>
          </a:solidFill>
          <a:ln w="28575">
            <a:solidFill>
              <a:srgbClr val="7CCC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432F32B9-3294-4A2F-B40F-BF8743C1F961}"/>
              </a:ext>
            </a:extLst>
          </p:cNvPr>
          <p:cNvSpPr/>
          <p:nvPr/>
        </p:nvSpPr>
        <p:spPr>
          <a:xfrm>
            <a:off x="2302431" y="5482648"/>
            <a:ext cx="7632700" cy="1130291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sz="3200" b="1" dirty="0" smtClean="0">
                <a:solidFill>
                  <a:srgbClr val="7CCCBF"/>
                </a:solidFill>
                <a:latin typeface="Twinkl" pitchFamily="2" charset="0"/>
              </a:rPr>
              <a:t>…des </a:t>
            </a:r>
            <a:r>
              <a:rPr lang="en-GB" altLang="en-US" sz="3200" b="1" dirty="0" err="1" smtClean="0">
                <a:solidFill>
                  <a:srgbClr val="7CCCBF"/>
                </a:solidFill>
                <a:latin typeface="Twinkl" pitchFamily="2" charset="0"/>
              </a:rPr>
              <a:t>gants</a:t>
            </a:r>
            <a:r>
              <a:rPr lang="en-GB" altLang="en-US" sz="3200" b="1" dirty="0" smtClean="0">
                <a:solidFill>
                  <a:srgbClr val="7CCCBF"/>
                </a:solidFill>
                <a:latin typeface="Twinkl" pitchFamily="2" charset="0"/>
              </a:rPr>
              <a:t>.</a:t>
            </a:r>
            <a:endParaRPr lang="en-GB" altLang="en-US" sz="3200" b="1" dirty="0">
              <a:solidFill>
                <a:srgbClr val="7CCCBF"/>
              </a:solidFill>
              <a:latin typeface="Twinkl" pitchFamily="2" charset="0"/>
            </a:endParaRPr>
          </a:p>
          <a:p>
            <a:pPr algn="ctr">
              <a:spcBef>
                <a:spcPct val="0"/>
              </a:spcBef>
            </a:pPr>
            <a:endParaRPr lang="en-GB" altLang="en-US" sz="3200" b="1" dirty="0">
              <a:ln>
                <a:solidFill>
                  <a:sysClr val="windowText" lastClr="000000"/>
                </a:solidFill>
              </a:ln>
              <a:solidFill>
                <a:srgbClr val="7CCCBF"/>
              </a:solidFill>
              <a:latin typeface="Twinkl" pitchFamily="2" charset="0"/>
            </a:endParaRPr>
          </a:p>
        </p:txBody>
      </p:sp>
      <p:pic>
        <p:nvPicPr>
          <p:cNvPr id="17" name="PLAY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228" y="5697632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6DBC0062-880D-449E-BD7B-B7E1FD6A5ED6}"/>
              </a:ext>
            </a:extLst>
          </p:cNvPr>
          <p:cNvSpPr/>
          <p:nvPr/>
        </p:nvSpPr>
        <p:spPr>
          <a:xfrm>
            <a:off x="753089" y="782478"/>
            <a:ext cx="762635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altLang="en-US" sz="3200" b="1" dirty="0">
                <a:latin typeface="Twinkl" pitchFamily="2" charset="0"/>
              </a:rPr>
              <a:t>Qu’est-ce que tu portes?</a:t>
            </a:r>
            <a:endParaRPr lang="en-GB" sz="3200" b="1" dirty="0">
              <a:latin typeface="Twinkl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617" y="1532709"/>
            <a:ext cx="1318951" cy="468521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878872" y="2494677"/>
            <a:ext cx="2242093" cy="968959"/>
            <a:chOff x="3207279" y="2494677"/>
            <a:chExt cx="2242093" cy="968959"/>
          </a:xfrm>
        </p:grpSpPr>
        <p:sp>
          <p:nvSpPr>
            <p:cNvPr id="12" name="Oval Callout 11"/>
            <p:cNvSpPr/>
            <p:nvPr/>
          </p:nvSpPr>
          <p:spPr>
            <a:xfrm>
              <a:off x="3394424" y="2494677"/>
              <a:ext cx="1844718" cy="968959"/>
            </a:xfrm>
            <a:prstGeom prst="wedgeEllipseCallout">
              <a:avLst>
                <a:gd name="adj1" fmla="val -69927"/>
                <a:gd name="adj2" fmla="val -53923"/>
              </a:avLst>
            </a:prstGeom>
            <a:solidFill>
              <a:schemeClr val="bg1"/>
            </a:solidFill>
            <a:ln w="28575">
              <a:solidFill>
                <a:srgbClr val="7CCC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432F32B9-3294-4A2F-B40F-BF8743C1F961}"/>
                </a:ext>
              </a:extLst>
            </p:cNvPr>
            <p:cNvSpPr/>
            <p:nvPr/>
          </p:nvSpPr>
          <p:spPr>
            <a:xfrm>
              <a:off x="3207279" y="2717786"/>
              <a:ext cx="2242093" cy="514738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GB" altLang="en-US" sz="2400" dirty="0" smtClean="0">
                  <a:latin typeface="Twinkl" pitchFamily="2" charset="0"/>
                </a:rPr>
                <a:t>Je </a:t>
              </a:r>
              <a:r>
                <a:rPr lang="en-GB" altLang="en-US" sz="2400" dirty="0" err="1" smtClean="0">
                  <a:latin typeface="Twinkl" pitchFamily="2" charset="0"/>
                </a:rPr>
                <a:t>porte</a:t>
              </a:r>
              <a:r>
                <a:rPr lang="en-GB" altLang="en-US" sz="2400" dirty="0" smtClean="0">
                  <a:latin typeface="Twinkl" pitchFamily="2" charset="0"/>
                </a:rPr>
                <a:t>…</a:t>
              </a:r>
              <a:endParaRPr lang="en-GB" altLang="en-US" sz="2400" dirty="0">
                <a:ln>
                  <a:solidFill>
                    <a:sysClr val="windowText" lastClr="000000"/>
                  </a:solidFill>
                </a:ln>
                <a:latin typeface="Twinkl" pitchFamily="2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719" y="2677428"/>
            <a:ext cx="2914127" cy="2159524"/>
          </a:xfrm>
          <a:prstGeom prst="rect">
            <a:avLst/>
          </a:prstGeom>
        </p:spPr>
      </p:pic>
      <p:pic>
        <p:nvPicPr>
          <p:cNvPr id="4" name="Picture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743075" y="2892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24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8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210490" y="3129257"/>
            <a:ext cx="6653351" cy="1164531"/>
          </a:xfrm>
          <a:prstGeom prst="rect">
            <a:avLst/>
          </a:prstGeom>
          <a:solidFill>
            <a:srgbClr val="E0F8F2"/>
          </a:solidFill>
          <a:ln w="38100">
            <a:solidFill>
              <a:srgbClr val="7CCC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62587">
            <a:off x="2267805" y="2996797"/>
            <a:ext cx="812470" cy="7207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5" name="TextBox 24"/>
          <p:cNvSpPr txBox="1"/>
          <p:nvPr/>
        </p:nvSpPr>
        <p:spPr>
          <a:xfrm rot="21388901">
            <a:off x="2356757" y="3221880"/>
            <a:ext cx="680284" cy="2308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900" dirty="0">
                <a:solidFill>
                  <a:srgbClr val="64AFFB"/>
                </a:solidFill>
                <a:latin typeface="Twinkl" pitchFamily="2" charset="0"/>
              </a:rPr>
              <a:t>d</a:t>
            </a:r>
            <a:r>
              <a:rPr lang="en-GB" sz="900" dirty="0" smtClean="0">
                <a:solidFill>
                  <a:srgbClr val="64AFFB"/>
                </a:solidFill>
                <a:latin typeface="Twinkl" pitchFamily="2" charset="0"/>
              </a:rPr>
              <a:t>es </a:t>
            </a:r>
            <a:r>
              <a:rPr lang="en-GB" sz="900" dirty="0" err="1" smtClean="0">
                <a:solidFill>
                  <a:srgbClr val="64AFFB"/>
                </a:solidFill>
                <a:latin typeface="Twinkl" pitchFamily="2" charset="0"/>
              </a:rPr>
              <a:t>gants</a:t>
            </a:r>
            <a:endParaRPr lang="en-GB" sz="900" dirty="0">
              <a:solidFill>
                <a:srgbClr val="64AFFB"/>
              </a:solidFill>
              <a:latin typeface="Twinkl" pitchFamily="2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49250">
            <a:off x="1648189" y="3226838"/>
            <a:ext cx="800677" cy="7102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6" name="TextBox 25"/>
          <p:cNvSpPr txBox="1"/>
          <p:nvPr/>
        </p:nvSpPr>
        <p:spPr>
          <a:xfrm rot="335038">
            <a:off x="1695339" y="3386522"/>
            <a:ext cx="680284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900" dirty="0">
                <a:solidFill>
                  <a:srgbClr val="EA516C"/>
                </a:solidFill>
                <a:latin typeface="Twinkl" pitchFamily="2" charset="0"/>
              </a:rPr>
              <a:t>d</a:t>
            </a:r>
            <a:r>
              <a:rPr lang="en-GB" sz="900" dirty="0" smtClean="0">
                <a:solidFill>
                  <a:srgbClr val="EA516C"/>
                </a:solidFill>
                <a:latin typeface="Twinkl" pitchFamily="2" charset="0"/>
              </a:rPr>
              <a:t>es lunettes</a:t>
            </a:r>
            <a:endParaRPr lang="en-GB" sz="900" dirty="0">
              <a:solidFill>
                <a:srgbClr val="EA516C"/>
              </a:solidFill>
              <a:latin typeface="Twinkl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10491" y="1805092"/>
            <a:ext cx="6653350" cy="1164531"/>
          </a:xfrm>
          <a:prstGeom prst="rect">
            <a:avLst/>
          </a:prstGeom>
          <a:solidFill>
            <a:srgbClr val="E0F8F2"/>
          </a:solidFill>
          <a:ln w="38100">
            <a:solidFill>
              <a:srgbClr val="7CCC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0" name="Rectangle 149">
            <a:extLst>
              <a:ext uri="{FF2B5EF4-FFF2-40B4-BE49-F238E27FC236}">
                <a16:creationId xmlns="" xmlns:a16="http://schemas.microsoft.com/office/drawing/2014/main" id="{6DBC0062-880D-449E-BD7B-B7E1FD6A5ED6}"/>
              </a:ext>
            </a:extLst>
          </p:cNvPr>
          <p:cNvSpPr/>
          <p:nvPr/>
        </p:nvSpPr>
        <p:spPr>
          <a:xfrm>
            <a:off x="762001" y="697112"/>
            <a:ext cx="7626350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4000" b="1" dirty="0" err="1" smtClean="0">
                <a:latin typeface="Twinkl" pitchFamily="2" charset="0"/>
              </a:rPr>
              <a:t>Allons</a:t>
            </a:r>
            <a:r>
              <a:rPr lang="en-GB" altLang="en-US" sz="4000" b="1" dirty="0" smtClean="0">
                <a:latin typeface="Twinkl" pitchFamily="2" charset="0"/>
              </a:rPr>
              <a:t> </a:t>
            </a:r>
            <a:r>
              <a:rPr lang="en-GB" altLang="en-US" sz="4000" b="1" dirty="0" err="1">
                <a:latin typeface="Twinkl" pitchFamily="2" charset="0"/>
              </a:rPr>
              <a:t>j</a:t>
            </a:r>
            <a:r>
              <a:rPr lang="en-GB" altLang="en-US" sz="4000" b="1" dirty="0" err="1" smtClean="0">
                <a:latin typeface="Twinkl" pitchFamily="2" charset="0"/>
              </a:rPr>
              <a:t>ouer</a:t>
            </a:r>
            <a:r>
              <a:rPr lang="en-GB" altLang="en-US" sz="4000" b="1" dirty="0" smtClean="0">
                <a:latin typeface="Twinkl" pitchFamily="2" charset="0"/>
              </a:rPr>
              <a:t>!</a:t>
            </a:r>
            <a:endParaRPr lang="en-GB" sz="4000" b="1" dirty="0">
              <a:latin typeface="Twinkl" pitchFamily="2" charset="0"/>
            </a:endParaRPr>
          </a:p>
        </p:txBody>
      </p:sp>
      <p:sp>
        <p:nvSpPr>
          <p:cNvPr id="149" name="Rectangle 148">
            <a:extLst>
              <a:ext uri="{FF2B5EF4-FFF2-40B4-BE49-F238E27FC236}">
                <a16:creationId xmlns="" xmlns:a16="http://schemas.microsoft.com/office/drawing/2014/main" id="{3A81CE94-BD3D-4413-99DF-23B13C1BB608}"/>
              </a:ext>
            </a:extLst>
          </p:cNvPr>
          <p:cNvSpPr/>
          <p:nvPr/>
        </p:nvSpPr>
        <p:spPr>
          <a:xfrm>
            <a:off x="755650" y="1267915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 smtClean="0">
                <a:latin typeface="Twinkl" pitchFamily="2" charset="0"/>
              </a:rPr>
              <a:t>(Let’s Play!)</a:t>
            </a:r>
            <a:endParaRPr lang="en-GB" dirty="0">
              <a:latin typeface="Twinkl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36223" y="2193982"/>
            <a:ext cx="41937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Twinkl" pitchFamily="2" charset="0"/>
              </a:rPr>
              <a:t>Sit in a circle around a pile of clothing.</a:t>
            </a:r>
          </a:p>
        </p:txBody>
      </p:sp>
      <p:pic>
        <p:nvPicPr>
          <p:cNvPr id="12" name="Group Work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3494927" y="3365258"/>
            <a:ext cx="41937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dirty="0">
                <a:latin typeface="Twinkl" pitchFamily="2" charset="0"/>
              </a:rPr>
              <a:t>While the music is playing pass around the envelope with the game cards in.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210490" y="4453422"/>
            <a:ext cx="6653351" cy="1564201"/>
          </a:xfrm>
          <a:prstGeom prst="rect">
            <a:avLst/>
          </a:prstGeom>
          <a:solidFill>
            <a:srgbClr val="E0F8F2"/>
          </a:solidFill>
          <a:ln w="38100">
            <a:solidFill>
              <a:srgbClr val="7CCC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/>
          <p:cNvSpPr/>
          <p:nvPr/>
        </p:nvSpPr>
        <p:spPr>
          <a:xfrm>
            <a:off x="1325599" y="4508857"/>
            <a:ext cx="6039937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GB" dirty="0">
                <a:latin typeface="Twinkl" pitchFamily="2" charset="0"/>
              </a:rPr>
              <a:t>When the music stops, everyone calls “</a:t>
            </a:r>
            <a:r>
              <a:rPr lang="en-GB" dirty="0" err="1">
                <a:latin typeface="Twinkl" pitchFamily="2" charset="0"/>
              </a:rPr>
              <a:t>Qu’est-ce</a:t>
            </a:r>
            <a:r>
              <a:rPr lang="en-GB" dirty="0">
                <a:latin typeface="Twinkl" pitchFamily="2" charset="0"/>
              </a:rPr>
              <a:t> que </a:t>
            </a:r>
            <a:r>
              <a:rPr lang="en-GB" dirty="0" err="1">
                <a:latin typeface="Twinkl" pitchFamily="2" charset="0"/>
              </a:rPr>
              <a:t>tu</a:t>
            </a:r>
            <a:r>
              <a:rPr lang="en-GB" dirty="0">
                <a:latin typeface="Twinkl" pitchFamily="2" charset="0"/>
              </a:rPr>
              <a:t> </a:t>
            </a:r>
            <a:r>
              <a:rPr lang="en-GB" dirty="0" err="1" smtClean="0">
                <a:latin typeface="Twinkl" pitchFamily="2" charset="0"/>
              </a:rPr>
              <a:t>portes</a:t>
            </a:r>
            <a:r>
              <a:rPr lang="en-GB" dirty="0" smtClean="0">
                <a:latin typeface="Twinkl" pitchFamily="2" charset="0"/>
              </a:rPr>
              <a:t>?” The </a:t>
            </a:r>
            <a:r>
              <a:rPr lang="en-GB" dirty="0">
                <a:latin typeface="Twinkl" pitchFamily="2" charset="0"/>
              </a:rPr>
              <a:t>player with the envelope draws out a card, puts on that item of clothing as quickly as possible and calls out “Je </a:t>
            </a:r>
            <a:r>
              <a:rPr lang="en-GB" dirty="0" err="1">
                <a:latin typeface="Twinkl" pitchFamily="2" charset="0"/>
              </a:rPr>
              <a:t>porte</a:t>
            </a:r>
            <a:r>
              <a:rPr lang="en-GB" dirty="0">
                <a:latin typeface="Twinkl" pitchFamily="2" charset="0"/>
              </a:rPr>
              <a:t>…”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274" y="1628329"/>
            <a:ext cx="1835223" cy="145473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087565">
            <a:off x="2009179" y="3644815"/>
            <a:ext cx="807230" cy="7181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 rot="21093255">
            <a:off x="2082169" y="3789772"/>
            <a:ext cx="680284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900" dirty="0" smtClean="0">
                <a:solidFill>
                  <a:srgbClr val="64AFFB"/>
                </a:solidFill>
                <a:latin typeface="Twinkl" pitchFamily="2" charset="0"/>
              </a:rPr>
              <a:t>un </a:t>
            </a:r>
            <a:r>
              <a:rPr lang="en-GB" sz="900" dirty="0" err="1" smtClean="0">
                <a:solidFill>
                  <a:srgbClr val="64AFFB"/>
                </a:solidFill>
                <a:latin typeface="Twinkl" pitchFamily="2" charset="0"/>
              </a:rPr>
              <a:t>manteau</a:t>
            </a:r>
            <a:endParaRPr lang="en-GB" sz="900" dirty="0">
              <a:solidFill>
                <a:srgbClr val="64AFFB"/>
              </a:solidFill>
              <a:latin typeface="Twink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0686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Rectangle 149">
            <a:extLst>
              <a:ext uri="{FF2B5EF4-FFF2-40B4-BE49-F238E27FC236}">
                <a16:creationId xmlns="" xmlns:a16="http://schemas.microsoft.com/office/drawing/2014/main" id="{6DBC0062-880D-449E-BD7B-B7E1FD6A5ED6}"/>
              </a:ext>
            </a:extLst>
          </p:cNvPr>
          <p:cNvSpPr/>
          <p:nvPr/>
        </p:nvSpPr>
        <p:spPr>
          <a:xfrm>
            <a:off x="762001" y="697112"/>
            <a:ext cx="7626350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4000" b="1" dirty="0">
                <a:latin typeface="Twinkl" pitchFamily="2" charset="0"/>
              </a:rPr>
              <a:t>Something More</a:t>
            </a:r>
            <a:endParaRPr lang="en-GB" sz="4000" b="1" dirty="0">
              <a:latin typeface="Twinkl" pitchFamily="2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288867" y="1727641"/>
            <a:ext cx="2002972" cy="3985184"/>
          </a:xfrm>
          <a:prstGeom prst="rect">
            <a:avLst/>
          </a:prstGeom>
          <a:solidFill>
            <a:srgbClr val="E0F8F2"/>
          </a:solidFill>
          <a:ln w="38100">
            <a:solidFill>
              <a:srgbClr val="7CCC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/>
          <p:cNvSpPr/>
          <p:nvPr/>
        </p:nvSpPr>
        <p:spPr>
          <a:xfrm>
            <a:off x="1395269" y="1800491"/>
            <a:ext cx="1913988" cy="374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GB" dirty="0">
                <a:latin typeface="Twinkl" pitchFamily="2" charset="0"/>
              </a:rPr>
              <a:t>Can you add another item of clothing to your “Je </a:t>
            </a:r>
            <a:r>
              <a:rPr lang="en-GB" dirty="0" err="1">
                <a:latin typeface="Twinkl" pitchFamily="2" charset="0"/>
              </a:rPr>
              <a:t>porte</a:t>
            </a:r>
            <a:r>
              <a:rPr lang="en-GB" dirty="0">
                <a:latin typeface="Twinkl" pitchFamily="2" charset="0"/>
              </a:rPr>
              <a:t>…” </a:t>
            </a:r>
            <a:r>
              <a:rPr lang="en-GB" dirty="0" smtClean="0">
                <a:latin typeface="Twinkl" pitchFamily="2" charset="0"/>
              </a:rPr>
              <a:t>sentence?</a:t>
            </a:r>
          </a:p>
          <a:p>
            <a:pPr>
              <a:lnSpc>
                <a:spcPct val="120000"/>
              </a:lnSpc>
              <a:defRPr/>
            </a:pPr>
            <a:endParaRPr lang="en-GB" dirty="0">
              <a:latin typeface="Twinkl" pitchFamily="2" charset="0"/>
            </a:endParaRPr>
          </a:p>
          <a:p>
            <a:pPr>
              <a:lnSpc>
                <a:spcPct val="120000"/>
              </a:lnSpc>
              <a:defRPr/>
            </a:pPr>
            <a:r>
              <a:rPr lang="en-GB" dirty="0">
                <a:latin typeface="Twinkl" pitchFamily="2" charset="0"/>
              </a:rPr>
              <a:t>Use the word “</a:t>
            </a:r>
            <a:r>
              <a:rPr lang="en-GB" b="1" dirty="0">
                <a:latin typeface="Twinkl" pitchFamily="2" charset="0"/>
              </a:rPr>
              <a:t>et</a:t>
            </a:r>
            <a:r>
              <a:rPr lang="en-GB" dirty="0">
                <a:latin typeface="Twinkl" pitchFamily="2" charset="0"/>
              </a:rPr>
              <a:t>” to tell your partner two things that you are wearing.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791" y="2124891"/>
            <a:ext cx="1575544" cy="40364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716" y="2165090"/>
            <a:ext cx="883034" cy="3996224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769933" y="1397002"/>
            <a:ext cx="1578616" cy="1241695"/>
            <a:chOff x="4769933" y="1397002"/>
            <a:chExt cx="1578616" cy="1241695"/>
          </a:xfrm>
        </p:grpSpPr>
        <p:sp>
          <p:nvSpPr>
            <p:cNvPr id="25" name="Oval Callout 24"/>
            <p:cNvSpPr/>
            <p:nvPr/>
          </p:nvSpPr>
          <p:spPr>
            <a:xfrm>
              <a:off x="4769933" y="1397002"/>
              <a:ext cx="1578616" cy="1241695"/>
            </a:xfrm>
            <a:prstGeom prst="wedgeEllipseCallout">
              <a:avLst>
                <a:gd name="adj1" fmla="val -59541"/>
                <a:gd name="adj2" fmla="val 56519"/>
              </a:avLst>
            </a:prstGeom>
            <a:solidFill>
              <a:schemeClr val="bg1"/>
            </a:solidFill>
            <a:ln w="28575">
              <a:solidFill>
                <a:srgbClr val="7CCC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781600" y="1750426"/>
              <a:ext cx="153770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fr-FR" altLang="en-US" sz="1600" dirty="0">
                  <a:latin typeface="Twinkl" pitchFamily="2" charset="0"/>
                </a:rPr>
                <a:t>Qu’est-ce que tu portes?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092100" y="2963246"/>
            <a:ext cx="1578616" cy="1241695"/>
            <a:chOff x="5092100" y="2963246"/>
            <a:chExt cx="1578616" cy="1241695"/>
          </a:xfrm>
        </p:grpSpPr>
        <p:sp>
          <p:nvSpPr>
            <p:cNvPr id="26" name="Oval Callout 25"/>
            <p:cNvSpPr/>
            <p:nvPr/>
          </p:nvSpPr>
          <p:spPr>
            <a:xfrm>
              <a:off x="5092100" y="2963246"/>
              <a:ext cx="1578616" cy="1241695"/>
            </a:xfrm>
            <a:prstGeom prst="wedgeEllipseCallout">
              <a:avLst>
                <a:gd name="adj1" fmla="val 44171"/>
                <a:gd name="adj2" fmla="val -55696"/>
              </a:avLst>
            </a:prstGeom>
            <a:solidFill>
              <a:schemeClr val="bg1"/>
            </a:solidFill>
            <a:ln w="28575">
              <a:solidFill>
                <a:srgbClr val="7CCC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103767" y="3316670"/>
              <a:ext cx="153770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fr-FR" altLang="en-US" sz="1600" dirty="0">
                  <a:latin typeface="Twinkl" pitchFamily="2" charset="0"/>
                </a:rPr>
                <a:t>Je porte </a:t>
              </a:r>
              <a:r>
                <a:rPr lang="fr-FR" altLang="en-US" sz="1600" dirty="0" smtClean="0">
                  <a:latin typeface="Twinkl" pitchFamily="2" charset="0"/>
                </a:rPr>
                <a:t>	     et          .</a:t>
              </a:r>
              <a:endParaRPr lang="fr-FR" altLang="en-US" sz="1600" dirty="0">
                <a:latin typeface="Twinkl" pitchFamily="2" charset="0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6156958" y="3535680"/>
              <a:ext cx="44967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5663740" y="3792583"/>
              <a:ext cx="53676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9" name="Whole Clas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5257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47700" y="1690321"/>
            <a:ext cx="7884500" cy="4481880"/>
          </a:xfrm>
          <a:prstGeom prst="rect">
            <a:avLst/>
          </a:prstGeom>
          <a:solidFill>
            <a:srgbClr val="7CCC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0" name="Rectangle 149">
            <a:extLst>
              <a:ext uri="{FF2B5EF4-FFF2-40B4-BE49-F238E27FC236}">
                <a16:creationId xmlns="" xmlns:a16="http://schemas.microsoft.com/office/drawing/2014/main" id="{6DBC0062-880D-449E-BD7B-B7E1FD6A5ED6}"/>
              </a:ext>
            </a:extLst>
          </p:cNvPr>
          <p:cNvSpPr/>
          <p:nvPr/>
        </p:nvSpPr>
        <p:spPr>
          <a:xfrm>
            <a:off x="762001" y="697112"/>
            <a:ext cx="7626350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4000" b="1" dirty="0" err="1" smtClean="0">
                <a:latin typeface="Twinkl" pitchFamily="2" charset="0"/>
              </a:rPr>
              <a:t>Allez</a:t>
            </a:r>
            <a:r>
              <a:rPr lang="en-GB" altLang="en-US" sz="4000" b="1" dirty="0" smtClean="0">
                <a:latin typeface="Twinkl" pitchFamily="2" charset="0"/>
              </a:rPr>
              <a:t>-y!</a:t>
            </a:r>
            <a:endParaRPr lang="en-GB" sz="4000" b="1" dirty="0">
              <a:latin typeface="Twinkl" pitchFamily="2" charset="0"/>
            </a:endParaRPr>
          </a:p>
        </p:txBody>
      </p:sp>
      <p:sp>
        <p:nvSpPr>
          <p:cNvPr id="149" name="Rectangle 148">
            <a:extLst>
              <a:ext uri="{FF2B5EF4-FFF2-40B4-BE49-F238E27FC236}">
                <a16:creationId xmlns="" xmlns:a16="http://schemas.microsoft.com/office/drawing/2014/main" id="{3A81CE94-BD3D-4413-99DF-23B13C1BB608}"/>
              </a:ext>
            </a:extLst>
          </p:cNvPr>
          <p:cNvSpPr/>
          <p:nvPr/>
        </p:nvSpPr>
        <p:spPr>
          <a:xfrm>
            <a:off x="755650" y="1267915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 smtClean="0">
                <a:latin typeface="Twinkl" pitchFamily="2" charset="0"/>
              </a:rPr>
              <a:t>Off you go!</a:t>
            </a:r>
            <a:endParaRPr lang="en-GB" dirty="0">
              <a:latin typeface="Twinkl" pitchFamily="2" charset="0"/>
            </a:endParaRPr>
          </a:p>
        </p:txBody>
      </p:sp>
      <p:pic>
        <p:nvPicPr>
          <p:cNvPr id="153" name="Individual Work">
            <a:extLst>
              <a:ext uri="{FF2B5EF4-FFF2-40B4-BE49-F238E27FC236}">
                <a16:creationId xmlns="" xmlns:a16="http://schemas.microsoft.com/office/drawing/2014/main" id="{30CBF868-E328-41A8-A8DA-616410F116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200" y="612000"/>
            <a:ext cx="864000" cy="864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38" y="1931906"/>
            <a:ext cx="2846387" cy="402521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013" y="1931906"/>
            <a:ext cx="2846387" cy="402521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288" y="1931975"/>
            <a:ext cx="2846387" cy="402507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1988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2" charset="0"/>
              </a:rPr>
              <a:t>Success Criteria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2" charset="0"/>
              </a:rPr>
              <a:t>Aim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/>
          </a:bodyPr>
          <a:lstStyle/>
          <a:p>
            <a:r>
              <a:rPr lang="en-GB" altLang="en-US" dirty="0" smtClean="0"/>
              <a:t>To use </a:t>
            </a:r>
            <a:r>
              <a:rPr lang="en-GB" altLang="en-US" dirty="0"/>
              <a:t>simple conjunctions to link vocabulary for clothes </a:t>
            </a:r>
            <a:r>
              <a:rPr lang="en-GB" altLang="en-US" dirty="0" smtClean="0"/>
              <a:t/>
            </a:r>
            <a:br>
              <a:rPr lang="en-GB" altLang="en-US" dirty="0" smtClean="0"/>
            </a:br>
            <a:r>
              <a:rPr lang="en-GB" altLang="en-US" dirty="0" smtClean="0"/>
              <a:t>and </a:t>
            </a:r>
            <a:r>
              <a:rPr lang="en-GB" altLang="en-US" dirty="0"/>
              <a:t>accessories.</a:t>
            </a:r>
          </a:p>
          <a:p>
            <a:r>
              <a:rPr lang="en-GB" altLang="en-US" dirty="0" smtClean="0"/>
              <a:t>To have </a:t>
            </a:r>
            <a:r>
              <a:rPr lang="en-GB" altLang="en-US" dirty="0"/>
              <a:t>a simple conversation about clothes.</a:t>
            </a:r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>
                <a:latin typeface="Twinkl" pitchFamily="2" charset="0"/>
              </a:rPr>
              <a:t>To use </a:t>
            </a:r>
            <a:r>
              <a:rPr lang="en-GB" dirty="0">
                <a:latin typeface="Twinkl" pitchFamily="2" charset="0"/>
              </a:rPr>
              <a:t>et to join words in a list.</a:t>
            </a:r>
          </a:p>
          <a:p>
            <a:r>
              <a:rPr lang="en-GB" dirty="0" smtClean="0">
                <a:latin typeface="Twinkl" pitchFamily="2" charset="0"/>
              </a:rPr>
              <a:t>To name </a:t>
            </a:r>
            <a:r>
              <a:rPr lang="en-GB" dirty="0">
                <a:latin typeface="Twinkl" pitchFamily="2" charset="0"/>
              </a:rPr>
              <a:t>clothes and accessories in French.</a:t>
            </a:r>
          </a:p>
          <a:p>
            <a:r>
              <a:rPr lang="en-GB" dirty="0" smtClean="0">
                <a:latin typeface="Twinkl" pitchFamily="2" charset="0"/>
              </a:rPr>
              <a:t>To say </a:t>
            </a:r>
            <a:r>
              <a:rPr lang="en-GB" dirty="0">
                <a:latin typeface="Twinkl" pitchFamily="2" charset="0"/>
              </a:rPr>
              <a:t>what I am wearing.</a:t>
            </a:r>
          </a:p>
          <a:p>
            <a:r>
              <a:rPr lang="en-GB" dirty="0" smtClean="0">
                <a:latin typeface="Twinkl" pitchFamily="2" charset="0"/>
              </a:rPr>
              <a:t>To ask </a:t>
            </a:r>
            <a:r>
              <a:rPr lang="en-GB" dirty="0">
                <a:latin typeface="Twinkl" pitchFamily="2" charset="0"/>
              </a:rPr>
              <a:t>someone else what they are wearing.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605DE2E-8614-4376-840D-CAC2AA35E1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668" y="611600"/>
            <a:ext cx="86400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6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6457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2" charset="0"/>
              </a:rPr>
              <a:t>Success Criteria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2" charset="0"/>
              </a:rPr>
              <a:t>Aim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/>
          </a:bodyPr>
          <a:lstStyle/>
          <a:p>
            <a:r>
              <a:rPr lang="en-GB" altLang="en-US" dirty="0" smtClean="0"/>
              <a:t>To </a:t>
            </a:r>
            <a:r>
              <a:rPr lang="en-GB" altLang="en-US" dirty="0"/>
              <a:t>use simple conjunctions to link vocabulary for clothes and accessories.</a:t>
            </a:r>
          </a:p>
          <a:p>
            <a:r>
              <a:rPr lang="en-GB" altLang="en-US" dirty="0" smtClean="0"/>
              <a:t>To can </a:t>
            </a:r>
            <a:r>
              <a:rPr lang="en-GB" altLang="en-US" dirty="0"/>
              <a:t>have a simple conversation about clothes.</a:t>
            </a:r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>
                <a:latin typeface="Twinkl" pitchFamily="2" charset="0"/>
              </a:rPr>
              <a:t>To use </a:t>
            </a:r>
            <a:r>
              <a:rPr lang="en-GB" dirty="0">
                <a:latin typeface="Twinkl" pitchFamily="2" charset="0"/>
              </a:rPr>
              <a:t>et to join words in a list.</a:t>
            </a:r>
          </a:p>
          <a:p>
            <a:r>
              <a:rPr lang="en-GB" dirty="0" smtClean="0">
                <a:latin typeface="Twinkl" pitchFamily="2" charset="0"/>
              </a:rPr>
              <a:t>To name </a:t>
            </a:r>
            <a:r>
              <a:rPr lang="en-GB" dirty="0">
                <a:latin typeface="Twinkl" pitchFamily="2" charset="0"/>
              </a:rPr>
              <a:t>clothes and accessories in French.</a:t>
            </a:r>
          </a:p>
          <a:p>
            <a:r>
              <a:rPr lang="en-GB" dirty="0" smtClean="0">
                <a:latin typeface="Twinkl" pitchFamily="2" charset="0"/>
              </a:rPr>
              <a:t>To say </a:t>
            </a:r>
            <a:r>
              <a:rPr lang="en-GB" dirty="0">
                <a:latin typeface="Twinkl" pitchFamily="2" charset="0"/>
              </a:rPr>
              <a:t>what I am wearing.</a:t>
            </a:r>
          </a:p>
          <a:p>
            <a:r>
              <a:rPr lang="en-GB" dirty="0" smtClean="0">
                <a:latin typeface="Twinkl" pitchFamily="2" charset="0"/>
              </a:rPr>
              <a:t>To ask </a:t>
            </a:r>
            <a:r>
              <a:rPr lang="en-GB" dirty="0">
                <a:latin typeface="Twinkl" pitchFamily="2" charset="0"/>
              </a:rPr>
              <a:t>someone else what they are wearing.</a:t>
            </a:r>
          </a:p>
        </p:txBody>
      </p:sp>
    </p:spTree>
    <p:extLst>
      <p:ext uri="{BB962C8B-B14F-4D97-AF65-F5344CB8AC3E}">
        <p14:creationId xmlns:p14="http://schemas.microsoft.com/office/powerpoint/2010/main" val="4472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Rectangle 149">
            <a:extLst>
              <a:ext uri="{FF2B5EF4-FFF2-40B4-BE49-F238E27FC236}">
                <a16:creationId xmlns="" xmlns:a16="http://schemas.microsoft.com/office/drawing/2014/main" id="{6DBC0062-880D-449E-BD7B-B7E1FD6A5ED6}"/>
              </a:ext>
            </a:extLst>
          </p:cNvPr>
          <p:cNvSpPr/>
          <p:nvPr/>
        </p:nvSpPr>
        <p:spPr>
          <a:xfrm>
            <a:off x="753089" y="697112"/>
            <a:ext cx="762635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3600" b="1" dirty="0">
                <a:latin typeface="Twinkl" pitchFamily="2" charset="0"/>
              </a:rPr>
              <a:t>What Can You Remember?</a:t>
            </a:r>
            <a:endParaRPr lang="en-GB" sz="3600" b="1" dirty="0">
              <a:latin typeface="Twinkl" pitchFamily="2" charset="0"/>
            </a:endParaRPr>
          </a:p>
        </p:txBody>
      </p:sp>
      <p:pic>
        <p:nvPicPr>
          <p:cNvPr id="21" name="Talking Partner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Group 22"/>
          <p:cNvGrpSpPr/>
          <p:nvPr/>
        </p:nvGrpSpPr>
        <p:grpSpPr>
          <a:xfrm>
            <a:off x="923278" y="1653440"/>
            <a:ext cx="7261934" cy="732704"/>
            <a:chOff x="923278" y="1766656"/>
            <a:chExt cx="7261934" cy="1065321"/>
          </a:xfrm>
        </p:grpSpPr>
        <p:sp>
          <p:nvSpPr>
            <p:cNvPr id="6" name="Rectangle 5"/>
            <p:cNvSpPr/>
            <p:nvPr/>
          </p:nvSpPr>
          <p:spPr>
            <a:xfrm>
              <a:off x="923278" y="1766656"/>
              <a:ext cx="7261934" cy="1065321"/>
            </a:xfrm>
            <a:prstGeom prst="rect">
              <a:avLst/>
            </a:prstGeom>
            <a:solidFill>
              <a:srgbClr val="E0F8F2"/>
            </a:solidFill>
            <a:ln w="28575">
              <a:solidFill>
                <a:srgbClr val="7CCC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268843" y="2025013"/>
              <a:ext cx="64273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Twinkl" pitchFamily="2" charset="0"/>
                </a:rPr>
                <a:t>What can you </a:t>
              </a:r>
              <a:r>
                <a:rPr lang="en-GB" dirty="0" smtClean="0">
                  <a:latin typeface="Twinkl" pitchFamily="2" charset="0"/>
                </a:rPr>
                <a:t>remember from </a:t>
              </a:r>
              <a:r>
                <a:rPr lang="en-GB" dirty="0">
                  <a:latin typeface="Twinkl" pitchFamily="2" charset="0"/>
                </a:rPr>
                <a:t>last lesson?</a:t>
              </a:r>
            </a:p>
          </p:txBody>
        </p:sp>
      </p:grpSp>
      <p:sp>
        <p:nvSpPr>
          <p:cNvPr id="4" name="Rectangle 3"/>
          <p:cNvSpPr/>
          <p:nvPr/>
        </p:nvSpPr>
        <p:spPr>
          <a:xfrm>
            <a:off x="1448680" y="2520953"/>
            <a:ext cx="62351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Ask your talking partner “Comment </a:t>
            </a:r>
            <a:r>
              <a:rPr lang="en-GB" dirty="0" err="1">
                <a:latin typeface="Twinkl" pitchFamily="2" charset="0"/>
              </a:rPr>
              <a:t>dit</a:t>
            </a:r>
            <a:r>
              <a:rPr lang="en-GB" dirty="0">
                <a:latin typeface="Twinkl" pitchFamily="2" charset="0"/>
              </a:rPr>
              <a:t>-on </a:t>
            </a:r>
            <a:r>
              <a:rPr lang="en-GB" dirty="0" smtClean="0">
                <a:latin typeface="Twinkl" pitchFamily="2" charset="0"/>
              </a:rPr>
              <a:t>               </a:t>
            </a:r>
            <a:r>
              <a:rPr lang="en-GB" dirty="0" err="1" smtClean="0">
                <a:latin typeface="Twinkl" pitchFamily="2" charset="0"/>
              </a:rPr>
              <a:t>en</a:t>
            </a:r>
            <a:r>
              <a:rPr lang="en-GB" dirty="0" smtClean="0">
                <a:latin typeface="Twinkl" pitchFamily="2" charset="0"/>
              </a:rPr>
              <a:t> </a:t>
            </a:r>
            <a:r>
              <a:rPr lang="en-GB" dirty="0" err="1" smtClean="0">
                <a:latin typeface="Twinkl" pitchFamily="2" charset="0"/>
              </a:rPr>
              <a:t>français</a:t>
            </a:r>
            <a:r>
              <a:rPr lang="en-GB" dirty="0">
                <a:latin typeface="Twinkl" pitchFamily="2" charset="0"/>
              </a:rPr>
              <a:t>?” to see how much they remember.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6087291" y="2800838"/>
            <a:ext cx="101890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98" y="4021391"/>
            <a:ext cx="2502014" cy="283660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843" y="4101737"/>
            <a:ext cx="1674430" cy="2756263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2773042" y="3326674"/>
            <a:ext cx="2216320" cy="1245326"/>
            <a:chOff x="2773042" y="3326674"/>
            <a:chExt cx="2216320" cy="1245326"/>
          </a:xfrm>
        </p:grpSpPr>
        <p:sp>
          <p:nvSpPr>
            <p:cNvPr id="25" name="Rectangle 24"/>
            <p:cNvSpPr/>
            <p:nvPr/>
          </p:nvSpPr>
          <p:spPr>
            <a:xfrm>
              <a:off x="2773042" y="3492707"/>
              <a:ext cx="2195857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fr-FR" altLang="en-US" dirty="0">
                  <a:latin typeface="Twinkl" pitchFamily="2" charset="0"/>
                </a:rPr>
                <a:t>Comment</a:t>
              </a:r>
            </a:p>
            <a:p>
              <a:pPr algn="ctr">
                <a:spcBef>
                  <a:spcPct val="0"/>
                </a:spcBef>
              </a:pPr>
              <a:r>
                <a:rPr lang="fr-FR" altLang="en-US" dirty="0">
                  <a:latin typeface="Twinkl" pitchFamily="2" charset="0"/>
                </a:rPr>
                <a:t>dit-on </a:t>
              </a:r>
              <a:r>
                <a:rPr lang="fr-FR" altLang="en-US" dirty="0" err="1">
                  <a:latin typeface="Twinkl" pitchFamily="2" charset="0"/>
                </a:rPr>
                <a:t>skirt</a:t>
              </a:r>
              <a:endParaRPr lang="fr-FR" altLang="en-US" dirty="0">
                <a:latin typeface="Twinkl" pitchFamily="2" charset="0"/>
              </a:endParaRPr>
            </a:p>
            <a:p>
              <a:pPr algn="ctr">
                <a:spcBef>
                  <a:spcPct val="0"/>
                </a:spcBef>
              </a:pPr>
              <a:r>
                <a:rPr lang="fr-FR" altLang="en-US" dirty="0">
                  <a:latin typeface="Twinkl" pitchFamily="2" charset="0"/>
                </a:rPr>
                <a:t>en français? </a:t>
              </a:r>
              <a:endParaRPr lang="en-GB" altLang="en-US" dirty="0">
                <a:latin typeface="Twinkl" pitchFamily="2" charset="0"/>
              </a:endParaRPr>
            </a:p>
          </p:txBody>
        </p:sp>
        <p:sp>
          <p:nvSpPr>
            <p:cNvPr id="15" name="Oval Callout 14"/>
            <p:cNvSpPr/>
            <p:nvPr/>
          </p:nvSpPr>
          <p:spPr>
            <a:xfrm>
              <a:off x="2773042" y="3326674"/>
              <a:ext cx="2216320" cy="1245326"/>
            </a:xfrm>
            <a:prstGeom prst="wedgeEllipseCallout">
              <a:avLst>
                <a:gd name="adj1" fmla="val -34193"/>
                <a:gd name="adj2" fmla="val 77185"/>
              </a:avLst>
            </a:prstGeom>
            <a:noFill/>
            <a:ln w="28575">
              <a:solidFill>
                <a:srgbClr val="7CCC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535042" y="4647481"/>
            <a:ext cx="2216320" cy="1245326"/>
            <a:chOff x="3535042" y="4647481"/>
            <a:chExt cx="2216320" cy="1245326"/>
          </a:xfrm>
        </p:grpSpPr>
        <p:sp>
          <p:nvSpPr>
            <p:cNvPr id="26" name="Rectangle 25"/>
            <p:cNvSpPr/>
            <p:nvPr/>
          </p:nvSpPr>
          <p:spPr>
            <a:xfrm>
              <a:off x="3545273" y="5070363"/>
              <a:ext cx="219585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fr-FR" altLang="en-US" dirty="0" smtClean="0">
                  <a:latin typeface="Twinkl" pitchFamily="2" charset="0"/>
                </a:rPr>
                <a:t>Une jupe.</a:t>
              </a:r>
              <a:endParaRPr lang="en-GB" altLang="en-US" dirty="0">
                <a:latin typeface="Twinkl" pitchFamily="2" charset="0"/>
              </a:endParaRPr>
            </a:p>
          </p:txBody>
        </p:sp>
        <p:sp>
          <p:nvSpPr>
            <p:cNvPr id="27" name="Oval Callout 26"/>
            <p:cNvSpPr/>
            <p:nvPr/>
          </p:nvSpPr>
          <p:spPr>
            <a:xfrm>
              <a:off x="3535042" y="4647481"/>
              <a:ext cx="2216320" cy="1245326"/>
            </a:xfrm>
            <a:prstGeom prst="wedgeEllipseCallout">
              <a:avLst>
                <a:gd name="adj1" fmla="val 62075"/>
                <a:gd name="adj2" fmla="val -28409"/>
              </a:avLst>
            </a:prstGeom>
            <a:noFill/>
            <a:ln w="28575">
              <a:solidFill>
                <a:srgbClr val="7CCC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24555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923278" y="2085642"/>
            <a:ext cx="7261934" cy="3777071"/>
          </a:xfrm>
          <a:prstGeom prst="rect">
            <a:avLst/>
          </a:prstGeom>
          <a:solidFill>
            <a:srgbClr val="E0F8F2"/>
          </a:solidFill>
          <a:ln w="57150">
            <a:solidFill>
              <a:srgbClr val="7CCC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Callout 15"/>
          <p:cNvSpPr/>
          <p:nvPr/>
        </p:nvSpPr>
        <p:spPr>
          <a:xfrm>
            <a:off x="3236836" y="2220685"/>
            <a:ext cx="2216320" cy="1245326"/>
          </a:xfrm>
          <a:prstGeom prst="wedgeEllipseCallout">
            <a:avLst>
              <a:gd name="adj1" fmla="val -34193"/>
              <a:gd name="adj2" fmla="val 77185"/>
            </a:avLst>
          </a:prstGeom>
          <a:solidFill>
            <a:schemeClr val="bg1"/>
          </a:solidFill>
          <a:ln w="28575">
            <a:solidFill>
              <a:srgbClr val="7CCC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/>
          <p:cNvSpPr/>
          <p:nvPr/>
        </p:nvSpPr>
        <p:spPr>
          <a:xfrm>
            <a:off x="1049338" y="697112"/>
            <a:ext cx="1487850" cy="678842"/>
          </a:xfrm>
          <a:prstGeom prst="rect">
            <a:avLst/>
          </a:prstGeom>
          <a:solidFill>
            <a:srgbClr val="FF7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0978013C-BA43-4C9A-AA88-838F6759B0E2}"/>
              </a:ext>
            </a:extLst>
          </p:cNvPr>
          <p:cNvSpPr/>
          <p:nvPr/>
        </p:nvSpPr>
        <p:spPr>
          <a:xfrm>
            <a:off x="3421080" y="697112"/>
            <a:ext cx="2918721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altLang="en-US" sz="3200" b="1" dirty="0">
                <a:latin typeface="Twinkl" pitchFamily="2" charset="0"/>
              </a:rPr>
              <a:t>Qu’est-ce que tu portes?</a:t>
            </a:r>
            <a:endParaRPr lang="en-GB" sz="3200" b="1" dirty="0">
              <a:latin typeface="Twinkl" pitchFamily="2" charset="0"/>
            </a:endParaRPr>
          </a:p>
        </p:txBody>
      </p:sp>
      <p:pic>
        <p:nvPicPr>
          <p:cNvPr id="22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Oval 22"/>
          <p:cNvSpPr/>
          <p:nvPr/>
        </p:nvSpPr>
        <p:spPr>
          <a:xfrm>
            <a:off x="2197767" y="697112"/>
            <a:ext cx="678842" cy="678842"/>
          </a:xfrm>
          <a:prstGeom prst="ellipse">
            <a:avLst/>
          </a:prstGeom>
          <a:solidFill>
            <a:srgbClr val="FF7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10"/>
          <p:cNvSpPr txBox="1">
            <a:spLocks noChangeArrowheads="1"/>
          </p:cNvSpPr>
          <p:nvPr/>
        </p:nvSpPr>
        <p:spPr bwMode="auto">
          <a:xfrm>
            <a:off x="1456554" y="755024"/>
            <a:ext cx="128646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000" dirty="0">
                <a:solidFill>
                  <a:schemeClr val="bg1"/>
                </a:solidFill>
                <a:latin typeface="Twinkl" pitchFamily="2" charset="0"/>
              </a:rPr>
              <a:t>Click play buttons throughout to hear phrases and words.</a:t>
            </a:r>
          </a:p>
        </p:txBody>
      </p:sp>
      <p:pic>
        <p:nvPicPr>
          <p:cNvPr id="29" name="PLAY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5615" y="3038016"/>
            <a:ext cx="25876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Whole Clas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833" y="2356850"/>
            <a:ext cx="1747467" cy="34710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695" y="2356849"/>
            <a:ext cx="2219107" cy="347103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482735" y="2391685"/>
            <a:ext cx="17245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fr-FR" altLang="en-US" dirty="0">
                <a:latin typeface="Twinkl" pitchFamily="2" charset="0"/>
              </a:rPr>
              <a:t>Qu’est-ce que tu portes</a:t>
            </a:r>
            <a:r>
              <a:rPr lang="fr-FR" altLang="en-US" dirty="0"/>
              <a:t>?</a:t>
            </a:r>
            <a:endParaRPr lang="en-GB" alt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3735977" y="3698835"/>
            <a:ext cx="1844718" cy="968959"/>
            <a:chOff x="3735977" y="3698835"/>
            <a:chExt cx="1844718" cy="968959"/>
          </a:xfrm>
        </p:grpSpPr>
        <p:sp>
          <p:nvSpPr>
            <p:cNvPr id="18" name="Oval Callout 17"/>
            <p:cNvSpPr/>
            <p:nvPr/>
          </p:nvSpPr>
          <p:spPr>
            <a:xfrm>
              <a:off x="3735977" y="3698835"/>
              <a:ext cx="1844718" cy="968959"/>
            </a:xfrm>
            <a:prstGeom prst="wedgeEllipseCallout">
              <a:avLst>
                <a:gd name="adj1" fmla="val 67183"/>
                <a:gd name="adj2" fmla="val -57780"/>
              </a:avLst>
            </a:prstGeom>
            <a:solidFill>
              <a:schemeClr val="bg1"/>
            </a:solidFill>
            <a:ln w="28575">
              <a:solidFill>
                <a:srgbClr val="7CCC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792404" y="4004879"/>
              <a:ext cx="172452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fr-FR" altLang="en-US" dirty="0" smtClean="0">
                  <a:latin typeface="Twinkl" pitchFamily="2" charset="0"/>
                </a:rPr>
                <a:t>Je porte…</a:t>
              </a:r>
              <a:endParaRPr lang="en-GB" altLang="en-US" dirty="0"/>
            </a:p>
          </p:txBody>
        </p:sp>
      </p:grpSp>
      <p:pic>
        <p:nvPicPr>
          <p:cNvPr id="3" name="Picture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20775" y="34512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02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1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16" grpId="0" animBg="1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753089" y="2086319"/>
            <a:ext cx="7556409" cy="3202308"/>
          </a:xfrm>
          <a:prstGeom prst="rect">
            <a:avLst/>
          </a:prstGeom>
          <a:solidFill>
            <a:srgbClr val="E0F8F2"/>
          </a:solidFill>
          <a:ln w="28575">
            <a:solidFill>
              <a:srgbClr val="7CCC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432F32B9-3294-4A2F-B40F-BF8743C1F961}"/>
              </a:ext>
            </a:extLst>
          </p:cNvPr>
          <p:cNvSpPr/>
          <p:nvPr/>
        </p:nvSpPr>
        <p:spPr>
          <a:xfrm>
            <a:off x="2701180" y="5482648"/>
            <a:ext cx="7632700" cy="1130291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sz="3200" b="1" dirty="0">
                <a:solidFill>
                  <a:srgbClr val="EA516C"/>
                </a:solidFill>
                <a:latin typeface="Twinkl" pitchFamily="2" charset="0"/>
              </a:rPr>
              <a:t>…</a:t>
            </a:r>
            <a:r>
              <a:rPr lang="en-GB" altLang="en-US" sz="3200" b="1" dirty="0" err="1">
                <a:solidFill>
                  <a:srgbClr val="EA516C"/>
                </a:solidFill>
                <a:latin typeface="Twinkl" pitchFamily="2" charset="0"/>
              </a:rPr>
              <a:t>une</a:t>
            </a:r>
            <a:r>
              <a:rPr lang="en-GB" altLang="en-US" sz="3200" b="1" dirty="0">
                <a:solidFill>
                  <a:srgbClr val="EA516C"/>
                </a:solidFill>
                <a:latin typeface="Twinkl" pitchFamily="2" charset="0"/>
              </a:rPr>
              <a:t> </a:t>
            </a:r>
            <a:r>
              <a:rPr lang="en-GB" altLang="en-US" sz="3200" b="1" dirty="0" err="1">
                <a:solidFill>
                  <a:srgbClr val="EA516C"/>
                </a:solidFill>
                <a:latin typeface="Twinkl" pitchFamily="2" charset="0"/>
              </a:rPr>
              <a:t>écharpe</a:t>
            </a:r>
            <a:r>
              <a:rPr lang="en-GB" altLang="en-US" sz="3200" b="1" dirty="0">
                <a:solidFill>
                  <a:srgbClr val="EA516C"/>
                </a:solidFill>
                <a:latin typeface="Twinkl" pitchFamily="2" charset="0"/>
              </a:rPr>
              <a:t>.</a:t>
            </a:r>
          </a:p>
          <a:p>
            <a:pPr algn="ctr">
              <a:spcBef>
                <a:spcPct val="0"/>
              </a:spcBef>
            </a:pPr>
            <a:endParaRPr lang="en-GB" altLang="en-US" sz="3200" b="1" dirty="0">
              <a:ln>
                <a:solidFill>
                  <a:sysClr val="windowText" lastClr="000000"/>
                </a:solidFill>
              </a:ln>
              <a:solidFill>
                <a:srgbClr val="EA516C"/>
              </a:solidFill>
              <a:latin typeface="Twinkl" pitchFamily="2" charset="0"/>
            </a:endParaRPr>
          </a:p>
        </p:txBody>
      </p:sp>
      <p:pic>
        <p:nvPicPr>
          <p:cNvPr id="17" name="PLAY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899" y="5706076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6DBC0062-880D-449E-BD7B-B7E1FD6A5ED6}"/>
              </a:ext>
            </a:extLst>
          </p:cNvPr>
          <p:cNvSpPr/>
          <p:nvPr/>
        </p:nvSpPr>
        <p:spPr>
          <a:xfrm>
            <a:off x="753089" y="782478"/>
            <a:ext cx="762635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altLang="en-US" sz="3200" b="1" dirty="0">
                <a:latin typeface="Twinkl" pitchFamily="2" charset="0"/>
              </a:rPr>
              <a:t>Qu’est-ce </a:t>
            </a:r>
            <a:r>
              <a:rPr lang="fr-FR" altLang="en-US" sz="3200" b="1" dirty="0" smtClean="0">
                <a:latin typeface="Twinkl" pitchFamily="2" charset="0"/>
              </a:rPr>
              <a:t>que tu portes</a:t>
            </a:r>
            <a:r>
              <a:rPr lang="fr-FR" altLang="en-US" sz="3200" b="1" dirty="0">
                <a:latin typeface="Twinkl" pitchFamily="2" charset="0"/>
              </a:rPr>
              <a:t>?</a:t>
            </a:r>
            <a:endParaRPr lang="en-GB" sz="3200" b="1" dirty="0">
              <a:latin typeface="Twinkl" pitchFamily="2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207279" y="2494677"/>
            <a:ext cx="2242093" cy="968959"/>
            <a:chOff x="3207279" y="2494677"/>
            <a:chExt cx="2242093" cy="968959"/>
          </a:xfrm>
        </p:grpSpPr>
        <p:sp>
          <p:nvSpPr>
            <p:cNvPr id="15" name="Oval Callout 14"/>
            <p:cNvSpPr/>
            <p:nvPr/>
          </p:nvSpPr>
          <p:spPr>
            <a:xfrm>
              <a:off x="3394424" y="2494677"/>
              <a:ext cx="1844718" cy="968959"/>
            </a:xfrm>
            <a:prstGeom prst="wedgeEllipseCallout">
              <a:avLst>
                <a:gd name="adj1" fmla="val -69927"/>
                <a:gd name="adj2" fmla="val -53923"/>
              </a:avLst>
            </a:prstGeom>
            <a:solidFill>
              <a:schemeClr val="bg1"/>
            </a:solidFill>
            <a:ln w="28575">
              <a:solidFill>
                <a:srgbClr val="7CCC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432F32B9-3294-4A2F-B40F-BF8743C1F961}"/>
                </a:ext>
              </a:extLst>
            </p:cNvPr>
            <p:cNvSpPr/>
            <p:nvPr/>
          </p:nvSpPr>
          <p:spPr>
            <a:xfrm>
              <a:off x="3207279" y="2717786"/>
              <a:ext cx="2242093" cy="514738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GB" altLang="en-US" sz="2400" dirty="0" smtClean="0">
                  <a:latin typeface="Twinkl" pitchFamily="2" charset="0"/>
                </a:rPr>
                <a:t>Je </a:t>
              </a:r>
              <a:r>
                <a:rPr lang="en-GB" altLang="en-US" sz="2400" dirty="0" err="1" smtClean="0">
                  <a:latin typeface="Twinkl" pitchFamily="2" charset="0"/>
                </a:rPr>
                <a:t>porte</a:t>
              </a:r>
              <a:r>
                <a:rPr lang="en-GB" altLang="en-US" sz="2400" dirty="0" smtClean="0">
                  <a:latin typeface="Twinkl" pitchFamily="2" charset="0"/>
                </a:rPr>
                <a:t>…</a:t>
              </a:r>
              <a:endParaRPr lang="en-GB" altLang="en-US" sz="2400" dirty="0">
                <a:ln>
                  <a:solidFill>
                    <a:sysClr val="windowText" lastClr="000000"/>
                  </a:solidFill>
                </a:ln>
                <a:latin typeface="Twinkl" pitchFamily="2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263" y="1614328"/>
            <a:ext cx="1306939" cy="45586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781" y="2224624"/>
            <a:ext cx="2238690" cy="2972092"/>
          </a:xfrm>
          <a:prstGeom prst="rect">
            <a:avLst/>
          </a:prstGeom>
        </p:spPr>
      </p:pic>
      <p:pic>
        <p:nvPicPr>
          <p:cNvPr id="3" name="Picture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93775" y="33623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274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0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753089" y="2086319"/>
            <a:ext cx="7556409" cy="3202308"/>
          </a:xfrm>
          <a:prstGeom prst="rect">
            <a:avLst/>
          </a:prstGeom>
          <a:solidFill>
            <a:srgbClr val="E0F8F2"/>
          </a:solidFill>
          <a:ln w="28575">
            <a:solidFill>
              <a:srgbClr val="7CCC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432F32B9-3294-4A2F-B40F-BF8743C1F961}"/>
              </a:ext>
            </a:extLst>
          </p:cNvPr>
          <p:cNvSpPr/>
          <p:nvPr/>
        </p:nvSpPr>
        <p:spPr>
          <a:xfrm>
            <a:off x="2302431" y="5482648"/>
            <a:ext cx="7632700" cy="637849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sz="3200" b="1" dirty="0" smtClean="0">
                <a:solidFill>
                  <a:srgbClr val="7CCCBF"/>
                </a:solidFill>
                <a:latin typeface="Twinkl" pitchFamily="2" charset="0"/>
              </a:rPr>
              <a:t>…un </a:t>
            </a:r>
            <a:r>
              <a:rPr lang="en-GB" altLang="en-US" sz="3200" b="1" dirty="0" err="1" smtClean="0">
                <a:solidFill>
                  <a:srgbClr val="7CCCBF"/>
                </a:solidFill>
                <a:latin typeface="Twinkl" pitchFamily="2" charset="0"/>
              </a:rPr>
              <a:t>manteau</a:t>
            </a:r>
            <a:r>
              <a:rPr lang="en-GB" altLang="en-US" sz="3200" b="1" dirty="0" smtClean="0">
                <a:solidFill>
                  <a:srgbClr val="7CCCBF"/>
                </a:solidFill>
                <a:latin typeface="Twinkl" pitchFamily="2" charset="0"/>
              </a:rPr>
              <a:t>.</a:t>
            </a:r>
            <a:endParaRPr lang="en-GB" altLang="en-US" sz="3200" b="1" dirty="0">
              <a:ln>
                <a:solidFill>
                  <a:sysClr val="windowText" lastClr="000000"/>
                </a:solidFill>
              </a:ln>
              <a:solidFill>
                <a:srgbClr val="7CCCBF"/>
              </a:solidFill>
              <a:latin typeface="Twinkl" pitchFamily="2" charset="0"/>
            </a:endParaRPr>
          </a:p>
        </p:txBody>
      </p:sp>
      <p:pic>
        <p:nvPicPr>
          <p:cNvPr id="17" name="PLAY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9447" y="5697632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6DBC0062-880D-449E-BD7B-B7E1FD6A5ED6}"/>
              </a:ext>
            </a:extLst>
          </p:cNvPr>
          <p:cNvSpPr/>
          <p:nvPr/>
        </p:nvSpPr>
        <p:spPr>
          <a:xfrm>
            <a:off x="753089" y="782478"/>
            <a:ext cx="762635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altLang="en-US" sz="3200" b="1" dirty="0">
                <a:latin typeface="Twinkl" pitchFamily="2" charset="0"/>
              </a:rPr>
              <a:t>Qu’est-ce que tu portes?</a:t>
            </a:r>
            <a:endParaRPr lang="en-GB" sz="3200" b="1" dirty="0">
              <a:latin typeface="Twinkl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617" y="1532709"/>
            <a:ext cx="1318951" cy="468521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878872" y="2494677"/>
            <a:ext cx="2242093" cy="968959"/>
            <a:chOff x="3207279" y="2494677"/>
            <a:chExt cx="2242093" cy="968959"/>
          </a:xfrm>
        </p:grpSpPr>
        <p:sp>
          <p:nvSpPr>
            <p:cNvPr id="12" name="Oval Callout 11"/>
            <p:cNvSpPr/>
            <p:nvPr/>
          </p:nvSpPr>
          <p:spPr>
            <a:xfrm>
              <a:off x="3394424" y="2494677"/>
              <a:ext cx="1844718" cy="968959"/>
            </a:xfrm>
            <a:prstGeom prst="wedgeEllipseCallout">
              <a:avLst>
                <a:gd name="adj1" fmla="val -69927"/>
                <a:gd name="adj2" fmla="val -53923"/>
              </a:avLst>
            </a:prstGeom>
            <a:solidFill>
              <a:schemeClr val="bg1"/>
            </a:solidFill>
            <a:ln w="28575">
              <a:solidFill>
                <a:srgbClr val="7CCC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432F32B9-3294-4A2F-B40F-BF8743C1F961}"/>
                </a:ext>
              </a:extLst>
            </p:cNvPr>
            <p:cNvSpPr/>
            <p:nvPr/>
          </p:nvSpPr>
          <p:spPr>
            <a:xfrm>
              <a:off x="3207279" y="2717786"/>
              <a:ext cx="2242093" cy="514738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GB" altLang="en-US" sz="2400" dirty="0" smtClean="0">
                  <a:latin typeface="Twinkl" pitchFamily="2" charset="0"/>
                </a:rPr>
                <a:t>Je </a:t>
              </a:r>
              <a:r>
                <a:rPr lang="en-GB" altLang="en-US" sz="2400" dirty="0" err="1" smtClean="0">
                  <a:latin typeface="Twinkl" pitchFamily="2" charset="0"/>
                </a:rPr>
                <a:t>porte</a:t>
              </a:r>
              <a:r>
                <a:rPr lang="en-GB" altLang="en-US" sz="2400" dirty="0" smtClean="0">
                  <a:latin typeface="Twinkl" pitchFamily="2" charset="0"/>
                </a:rPr>
                <a:t>…</a:t>
              </a:r>
              <a:endParaRPr lang="en-GB" altLang="en-US" sz="2400" dirty="0">
                <a:ln>
                  <a:solidFill>
                    <a:sysClr val="windowText" lastClr="000000"/>
                  </a:solidFill>
                </a:ln>
                <a:latin typeface="Twinkl" pitchFamily="2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394" y="1885724"/>
            <a:ext cx="2925849" cy="3646218"/>
          </a:xfrm>
          <a:prstGeom prst="rect">
            <a:avLst/>
          </a:prstGeom>
        </p:spPr>
      </p:pic>
      <p:pic>
        <p:nvPicPr>
          <p:cNvPr id="2" name="Picture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946275" y="26003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115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2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753089" y="2086319"/>
            <a:ext cx="7556409" cy="3202308"/>
          </a:xfrm>
          <a:prstGeom prst="rect">
            <a:avLst/>
          </a:prstGeom>
          <a:solidFill>
            <a:srgbClr val="E0F8F2"/>
          </a:solidFill>
          <a:ln w="28575">
            <a:solidFill>
              <a:srgbClr val="7CCC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432F32B9-3294-4A2F-B40F-BF8743C1F961}"/>
              </a:ext>
            </a:extLst>
          </p:cNvPr>
          <p:cNvSpPr/>
          <p:nvPr/>
        </p:nvSpPr>
        <p:spPr>
          <a:xfrm>
            <a:off x="2488116" y="5482648"/>
            <a:ext cx="7632700" cy="1130291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sz="3200" b="1" dirty="0" smtClean="0">
                <a:solidFill>
                  <a:srgbClr val="EA516C"/>
                </a:solidFill>
                <a:latin typeface="Twinkl" pitchFamily="2" charset="0"/>
              </a:rPr>
              <a:t>…des lunettes.</a:t>
            </a:r>
            <a:endParaRPr lang="en-GB" altLang="en-US" sz="3200" b="1" dirty="0">
              <a:solidFill>
                <a:srgbClr val="EA516C"/>
              </a:solidFill>
              <a:latin typeface="Twinkl" pitchFamily="2" charset="0"/>
            </a:endParaRPr>
          </a:p>
          <a:p>
            <a:pPr algn="ctr">
              <a:spcBef>
                <a:spcPct val="0"/>
              </a:spcBef>
            </a:pPr>
            <a:endParaRPr lang="en-GB" altLang="en-US" sz="3200" b="1" dirty="0">
              <a:ln>
                <a:solidFill>
                  <a:sysClr val="windowText" lastClr="000000"/>
                </a:solidFill>
              </a:ln>
              <a:solidFill>
                <a:srgbClr val="EA516C"/>
              </a:solidFill>
              <a:latin typeface="Twinkl" pitchFamily="2" charset="0"/>
            </a:endParaRPr>
          </a:p>
        </p:txBody>
      </p:sp>
      <p:pic>
        <p:nvPicPr>
          <p:cNvPr id="17" name="PLAY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325" y="5706076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6DBC0062-880D-449E-BD7B-B7E1FD6A5ED6}"/>
              </a:ext>
            </a:extLst>
          </p:cNvPr>
          <p:cNvSpPr/>
          <p:nvPr/>
        </p:nvSpPr>
        <p:spPr>
          <a:xfrm>
            <a:off x="753089" y="782478"/>
            <a:ext cx="762635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altLang="en-US" sz="3200" b="1" dirty="0">
                <a:latin typeface="Twinkl" pitchFamily="2" charset="0"/>
              </a:rPr>
              <a:t>Qu’est-ce </a:t>
            </a:r>
            <a:r>
              <a:rPr lang="fr-FR" altLang="en-US" sz="3200" b="1" dirty="0" smtClean="0">
                <a:latin typeface="Twinkl" pitchFamily="2" charset="0"/>
              </a:rPr>
              <a:t>que tu portes</a:t>
            </a:r>
            <a:r>
              <a:rPr lang="fr-FR" altLang="en-US" sz="3200" b="1" dirty="0">
                <a:latin typeface="Twinkl" pitchFamily="2" charset="0"/>
              </a:rPr>
              <a:t>?</a:t>
            </a:r>
            <a:endParaRPr lang="en-GB" sz="3200" b="1" dirty="0">
              <a:latin typeface="Twinkl" pitchFamily="2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207279" y="2494677"/>
            <a:ext cx="2242093" cy="968959"/>
            <a:chOff x="3207279" y="2494677"/>
            <a:chExt cx="2242093" cy="968959"/>
          </a:xfrm>
        </p:grpSpPr>
        <p:sp>
          <p:nvSpPr>
            <p:cNvPr id="15" name="Oval Callout 14"/>
            <p:cNvSpPr/>
            <p:nvPr/>
          </p:nvSpPr>
          <p:spPr>
            <a:xfrm>
              <a:off x="3394424" y="2494677"/>
              <a:ext cx="1844718" cy="968959"/>
            </a:xfrm>
            <a:prstGeom prst="wedgeEllipseCallout">
              <a:avLst>
                <a:gd name="adj1" fmla="val -69927"/>
                <a:gd name="adj2" fmla="val -53923"/>
              </a:avLst>
            </a:prstGeom>
            <a:solidFill>
              <a:schemeClr val="bg1"/>
            </a:solidFill>
            <a:ln w="28575">
              <a:solidFill>
                <a:srgbClr val="7CCC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432F32B9-3294-4A2F-B40F-BF8743C1F961}"/>
                </a:ext>
              </a:extLst>
            </p:cNvPr>
            <p:cNvSpPr/>
            <p:nvPr/>
          </p:nvSpPr>
          <p:spPr>
            <a:xfrm>
              <a:off x="3207279" y="2717786"/>
              <a:ext cx="2242093" cy="514738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GB" altLang="en-US" sz="2400" dirty="0" smtClean="0">
                  <a:latin typeface="Twinkl" pitchFamily="2" charset="0"/>
                </a:rPr>
                <a:t>Je </a:t>
              </a:r>
              <a:r>
                <a:rPr lang="en-GB" altLang="en-US" sz="2400" dirty="0" err="1" smtClean="0">
                  <a:latin typeface="Twinkl" pitchFamily="2" charset="0"/>
                </a:rPr>
                <a:t>porte</a:t>
              </a:r>
              <a:r>
                <a:rPr lang="en-GB" altLang="en-US" sz="2400" dirty="0" smtClean="0">
                  <a:latin typeface="Twinkl" pitchFamily="2" charset="0"/>
                </a:rPr>
                <a:t>…</a:t>
              </a:r>
              <a:endParaRPr lang="en-GB" altLang="en-US" sz="2400" dirty="0">
                <a:ln>
                  <a:solidFill>
                    <a:sysClr val="windowText" lastClr="000000"/>
                  </a:solidFill>
                </a:ln>
                <a:latin typeface="Twinkl" pitchFamily="2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263" y="1614328"/>
            <a:ext cx="1306939" cy="45586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82504">
            <a:off x="4940729" y="3256301"/>
            <a:ext cx="3244475" cy="859436"/>
          </a:xfrm>
          <a:prstGeom prst="rect">
            <a:avLst/>
          </a:prstGeom>
        </p:spPr>
      </p:pic>
      <p:pic>
        <p:nvPicPr>
          <p:cNvPr id="4" name="Picture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19175" y="2765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970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3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753089" y="2086319"/>
            <a:ext cx="7556409" cy="3202308"/>
          </a:xfrm>
          <a:prstGeom prst="rect">
            <a:avLst/>
          </a:prstGeom>
          <a:solidFill>
            <a:srgbClr val="E0F8F2"/>
          </a:solidFill>
          <a:ln w="28575">
            <a:solidFill>
              <a:srgbClr val="7CCC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432F32B9-3294-4A2F-B40F-BF8743C1F961}"/>
              </a:ext>
            </a:extLst>
          </p:cNvPr>
          <p:cNvSpPr/>
          <p:nvPr/>
        </p:nvSpPr>
        <p:spPr>
          <a:xfrm>
            <a:off x="2302431" y="5482648"/>
            <a:ext cx="7632700" cy="637849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sz="3200" b="1" dirty="0" smtClean="0">
                <a:solidFill>
                  <a:srgbClr val="7CCCBF"/>
                </a:solidFill>
                <a:latin typeface="Twinkl" pitchFamily="2" charset="0"/>
              </a:rPr>
              <a:t>…</a:t>
            </a:r>
            <a:r>
              <a:rPr lang="en-GB" altLang="en-US" sz="3200" b="1" dirty="0">
                <a:solidFill>
                  <a:srgbClr val="7CCCBF"/>
                </a:solidFill>
                <a:latin typeface="Twinkl" pitchFamily="2" charset="0"/>
              </a:rPr>
              <a:t>un </a:t>
            </a:r>
            <a:r>
              <a:rPr lang="en-GB" altLang="en-US" sz="3200" b="1" dirty="0" err="1">
                <a:solidFill>
                  <a:srgbClr val="7CCCBF"/>
                </a:solidFill>
                <a:latin typeface="Twinkl" pitchFamily="2" charset="0"/>
              </a:rPr>
              <a:t>imperméable</a:t>
            </a:r>
            <a:r>
              <a:rPr lang="en-GB" altLang="en-US" sz="3200" b="1" dirty="0">
                <a:solidFill>
                  <a:srgbClr val="7CCCBF"/>
                </a:solidFill>
                <a:latin typeface="Twinkl" pitchFamily="2" charset="0"/>
              </a:rPr>
              <a:t>.</a:t>
            </a:r>
            <a:endParaRPr lang="en-GB" altLang="en-US" sz="3200" b="1" dirty="0">
              <a:ln>
                <a:solidFill>
                  <a:sysClr val="windowText" lastClr="000000"/>
                </a:solidFill>
              </a:ln>
              <a:solidFill>
                <a:srgbClr val="7CCCBF"/>
              </a:solidFill>
              <a:latin typeface="Twinkl" pitchFamily="2" charset="0"/>
            </a:endParaRPr>
          </a:p>
        </p:txBody>
      </p:sp>
      <p:pic>
        <p:nvPicPr>
          <p:cNvPr id="17" name="PLAY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033" y="5697632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6DBC0062-880D-449E-BD7B-B7E1FD6A5ED6}"/>
              </a:ext>
            </a:extLst>
          </p:cNvPr>
          <p:cNvSpPr/>
          <p:nvPr/>
        </p:nvSpPr>
        <p:spPr>
          <a:xfrm>
            <a:off x="753089" y="782478"/>
            <a:ext cx="762635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altLang="en-US" sz="3200" b="1" dirty="0">
                <a:latin typeface="Twinkl" pitchFamily="2" charset="0"/>
              </a:rPr>
              <a:t>Qu’est-ce que tu portes?</a:t>
            </a:r>
            <a:endParaRPr lang="en-GB" sz="3200" b="1" dirty="0">
              <a:latin typeface="Twinkl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617" y="1532709"/>
            <a:ext cx="1318951" cy="468521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878872" y="2494677"/>
            <a:ext cx="2242093" cy="968959"/>
            <a:chOff x="3207279" y="2494677"/>
            <a:chExt cx="2242093" cy="968959"/>
          </a:xfrm>
        </p:grpSpPr>
        <p:sp>
          <p:nvSpPr>
            <p:cNvPr id="12" name="Oval Callout 11"/>
            <p:cNvSpPr/>
            <p:nvPr/>
          </p:nvSpPr>
          <p:spPr>
            <a:xfrm>
              <a:off x="3394424" y="2494677"/>
              <a:ext cx="1844718" cy="968959"/>
            </a:xfrm>
            <a:prstGeom prst="wedgeEllipseCallout">
              <a:avLst>
                <a:gd name="adj1" fmla="val -69927"/>
                <a:gd name="adj2" fmla="val -53923"/>
              </a:avLst>
            </a:prstGeom>
            <a:solidFill>
              <a:schemeClr val="bg1"/>
            </a:solidFill>
            <a:ln w="28575">
              <a:solidFill>
                <a:srgbClr val="7CCC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432F32B9-3294-4A2F-B40F-BF8743C1F961}"/>
                </a:ext>
              </a:extLst>
            </p:cNvPr>
            <p:cNvSpPr/>
            <p:nvPr/>
          </p:nvSpPr>
          <p:spPr>
            <a:xfrm>
              <a:off x="3207279" y="2717786"/>
              <a:ext cx="2242093" cy="514738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GB" altLang="en-US" sz="2400" dirty="0" smtClean="0">
                  <a:latin typeface="Twinkl" pitchFamily="2" charset="0"/>
                </a:rPr>
                <a:t>Je </a:t>
              </a:r>
              <a:r>
                <a:rPr lang="en-GB" altLang="en-US" sz="2400" dirty="0" err="1" smtClean="0">
                  <a:latin typeface="Twinkl" pitchFamily="2" charset="0"/>
                </a:rPr>
                <a:t>porte</a:t>
              </a:r>
              <a:r>
                <a:rPr lang="en-GB" altLang="en-US" sz="2400" dirty="0" smtClean="0">
                  <a:latin typeface="Twinkl" pitchFamily="2" charset="0"/>
                </a:rPr>
                <a:t>…</a:t>
              </a:r>
              <a:endParaRPr lang="en-GB" altLang="en-US" sz="2400" dirty="0">
                <a:ln>
                  <a:solidFill>
                    <a:sysClr val="windowText" lastClr="000000"/>
                  </a:solidFill>
                </a:ln>
                <a:latin typeface="Twinkl" pitchFamily="2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516" y="1965029"/>
            <a:ext cx="3141509" cy="3444887"/>
          </a:xfrm>
          <a:prstGeom prst="rect">
            <a:avLst/>
          </a:prstGeom>
        </p:spPr>
      </p:pic>
      <p:pic>
        <p:nvPicPr>
          <p:cNvPr id="4" name="Picture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704975" y="22955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729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6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theme/theme1.xml><?xml version="1.0" encoding="utf-8"?>
<a:theme xmlns:a="http://schemas.openxmlformats.org/drawingml/2006/main" name="Office Theme">
  <a:themeElements>
    <a:clrScheme name="Twinkl Planit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4B4E4"/>
      </a:hlink>
      <a:folHlink>
        <a:srgbClr val="86CEFA"/>
      </a:folHlink>
    </a:clrScheme>
    <a:fontScheme name="Twinkl Planit">
      <a:majorFont>
        <a:latin typeface="Sassoon Infant Md"/>
        <a:ea typeface=""/>
        <a:cs typeface=""/>
      </a:majorFont>
      <a:minorFont>
        <a:latin typeface="Sassoon Infant Rg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sson Presentation Template French" id="{2533E00D-CEA6-4D8F-A2D4-5EEF09725C3F}" vid="{6A452DBE-0FDB-4F60-8923-D977FF03470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Lesson Presentation Template French</Template>
  <TotalTime>1709</TotalTime>
  <Words>424</Words>
  <Application>Microsoft Office PowerPoint</Application>
  <PresentationFormat>On-screen Show (4:3)</PresentationFormat>
  <Paragraphs>88</Paragraphs>
  <Slides>18</Slides>
  <Notes>13</Notes>
  <HiddenSlides>0</HiddenSlides>
  <MMClips>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Twinkl</vt:lpstr>
      <vt:lpstr>Calibri</vt:lpstr>
      <vt:lpstr>Tuffy-TTF</vt:lpstr>
      <vt:lpstr>Tuffy</vt:lpstr>
      <vt:lpstr>Arial</vt:lpstr>
      <vt:lpstr>Sassoon Infant Rg</vt:lpstr>
      <vt:lpstr>Twinkl SemiBold</vt:lpstr>
      <vt:lpstr>Office Theme</vt:lpstr>
      <vt:lpstr>French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Twinkl PlanIt</dc:title>
  <dc:creator>Maurice Stubbs</dc:creator>
  <cp:lastModifiedBy>Abi Haigh</cp:lastModifiedBy>
  <cp:revision>170</cp:revision>
  <dcterms:created xsi:type="dcterms:W3CDTF">2019-04-03T12:39:20Z</dcterms:created>
  <dcterms:modified xsi:type="dcterms:W3CDTF">2019-11-27T15:49:05Z</dcterms:modified>
</cp:coreProperties>
</file>