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61" r:id="rId2"/>
    <p:sldId id="258" r:id="rId3"/>
    <p:sldId id="263" r:id="rId4"/>
    <p:sldId id="290" r:id="rId5"/>
    <p:sldId id="280" r:id="rId6"/>
    <p:sldId id="315" r:id="rId7"/>
    <p:sldId id="316" r:id="rId8"/>
    <p:sldId id="317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14" r:id="rId17"/>
    <p:sldId id="279" r:id="rId18"/>
    <p:sldId id="325" r:id="rId19"/>
    <p:sldId id="326" r:id="rId20"/>
    <p:sldId id="277" r:id="rId21"/>
    <p:sldId id="276" r:id="rId22"/>
  </p:sldIdLst>
  <p:sldSz cx="9144000" cy="6858000" type="screen4x3"/>
  <p:notesSz cx="6858000" cy="9144000"/>
  <p:embeddedFontLst>
    <p:embeddedFont>
      <p:font typeface="Twinkl" pitchFamily="2" charset="0"/>
      <p:regular r:id="rId25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Sassoon Infant Rg" panose="02000503030000020003" pitchFamily="50" charset="0"/>
      <p:regular r:id="rId31"/>
      <p:bold r:id="rId32"/>
    </p:embeddedFont>
    <p:embeddedFont>
      <p:font typeface="Tuffy-TTF" panose="020B0603060100000000" pitchFamily="34" charset="0"/>
      <p:regular r:id="rId33"/>
      <p:bold r:id="rId34"/>
      <p:italic r:id="rId35"/>
      <p:boldItalic r:id="rId36"/>
    </p:embeddedFont>
    <p:embeddedFont>
      <p:font typeface="Twinkl SemiBold" pitchFamily="2" charset="0"/>
      <p:bold r:id="rId37"/>
    </p:embeddedFont>
    <p:embeddedFont>
      <p:font typeface="Tuffy" panose="020B0603060100000000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nlin" initials="EC" lastIdx="1" clrIdx="0">
    <p:extLst>
      <p:ext uri="{19B8F6BF-5375-455C-9EA6-DF929625EA0E}">
        <p15:presenceInfo xmlns:p15="http://schemas.microsoft.com/office/powerpoint/2012/main" userId="S-1-5-21-1651119330-1013474095-91958013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CBF"/>
    <a:srgbClr val="E0F8F2"/>
    <a:srgbClr val="F08215"/>
    <a:srgbClr val="85BD33"/>
    <a:srgbClr val="EA516C"/>
    <a:srgbClr val="8C368C"/>
    <a:srgbClr val="95713D"/>
    <a:srgbClr val="B9D36E"/>
    <a:srgbClr val="009640"/>
    <a:srgbClr val="E5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94660"/>
  </p:normalViewPr>
  <p:slideViewPr>
    <p:cSldViewPr snapToGrid="0" showGuides="1">
      <p:cViewPr>
        <p:scale>
          <a:sx n="78" d="100"/>
          <a:sy n="78" d="100"/>
        </p:scale>
        <p:origin x="1326" y="804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3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0794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798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843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0000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1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671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98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76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417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200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483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246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 smtClean="0"/>
              <a:t>“Comment </a:t>
            </a:r>
            <a:r>
              <a:rPr lang="en-GB" altLang="en-US" dirty="0" err="1" smtClean="0"/>
              <a:t>Dit</a:t>
            </a:r>
            <a:r>
              <a:rPr lang="en-GB" altLang="en-US" dirty="0" smtClean="0"/>
              <a:t>-On ______ </a:t>
            </a:r>
            <a:r>
              <a:rPr lang="en-GB" altLang="en-US" dirty="0" err="1" smtClean="0"/>
              <a:t>En</a:t>
            </a:r>
            <a:r>
              <a:rPr lang="en-GB" altLang="en-US" dirty="0" smtClean="0"/>
              <a:t> </a:t>
            </a:r>
            <a:r>
              <a:rPr lang="en-GB" altLang="en-US" dirty="0" err="1" smtClean="0"/>
              <a:t>Français</a:t>
            </a:r>
            <a:r>
              <a:rPr lang="en-GB" altLang="en-US" dirty="0" smtClean="0"/>
              <a:t>?” means “How do you say _______ in French?”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19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E6E5E1-5FD4-4EBD-9493-AF56B2F29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French | Year 3 | All About Me |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Colours | 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Lesson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4</a:t>
            </a:r>
            <a:endParaRPr lang="en-GB" altLang="en-US" sz="800" dirty="0">
              <a:solidFill>
                <a:schemeClr val="bg1"/>
              </a:solidFill>
              <a:latin typeface="Tuffy-TTF" panose="020B0603060100000000" pitchFamily="34" charset="0"/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All About Me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615657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85BD33"/>
                </a:solidFill>
                <a:latin typeface="Twinkl" pitchFamily="2" charset="0"/>
              </a:rPr>
              <a:t>vert</a:t>
            </a:r>
            <a:endParaRPr lang="en-GB" altLang="en-US" sz="3200" b="1" dirty="0">
              <a:solidFill>
                <a:srgbClr val="85BD33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62" y="2486580"/>
            <a:ext cx="1909556" cy="2700487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2488" y="363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0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615657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err="1" smtClean="0">
                <a:solidFill>
                  <a:schemeClr val="bg1">
                    <a:lumMod val="65000"/>
                  </a:schemeClr>
                </a:solidFill>
                <a:latin typeface="Twinkl" pitchFamily="2" charset="0"/>
              </a:rPr>
              <a:t>gris</a:t>
            </a:r>
            <a:endParaRPr lang="en-GB" altLang="en-US" sz="3200" b="1" dirty="0">
              <a:solidFill>
                <a:schemeClr val="bg1">
                  <a:lumMod val="65000"/>
                </a:schemeClr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009" y="2508442"/>
            <a:ext cx="1878822" cy="2657023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36663" y="3719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2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44636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95713D"/>
                </a:solidFill>
                <a:latin typeface="Twinkl" pitchFamily="2" charset="0"/>
              </a:rPr>
              <a:t>marron</a:t>
            </a:r>
            <a:endParaRPr lang="en-GB" altLang="en-US" sz="3200" b="1" dirty="0">
              <a:solidFill>
                <a:srgbClr val="95713D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34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48" y="2438398"/>
            <a:ext cx="2004418" cy="2834640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7100" y="3162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44636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F08215"/>
                </a:solidFill>
                <a:latin typeface="Twinkl" pitchFamily="2" charset="0"/>
              </a:rPr>
              <a:t>orange</a:t>
            </a:r>
            <a:endParaRPr lang="en-GB" altLang="en-US" sz="3200" b="1" dirty="0">
              <a:solidFill>
                <a:srgbClr val="F08215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34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57" y="2488956"/>
            <a:ext cx="1920191" cy="2715527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2500" y="4127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62392" y="5546692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8C368C"/>
                </a:solidFill>
                <a:latin typeface="Twinkl" pitchFamily="2" charset="0"/>
              </a:rPr>
              <a:t>violet</a:t>
            </a:r>
            <a:endParaRPr lang="en-GB" altLang="en-US" sz="3200" b="1" dirty="0">
              <a:solidFill>
                <a:srgbClr val="8C368C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351" y="57616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91" y="2477738"/>
            <a:ext cx="1921580" cy="2717492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98575" y="33115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4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62392" y="5546692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rose</a:t>
            </a:r>
            <a:endParaRPr lang="en-GB" altLang="en-US" sz="3200" b="1" dirty="0">
              <a:solidFill>
                <a:srgbClr val="EA516C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309" y="5761676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593" y="2470843"/>
            <a:ext cx="1912609" cy="2704804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23963" y="3213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9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762001" y="640200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200" b="1" dirty="0">
                <a:latin typeface="Twinkl" pitchFamily="2" charset="0"/>
              </a:rPr>
              <a:t>Un, </a:t>
            </a:r>
            <a:r>
              <a:rPr lang="en-GB" altLang="en-US" sz="3200" b="1" dirty="0" err="1">
                <a:latin typeface="Twinkl" pitchFamily="2" charset="0"/>
              </a:rPr>
              <a:t>deux</a:t>
            </a:r>
            <a:r>
              <a:rPr lang="en-GB" altLang="en-US" sz="3200" b="1" dirty="0">
                <a:latin typeface="Twinkl" pitchFamily="2" charset="0"/>
              </a:rPr>
              <a:t>, trois, </a:t>
            </a:r>
            <a:r>
              <a:rPr lang="en-GB" altLang="en-US" sz="3200" b="1" dirty="0" err="1">
                <a:latin typeface="Twinkl" pitchFamily="2" charset="0"/>
              </a:rPr>
              <a:t>montrez-moi</a:t>
            </a:r>
            <a:r>
              <a:rPr lang="en-GB" altLang="en-US" sz="3200" b="1" dirty="0">
                <a:latin typeface="Twinkl" pitchFamily="2" charset="0"/>
              </a:rPr>
              <a:t> !</a:t>
            </a:r>
            <a:endParaRPr lang="en-GB" sz="3200" b="1" dirty="0">
              <a:latin typeface="Twinkl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218033"/>
            <a:ext cx="7632700" cy="45318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sz="2000" dirty="0" smtClean="0">
                <a:latin typeface="Twinkl" pitchFamily="2" charset="0"/>
              </a:rPr>
              <a:t>(One, Two, Three, Show Me!)</a:t>
            </a:r>
            <a:endParaRPr lang="en-GB" sz="2000" dirty="0">
              <a:latin typeface="Twinkl" pitchFamily="2" charset="0"/>
            </a:endParaRP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962025" y="1746208"/>
            <a:ext cx="7119529" cy="1071984"/>
            <a:chOff x="962025" y="1746208"/>
            <a:chExt cx="7119529" cy="1071984"/>
          </a:xfrm>
        </p:grpSpPr>
        <p:sp>
          <p:nvSpPr>
            <p:cNvPr id="4" name="Rectangle 3"/>
            <p:cNvSpPr/>
            <p:nvPr/>
          </p:nvSpPr>
          <p:spPr>
            <a:xfrm>
              <a:off x="962025" y="1828801"/>
              <a:ext cx="7119529" cy="914399"/>
            </a:xfrm>
            <a:prstGeom prst="rect">
              <a:avLst/>
            </a:prstGeom>
            <a:solidFill>
              <a:srgbClr val="E0F8F2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1053" y="2091808"/>
              <a:ext cx="5186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Twinkl" pitchFamily="2" charset="0"/>
                </a:rPr>
                <a:t>Listen to the colour word when it is called out.</a:t>
              </a:r>
            </a:p>
          </p:txBody>
        </p:sp>
        <p:sp>
          <p:nvSpPr>
            <p:cNvPr id="3" name="Oval Callout 2"/>
            <p:cNvSpPr/>
            <p:nvPr/>
          </p:nvSpPr>
          <p:spPr>
            <a:xfrm>
              <a:off x="1219706" y="1746208"/>
              <a:ext cx="1467349" cy="1071984"/>
            </a:xfrm>
            <a:prstGeom prst="wedgeEllipseCallout">
              <a:avLst>
                <a:gd name="adj1" fmla="val -75434"/>
                <a:gd name="adj2" fmla="val 4821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4237" y="2110997"/>
              <a:ext cx="1158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 smtClean="0">
                  <a:latin typeface="Twinkl" pitchFamily="2" charset="0"/>
                </a:rPr>
                <a:t>Marron…</a:t>
              </a:r>
              <a:endParaRPr lang="en-GB" dirty="0">
                <a:latin typeface="Twinkl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62024" y="3909669"/>
            <a:ext cx="7119529" cy="1317960"/>
            <a:chOff x="962024" y="3909669"/>
            <a:chExt cx="7119529" cy="1317960"/>
          </a:xfrm>
        </p:grpSpPr>
        <p:sp>
          <p:nvSpPr>
            <p:cNvPr id="19" name="Rectangle 18"/>
            <p:cNvSpPr/>
            <p:nvPr/>
          </p:nvSpPr>
          <p:spPr>
            <a:xfrm>
              <a:off x="962024" y="3990187"/>
              <a:ext cx="7119529" cy="1142957"/>
            </a:xfrm>
            <a:prstGeom prst="rect">
              <a:avLst/>
            </a:prstGeom>
            <a:solidFill>
              <a:srgbClr val="E0F8F2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0709" y="4096671"/>
              <a:ext cx="33968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dirty="0">
                  <a:latin typeface="Twinkl" pitchFamily="2" charset="0"/>
                </a:rPr>
                <a:t>When you hear “Un, </a:t>
              </a:r>
              <a:r>
                <a:rPr lang="en-GB" dirty="0" err="1">
                  <a:latin typeface="Twinkl" pitchFamily="2" charset="0"/>
                </a:rPr>
                <a:t>deux</a:t>
              </a:r>
              <a:r>
                <a:rPr lang="en-GB" dirty="0">
                  <a:latin typeface="Twinkl" pitchFamily="2" charset="0"/>
                </a:rPr>
                <a:t>, </a:t>
              </a:r>
              <a:r>
                <a:rPr lang="en-GB" dirty="0" smtClean="0">
                  <a:latin typeface="Twinkl" pitchFamily="2" charset="0"/>
                </a:rPr>
                <a:t>trois…</a:t>
              </a:r>
              <a:r>
                <a:rPr lang="en-GB" dirty="0" err="1" smtClean="0">
                  <a:latin typeface="Twinkl" pitchFamily="2" charset="0"/>
                </a:rPr>
                <a:t>montrez-moi</a:t>
              </a:r>
              <a:r>
                <a:rPr lang="en-GB" dirty="0">
                  <a:latin typeface="Twinkl" pitchFamily="2" charset="0"/>
                </a:rPr>
                <a:t>!” hold up your choice of object.</a:t>
              </a:r>
            </a:p>
          </p:txBody>
        </p:sp>
        <p:sp>
          <p:nvSpPr>
            <p:cNvPr id="29" name="Oval Callout 28"/>
            <p:cNvSpPr/>
            <p:nvPr/>
          </p:nvSpPr>
          <p:spPr>
            <a:xfrm>
              <a:off x="1132069" y="3909669"/>
              <a:ext cx="3605394" cy="1317960"/>
            </a:xfrm>
            <a:prstGeom prst="wedgeEllipseCallout">
              <a:avLst>
                <a:gd name="adj1" fmla="val -65686"/>
                <a:gd name="adj2" fmla="val -53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78559" y="4261373"/>
              <a:ext cx="3385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latin typeface="Twinkl" pitchFamily="2" charset="0"/>
                </a:rPr>
                <a:t>Un, </a:t>
              </a:r>
              <a:r>
                <a:rPr lang="en-GB" dirty="0" err="1" smtClean="0">
                  <a:latin typeface="Twinkl" pitchFamily="2" charset="0"/>
                </a:rPr>
                <a:t>deux</a:t>
              </a:r>
              <a:r>
                <a:rPr lang="en-GB" dirty="0" smtClean="0">
                  <a:latin typeface="Twinkl" pitchFamily="2" charset="0"/>
                </a:rPr>
                <a:t>, trois…</a:t>
              </a:r>
              <a:r>
                <a:rPr lang="en-GB" dirty="0" err="1" smtClean="0">
                  <a:latin typeface="Twinkl" pitchFamily="2" charset="0"/>
                </a:rPr>
                <a:t>montrez-moi</a:t>
              </a:r>
              <a:r>
                <a:rPr lang="en-GB" dirty="0" smtClean="0">
                  <a:latin typeface="Twinkl" pitchFamily="2" charset="0"/>
                </a:rPr>
                <a:t>!</a:t>
              </a:r>
              <a:endParaRPr lang="en-GB" dirty="0">
                <a:latin typeface="Twinkl" pitchFamily="2" charset="0"/>
              </a:endParaRPr>
            </a:p>
          </p:txBody>
        </p:sp>
        <p:pic>
          <p:nvPicPr>
            <p:cNvPr id="32" name="PLAY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053" y="4718538"/>
              <a:ext cx="258763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962024" y="2788169"/>
            <a:ext cx="7119529" cy="1144066"/>
            <a:chOff x="962024" y="2788169"/>
            <a:chExt cx="7119529" cy="1144066"/>
          </a:xfrm>
        </p:grpSpPr>
        <p:sp>
          <p:nvSpPr>
            <p:cNvPr id="17" name="Rectangle 16"/>
            <p:cNvSpPr/>
            <p:nvPr/>
          </p:nvSpPr>
          <p:spPr>
            <a:xfrm>
              <a:off x="962024" y="2900785"/>
              <a:ext cx="7119529" cy="914399"/>
            </a:xfrm>
            <a:prstGeom prst="rect">
              <a:avLst/>
            </a:prstGeom>
            <a:solidFill>
              <a:srgbClr val="E0F8F2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32070" y="3179471"/>
              <a:ext cx="57128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winkl" pitchFamily="2" charset="0"/>
                </a:rPr>
                <a:t>In pairs, decide which of your objects is this colour.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20339318">
              <a:off x="6598666" y="2807504"/>
              <a:ext cx="4402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 smtClean="0">
                  <a:solidFill>
                    <a:srgbClr val="EA516C"/>
                  </a:solidFill>
                  <a:latin typeface="Twinkl" pitchFamily="2" charset="0"/>
                </a:rPr>
                <a:t>?</a:t>
              </a:r>
              <a:endParaRPr lang="en-GB" sz="6000" b="1" dirty="0">
                <a:solidFill>
                  <a:srgbClr val="EA516C"/>
                </a:solidFill>
                <a:latin typeface="Twinkl" pitchFamily="2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 rot="1186794">
              <a:off x="7014469" y="2916572"/>
              <a:ext cx="4402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 smtClean="0">
                  <a:solidFill>
                    <a:srgbClr val="85BD33"/>
                  </a:solidFill>
                  <a:latin typeface="Twinkl" pitchFamily="2" charset="0"/>
                </a:rPr>
                <a:t>?</a:t>
              </a:r>
              <a:endParaRPr lang="en-GB" sz="6000" b="1" dirty="0">
                <a:solidFill>
                  <a:srgbClr val="85BD33"/>
                </a:solidFill>
                <a:latin typeface="Twinkl" pitchFamily="2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367023">
              <a:off x="7466927" y="2788169"/>
              <a:ext cx="44028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6000" b="1" dirty="0" smtClean="0">
                  <a:solidFill>
                    <a:srgbClr val="F08215"/>
                  </a:solidFill>
                  <a:latin typeface="Twinkl" pitchFamily="2" charset="0"/>
                </a:rPr>
                <a:t>?</a:t>
              </a:r>
              <a:endParaRPr lang="en-GB" sz="6000" b="1" dirty="0">
                <a:solidFill>
                  <a:srgbClr val="F08215"/>
                </a:solidFill>
                <a:latin typeface="Twinkl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62024" y="5056462"/>
            <a:ext cx="7119529" cy="1966451"/>
            <a:chOff x="962024" y="5056462"/>
            <a:chExt cx="7119529" cy="1966451"/>
          </a:xfrm>
        </p:grpSpPr>
        <p:sp>
          <p:nvSpPr>
            <p:cNvPr id="21" name="Rectangle 20"/>
            <p:cNvSpPr/>
            <p:nvPr/>
          </p:nvSpPr>
          <p:spPr>
            <a:xfrm>
              <a:off x="962024" y="5306010"/>
              <a:ext cx="7119529" cy="914399"/>
            </a:xfrm>
            <a:prstGeom prst="rect">
              <a:avLst/>
            </a:prstGeom>
            <a:solidFill>
              <a:srgbClr val="E0F8F2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32069" y="5442604"/>
              <a:ext cx="57128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Twinkl" pitchFamily="2" charset="0"/>
                </a:rPr>
                <a:t>The quickest pair to hold up the correct coloured object wins a point!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8415" y="5056462"/>
              <a:ext cx="1018655" cy="1966451"/>
            </a:xfrm>
            <a:prstGeom prst="rect">
              <a:avLst/>
            </a:prstGeom>
          </p:spPr>
        </p:pic>
      </p:grpSp>
      <p:pic>
        <p:nvPicPr>
          <p:cNvPr id="40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52" y="4716481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air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06550" y="4830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8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2028825"/>
            <a:ext cx="7884500" cy="4143375"/>
          </a:xfrm>
          <a:prstGeom prst="rect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Allez</a:t>
            </a:r>
            <a:r>
              <a:rPr lang="en-GB" altLang="en-US" sz="4000" b="1" dirty="0" smtClean="0">
                <a:latin typeface="Twinkl" pitchFamily="2" charset="0"/>
              </a:rPr>
              <a:t>-y!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Off you go!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3" name="Individual Work">
            <a:extLst>
              <a:ext uri="{FF2B5EF4-FFF2-40B4-BE49-F238E27FC236}">
                <a16:creationId xmlns:a16="http://schemas.microsoft.com/office/drawing/2014/main" xmlns="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263" y="1782039"/>
            <a:ext cx="3160712" cy="44697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9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6163" r="50179" b="65912"/>
          <a:stretch>
            <a:fillRect/>
          </a:stretch>
        </p:blipFill>
        <p:spPr bwMode="auto">
          <a:xfrm>
            <a:off x="5394325" y="3868738"/>
            <a:ext cx="217011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7700" y="1883468"/>
            <a:ext cx="7884500" cy="4143375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smtClean="0">
                <a:latin typeface="Twinkl" pitchFamily="2" charset="0"/>
              </a:rPr>
              <a:t>Cache-cache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(Hide and Seek)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3" name="Individual Work">
            <a:extLst>
              <a:ext uri="{FF2B5EF4-FFF2-40B4-BE49-F238E27FC236}">
                <a16:creationId xmlns:a16="http://schemas.microsoft.com/office/drawing/2014/main" xmlns="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2001" y="2129518"/>
            <a:ext cx="3766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Take it in turns to put a colour vocabulary flashcard into the </a:t>
            </a:r>
            <a:r>
              <a:rPr lang="en-GB" dirty="0" smtClean="0">
                <a:latin typeface="Twinkl" pitchFamily="2" charset="0"/>
              </a:rPr>
              <a:t>Cache-cache</a:t>
            </a:r>
            <a:r>
              <a:rPr lang="en-GB" dirty="0">
                <a:latin typeface="Twinkl" pitchFamily="2" charset="0"/>
              </a:rPr>
              <a:t>! envelope.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Slowly begin to reveal the </a:t>
            </a:r>
            <a:r>
              <a:rPr lang="en-GB" dirty="0" smtClean="0">
                <a:latin typeface="Twinkl" pitchFamily="2" charset="0"/>
              </a:rPr>
              <a:t/>
            </a:r>
            <a:br>
              <a:rPr lang="en-GB" dirty="0" smtClean="0">
                <a:latin typeface="Twinkl" pitchFamily="2" charset="0"/>
              </a:rPr>
            </a:br>
            <a:r>
              <a:rPr lang="en-GB" dirty="0" smtClean="0">
                <a:latin typeface="Twinkl" pitchFamily="2" charset="0"/>
              </a:rPr>
              <a:t>word </a:t>
            </a:r>
            <a:r>
              <a:rPr lang="en-GB" dirty="0">
                <a:latin typeface="Twinkl" pitchFamily="2" charset="0"/>
              </a:rPr>
              <a:t>whilst asking “</a:t>
            </a:r>
            <a:r>
              <a:rPr lang="en-GB" dirty="0" err="1">
                <a:latin typeface="Twinkl" pitchFamily="2" charset="0"/>
              </a:rPr>
              <a:t>C’est</a:t>
            </a:r>
            <a:r>
              <a:rPr lang="en-GB" dirty="0">
                <a:latin typeface="Twinkl" pitchFamily="2" charset="0"/>
              </a:rPr>
              <a:t> de </a:t>
            </a:r>
            <a:r>
              <a:rPr lang="en-GB" dirty="0" err="1">
                <a:latin typeface="Twinkl" pitchFamily="2" charset="0"/>
              </a:rPr>
              <a:t>quelle</a:t>
            </a:r>
            <a:r>
              <a:rPr lang="en-GB" dirty="0">
                <a:latin typeface="Twinkl" pitchFamily="2" charset="0"/>
              </a:rPr>
              <a:t> </a:t>
            </a:r>
            <a:r>
              <a:rPr lang="en-GB" dirty="0" err="1">
                <a:latin typeface="Twinkl" pitchFamily="2" charset="0"/>
              </a:rPr>
              <a:t>couleur</a:t>
            </a:r>
            <a:r>
              <a:rPr lang="en-GB" dirty="0">
                <a:latin typeface="Twinkl" pitchFamily="2" charset="0"/>
              </a:rPr>
              <a:t>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The rest of the group guesses the colour.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winkl" pitchFamily="2" charset="0"/>
              </a:rPr>
              <a:t>If the group is correct, reply with “</a:t>
            </a:r>
            <a:r>
              <a:rPr lang="en-GB" dirty="0" err="1">
                <a:latin typeface="Twinkl" pitchFamily="2" charset="0"/>
              </a:rPr>
              <a:t>Oui</a:t>
            </a:r>
            <a:r>
              <a:rPr lang="en-GB" dirty="0">
                <a:latin typeface="Twinkl" pitchFamily="2" charset="0"/>
              </a:rPr>
              <a:t>!” </a:t>
            </a:r>
            <a:br>
              <a:rPr lang="en-GB" dirty="0">
                <a:latin typeface="Twinkl" pitchFamily="2" charset="0"/>
              </a:rPr>
            </a:br>
            <a:r>
              <a:rPr lang="en-GB" dirty="0">
                <a:latin typeface="Twinkl" pitchFamily="2" charset="0"/>
              </a:rPr>
              <a:t>If the group is incorrect, reply with “Non!” until they get the right answer!</a:t>
            </a:r>
          </a:p>
        </p:txBody>
      </p:sp>
      <p:sp>
        <p:nvSpPr>
          <p:cNvPr id="8" name="Rectangle 7"/>
          <p:cNvSpPr/>
          <p:nvPr/>
        </p:nvSpPr>
        <p:spPr>
          <a:xfrm>
            <a:off x="5130755" y="4037014"/>
            <a:ext cx="2986088" cy="183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6163" r="50179" b="65912"/>
          <a:stretch>
            <a:fillRect/>
          </a:stretch>
        </p:blipFill>
        <p:spPr bwMode="auto">
          <a:xfrm>
            <a:off x="5505405" y="4037013"/>
            <a:ext cx="217011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68" y="3700463"/>
            <a:ext cx="319246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6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-0.00191 -0.3027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6163" r="50179" b="65912"/>
          <a:stretch>
            <a:fillRect/>
          </a:stretch>
        </p:blipFill>
        <p:spPr bwMode="auto">
          <a:xfrm>
            <a:off x="5394325" y="3868738"/>
            <a:ext cx="2170113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3040" y="1883468"/>
            <a:ext cx="6102627" cy="4143375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Jeu</a:t>
            </a:r>
            <a:r>
              <a:rPr lang="en-GB" altLang="en-US" sz="4000" b="1" dirty="0" smtClean="0">
                <a:latin typeface="Twinkl" pitchFamily="2" charset="0"/>
              </a:rPr>
              <a:t> des </a:t>
            </a:r>
            <a:r>
              <a:rPr lang="en-GB" altLang="en-US" sz="4000" b="1" dirty="0" err="1">
                <a:latin typeface="Twinkl" pitchFamily="2" charset="0"/>
              </a:rPr>
              <a:t>c</a:t>
            </a:r>
            <a:r>
              <a:rPr lang="en-GB" altLang="en-US" sz="4000" b="1" dirty="0" err="1" smtClean="0">
                <a:latin typeface="Twinkl" pitchFamily="2" charset="0"/>
              </a:rPr>
              <a:t>ouleurs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xmlns="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(Colours Game)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3" name="Individual Work">
            <a:extLst>
              <a:ext uri="{FF2B5EF4-FFF2-40B4-BE49-F238E27FC236}">
                <a16:creationId xmlns:a16="http://schemas.microsoft.com/office/drawing/2014/main" xmlns="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99211" y="2097788"/>
            <a:ext cx="37664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Twinkl" pitchFamily="2" charset="0"/>
              </a:rPr>
              <a:t>Listen to the action word and set off around the room when you hear “</a:t>
            </a:r>
            <a:r>
              <a:rPr lang="en-GB" dirty="0" err="1">
                <a:latin typeface="Twinkl" pitchFamily="2" charset="0"/>
              </a:rPr>
              <a:t>Allez</a:t>
            </a:r>
            <a:r>
              <a:rPr lang="en-GB" dirty="0">
                <a:latin typeface="Twinkl" pitchFamily="2" charset="0"/>
              </a:rPr>
              <a:t>-y</a:t>
            </a:r>
            <a:r>
              <a:rPr lang="en-GB" dirty="0" smtClean="0">
                <a:latin typeface="Twinkl" pitchFamily="2" charset="0"/>
              </a:rPr>
              <a:t>!”</a:t>
            </a:r>
            <a:br>
              <a:rPr lang="en-GB" dirty="0" smtClean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r>
              <a:rPr lang="en-GB" dirty="0">
                <a:latin typeface="Twinkl" pitchFamily="2" charset="0"/>
              </a:rPr>
              <a:t>On your teacher’s signal, stop and listen for what to do</a:t>
            </a:r>
            <a:r>
              <a:rPr lang="en-GB" dirty="0" smtClean="0">
                <a:latin typeface="Twinkl" pitchFamily="2" charset="0"/>
              </a:rPr>
              <a:t>.</a:t>
            </a:r>
            <a:br>
              <a:rPr lang="en-GB" dirty="0" smtClean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r>
              <a:rPr lang="en-GB" dirty="0">
                <a:latin typeface="Twinkl" pitchFamily="2" charset="0"/>
              </a:rPr>
              <a:t>Only do the action if the teacher mentions your team colour</a:t>
            </a:r>
            <a:r>
              <a:rPr lang="en-GB" dirty="0" smtClean="0">
                <a:latin typeface="Twinkl" pitchFamily="2" charset="0"/>
              </a:rPr>
              <a:t>!</a:t>
            </a:r>
            <a:br>
              <a:rPr lang="en-GB" dirty="0" smtClean="0">
                <a:latin typeface="Twinkl" pitchFamily="2" charset="0"/>
              </a:rPr>
            </a:br>
            <a:endParaRPr lang="en-GB" dirty="0">
              <a:latin typeface="Twinkl" pitchFamily="2" charset="0"/>
            </a:endParaRPr>
          </a:p>
          <a:p>
            <a:r>
              <a:rPr lang="en-GB" dirty="0">
                <a:latin typeface="Twinkl" pitchFamily="2" charset="0"/>
              </a:rPr>
              <a:t>For example “</a:t>
            </a:r>
            <a:r>
              <a:rPr lang="en-GB" dirty="0" err="1">
                <a:latin typeface="Twinkl" pitchFamily="2" charset="0"/>
              </a:rPr>
              <a:t>Levez</a:t>
            </a:r>
            <a:r>
              <a:rPr lang="en-GB" dirty="0">
                <a:latin typeface="Twinkl" pitchFamily="2" charset="0"/>
              </a:rPr>
              <a:t> les mains les bleus!” means all the blues raise their hands.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72" y="1638066"/>
            <a:ext cx="1851589" cy="469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 listen to and copy pronunciation of colour words accurately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name different colours in French.</a:t>
            </a:r>
          </a:p>
          <a:p>
            <a:r>
              <a:rPr lang="en-GB" dirty="0">
                <a:latin typeface="Twinkl" pitchFamily="2" charset="0"/>
              </a:rPr>
              <a:t>I listen to and repeat words carefully.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605DE2E-8614-4376-840D-CAC2AA35E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68" y="611600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/>
              <a:t>To listen to and copy pronunciation of colour words </a:t>
            </a:r>
            <a:r>
              <a:rPr lang="en-GB" dirty="0" smtClean="0"/>
              <a:t>accurately.</a:t>
            </a:r>
            <a:endParaRPr lang="en-GB" dirty="0"/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2" charset="0"/>
              </a:rPr>
              <a:t>I can name different colours in French.</a:t>
            </a:r>
          </a:p>
          <a:p>
            <a:r>
              <a:rPr lang="en-GB" dirty="0">
                <a:latin typeface="Twinkl" pitchFamily="2" charset="0"/>
              </a:rPr>
              <a:t>I listen to and repeat words carefully.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/>
        </p:blipFill>
        <p:spPr>
          <a:xfrm>
            <a:off x="797616" y="1339410"/>
            <a:ext cx="7590735" cy="48268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8013C-BA43-4C9A-AA88-838F6759B0E2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smtClean="0">
                <a:latin typeface="Twinkl" pitchFamily="2" charset="0"/>
              </a:rPr>
              <a:t>What Do You Know?</a:t>
            </a:r>
            <a:endParaRPr lang="en-GB" sz="4000" b="1" dirty="0">
              <a:latin typeface="Twinkl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40"/>
          <a:stretch/>
        </p:blipFill>
        <p:spPr>
          <a:xfrm rot="201060">
            <a:off x="5040419" y="1563249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922"/>
          <a:stretch/>
        </p:blipFill>
        <p:spPr>
          <a:xfrm rot="21224584">
            <a:off x="1619507" y="1546189"/>
            <a:ext cx="298708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99" r="25541"/>
          <a:stretch/>
        </p:blipFill>
        <p:spPr>
          <a:xfrm>
            <a:off x="2130155" y="1556732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3" r="63759"/>
          <a:stretch/>
        </p:blipFill>
        <p:spPr>
          <a:xfrm rot="21415835">
            <a:off x="2740109" y="1561564"/>
            <a:ext cx="298708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79" r="-1739"/>
          <a:stretch/>
        </p:blipFill>
        <p:spPr>
          <a:xfrm rot="180513">
            <a:off x="3281428" y="1481368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4" r="44058"/>
          <a:stretch/>
        </p:blipFill>
        <p:spPr>
          <a:xfrm rot="21306315">
            <a:off x="3882841" y="1615571"/>
            <a:ext cx="298708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1" r="40509"/>
          <a:stretch/>
        </p:blipFill>
        <p:spPr>
          <a:xfrm>
            <a:off x="4432701" y="1543056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59" r="963"/>
          <a:stretch/>
        </p:blipFill>
        <p:spPr>
          <a:xfrm rot="21302635">
            <a:off x="5607780" y="1534640"/>
            <a:ext cx="298708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r="66098"/>
          <a:stretch/>
        </p:blipFill>
        <p:spPr>
          <a:xfrm>
            <a:off x="6139578" y="1566396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7" r="78893"/>
          <a:stretch/>
        </p:blipFill>
        <p:spPr>
          <a:xfrm rot="282776">
            <a:off x="6630633" y="1586139"/>
            <a:ext cx="352073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8" t="1184" r="21074" b="-1184"/>
          <a:stretch/>
        </p:blipFill>
        <p:spPr>
          <a:xfrm rot="21387010">
            <a:off x="7377732" y="1578002"/>
            <a:ext cx="298708" cy="44133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44821" y="558495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00A8E7"/>
                </a:solidFill>
                <a:latin typeface="Twinkl" pitchFamily="2" charset="0"/>
              </a:rPr>
              <a:t>bleu</a:t>
            </a:r>
            <a:endParaRPr lang="en-GB" altLang="en-US" sz="3200" b="1" dirty="0">
              <a:solidFill>
                <a:srgbClr val="00A8E7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2" b="28979"/>
          <a:stretch/>
        </p:blipFill>
        <p:spPr>
          <a:xfrm>
            <a:off x="3606771" y="2744117"/>
            <a:ext cx="1930458" cy="1657095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78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82725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4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00433" y="5584950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Twinkl" pitchFamily="2" charset="0"/>
              </a:rPr>
              <a:t>blanc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31" y="2459812"/>
            <a:ext cx="1944360" cy="2749707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90588" y="3113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00433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smtClean="0">
                <a:solidFill>
                  <a:srgbClr val="D81C33"/>
                </a:solidFill>
                <a:latin typeface="Twinkl" pitchFamily="2" charset="0"/>
              </a:rPr>
              <a:t>rouge</a:t>
            </a:r>
            <a:endParaRPr lang="en-GB" altLang="en-US" sz="3200" b="1" dirty="0">
              <a:solidFill>
                <a:srgbClr val="D81C33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796" y="2456832"/>
            <a:ext cx="1954433" cy="2763951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6213" y="2767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9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633413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noir</a:t>
            </a:r>
            <a:endParaRPr lang="en-GB" altLang="en-US" sz="3200" b="1" dirty="0"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771" y="2473233"/>
            <a:ext cx="1907115" cy="2697034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43075" y="26812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4C116BB4-3E50-42F5-A6EA-3DDB89BED426}"/>
              </a:ext>
            </a:extLst>
          </p:cNvPr>
          <p:cNvSpPr/>
          <p:nvPr/>
        </p:nvSpPr>
        <p:spPr>
          <a:xfrm>
            <a:off x="755650" y="115573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(What colour is this?)</a:t>
            </a:r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32F32B9-3294-4A2F-B40F-BF8743C1F961}"/>
              </a:ext>
            </a:extLst>
          </p:cNvPr>
          <p:cNvSpPr/>
          <p:nvPr/>
        </p:nvSpPr>
        <p:spPr>
          <a:xfrm>
            <a:off x="500248" y="5584950"/>
            <a:ext cx="7632700" cy="637849"/>
          </a:xfrm>
          <a:prstGeom prst="rect">
            <a:avLst/>
          </a:prstGeom>
          <a:ln>
            <a:noFill/>
          </a:ln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err="1" smtClean="0">
                <a:latin typeface="Twinkl" pitchFamily="2" charset="0"/>
              </a:rPr>
              <a:t>C’est</a:t>
            </a:r>
            <a:r>
              <a:rPr lang="en-GB" altLang="en-US" sz="3200" b="1" dirty="0" smtClean="0">
                <a:latin typeface="Twinkl" pitchFamily="2" charset="0"/>
              </a:rPr>
              <a:t> </a:t>
            </a:r>
            <a:r>
              <a:rPr lang="en-GB" altLang="en-US" sz="3200" b="1" dirty="0" err="1" smtClean="0">
                <a:solidFill>
                  <a:srgbClr val="E5C800"/>
                </a:solidFill>
                <a:latin typeface="Twinkl" pitchFamily="2" charset="0"/>
              </a:rPr>
              <a:t>jaune</a:t>
            </a:r>
            <a:endParaRPr lang="en-GB" altLang="en-US" sz="3200" b="1" dirty="0">
              <a:solidFill>
                <a:srgbClr val="E5C800"/>
              </a:solidFill>
              <a:latin typeface="Twinkl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00" y="1665810"/>
            <a:ext cx="1941929" cy="3901384"/>
          </a:xfrm>
          <a:prstGeom prst="rect">
            <a:avLst/>
          </a:prstGeom>
        </p:spPr>
      </p:pic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799934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BC0062-880D-449E-BD7B-B7E1FD6A5ED6}"/>
              </a:ext>
            </a:extLst>
          </p:cNvPr>
          <p:cNvSpPr/>
          <p:nvPr/>
        </p:nvSpPr>
        <p:spPr>
          <a:xfrm>
            <a:off x="1539521" y="697112"/>
            <a:ext cx="76263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2800" b="1" dirty="0" err="1">
                <a:latin typeface="Twinkl" pitchFamily="2" charset="0"/>
              </a:rPr>
              <a:t>C’est</a:t>
            </a:r>
            <a:r>
              <a:rPr lang="en-GB" altLang="en-US" sz="2800" b="1" dirty="0">
                <a:latin typeface="Twinkl" pitchFamily="2" charset="0"/>
              </a:rPr>
              <a:t> de </a:t>
            </a:r>
            <a:r>
              <a:rPr lang="en-GB" altLang="en-US" sz="2800" b="1" dirty="0" err="1">
                <a:latin typeface="Twinkl" pitchFamily="2" charset="0"/>
              </a:rPr>
              <a:t>quelle</a:t>
            </a:r>
            <a:r>
              <a:rPr lang="en-GB" altLang="en-US" sz="2800" b="1" dirty="0">
                <a:latin typeface="Twinkl" pitchFamily="2" charset="0"/>
              </a:rPr>
              <a:t> </a:t>
            </a:r>
            <a:r>
              <a:rPr lang="en-GB" altLang="en-US" sz="2800" b="1" dirty="0" err="1">
                <a:latin typeface="Twinkl" pitchFamily="2" charset="0"/>
              </a:rPr>
              <a:t>couleur</a:t>
            </a:r>
            <a:r>
              <a:rPr lang="en-GB" altLang="en-US" sz="2800" b="1" dirty="0">
                <a:latin typeface="Twinkl" pitchFamily="2" charset="0"/>
              </a:rPr>
              <a:t>?</a:t>
            </a:r>
            <a:endParaRPr lang="en-GB" sz="2800" b="1" dirty="0">
              <a:latin typeface="Twinkl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86" y="2473234"/>
            <a:ext cx="1894360" cy="2678997"/>
          </a:xfrm>
          <a:prstGeom prst="rect">
            <a:avLst/>
          </a:prstGeom>
        </p:spPr>
      </p:pic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55763" y="3236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1425</TotalTime>
  <Words>684</Words>
  <Application>Microsoft Office PowerPoint</Application>
  <PresentationFormat>On-screen Show (4:3)</PresentationFormat>
  <Paragraphs>115</Paragraphs>
  <Slides>21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Twinkl</vt:lpstr>
      <vt:lpstr>Calibri</vt:lpstr>
      <vt:lpstr>Sassoon Infant Rg</vt:lpstr>
      <vt:lpstr>Arial</vt:lpstr>
      <vt:lpstr>Tuffy-TTF</vt:lpstr>
      <vt:lpstr>Twinkl SemiBold</vt:lpstr>
      <vt:lpstr>Tuffy</vt:lpstr>
      <vt:lpstr>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Abi Haigh</cp:lastModifiedBy>
  <cp:revision>131</cp:revision>
  <dcterms:created xsi:type="dcterms:W3CDTF">2019-04-03T12:39:20Z</dcterms:created>
  <dcterms:modified xsi:type="dcterms:W3CDTF">2019-11-27T15:35:26Z</dcterms:modified>
</cp:coreProperties>
</file>