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1" r:id="rId2"/>
    <p:sldId id="258" r:id="rId3"/>
    <p:sldId id="263" r:id="rId4"/>
    <p:sldId id="264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itchFamily="2" charset="0"/>
      <p:regular r:id="rId29"/>
      <p:bold r:id="rId30"/>
    </p:embeddedFont>
    <p:embeddedFont>
      <p:font typeface="Tuffy" panose="020B0603060100000000" pitchFamily="34" charset="0"/>
      <p:regular r:id="rId31"/>
      <p:bold r:id="rId32"/>
      <p:italic r:id="rId33"/>
      <p:boldItalic r:id="rId34"/>
    </p:embeddedFont>
    <p:embeddedFont>
      <p:font typeface="Twinkl SemiBold" pitchFamily="2" charset="0"/>
      <p:bold r:id="rId35"/>
    </p:embeddedFont>
    <p:embeddedFont>
      <p:font typeface="Sassoon Infant Rg" panose="02000503030000020003" pitchFamily="50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2898A8"/>
    <a:srgbClr val="45C2D3"/>
    <a:srgbClr val="FFE89F"/>
    <a:srgbClr val="DB5183"/>
    <a:srgbClr val="FF7E00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524" y="9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FD366-CD80-4DB8-A173-A7DD1C09F14B}" type="datetimeFigureOut">
              <a:rPr lang="en-GB" smtClean="0"/>
              <a:t>31/10/2018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B7B48-A6BA-4B13-8970-F2CFB35B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7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73D89A-7571-43A7-8E5A-F21110552101}" type="slidenum">
              <a:rPr lang="en-GB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4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0.m4a"/><Relationship Id="rId11" Type="http://schemas.openxmlformats.org/officeDocument/2006/relationships/image" Target="../media/image21.png"/><Relationship Id="rId5" Type="http://schemas.microsoft.com/office/2007/relationships/media" Target="../media/media10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1.m4a"/><Relationship Id="rId11" Type="http://schemas.openxmlformats.org/officeDocument/2006/relationships/image" Target="../media/image22.png"/><Relationship Id="rId5" Type="http://schemas.microsoft.com/office/2007/relationships/media" Target="../media/media11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12.m4a"/><Relationship Id="rId11" Type="http://schemas.openxmlformats.org/officeDocument/2006/relationships/image" Target="../media/image23.png"/><Relationship Id="rId5" Type="http://schemas.microsoft.com/office/2007/relationships/media" Target="../media/media12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2.m4a"/><Relationship Id="rId18" Type="http://schemas.openxmlformats.org/officeDocument/2006/relationships/image" Target="../media/image10.png"/><Relationship Id="rId3" Type="http://schemas.microsoft.com/office/2007/relationships/media" Target="../media/media7.m4a"/><Relationship Id="rId21" Type="http://schemas.openxmlformats.org/officeDocument/2006/relationships/image" Target="../media/image27.pn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openxmlformats.org/officeDocument/2006/relationships/image" Target="../media/image24.png"/><Relationship Id="rId25" Type="http://schemas.openxmlformats.org/officeDocument/2006/relationships/image" Target="../media/image11.png"/><Relationship Id="rId2" Type="http://schemas.openxmlformats.org/officeDocument/2006/relationships/audio" Target="../media/media5.m4a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24" Type="http://schemas.openxmlformats.org/officeDocument/2006/relationships/image" Target="../media/image30.png"/><Relationship Id="rId5" Type="http://schemas.microsoft.com/office/2007/relationships/media" Target="../media/media8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9.png"/><Relationship Id="rId10" Type="http://schemas.openxmlformats.org/officeDocument/2006/relationships/audio" Target="../media/media10.m4a"/><Relationship Id="rId19" Type="http://schemas.openxmlformats.org/officeDocument/2006/relationships/image" Target="../media/image25.png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audio" Target="../media/media12.m4a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hyperlink" Target="http://www.bbc.co.uk/schools/primarylanguages/french/my_calendar/songs" TargetMode="External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8.m4a"/><Relationship Id="rId18" Type="http://schemas.openxmlformats.org/officeDocument/2006/relationships/image" Target="../media/image35.png"/><Relationship Id="rId3" Type="http://schemas.microsoft.com/office/2007/relationships/media" Target="../media/media5.m4a"/><Relationship Id="rId7" Type="http://schemas.microsoft.com/office/2007/relationships/media" Target="../media/media9.m4a"/><Relationship Id="rId12" Type="http://schemas.openxmlformats.org/officeDocument/2006/relationships/audio" Target="../media/media10.m4a"/><Relationship Id="rId17" Type="http://schemas.openxmlformats.org/officeDocument/2006/relationships/image" Target="../media/image9.png"/><Relationship Id="rId2" Type="http://schemas.openxmlformats.org/officeDocument/2006/relationships/audio" Target="../media/media12.m4a"/><Relationship Id="rId16" Type="http://schemas.openxmlformats.org/officeDocument/2006/relationships/notesSlide" Target="../notesSlides/notesSlide1.xml"/><Relationship Id="rId1" Type="http://schemas.microsoft.com/office/2007/relationships/media" Target="../media/media12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1.m4a"/><Relationship Id="rId19" Type="http://schemas.openxmlformats.org/officeDocument/2006/relationships/image" Target="../media/image11.png"/><Relationship Id="rId4" Type="http://schemas.openxmlformats.org/officeDocument/2006/relationships/audio" Target="../media/media5.m4a"/><Relationship Id="rId9" Type="http://schemas.microsoft.com/office/2007/relationships/media" Target="../media/media11.m4a"/><Relationship Id="rId14" Type="http://schemas.openxmlformats.org/officeDocument/2006/relationships/audio" Target="../media/media8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4.m4a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14.m4a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0.png"/><Relationship Id="rId5" Type="http://schemas.microsoft.com/office/2007/relationships/media" Target="../media/media3.m4a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www.bbc.co.uk/schools/primarylanguages/french/my_calendar/video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7.png"/><Relationship Id="rId5" Type="http://schemas.microsoft.com/office/2007/relationships/media" Target="../media/media6.m4a"/><Relationship Id="rId10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image" Target="../media/image18.png"/><Relationship Id="rId5" Type="http://schemas.microsoft.com/office/2007/relationships/media" Target="../media/media7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9.png"/><Relationship Id="rId5" Type="http://schemas.microsoft.com/office/2007/relationships/media" Target="../media/media8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9.m4a"/><Relationship Id="rId11" Type="http://schemas.openxmlformats.org/officeDocument/2006/relationships/image" Target="../media/image20.png"/><Relationship Id="rId5" Type="http://schemas.microsoft.com/office/2007/relationships/media" Target="../media/media9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" panose="020B0603060100000000" pitchFamily="34" charset="0"/>
              </a:rPr>
              <a:t>French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Year Three | Time | Days of the Week1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Time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434262" cy="1259471"/>
            <a:chOff x="4148667" y="2447244"/>
            <a:chExt cx="1434262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434262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vendredi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416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820652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>
          <a:xfrm>
            <a:off x="715916" y="2303457"/>
            <a:ext cx="2292628" cy="3792543"/>
          </a:xfrm>
          <a:prstGeom prst="rect">
            <a:avLst/>
          </a:prstGeom>
        </p:spPr>
      </p:pic>
      <p:pic>
        <p:nvPicPr>
          <p:cNvPr id="5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9004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738" y="739200"/>
            <a:ext cx="609600" cy="609600"/>
          </a:xfrm>
          <a:prstGeom prst="rect">
            <a:avLst/>
          </a:prstGeom>
        </p:spPr>
      </p:pic>
      <p:pic>
        <p:nvPicPr>
          <p:cNvPr id="7" name="vend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503" y="1456202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738" y="2173204"/>
            <a:ext cx="609600" cy="609600"/>
          </a:xfrm>
          <a:prstGeom prst="rect">
            <a:avLst/>
          </a:prstGeom>
        </p:spPr>
      </p:pic>
      <p:pic>
        <p:nvPicPr>
          <p:cNvPr id="21" name="vend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503" y="2890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63554" cy="1259471"/>
            <a:chOff x="4148667" y="2447244"/>
            <a:chExt cx="136355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6355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samedi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6438719" y="3585064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8"/>
          <a:stretch/>
        </p:blipFill>
        <p:spPr>
          <a:xfrm flipH="1">
            <a:off x="879847" y="2432045"/>
            <a:ext cx="2339025" cy="3663956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767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5301" y="728663"/>
            <a:ext cx="609600" cy="609600"/>
          </a:xfrm>
          <a:prstGeom prst="rect">
            <a:avLst/>
          </a:prstGeom>
        </p:spPr>
      </p:pic>
      <p:pic>
        <p:nvPicPr>
          <p:cNvPr id="7" name="sam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55301" y="1498805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4876" y="2268947"/>
            <a:ext cx="609600" cy="609600"/>
          </a:xfrm>
          <a:prstGeom prst="rect">
            <a:avLst/>
          </a:prstGeom>
        </p:spPr>
      </p:pic>
      <p:pic>
        <p:nvPicPr>
          <p:cNvPr id="21" name="sam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4876" y="3039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6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4" y="2232494"/>
            <a:ext cx="1582543" cy="1259471"/>
            <a:chOff x="4148667" y="2447244"/>
            <a:chExt cx="1415543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415543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dimanche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056" y="2513265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7056786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955523" y="2056640"/>
            <a:ext cx="1376960" cy="4030893"/>
          </a:xfrm>
          <a:prstGeom prst="rect">
            <a:avLst/>
          </a:prstGeom>
        </p:spPr>
      </p:pic>
      <p:pic>
        <p:nvPicPr>
          <p:cNvPr id="5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0" y="119063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0" y="866400"/>
            <a:ext cx="609600" cy="609600"/>
          </a:xfrm>
          <a:prstGeom prst="rect">
            <a:avLst/>
          </a:prstGeom>
        </p:spPr>
      </p:pic>
      <p:pic>
        <p:nvPicPr>
          <p:cNvPr id="7" name="dimanch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380" y="1622894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3144" y="2323053"/>
            <a:ext cx="609600" cy="609600"/>
          </a:xfrm>
          <a:prstGeom prst="rect">
            <a:avLst/>
          </a:prstGeom>
        </p:spPr>
      </p:pic>
      <p:pic>
        <p:nvPicPr>
          <p:cNvPr id="21" name="dimanch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5994" y="3079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7" name="1"/>
          <p:cNvGrpSpPr/>
          <p:nvPr/>
        </p:nvGrpSpPr>
        <p:grpSpPr>
          <a:xfrm>
            <a:off x="755650" y="2188932"/>
            <a:ext cx="1821999" cy="1888827"/>
            <a:chOff x="755650" y="2188932"/>
            <a:chExt cx="1821999" cy="1888827"/>
          </a:xfrm>
        </p:grpSpPr>
        <p:grpSp>
          <p:nvGrpSpPr>
            <p:cNvPr id="6" name="Group 5"/>
            <p:cNvGrpSpPr/>
            <p:nvPr/>
          </p:nvGrpSpPr>
          <p:grpSpPr>
            <a:xfrm>
              <a:off x="755650" y="2188932"/>
              <a:ext cx="1821999" cy="1888827"/>
              <a:chOff x="755650" y="2188932"/>
              <a:chExt cx="1821999" cy="188882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55650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lundi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84"/>
              <a:stretch/>
            </p:blipFill>
            <p:spPr>
              <a:xfrm>
                <a:off x="1211295" y="2871678"/>
                <a:ext cx="741373" cy="1200789"/>
              </a:xfrm>
              <a:prstGeom prst="rect">
                <a:avLst/>
              </a:prstGeom>
            </p:spPr>
          </p:pic>
        </p:grpSp>
        <p:pic>
          <p:nvPicPr>
            <p:cNvPr id="46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634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2"/>
          <p:cNvGrpSpPr/>
          <p:nvPr/>
        </p:nvGrpSpPr>
        <p:grpSpPr>
          <a:xfrm>
            <a:off x="2693684" y="2188932"/>
            <a:ext cx="1821999" cy="1888827"/>
            <a:chOff x="2693684" y="2188932"/>
            <a:chExt cx="1821999" cy="1888827"/>
          </a:xfrm>
        </p:grpSpPr>
        <p:grpSp>
          <p:nvGrpSpPr>
            <p:cNvPr id="7" name="Group 6"/>
            <p:cNvGrpSpPr/>
            <p:nvPr/>
          </p:nvGrpSpPr>
          <p:grpSpPr>
            <a:xfrm>
              <a:off x="2693684" y="2188932"/>
              <a:ext cx="1821999" cy="1888827"/>
              <a:chOff x="2693684" y="2188932"/>
              <a:chExt cx="1821999" cy="188882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693684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mardi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404"/>
              <a:stretch/>
            </p:blipFill>
            <p:spPr>
              <a:xfrm>
                <a:off x="3238115" y="2871678"/>
                <a:ext cx="1179565" cy="1200789"/>
              </a:xfrm>
              <a:prstGeom prst="rect">
                <a:avLst/>
              </a:prstGeom>
            </p:spPr>
          </p:pic>
        </p:grpSp>
        <p:pic>
          <p:nvPicPr>
            <p:cNvPr id="48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924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3"/>
          <p:cNvGrpSpPr/>
          <p:nvPr/>
        </p:nvGrpSpPr>
        <p:grpSpPr>
          <a:xfrm>
            <a:off x="4631718" y="2188932"/>
            <a:ext cx="1821999" cy="1892001"/>
            <a:chOff x="4631718" y="2188932"/>
            <a:chExt cx="1821999" cy="1892001"/>
          </a:xfrm>
        </p:grpSpPr>
        <p:grpSp>
          <p:nvGrpSpPr>
            <p:cNvPr id="10" name="Group 9"/>
            <p:cNvGrpSpPr/>
            <p:nvPr/>
          </p:nvGrpSpPr>
          <p:grpSpPr>
            <a:xfrm>
              <a:off x="4631718" y="2188932"/>
              <a:ext cx="1821999" cy="1892001"/>
              <a:chOff x="4631718" y="2188932"/>
              <a:chExt cx="1821999" cy="1892001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31718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000" b="1" dirty="0" err="1">
                    <a:latin typeface="Twinkl" pitchFamily="2" charset="0"/>
                  </a:rPr>
                  <a:t>mercredi</a:t>
                </a:r>
                <a:endParaRPr lang="en-GB" sz="3000" b="1" dirty="0">
                  <a:latin typeface="Twinkl" pitchFamily="2" charset="0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068"/>
              <a:stretch/>
            </p:blipFill>
            <p:spPr>
              <a:xfrm>
                <a:off x="5164943" y="2880144"/>
                <a:ext cx="706016" cy="1200789"/>
              </a:xfrm>
              <a:prstGeom prst="rect">
                <a:avLst/>
              </a:prstGeom>
            </p:spPr>
          </p:pic>
        </p:grpSp>
        <p:pic>
          <p:nvPicPr>
            <p:cNvPr id="49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368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4"/>
          <p:cNvGrpSpPr/>
          <p:nvPr/>
        </p:nvGrpSpPr>
        <p:grpSpPr>
          <a:xfrm>
            <a:off x="6569751" y="2188932"/>
            <a:ext cx="1821999" cy="1892001"/>
            <a:chOff x="6569751" y="2188932"/>
            <a:chExt cx="1821999" cy="1892001"/>
          </a:xfrm>
        </p:grpSpPr>
        <p:grpSp>
          <p:nvGrpSpPr>
            <p:cNvPr id="11" name="Group 10"/>
            <p:cNvGrpSpPr/>
            <p:nvPr/>
          </p:nvGrpSpPr>
          <p:grpSpPr>
            <a:xfrm>
              <a:off x="6569751" y="2188932"/>
              <a:ext cx="1821999" cy="1892001"/>
              <a:chOff x="6569751" y="2188932"/>
              <a:chExt cx="1821999" cy="189200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569751" y="2188932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jeudi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512"/>
              <a:stretch/>
            </p:blipFill>
            <p:spPr>
              <a:xfrm>
                <a:off x="7098133" y="2871678"/>
                <a:ext cx="765234" cy="1209255"/>
              </a:xfrm>
              <a:prstGeom prst="rect">
                <a:avLst/>
              </a:prstGeom>
            </p:spPr>
          </p:pic>
        </p:grpSp>
        <p:pic>
          <p:nvPicPr>
            <p:cNvPr id="50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718" y="3755116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5"/>
          <p:cNvGrpSpPr/>
          <p:nvPr/>
        </p:nvGrpSpPr>
        <p:grpSpPr>
          <a:xfrm>
            <a:off x="1666649" y="4210051"/>
            <a:ext cx="1821999" cy="1892002"/>
            <a:chOff x="755650" y="4203998"/>
            <a:chExt cx="1821999" cy="1892002"/>
          </a:xfrm>
        </p:grpSpPr>
        <p:grpSp>
          <p:nvGrpSpPr>
            <p:cNvPr id="12" name="Group 11"/>
            <p:cNvGrpSpPr/>
            <p:nvPr/>
          </p:nvGrpSpPr>
          <p:grpSpPr>
            <a:xfrm>
              <a:off x="755650" y="4203998"/>
              <a:ext cx="1821999" cy="1892002"/>
              <a:chOff x="755650" y="4203998"/>
              <a:chExt cx="1821999" cy="1892002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55650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000" b="1" dirty="0" err="1">
                    <a:latin typeface="Twinkl" pitchFamily="2" charset="0"/>
                  </a:rPr>
                  <a:t>vendredi</a:t>
                </a:r>
                <a:endParaRPr lang="en-GB" sz="3000" b="1" dirty="0">
                  <a:latin typeface="Twinkl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706"/>
              <a:stretch/>
            </p:blipFill>
            <p:spPr>
              <a:xfrm>
                <a:off x="1088449" y="4842933"/>
                <a:ext cx="1351199" cy="1253067"/>
              </a:xfrm>
              <a:prstGeom prst="rect">
                <a:avLst/>
              </a:prstGeom>
            </p:spPr>
          </p:pic>
        </p:grpSp>
        <p:pic>
          <p:nvPicPr>
            <p:cNvPr id="51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634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6"/>
          <p:cNvGrpSpPr/>
          <p:nvPr/>
        </p:nvGrpSpPr>
        <p:grpSpPr>
          <a:xfrm>
            <a:off x="3604683" y="4210051"/>
            <a:ext cx="1898629" cy="1892002"/>
            <a:chOff x="2693684" y="4203998"/>
            <a:chExt cx="1898629" cy="1892002"/>
          </a:xfrm>
        </p:grpSpPr>
        <p:grpSp>
          <p:nvGrpSpPr>
            <p:cNvPr id="13" name="Group 12"/>
            <p:cNvGrpSpPr/>
            <p:nvPr/>
          </p:nvGrpSpPr>
          <p:grpSpPr>
            <a:xfrm>
              <a:off x="2693684" y="4203998"/>
              <a:ext cx="1898629" cy="1892002"/>
              <a:chOff x="2693684" y="4203998"/>
              <a:chExt cx="1898629" cy="1892002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693684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600" b="1" dirty="0" err="1">
                    <a:latin typeface="Twinkl" pitchFamily="2" charset="0"/>
                  </a:rPr>
                  <a:t>samedi</a:t>
                </a:r>
                <a:endParaRPr lang="en-GB" sz="3600" b="1" dirty="0">
                  <a:latin typeface="Twinkl" pitchFamily="2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9357"/>
              <a:stretch/>
            </p:blipFill>
            <p:spPr>
              <a:xfrm flipH="1">
                <a:off x="3138363" y="4842933"/>
                <a:ext cx="1453950" cy="1253067"/>
              </a:xfrm>
              <a:prstGeom prst="rect">
                <a:avLst/>
              </a:prstGeom>
            </p:spPr>
          </p:pic>
        </p:grpSp>
        <p:pic>
          <p:nvPicPr>
            <p:cNvPr id="52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582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7"/>
          <p:cNvGrpSpPr/>
          <p:nvPr/>
        </p:nvGrpSpPr>
        <p:grpSpPr>
          <a:xfrm>
            <a:off x="5542717" y="4210051"/>
            <a:ext cx="1821999" cy="1888827"/>
            <a:chOff x="4631718" y="4203998"/>
            <a:chExt cx="1821999" cy="1888827"/>
          </a:xfrm>
        </p:grpSpPr>
        <p:grpSp>
          <p:nvGrpSpPr>
            <p:cNvPr id="14" name="Group 13"/>
            <p:cNvGrpSpPr/>
            <p:nvPr/>
          </p:nvGrpSpPr>
          <p:grpSpPr>
            <a:xfrm>
              <a:off x="4631718" y="4203998"/>
              <a:ext cx="1821999" cy="1888827"/>
              <a:chOff x="4631718" y="4203998"/>
              <a:chExt cx="1821999" cy="188882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631718" y="4203998"/>
                <a:ext cx="1821999" cy="188882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800" b="1" dirty="0" err="1">
                    <a:latin typeface="Twinkl" pitchFamily="2" charset="0"/>
                  </a:rPr>
                  <a:t>dimanche</a:t>
                </a:r>
                <a:endParaRPr lang="en-GB" sz="2800" b="1" dirty="0">
                  <a:latin typeface="Twinkl" pitchFamily="2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221"/>
              <a:stretch/>
            </p:blipFill>
            <p:spPr>
              <a:xfrm flipH="1">
                <a:off x="5135978" y="4760505"/>
                <a:ext cx="774074" cy="1332320"/>
              </a:xfrm>
              <a:prstGeom prst="rect">
                <a:avLst/>
              </a:prstGeom>
            </p:spPr>
          </p:pic>
        </p:grpSp>
        <p:pic>
          <p:nvPicPr>
            <p:cNvPr id="53" name="L'an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239" y="5734051"/>
              <a:ext cx="289291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lun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93216" y="-96837"/>
            <a:ext cx="609600" cy="609600"/>
          </a:xfrm>
          <a:prstGeom prst="rect">
            <a:avLst/>
          </a:prstGeom>
        </p:spPr>
      </p:pic>
      <p:pic>
        <p:nvPicPr>
          <p:cNvPr id="8" name="mar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2233" y="641814"/>
            <a:ext cx="609600" cy="609600"/>
          </a:xfrm>
          <a:prstGeom prst="rect">
            <a:avLst/>
          </a:prstGeom>
        </p:spPr>
      </p:pic>
      <p:pic>
        <p:nvPicPr>
          <p:cNvPr id="9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22117" y="1380465"/>
            <a:ext cx="609600" cy="609600"/>
          </a:xfrm>
          <a:prstGeom prst="rect">
            <a:avLst/>
          </a:prstGeom>
        </p:spPr>
      </p:pic>
      <p:pic>
        <p:nvPicPr>
          <p:cNvPr id="15" name="jeud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2233" y="2133684"/>
            <a:ext cx="609601" cy="609600"/>
          </a:xfrm>
          <a:prstGeom prst="rect">
            <a:avLst/>
          </a:prstGeom>
        </p:spPr>
      </p:pic>
      <p:pic>
        <p:nvPicPr>
          <p:cNvPr id="16" name="vendred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10191" y="2894640"/>
            <a:ext cx="609600" cy="609600"/>
          </a:xfrm>
          <a:prstGeom prst="rect">
            <a:avLst/>
          </a:prstGeom>
        </p:spPr>
      </p:pic>
      <p:pic>
        <p:nvPicPr>
          <p:cNvPr id="17" name="samed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73171" y="3655596"/>
            <a:ext cx="609600" cy="609600"/>
          </a:xfrm>
          <a:prstGeom prst="rect">
            <a:avLst/>
          </a:prstGeom>
        </p:spPr>
      </p:pic>
      <p:pic>
        <p:nvPicPr>
          <p:cNvPr id="18" name="dimanch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063932" y="4528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9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0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5650" y="2511423"/>
            <a:ext cx="7632700" cy="6294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2" y="2323643"/>
            <a:ext cx="3887831" cy="3486610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85" y="3345569"/>
            <a:ext cx="1367604" cy="13676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19132" y="2647596"/>
            <a:ext cx="3469217" cy="3693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Sing along with Roller!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228167">
            <a:off x="5071752" y="3338621"/>
            <a:ext cx="1272850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 rot="21273049">
            <a:off x="6008032" y="3313259"/>
            <a:ext cx="1272849" cy="91320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6"/>
          <a:stretch/>
        </p:blipFill>
        <p:spPr>
          <a:xfrm rot="265502">
            <a:off x="6946463" y="3325230"/>
            <a:ext cx="1284821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49980" r="-528" b="-314"/>
          <a:stretch/>
        </p:blipFill>
        <p:spPr>
          <a:xfrm rot="21236246">
            <a:off x="5095587" y="4142321"/>
            <a:ext cx="1284821" cy="9151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1"/>
          <a:stretch/>
        </p:blipFill>
        <p:spPr>
          <a:xfrm rot="413586">
            <a:off x="5975607" y="4154540"/>
            <a:ext cx="1269487" cy="8919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t="49829" r="534" b="522"/>
          <a:stretch/>
        </p:blipFill>
        <p:spPr>
          <a:xfrm rot="21131828">
            <a:off x="6930729" y="4166774"/>
            <a:ext cx="1269487" cy="8919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21134266">
            <a:off x="6063980" y="4840592"/>
            <a:ext cx="1256277" cy="8888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7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nglish"/>
          <p:cNvSpPr>
            <a:spLocks noGrp="1"/>
          </p:cNvSpPr>
          <p:nvPr>
            <p:ph type="title"/>
          </p:nvPr>
        </p:nvSpPr>
        <p:spPr>
          <a:xfrm>
            <a:off x="855663" y="722313"/>
            <a:ext cx="7686675" cy="973137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3600"/>
              <a:t>What Can You Remember?</a:t>
            </a:r>
          </a:p>
        </p:txBody>
      </p:sp>
      <p:pic>
        <p:nvPicPr>
          <p:cNvPr id="11268" name="Whole Clas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c"/>
          <p:cNvSpPr/>
          <p:nvPr/>
        </p:nvSpPr>
        <p:spPr>
          <a:xfrm>
            <a:off x="3921254" y="1768242"/>
            <a:ext cx="1411288" cy="14128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samedi</a:t>
            </a:r>
            <a:endParaRPr lang="en-GB" sz="25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76" name="j"/>
          <p:cNvSpPr/>
          <p:nvPr/>
        </p:nvSpPr>
        <p:spPr>
          <a:xfrm>
            <a:off x="6844790" y="3221489"/>
            <a:ext cx="1411288" cy="14128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Saturday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50" name="n"/>
          <p:cNvSpPr/>
          <p:nvPr/>
        </p:nvSpPr>
        <p:spPr>
          <a:xfrm>
            <a:off x="5379527" y="4679950"/>
            <a:ext cx="1411288" cy="1412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Wednesday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9" name="m"/>
          <p:cNvSpPr/>
          <p:nvPr/>
        </p:nvSpPr>
        <p:spPr>
          <a:xfrm>
            <a:off x="3914265" y="4679950"/>
            <a:ext cx="1411287" cy="141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Friday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6" name="i"/>
          <p:cNvSpPr/>
          <p:nvPr/>
        </p:nvSpPr>
        <p:spPr>
          <a:xfrm>
            <a:off x="5380691" y="3221489"/>
            <a:ext cx="1411288" cy="14128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Thursday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5" name="h"/>
          <p:cNvSpPr/>
          <p:nvPr/>
        </p:nvSpPr>
        <p:spPr>
          <a:xfrm>
            <a:off x="3914265" y="3221489"/>
            <a:ext cx="1411287" cy="1412875"/>
          </a:xfrm>
          <a:prstGeom prst="rect">
            <a:avLst/>
          </a:prstGeom>
          <a:solidFill>
            <a:srgbClr val="45C2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Sunday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8" name="e"/>
          <p:cNvSpPr/>
          <p:nvPr/>
        </p:nvSpPr>
        <p:spPr>
          <a:xfrm>
            <a:off x="6846377" y="1768242"/>
            <a:ext cx="1411288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Tuesday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7" name="d"/>
          <p:cNvSpPr/>
          <p:nvPr/>
        </p:nvSpPr>
        <p:spPr>
          <a:xfrm>
            <a:off x="5381115" y="1768242"/>
            <a:ext cx="1411287" cy="1412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Monday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8" name="l"/>
          <p:cNvSpPr/>
          <p:nvPr/>
        </p:nvSpPr>
        <p:spPr>
          <a:xfrm>
            <a:off x="2444240" y="4679950"/>
            <a:ext cx="1411287" cy="14128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jeudi</a:t>
            </a:r>
            <a:endParaRPr lang="en-GB" sz="2500" dirty="0"/>
          </a:p>
        </p:txBody>
      </p:sp>
      <p:sp>
        <p:nvSpPr>
          <p:cNvPr id="37" name="k"/>
          <p:cNvSpPr/>
          <p:nvPr/>
        </p:nvSpPr>
        <p:spPr>
          <a:xfrm>
            <a:off x="978977" y="4679950"/>
            <a:ext cx="1411288" cy="1412875"/>
          </a:xfrm>
          <a:prstGeom prst="rect">
            <a:avLst/>
          </a:prstGeom>
          <a:solidFill>
            <a:srgbClr val="45C2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dimanche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34" name="g"/>
          <p:cNvSpPr/>
          <p:nvPr/>
        </p:nvSpPr>
        <p:spPr>
          <a:xfrm>
            <a:off x="2444240" y="3221489"/>
            <a:ext cx="1411287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mardi</a:t>
            </a:r>
            <a:endParaRPr lang="en-GB" sz="2500" dirty="0"/>
          </a:p>
        </p:txBody>
      </p:sp>
      <p:sp>
        <p:nvSpPr>
          <p:cNvPr id="32" name="f"/>
          <p:cNvSpPr/>
          <p:nvPr/>
        </p:nvSpPr>
        <p:spPr>
          <a:xfrm>
            <a:off x="978977" y="3221489"/>
            <a:ext cx="1411288" cy="1412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mercredi</a:t>
            </a:r>
            <a:endParaRPr lang="en-GB" sz="2500" dirty="0"/>
          </a:p>
        </p:txBody>
      </p:sp>
      <p:sp>
        <p:nvSpPr>
          <p:cNvPr id="36" name="b"/>
          <p:cNvSpPr/>
          <p:nvPr/>
        </p:nvSpPr>
        <p:spPr>
          <a:xfrm>
            <a:off x="2444240" y="1768242"/>
            <a:ext cx="1411287" cy="1412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vendredi</a:t>
            </a:r>
            <a:endParaRPr lang="en-GB" sz="2500" dirty="0"/>
          </a:p>
        </p:txBody>
      </p:sp>
      <p:sp>
        <p:nvSpPr>
          <p:cNvPr id="35" name="a"/>
          <p:cNvSpPr/>
          <p:nvPr/>
        </p:nvSpPr>
        <p:spPr>
          <a:xfrm>
            <a:off x="978977" y="1768242"/>
            <a:ext cx="1411288" cy="1412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500" dirty="0" err="1">
                <a:solidFill>
                  <a:schemeClr val="tx1"/>
                </a:solidFill>
                <a:latin typeface="Twinkl" pitchFamily="2" charset="0"/>
              </a:rPr>
              <a:t>lundi</a:t>
            </a:r>
            <a:endParaRPr lang="en-GB" sz="25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80" name="Sound m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78" y="3860459"/>
            <a:ext cx="601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Sound l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15" y="5321300"/>
            <a:ext cx="601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Sound k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02" y="5321300"/>
            <a:ext cx="601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Sound h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15" y="3860459"/>
            <a:ext cx="6016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Sound 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02" y="3860576"/>
            <a:ext cx="6016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Sound 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40" y="2404830"/>
            <a:ext cx="601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Sound c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27" y="2404830"/>
            <a:ext cx="601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14"/>
          <p:cNvSpPr/>
          <p:nvPr/>
        </p:nvSpPr>
        <p:spPr>
          <a:xfrm>
            <a:off x="5376352" y="4679950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8" name="13"/>
          <p:cNvSpPr/>
          <p:nvPr/>
        </p:nvSpPr>
        <p:spPr>
          <a:xfrm>
            <a:off x="3912677" y="4679950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19" name="12"/>
          <p:cNvSpPr/>
          <p:nvPr/>
        </p:nvSpPr>
        <p:spPr>
          <a:xfrm>
            <a:off x="2444240" y="4679950"/>
            <a:ext cx="1411287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17" name="11"/>
          <p:cNvSpPr/>
          <p:nvPr/>
        </p:nvSpPr>
        <p:spPr>
          <a:xfrm>
            <a:off x="978977" y="4679950"/>
            <a:ext cx="1411288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81" name="10"/>
          <p:cNvSpPr/>
          <p:nvPr/>
        </p:nvSpPr>
        <p:spPr>
          <a:xfrm>
            <a:off x="6838440" y="3221489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7" name="9"/>
          <p:cNvSpPr/>
          <p:nvPr/>
        </p:nvSpPr>
        <p:spPr>
          <a:xfrm>
            <a:off x="5385877" y="3221489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5" name="8"/>
          <p:cNvSpPr/>
          <p:nvPr/>
        </p:nvSpPr>
        <p:spPr>
          <a:xfrm>
            <a:off x="3909502" y="3221489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10" name="7"/>
          <p:cNvSpPr/>
          <p:nvPr/>
        </p:nvSpPr>
        <p:spPr>
          <a:xfrm>
            <a:off x="2444240" y="3221489"/>
            <a:ext cx="1411287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9" name="6"/>
          <p:cNvSpPr/>
          <p:nvPr/>
        </p:nvSpPr>
        <p:spPr>
          <a:xfrm>
            <a:off x="978977" y="3221489"/>
            <a:ext cx="1411288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4" name="5"/>
          <p:cNvSpPr/>
          <p:nvPr/>
        </p:nvSpPr>
        <p:spPr>
          <a:xfrm>
            <a:off x="6846377" y="1768242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3" name="4"/>
          <p:cNvSpPr/>
          <p:nvPr/>
        </p:nvSpPr>
        <p:spPr>
          <a:xfrm>
            <a:off x="5376352" y="1768242"/>
            <a:ext cx="1411288" cy="1412875"/>
          </a:xfrm>
          <a:prstGeom prst="rect">
            <a:avLst/>
          </a:prstGeom>
          <a:solidFill>
            <a:srgbClr val="33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87" name="3"/>
          <p:cNvSpPr/>
          <p:nvPr/>
        </p:nvSpPr>
        <p:spPr>
          <a:xfrm>
            <a:off x="3924429" y="1768242"/>
            <a:ext cx="1411288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16" name="2"/>
          <p:cNvSpPr/>
          <p:nvPr/>
        </p:nvSpPr>
        <p:spPr>
          <a:xfrm>
            <a:off x="2444240" y="1768242"/>
            <a:ext cx="1411287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15" name="1"/>
          <p:cNvSpPr/>
          <p:nvPr/>
        </p:nvSpPr>
        <p:spPr>
          <a:xfrm>
            <a:off x="982152" y="1768242"/>
            <a:ext cx="1411288" cy="141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00" dirty="0"/>
              <a:t>?</a:t>
            </a:r>
          </a:p>
        </p:txBody>
      </p:sp>
      <p:sp>
        <p:nvSpPr>
          <p:cNvPr id="72" name="Answers"/>
          <p:cNvSpPr/>
          <p:nvPr/>
        </p:nvSpPr>
        <p:spPr>
          <a:xfrm rot="20627471">
            <a:off x="635000" y="708025"/>
            <a:ext cx="1112838" cy="1114425"/>
          </a:xfrm>
          <a:prstGeom prst="ellipse">
            <a:avLst/>
          </a:prstGeom>
          <a:solidFill>
            <a:srgbClr val="3399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chemeClr val="tx1"/>
                </a:solidFill>
              </a:rPr>
              <a:t>Click here to reveal the answers!</a:t>
            </a:r>
          </a:p>
        </p:txBody>
      </p:sp>
      <p:pic>
        <p:nvPicPr>
          <p:cNvPr id="2" name="dim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629" y="112713"/>
            <a:ext cx="609600" cy="609600"/>
          </a:xfrm>
          <a:prstGeom prst="rect">
            <a:avLst/>
          </a:prstGeom>
        </p:spPr>
      </p:pic>
      <p:pic>
        <p:nvPicPr>
          <p:cNvPr id="6" name="lun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629" y="904081"/>
            <a:ext cx="609600" cy="609600"/>
          </a:xfrm>
          <a:prstGeom prst="rect">
            <a:avLst/>
          </a:prstGeom>
        </p:spPr>
      </p:pic>
      <p:pic>
        <p:nvPicPr>
          <p:cNvPr id="8" name="mar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6650" y="1650820"/>
            <a:ext cx="609600" cy="609600"/>
          </a:xfrm>
          <a:prstGeom prst="rect">
            <a:avLst/>
          </a:prstGeom>
        </p:spPr>
      </p:pic>
      <p:pic>
        <p:nvPicPr>
          <p:cNvPr id="12" name="jeud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6650" y="2442188"/>
            <a:ext cx="609600" cy="609600"/>
          </a:xfrm>
          <a:prstGeom prst="rect">
            <a:avLst/>
          </a:prstGeom>
        </p:spPr>
      </p:pic>
      <p:pic>
        <p:nvPicPr>
          <p:cNvPr id="13" name="samed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629" y="3318326"/>
            <a:ext cx="609600" cy="609600"/>
          </a:xfrm>
          <a:prstGeom prst="rect">
            <a:avLst/>
          </a:prstGeom>
        </p:spPr>
      </p:pic>
      <p:pic>
        <p:nvPicPr>
          <p:cNvPr id="18" name="vendred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14579" y="4087128"/>
            <a:ext cx="609600" cy="609600"/>
          </a:xfrm>
          <a:prstGeom prst="rect">
            <a:avLst/>
          </a:prstGeom>
        </p:spPr>
      </p:pic>
      <p:pic>
        <p:nvPicPr>
          <p:cNvPr id="20" name="mercredi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14579" y="487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41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D9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D9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2D86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2D86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B5FF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B5FF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41D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93FF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93FF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5B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5B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D7D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D7D2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2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5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20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7" dur="19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1" dur="21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19" grpId="0" animBg="1"/>
      <p:bldP spid="19" grpId="1" animBg="1"/>
      <p:bldP spid="19" grpId="2" animBg="1"/>
      <p:bldP spid="17" grpId="0" animBg="1"/>
      <p:bldP spid="17" grpId="1" animBg="1"/>
      <p:bldP spid="17" grpId="2" animBg="1"/>
      <p:bldP spid="81" grpId="0" animBg="1"/>
      <p:bldP spid="81" grpId="1" animBg="1"/>
      <p:bldP spid="81" grpId="2" animBg="1"/>
      <p:bldP spid="77" grpId="0" animBg="1"/>
      <p:bldP spid="77" grpId="1" animBg="1"/>
      <p:bldP spid="77" grpId="2" animBg="1"/>
      <p:bldP spid="75" grpId="0" animBg="1"/>
      <p:bldP spid="75" grpId="1" animBg="1"/>
      <p:bldP spid="75" grpId="2" animBg="1"/>
      <p:bldP spid="10" grpId="0" animBg="1"/>
      <p:bldP spid="10" grpId="1" animBg="1"/>
      <p:bldP spid="10" grpId="2" animBg="1"/>
      <p:bldP spid="9" grpId="0" animBg="1"/>
      <p:bldP spid="9" grpId="1" animBg="1"/>
      <p:bldP spid="9" grpId="2" animBg="1"/>
      <p:bldP spid="74" grpId="0" animBg="1"/>
      <p:bldP spid="74" grpId="1" animBg="1"/>
      <p:bldP spid="74" grpId="2" animBg="1"/>
      <p:bldP spid="73" grpId="0" animBg="1"/>
      <p:bldP spid="73" grpId="1" animBg="1"/>
      <p:bldP spid="73" grpId="2" animBg="1"/>
      <p:bldP spid="87" grpId="0" animBg="1"/>
      <p:bldP spid="87" grpId="1" animBg="1"/>
      <p:bldP spid="87" grpId="2" animBg="1"/>
      <p:bldP spid="16" grpId="0" animBg="1"/>
      <p:bldP spid="16" grpId="1" animBg="1"/>
      <p:bldP spid="16" grpId="2" animBg="1"/>
      <p:bldP spid="15" grpId="2" animBg="1"/>
      <p:bldP spid="15" grpId="3" animBg="1"/>
      <p:bldP spid="15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1826217" y="288445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La </a:t>
            </a:r>
            <a:r>
              <a:rPr lang="en-GB" dirty="0" err="1"/>
              <a:t>semaine</a:t>
            </a:r>
            <a:br>
              <a:rPr lang="en-GB" dirty="0"/>
            </a:br>
            <a:r>
              <a:rPr lang="en-GB" sz="3100" dirty="0"/>
              <a:t>(the week)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1"/>
          <p:cNvGrpSpPr/>
          <p:nvPr/>
        </p:nvGrpSpPr>
        <p:grpSpPr>
          <a:xfrm>
            <a:off x="2332483" y="1840205"/>
            <a:ext cx="1794674" cy="1259471"/>
            <a:chOff x="4148667" y="2447244"/>
            <a:chExt cx="1605288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605288" cy="1259471"/>
            </a:xfrm>
            <a:prstGeom prst="wedgeEllipseCallout">
              <a:avLst>
                <a:gd name="adj1" fmla="val -86911"/>
                <a:gd name="adj2" fmla="val 5521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Qu’est-ce</a:t>
              </a:r>
              <a:r>
                <a:rPr lang="en-GB" dirty="0">
                  <a:solidFill>
                    <a:schemeClr val="tx1"/>
                  </a:solidFill>
                </a:rPr>
                <a:t> que </a:t>
              </a:r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? 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29" y="251208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955523" y="2056640"/>
            <a:ext cx="1376960" cy="4030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1"/>
          <a:stretch/>
        </p:blipFill>
        <p:spPr>
          <a:xfrm flipH="1">
            <a:off x="6940340" y="2285047"/>
            <a:ext cx="1296109" cy="3810953"/>
          </a:xfrm>
          <a:prstGeom prst="rect">
            <a:avLst/>
          </a:prstGeom>
        </p:spPr>
      </p:pic>
      <p:grpSp>
        <p:nvGrpSpPr>
          <p:cNvPr id="15" name="2"/>
          <p:cNvGrpSpPr/>
          <p:nvPr/>
        </p:nvGrpSpPr>
        <p:grpSpPr>
          <a:xfrm>
            <a:off x="5145666" y="2162224"/>
            <a:ext cx="1794674" cy="1259471"/>
            <a:chOff x="4148667" y="2447244"/>
            <a:chExt cx="1605288" cy="1259471"/>
          </a:xfrm>
        </p:grpSpPr>
        <p:sp>
          <p:nvSpPr>
            <p:cNvPr id="16" name="Oval Callout 15"/>
            <p:cNvSpPr/>
            <p:nvPr/>
          </p:nvSpPr>
          <p:spPr>
            <a:xfrm>
              <a:off x="4148667" y="2447244"/>
              <a:ext cx="1605288" cy="1259471"/>
            </a:xfrm>
            <a:prstGeom prst="wedgeEllipseCallout">
              <a:avLst>
                <a:gd name="adj1" fmla="val 72368"/>
                <a:gd name="adj2" fmla="val 198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la </a:t>
              </a:r>
              <a:r>
                <a:rPr lang="en-GB" dirty="0" err="1">
                  <a:solidFill>
                    <a:schemeClr val="tx1"/>
                  </a:solidFill>
                </a:rPr>
                <a:t>semaine</a:t>
              </a:r>
              <a:r>
                <a:rPr lang="en-GB" dirty="0">
                  <a:solidFill>
                    <a:schemeClr val="tx1"/>
                  </a:solidFill>
                </a:rPr>
                <a:t>. </a:t>
              </a:r>
            </a:p>
          </p:txBody>
        </p:sp>
        <p:pic>
          <p:nvPicPr>
            <p:cNvPr id="17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29" y="251208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2487827" y="3641863"/>
            <a:ext cx="4452513" cy="28562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Qu'est-ce que 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8976" y="-148541"/>
            <a:ext cx="609600" cy="609600"/>
          </a:xfrm>
          <a:prstGeom prst="rect">
            <a:avLst/>
          </a:prstGeom>
        </p:spPr>
      </p:pic>
      <p:pic>
        <p:nvPicPr>
          <p:cNvPr id="7" name="C'est la semai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9732" y="612000"/>
            <a:ext cx="609600" cy="609600"/>
          </a:xfrm>
          <a:prstGeom prst="rect">
            <a:avLst/>
          </a:prstGeom>
        </p:spPr>
      </p:pic>
      <p:pic>
        <p:nvPicPr>
          <p:cNvPr id="21" name="Qu'est-ce que 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322" y="1372541"/>
            <a:ext cx="609600" cy="609600"/>
          </a:xfrm>
          <a:prstGeom prst="rect">
            <a:avLst/>
          </a:prstGeom>
        </p:spPr>
      </p:pic>
      <p:pic>
        <p:nvPicPr>
          <p:cNvPr id="22" name="C'est la semai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86078" y="2133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Faites</a:t>
            </a:r>
            <a:r>
              <a:rPr lang="en-GB" dirty="0"/>
              <a:t> la </a:t>
            </a:r>
            <a:r>
              <a:rPr lang="en-GB" dirty="0" err="1"/>
              <a:t>semaine</a:t>
            </a:r>
            <a:br>
              <a:rPr lang="en-GB" dirty="0"/>
            </a:br>
            <a:r>
              <a:rPr lang="en-GB" sz="3100" dirty="0"/>
              <a:t>(Make a Week)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91420" y="2081354"/>
            <a:ext cx="4961160" cy="1993076"/>
            <a:chOff x="5071752" y="3313259"/>
            <a:chExt cx="4299204" cy="17271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93"/>
            <a:stretch/>
          </p:blipFill>
          <p:spPr>
            <a:xfrm rot="228167">
              <a:off x="5071752" y="3338621"/>
              <a:ext cx="1272850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01"/>
            <a:stretch/>
          </p:blipFill>
          <p:spPr>
            <a:xfrm rot="21273049">
              <a:off x="6008032" y="3313259"/>
              <a:ext cx="1272849" cy="91320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66"/>
            <a:stretch/>
          </p:blipFill>
          <p:spPr>
            <a:xfrm rot="265502">
              <a:off x="6946463" y="3325230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 rot="21134266">
              <a:off x="8114679" y="3325412"/>
              <a:ext cx="1256277" cy="88889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" t="49980" r="-528" b="-314"/>
            <a:stretch/>
          </p:blipFill>
          <p:spPr>
            <a:xfrm rot="21236246">
              <a:off x="5723180" y="4124017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1"/>
            <a:stretch/>
          </p:blipFill>
          <p:spPr>
            <a:xfrm rot="413586">
              <a:off x="6603199" y="4136235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4" t="49829" r="534" b="522"/>
            <a:stretch/>
          </p:blipFill>
          <p:spPr>
            <a:xfrm rot="21131828">
              <a:off x="7558321" y="4148469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1731439" y="3720483"/>
            <a:ext cx="5671592" cy="2372342"/>
            <a:chOff x="923628" y="3278232"/>
            <a:chExt cx="6736478" cy="28177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52"/>
            <a:stretch/>
          </p:blipFill>
          <p:spPr>
            <a:xfrm>
              <a:off x="4291501" y="3278232"/>
              <a:ext cx="3368605" cy="28177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13"/>
            <a:stretch/>
          </p:blipFill>
          <p:spPr>
            <a:xfrm>
              <a:off x="923628" y="3519007"/>
              <a:ext cx="4389229" cy="257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302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Changez</a:t>
            </a:r>
            <a:r>
              <a:rPr lang="en-GB"/>
              <a:t> de place </a:t>
            </a:r>
            <a:r>
              <a:rPr lang="en-GB" dirty="0"/>
              <a:t>!</a:t>
            </a:r>
            <a:br>
              <a:rPr lang="en-GB" dirty="0"/>
            </a:br>
            <a:r>
              <a:rPr lang="en-GB" sz="3100" dirty="0"/>
              <a:t>(Swap Places!)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4997" y="2426841"/>
            <a:ext cx="4126426" cy="3214326"/>
            <a:chOff x="5071752" y="3313259"/>
            <a:chExt cx="3159532" cy="25466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93"/>
            <a:stretch/>
          </p:blipFill>
          <p:spPr>
            <a:xfrm rot="228167">
              <a:off x="5071752" y="3338621"/>
              <a:ext cx="1272850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01"/>
            <a:stretch/>
          </p:blipFill>
          <p:spPr>
            <a:xfrm rot="21273049">
              <a:off x="6008032" y="3313259"/>
              <a:ext cx="1272849" cy="91320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66"/>
            <a:stretch/>
          </p:blipFill>
          <p:spPr>
            <a:xfrm rot="265502">
              <a:off x="6946463" y="3325230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" t="49980" r="-528" b="-314"/>
            <a:stretch/>
          </p:blipFill>
          <p:spPr>
            <a:xfrm rot="21236246">
              <a:off x="5105378" y="4166849"/>
              <a:ext cx="1284821" cy="91516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351"/>
            <a:stretch/>
          </p:blipFill>
          <p:spPr>
            <a:xfrm rot="413586">
              <a:off x="5985397" y="4179067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4" t="49829" r="534" b="522"/>
            <a:stretch/>
          </p:blipFill>
          <p:spPr>
            <a:xfrm rot="21131828">
              <a:off x="6940519" y="4191301"/>
              <a:ext cx="1269487" cy="8919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 rot="21134266">
              <a:off x="5973189" y="4970996"/>
              <a:ext cx="1256277" cy="88889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3710">
            <a:off x="6261759" y="1695453"/>
            <a:ext cx="910835" cy="9967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/>
        </p:blipFill>
        <p:spPr>
          <a:xfrm flipH="1">
            <a:off x="5354925" y="2081354"/>
            <a:ext cx="1376960" cy="40308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1"/>
          <a:stretch/>
        </p:blipFill>
        <p:spPr>
          <a:xfrm flipH="1">
            <a:off x="6940340" y="2285047"/>
            <a:ext cx="1296109" cy="38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2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5650" y="2030793"/>
            <a:ext cx="7632700" cy="4062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Allez</a:t>
            </a:r>
            <a:r>
              <a:rPr lang="en-GB" dirty="0"/>
              <a:t>-</a:t>
            </a:r>
            <a:r>
              <a:rPr lang="en-GB"/>
              <a:t>y</a:t>
            </a:r>
            <a:r>
              <a:rPr lang="en-GB" dirty="0"/>
              <a:t>!</a:t>
            </a:r>
            <a:br>
              <a:rPr lang="en-GB" dirty="0"/>
            </a:br>
            <a:r>
              <a:rPr lang="en-GB" sz="3100" dirty="0"/>
              <a:t>(Off You Go!)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0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34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88" y="2207581"/>
            <a:ext cx="2603132" cy="3683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50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60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chemeClr val="tx1"/>
                </a:solidFill>
                <a:latin typeface="Twinkl" pitchFamily="2" charset="0"/>
              </a:rPr>
              <a:t>Les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jours</a:t>
            </a:r>
            <a:r>
              <a:rPr lang="en-GB" sz="6000" b="1" dirty="0">
                <a:solidFill>
                  <a:schemeClr val="tx1"/>
                </a:solidFill>
                <a:latin typeface="Twinkl" pitchFamily="2" charset="0"/>
              </a:rPr>
              <a:t> de la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semaine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4000" b="1" dirty="0">
                <a:solidFill>
                  <a:schemeClr val="tx1"/>
                </a:solidFill>
                <a:latin typeface="Twinkl" pitchFamily="2" charset="0"/>
              </a:rPr>
              <a:t>(Days of the Week)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4"/>
          <a:stretch/>
        </p:blipFill>
        <p:spPr>
          <a:xfrm>
            <a:off x="873941" y="2722605"/>
            <a:ext cx="3547627" cy="4135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7"/>
          <a:stretch/>
        </p:blipFill>
        <p:spPr>
          <a:xfrm flipH="1">
            <a:off x="4421568" y="2384854"/>
            <a:ext cx="2436766" cy="4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recognise, say and respond to a set of vocabulary.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I can listen carefully to a set of vocabulary.</a:t>
            </a:r>
          </a:p>
          <a:p>
            <a:r>
              <a:rPr lang="en-GB" dirty="0"/>
              <a:t>I can understand, say and order the days of the week.</a:t>
            </a:r>
          </a:p>
        </p:txBody>
      </p:sp>
    </p:spTree>
    <p:extLst>
      <p:ext uri="{BB962C8B-B14F-4D97-AF65-F5344CB8AC3E}">
        <p14:creationId xmlns:p14="http://schemas.microsoft.com/office/powerpoint/2010/main" val="419692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5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recognise, say and respond to a set of vocabulary.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I can listen carefully to a set of vocabulary.</a:t>
            </a:r>
          </a:p>
          <a:p>
            <a:r>
              <a:rPr lang="en-GB" dirty="0"/>
              <a:t>I can understand, say and order the days of the week.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 Fun!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764197"/>
            <a:ext cx="7632700" cy="6343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1896687"/>
            <a:ext cx="7185626" cy="3693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Can you remember the numbers 0-31?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8" y="2043033"/>
            <a:ext cx="2687021" cy="4049792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314088" y="4288594"/>
            <a:ext cx="1712332" cy="1510844"/>
          </a:xfrm>
          <a:prstGeom prst="wedgeEllipseCallout">
            <a:avLst>
              <a:gd name="adj1" fmla="val -55574"/>
              <a:gd name="adj2" fmla="val -1361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How many days in a fortnight?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9" b="37938"/>
          <a:stretch/>
        </p:blipFill>
        <p:spPr>
          <a:xfrm>
            <a:off x="4572000" y="2785639"/>
            <a:ext cx="3830595" cy="3310361"/>
          </a:xfrm>
          <a:prstGeom prst="rect">
            <a:avLst/>
          </a:prstGeom>
        </p:spPr>
      </p:pic>
      <p:pic>
        <p:nvPicPr>
          <p:cNvPr id="1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20" name="1"/>
          <p:cNvGrpSpPr/>
          <p:nvPr/>
        </p:nvGrpSpPr>
        <p:grpSpPr>
          <a:xfrm>
            <a:off x="4348464" y="4750272"/>
            <a:ext cx="1413966" cy="1229423"/>
            <a:chOff x="4348464" y="4750272"/>
            <a:chExt cx="1413966" cy="1229423"/>
          </a:xfrm>
        </p:grpSpPr>
        <p:sp>
          <p:nvSpPr>
            <p:cNvPr id="11" name="Oval Callout 10"/>
            <p:cNvSpPr/>
            <p:nvPr/>
          </p:nvSpPr>
          <p:spPr>
            <a:xfrm>
              <a:off x="4348464" y="4750272"/>
              <a:ext cx="1413966" cy="1229423"/>
            </a:xfrm>
            <a:prstGeom prst="wedgeEllipseCallout">
              <a:avLst>
                <a:gd name="adj1" fmla="val 48468"/>
                <a:gd name="adj2" fmla="val -12148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trente</a:t>
              </a:r>
              <a:r>
                <a:rPr lang="en-GB" dirty="0">
                  <a:solidFill>
                    <a:schemeClr val="tx1"/>
                  </a:solidFill>
                </a:rPr>
                <a:t>-et-un ?</a:t>
              </a:r>
            </a:p>
          </p:txBody>
        </p:sp>
        <p:pic>
          <p:nvPicPr>
            <p:cNvPr id="15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900" y="482293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2"/>
          <p:cNvGrpSpPr/>
          <p:nvPr/>
        </p:nvGrpSpPr>
        <p:grpSpPr>
          <a:xfrm>
            <a:off x="4348463" y="2447245"/>
            <a:ext cx="1144938" cy="905378"/>
            <a:chOff x="4348463" y="2447245"/>
            <a:chExt cx="1144938" cy="905378"/>
          </a:xfrm>
        </p:grpSpPr>
        <p:sp>
          <p:nvSpPr>
            <p:cNvPr id="12" name="Oval Callout 11"/>
            <p:cNvSpPr/>
            <p:nvPr/>
          </p:nvSpPr>
          <p:spPr>
            <a:xfrm>
              <a:off x="4348463" y="2447245"/>
              <a:ext cx="1144938" cy="905378"/>
            </a:xfrm>
            <a:prstGeom prst="wedgeEllipseCallout">
              <a:avLst>
                <a:gd name="adj1" fmla="val 126743"/>
                <a:gd name="adj2" fmla="val 712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deux</a:t>
              </a:r>
              <a:r>
                <a:rPr lang="en-GB" dirty="0">
                  <a:solidFill>
                    <a:schemeClr val="tx1"/>
                  </a:solidFill>
                </a:rPr>
                <a:t> ?</a:t>
              </a:r>
            </a:p>
          </p:txBody>
        </p:sp>
        <p:pic>
          <p:nvPicPr>
            <p:cNvPr id="16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397" y="2516372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3"/>
          <p:cNvGrpSpPr/>
          <p:nvPr/>
        </p:nvGrpSpPr>
        <p:grpSpPr>
          <a:xfrm>
            <a:off x="6521383" y="1705625"/>
            <a:ext cx="1618826" cy="1051947"/>
            <a:chOff x="6537378" y="1765631"/>
            <a:chExt cx="1618826" cy="1051947"/>
          </a:xfrm>
        </p:grpSpPr>
        <p:sp>
          <p:nvSpPr>
            <p:cNvPr id="13" name="Oval Callout 12"/>
            <p:cNvSpPr/>
            <p:nvPr/>
          </p:nvSpPr>
          <p:spPr>
            <a:xfrm>
              <a:off x="6537378" y="1765631"/>
              <a:ext cx="1618826" cy="1051947"/>
            </a:xfrm>
            <a:prstGeom prst="wedgeEllipseCallout">
              <a:avLst>
                <a:gd name="adj1" fmla="val 12419"/>
                <a:gd name="adj2" fmla="val 8453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quatorze</a:t>
              </a:r>
              <a:r>
                <a:rPr lang="en-GB" dirty="0">
                  <a:solidFill>
                    <a:schemeClr val="tx1"/>
                  </a:solidFill>
                </a:rPr>
                <a:t> !</a:t>
              </a:r>
            </a:p>
          </p:txBody>
        </p:sp>
        <p:pic>
          <p:nvPicPr>
            <p:cNvPr id="17" name="L'an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988" y="1863129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trente-et-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5025" y="119063"/>
            <a:ext cx="609600" cy="609600"/>
          </a:xfrm>
          <a:prstGeom prst="rect">
            <a:avLst/>
          </a:prstGeom>
        </p:spPr>
      </p:pic>
      <p:pic>
        <p:nvPicPr>
          <p:cNvPr id="8" name="deu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5025" y="866400"/>
            <a:ext cx="609600" cy="609600"/>
          </a:xfrm>
          <a:prstGeom prst="rect">
            <a:avLst/>
          </a:prstGeom>
        </p:spPr>
      </p:pic>
      <p:pic>
        <p:nvPicPr>
          <p:cNvPr id="9" name="quatorz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2360" y="1591887"/>
            <a:ext cx="609600" cy="609600"/>
          </a:xfrm>
          <a:prstGeom prst="rect">
            <a:avLst/>
          </a:prstGeom>
        </p:spPr>
      </p:pic>
      <p:pic>
        <p:nvPicPr>
          <p:cNvPr id="21" name="trente-et-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2483" y="145890"/>
            <a:ext cx="609600" cy="609600"/>
          </a:xfrm>
          <a:prstGeom prst="rect">
            <a:avLst/>
          </a:prstGeom>
        </p:spPr>
      </p:pic>
      <p:pic>
        <p:nvPicPr>
          <p:cNvPr id="22" name="deu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2483" y="893227"/>
            <a:ext cx="609600" cy="609600"/>
          </a:xfrm>
          <a:prstGeom prst="rect">
            <a:avLst/>
          </a:prstGeom>
        </p:spPr>
      </p:pic>
      <p:pic>
        <p:nvPicPr>
          <p:cNvPr id="23" name="quatorz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09818" y="161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5650" y="2511423"/>
            <a:ext cx="7632700" cy="1186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0" y="2315177"/>
            <a:ext cx="3887831" cy="3486610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13" y="3374680"/>
            <a:ext cx="1367604" cy="13676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19132" y="2647596"/>
            <a:ext cx="3469217" cy="923330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Listen to Roller going through his sports diary for each day. 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What does he like doing?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02974" y="3818424"/>
            <a:ext cx="2301531" cy="1977367"/>
            <a:chOff x="5133815" y="3659716"/>
            <a:chExt cx="2831987" cy="2433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34"/>
            <a:stretch/>
          </p:blipFill>
          <p:spPr>
            <a:xfrm>
              <a:off x="5133815" y="3659716"/>
              <a:ext cx="1697727" cy="243310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314"/>
            <a:stretch/>
          </p:blipFill>
          <p:spPr>
            <a:xfrm>
              <a:off x="5277748" y="3659716"/>
              <a:ext cx="2688054" cy="2433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80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37"/>
          <a:stretch/>
        </p:blipFill>
        <p:spPr>
          <a:xfrm>
            <a:off x="864897" y="2356238"/>
            <a:ext cx="1637599" cy="3730085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44734" cy="1259471"/>
            <a:chOff x="4148667" y="2447244"/>
            <a:chExt cx="134473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4473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lundi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3218873" y="3562928"/>
            <a:ext cx="734998" cy="69471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5887" y="6096292"/>
            <a:ext cx="609600" cy="609600"/>
          </a:xfrm>
          <a:prstGeom prst="rect">
            <a:avLst/>
          </a:prstGeom>
        </p:spPr>
      </p:pic>
      <p:pic>
        <p:nvPicPr>
          <p:cNvPr id="6" name="lun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5887" y="5302501"/>
            <a:ext cx="609600" cy="609600"/>
          </a:xfrm>
          <a:prstGeom prst="rect">
            <a:avLst/>
          </a:prstGeom>
        </p:spPr>
      </p:pic>
      <p:pic>
        <p:nvPicPr>
          <p:cNvPr id="7" name="C'est quel jou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7987" y="4316054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2201" y="3400392"/>
            <a:ext cx="609600" cy="609600"/>
          </a:xfrm>
          <a:prstGeom prst="rect">
            <a:avLst/>
          </a:prstGeom>
        </p:spPr>
      </p:pic>
      <p:pic>
        <p:nvPicPr>
          <p:cNvPr id="21" name="lund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82201" y="2606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344734" cy="1259471"/>
            <a:chOff x="4148667" y="2447244"/>
            <a:chExt cx="1344734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344734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mardi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3931674" y="3567869"/>
            <a:ext cx="724993" cy="69471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6"/>
          <a:stretch/>
        </p:blipFill>
        <p:spPr>
          <a:xfrm>
            <a:off x="926715" y="2056640"/>
            <a:ext cx="2292158" cy="4030893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156259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2130" y="954049"/>
            <a:ext cx="609600" cy="609600"/>
          </a:xfrm>
          <a:prstGeom prst="rect">
            <a:avLst/>
          </a:prstGeom>
        </p:spPr>
      </p:pic>
      <p:pic>
        <p:nvPicPr>
          <p:cNvPr id="7" name="mar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3705" y="1667488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2560632"/>
            <a:ext cx="609600" cy="609600"/>
          </a:xfrm>
          <a:prstGeom prst="rect">
            <a:avLst/>
          </a:prstGeom>
        </p:spPr>
      </p:pic>
      <p:pic>
        <p:nvPicPr>
          <p:cNvPr id="21" name="mar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1840" y="3274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5" y="2232494"/>
            <a:ext cx="1458977" cy="1259471"/>
            <a:chOff x="4148666" y="2447244"/>
            <a:chExt cx="1458977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6" y="2447244"/>
              <a:ext cx="1458977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mercredi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772" y="2532703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4567235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6"/>
          <a:stretch/>
        </p:blipFill>
        <p:spPr>
          <a:xfrm>
            <a:off x="873865" y="2117659"/>
            <a:ext cx="1563548" cy="3978341"/>
          </a:xfrm>
          <a:prstGeom prst="rect">
            <a:avLst/>
          </a:prstGeom>
        </p:spPr>
      </p:pic>
      <p:pic>
        <p:nvPicPr>
          <p:cNvPr id="14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156259"/>
            <a:ext cx="609600" cy="609600"/>
          </a:xfrm>
          <a:prstGeom prst="rect">
            <a:avLst/>
          </a:prstGeom>
        </p:spPr>
      </p:pic>
      <p:pic>
        <p:nvPicPr>
          <p:cNvPr id="15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2130" y="954049"/>
            <a:ext cx="609600" cy="609600"/>
          </a:xfrm>
          <a:prstGeom prst="rect">
            <a:avLst/>
          </a:prstGeom>
        </p:spPr>
      </p:pic>
      <p:pic>
        <p:nvPicPr>
          <p:cNvPr id="1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265" y="2560632"/>
            <a:ext cx="609600" cy="609600"/>
          </a:xfrm>
          <a:prstGeom prst="rect">
            <a:avLst/>
          </a:prstGeom>
        </p:spPr>
      </p:pic>
      <p:pic>
        <p:nvPicPr>
          <p:cNvPr id="5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0513" y="1747587"/>
            <a:ext cx="609600" cy="609600"/>
          </a:xfrm>
          <a:prstGeom prst="rect">
            <a:avLst/>
          </a:prstGeom>
        </p:spPr>
      </p:pic>
      <p:pic>
        <p:nvPicPr>
          <p:cNvPr id="21" name="mercre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72801" y="3374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6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"/>
          <p:cNvGrpSpPr/>
          <p:nvPr/>
        </p:nvGrpSpPr>
        <p:grpSpPr>
          <a:xfrm>
            <a:off x="750885" y="1972288"/>
            <a:ext cx="7632700" cy="634313"/>
            <a:chOff x="750885" y="1972288"/>
            <a:chExt cx="7632700" cy="634313"/>
          </a:xfrm>
        </p:grpSpPr>
        <p:sp>
          <p:nvSpPr>
            <p:cNvPr id="22" name="Rectangle 21"/>
            <p:cNvSpPr/>
            <p:nvPr/>
          </p:nvSpPr>
          <p:spPr>
            <a:xfrm>
              <a:off x="750885" y="1972288"/>
              <a:ext cx="7632700" cy="6343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5650" y="2100609"/>
              <a:ext cx="7627934" cy="369332"/>
            </a:xfrm>
            <a:prstGeom prst="rect">
              <a:avLst/>
            </a:prstGeom>
          </p:spPr>
          <p:txBody>
            <a:bodyPr wrap="square" lIns="216000">
              <a:spAutoFit/>
            </a:bodyPr>
            <a:lstStyle/>
            <a:p>
              <a:pPr algn="ctr"/>
              <a:r>
                <a:rPr lang="en-GB" dirty="0" err="1">
                  <a:latin typeface="Twinkl" pitchFamily="2" charset="0"/>
                </a:rPr>
                <a:t>C’est</a:t>
              </a:r>
              <a:r>
                <a:rPr lang="en-GB" dirty="0">
                  <a:latin typeface="Twinkl" pitchFamily="2" charset="0"/>
                </a:rPr>
                <a:t> </a:t>
              </a:r>
              <a:r>
                <a:rPr lang="en-GB" dirty="0" err="1">
                  <a:latin typeface="Twinkl" pitchFamily="2" charset="0"/>
                </a:rPr>
                <a:t>quel</a:t>
              </a:r>
              <a:r>
                <a:rPr lang="en-GB" dirty="0">
                  <a:latin typeface="Twinkl" pitchFamily="2" charset="0"/>
                </a:rPr>
                <a:t> jour ?</a:t>
              </a:r>
            </a:p>
          </p:txBody>
        </p:sp>
        <p:pic>
          <p:nvPicPr>
            <p:cNvPr id="24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69" y="215668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58" b="31918"/>
          <a:stretch/>
        </p:blipFill>
        <p:spPr>
          <a:xfrm>
            <a:off x="2626171" y="2883243"/>
            <a:ext cx="5762179" cy="320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1059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quel</a:t>
            </a:r>
            <a:r>
              <a:rPr lang="en-GB" dirty="0"/>
              <a:t> jour ?</a:t>
            </a:r>
            <a:br>
              <a:rPr lang="en-GB" dirty="0"/>
            </a:br>
            <a:r>
              <a:rPr lang="en-GB" sz="3100" dirty="0"/>
              <a:t>(What Day Is It?)</a:t>
            </a:r>
          </a:p>
        </p:txBody>
      </p:sp>
      <p:pic>
        <p:nvPicPr>
          <p:cNvPr id="4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8" name="2"/>
          <p:cNvGrpSpPr/>
          <p:nvPr/>
        </p:nvGrpSpPr>
        <p:grpSpPr>
          <a:xfrm>
            <a:off x="2421046" y="2232494"/>
            <a:ext cx="1295822" cy="1259471"/>
            <a:chOff x="4148667" y="2447244"/>
            <a:chExt cx="1295822" cy="1259471"/>
          </a:xfrm>
        </p:grpSpPr>
        <p:sp>
          <p:nvSpPr>
            <p:cNvPr id="19" name="Oval Callout 18"/>
            <p:cNvSpPr/>
            <p:nvPr/>
          </p:nvSpPr>
          <p:spPr>
            <a:xfrm>
              <a:off x="4148667" y="2447244"/>
              <a:ext cx="1295822" cy="1259471"/>
            </a:xfrm>
            <a:prstGeom prst="wedgeEllipseCallout">
              <a:avLst>
                <a:gd name="adj1" fmla="val -78805"/>
                <a:gd name="adj2" fmla="val 2185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tx1"/>
                  </a:solidFill>
                </a:rPr>
                <a:t>C’est</a:t>
              </a: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 err="1">
                  <a:solidFill>
                    <a:schemeClr val="tx1"/>
                  </a:solidFill>
                </a:rPr>
                <a:t>jeudi</a:t>
              </a:r>
              <a:r>
                <a:rPr lang="en-GB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0" name="L'an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31" y="2518207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190339" y="3567869"/>
            <a:ext cx="724993" cy="6146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6"/>
          <a:stretch/>
        </p:blipFill>
        <p:spPr>
          <a:xfrm>
            <a:off x="827761" y="2156687"/>
            <a:ext cx="1593284" cy="3939313"/>
          </a:xfrm>
          <a:prstGeom prst="rect">
            <a:avLst/>
          </a:prstGeom>
        </p:spPr>
      </p:pic>
      <p:pic>
        <p:nvPicPr>
          <p:cNvPr id="3" name="C'est quel jo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400"/>
            <a:ext cx="609600" cy="609600"/>
          </a:xfrm>
          <a:prstGeom prst="rect">
            <a:avLst/>
          </a:prstGeom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713884"/>
            <a:ext cx="609600" cy="609600"/>
          </a:xfrm>
          <a:prstGeom prst="rect">
            <a:avLst/>
          </a:prstGeom>
        </p:spPr>
      </p:pic>
      <p:pic>
        <p:nvPicPr>
          <p:cNvPr id="7" name="jeu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1476000"/>
            <a:ext cx="609600" cy="609600"/>
          </a:xfrm>
          <a:prstGeom prst="rect">
            <a:avLst/>
          </a:prstGeom>
        </p:spPr>
      </p:pic>
      <p:pic>
        <p:nvPicPr>
          <p:cNvPr id="17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232494"/>
            <a:ext cx="609600" cy="609600"/>
          </a:xfrm>
          <a:prstGeom prst="rect">
            <a:avLst/>
          </a:prstGeom>
        </p:spPr>
      </p:pic>
      <p:pic>
        <p:nvPicPr>
          <p:cNvPr id="21" name="jeud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9162" y="2994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</TotalTime>
  <Words>300</Words>
  <Application>Microsoft Office PowerPoint</Application>
  <PresentationFormat>On-screen Show (4:3)</PresentationFormat>
  <Paragraphs>95</Paragraphs>
  <Slides>21</Slides>
  <Notes>1</Notes>
  <HiddenSlides>0</HiddenSlides>
  <MMClips>59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Twinkl</vt:lpstr>
      <vt:lpstr>Arial</vt:lpstr>
      <vt:lpstr>Tuffy</vt:lpstr>
      <vt:lpstr>Twinkl SemiBold</vt:lpstr>
      <vt:lpstr>Sassoon Infant Rg</vt:lpstr>
      <vt:lpstr>Office Theme</vt:lpstr>
      <vt:lpstr>French</vt:lpstr>
      <vt:lpstr>PowerPoint Presentation</vt:lpstr>
      <vt:lpstr>PowerPoint Presentation</vt:lpstr>
      <vt:lpstr>Number Fun!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C’est quel jour ? (What Day Is It?)</vt:lpstr>
      <vt:lpstr>What Can You Remember?</vt:lpstr>
      <vt:lpstr>La semaine (the week)</vt:lpstr>
      <vt:lpstr>Faites la semaine (Make a Week)</vt:lpstr>
      <vt:lpstr>Changez de place ! (Swap Places!)</vt:lpstr>
      <vt:lpstr>Allez-y! (Off You Go!)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96</cp:revision>
  <dcterms:created xsi:type="dcterms:W3CDTF">2014-10-01T16:09:27Z</dcterms:created>
  <dcterms:modified xsi:type="dcterms:W3CDTF">2018-10-31T15:28:08Z</dcterms:modified>
</cp:coreProperties>
</file>