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7" r:id="rId2"/>
  </p:sldMasterIdLst>
  <p:handoutMasterIdLst>
    <p:handoutMasterId r:id="rId19"/>
  </p:handoutMasterIdLst>
  <p:sldIdLst>
    <p:sldId id="261" r:id="rId3"/>
    <p:sldId id="258" r:id="rId4"/>
    <p:sldId id="263" r:id="rId5"/>
    <p:sldId id="264" r:id="rId6"/>
    <p:sldId id="291" r:id="rId7"/>
    <p:sldId id="293" r:id="rId8"/>
    <p:sldId id="294" r:id="rId9"/>
    <p:sldId id="278" r:id="rId10"/>
    <p:sldId id="292" r:id="rId11"/>
    <p:sldId id="295" r:id="rId12"/>
    <p:sldId id="296" r:id="rId13"/>
    <p:sldId id="287" r:id="rId14"/>
    <p:sldId id="286" r:id="rId15"/>
    <p:sldId id="289" r:id="rId16"/>
    <p:sldId id="297" r:id="rId17"/>
    <p:sldId id="277" r:id="rId18"/>
  </p:sldIdLst>
  <p:sldSz cx="9144000" cy="6858000" type="screen4x3"/>
  <p:notesSz cx="6858000" cy="9144000"/>
  <p:embeddedFontLst>
    <p:embeddedFont>
      <p:font typeface="Tuffy-TTF" panose="020B0603060100000000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winkl" pitchFamily="2" charset="0"/>
      <p:regular r:id="rId28"/>
      <p:bold r:id="rId29"/>
    </p:embeddedFont>
    <p:embeddedFont>
      <p:font typeface="Sassoon Infant Rg" panose="02000503030000020003" pitchFamily="50" charset="0"/>
      <p:regular r:id="rId30"/>
      <p:bold r:id="rId31"/>
    </p:embeddedFont>
    <p:embeddedFont>
      <p:font typeface="Twinkl SemiBold" pitchFamily="2" charset="0"/>
      <p:bold r:id="rId32"/>
    </p:embeddedFont>
    <p:embeddedFont>
      <p:font typeface="Tuffy" panose="020B0603060100000000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80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98A8"/>
    <a:srgbClr val="FFE76B"/>
    <a:srgbClr val="10161A"/>
    <a:srgbClr val="292E31"/>
    <a:srgbClr val="3399FF"/>
    <a:srgbClr val="DB5183"/>
    <a:srgbClr val="FF7E00"/>
    <a:srgbClr val="FEFBDA"/>
    <a:srgbClr val="FFFFE1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828" y="108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80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323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38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3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516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65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8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13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004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4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26.jpe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microsoft.com/office/2007/relationships/media" Target="../media/media1.wav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13.png"/><Relationship Id="rId5" Type="http://schemas.microsoft.com/office/2007/relationships/media" Target="../media/media4.wav"/><Relationship Id="rId10" Type="http://schemas.openxmlformats.org/officeDocument/2006/relationships/image" Target="../media/image17.png"/><Relationship Id="rId4" Type="http://schemas.openxmlformats.org/officeDocument/2006/relationships/audio" Target="../media/media1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Subject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Getting to Know You | How Are You? Lesson 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Getting to Know You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French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B9B8AF4-9A59-4501-9A49-141E155A47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9"/>
          <a:stretch/>
        </p:blipFill>
        <p:spPr>
          <a:xfrm>
            <a:off x="755650" y="1981200"/>
            <a:ext cx="7632699" cy="41116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EAE74A-38E7-49AD-835F-C4A7FE507798}"/>
              </a:ext>
            </a:extLst>
          </p:cNvPr>
          <p:cNvSpPr/>
          <p:nvPr/>
        </p:nvSpPr>
        <p:spPr>
          <a:xfrm>
            <a:off x="2682723" y="697112"/>
            <a:ext cx="3781484" cy="12311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4000" b="1" dirty="0"/>
              <a:t>Ça va comme ci,</a:t>
            </a:r>
            <a:br>
              <a:rPr lang="fr-FR" sz="4000" b="1" dirty="0"/>
            </a:br>
            <a:r>
              <a:rPr lang="fr-FR" sz="4000" b="1" dirty="0"/>
              <a:t>comme ça.</a:t>
            </a:r>
            <a:endParaRPr lang="en-GB" sz="40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7BBE96-A5DE-4C26-8745-B8E1C3C80C3A}"/>
              </a:ext>
            </a:extLst>
          </p:cNvPr>
          <p:cNvGrpSpPr/>
          <p:nvPr/>
        </p:nvGrpSpPr>
        <p:grpSpPr>
          <a:xfrm flipH="1">
            <a:off x="3051757" y="2174927"/>
            <a:ext cx="2784415" cy="1993457"/>
            <a:chOff x="3083211" y="3481764"/>
            <a:chExt cx="2784415" cy="19934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1744CC-C2AC-419C-8863-4C5C86513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3211" y="3481764"/>
              <a:ext cx="2784415" cy="199345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B58554-B32D-4807-A672-00F707B5DC6D}"/>
                </a:ext>
              </a:extLst>
            </p:cNvPr>
            <p:cNvSpPr/>
            <p:nvPr/>
          </p:nvSpPr>
          <p:spPr>
            <a:xfrm>
              <a:off x="3276221" y="3809721"/>
              <a:ext cx="2406175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fr-FR" altLang="en-US" dirty="0">
                  <a:latin typeface="Twinkl" pitchFamily="50" charset="0"/>
                  <a:sym typeface="Sassoon Infant Rg" pitchFamily="2" charset="0"/>
                </a:rPr>
                <a:t>Ça va comme ci, comme ça.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762000" y="5238440"/>
            <a:ext cx="7626350" cy="5368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MALL PLAY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143" y="33459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939628" y="4991731"/>
            <a:ext cx="1024217" cy="1030313"/>
            <a:chOff x="2516758" y="3429000"/>
            <a:chExt cx="1024217" cy="10303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16758" y="3429000"/>
              <a:ext cx="1024217" cy="1030313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2850272" y="4043363"/>
              <a:ext cx="357187" cy="0"/>
            </a:xfrm>
            <a:prstGeom prst="line">
              <a:avLst/>
            </a:prstGeom>
            <a:ln w="28575" cap="rnd">
              <a:solidFill>
                <a:srgbClr val="10161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1"/>
          <a:stretch/>
        </p:blipFill>
        <p:spPr>
          <a:xfrm>
            <a:off x="5192406" y="2330760"/>
            <a:ext cx="2823712" cy="3762065"/>
          </a:xfrm>
          <a:prstGeom prst="rect">
            <a:avLst/>
          </a:prstGeom>
        </p:spPr>
      </p:pic>
      <p:pic>
        <p:nvPicPr>
          <p:cNvPr id="22" name="Ça va comme ci, comme ça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7968" y="1721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5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1"/>
          <a:stretch/>
        </p:blipFill>
        <p:spPr>
          <a:xfrm>
            <a:off x="762000" y="2134310"/>
            <a:ext cx="7626350" cy="3955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EAE74A-38E7-49AD-835F-C4A7FE507798}"/>
              </a:ext>
            </a:extLst>
          </p:cNvPr>
          <p:cNvSpPr/>
          <p:nvPr/>
        </p:nvSpPr>
        <p:spPr>
          <a:xfrm>
            <a:off x="2682723" y="697112"/>
            <a:ext cx="3781484" cy="12311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4000" b="1" dirty="0"/>
              <a:t>Ça va comme ci,</a:t>
            </a:r>
            <a:br>
              <a:rPr lang="fr-FR" sz="4000" b="1" dirty="0"/>
            </a:br>
            <a:r>
              <a:rPr lang="fr-FR" sz="4000" b="1" dirty="0"/>
              <a:t>comme ça.</a:t>
            </a:r>
            <a:endParaRPr lang="en-GB" sz="40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7BBE96-A5DE-4C26-8745-B8E1C3C80C3A}"/>
              </a:ext>
            </a:extLst>
          </p:cNvPr>
          <p:cNvGrpSpPr/>
          <p:nvPr/>
        </p:nvGrpSpPr>
        <p:grpSpPr>
          <a:xfrm flipH="1">
            <a:off x="1894077" y="2174927"/>
            <a:ext cx="2784415" cy="1993457"/>
            <a:chOff x="3083211" y="3481764"/>
            <a:chExt cx="2784415" cy="19934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1744CC-C2AC-419C-8863-4C5C86513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3211" y="3481764"/>
              <a:ext cx="2784415" cy="199345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B58554-B32D-4807-A672-00F707B5DC6D}"/>
                </a:ext>
              </a:extLst>
            </p:cNvPr>
            <p:cNvSpPr/>
            <p:nvPr/>
          </p:nvSpPr>
          <p:spPr>
            <a:xfrm>
              <a:off x="3276221" y="3809721"/>
              <a:ext cx="2406175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fr-FR" altLang="en-US" dirty="0">
                  <a:latin typeface="Twinkl" pitchFamily="50" charset="0"/>
                  <a:sym typeface="Sassoon Infant Rg" pitchFamily="2" charset="0"/>
                </a:rPr>
                <a:t>Ça va mal.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762000" y="5238440"/>
            <a:ext cx="7626350" cy="5368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MALL PLAY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463" y="33459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8" y="4991731"/>
            <a:ext cx="1026230" cy="1030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38"/>
          <a:stretch/>
        </p:blipFill>
        <p:spPr>
          <a:xfrm>
            <a:off x="4912106" y="2134310"/>
            <a:ext cx="3303325" cy="3958515"/>
          </a:xfrm>
          <a:prstGeom prst="rect">
            <a:avLst/>
          </a:prstGeom>
        </p:spPr>
      </p:pic>
      <p:pic>
        <p:nvPicPr>
          <p:cNvPr id="4" name="Ça va mal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0769" y="2198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6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t="23412" r="5353" b="9204"/>
          <a:stretch/>
        </p:blipFill>
        <p:spPr>
          <a:xfrm>
            <a:off x="762000" y="1938266"/>
            <a:ext cx="7626350" cy="41545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939EA8-597E-434A-8EC6-DE5ACE75EA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47" y="2193087"/>
            <a:ext cx="7427705" cy="38997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97DA6B-445B-4C2F-B719-7384BEA22A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5447" y="3739710"/>
            <a:ext cx="1814034" cy="15337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D97615-D151-4B40-AE33-90FCE4F55AAC}"/>
              </a:ext>
            </a:extLst>
          </p:cNvPr>
          <p:cNvSpPr/>
          <p:nvPr/>
        </p:nvSpPr>
        <p:spPr>
          <a:xfrm>
            <a:off x="755650" y="1414263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Listen carefully to the Meet and Greet Song.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AE74A-38E7-49AD-835F-C4A7FE507798}"/>
              </a:ext>
            </a:extLst>
          </p:cNvPr>
          <p:cNvSpPr/>
          <p:nvPr/>
        </p:nvSpPr>
        <p:spPr>
          <a:xfrm>
            <a:off x="2144253" y="697112"/>
            <a:ext cx="485549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Meet and Greet Song</a:t>
            </a:r>
            <a:endParaRPr lang="en-GB" sz="4000" b="1" dirty="0"/>
          </a:p>
        </p:txBody>
      </p:sp>
      <p:pic>
        <p:nvPicPr>
          <p:cNvPr id="17" name="Meet and Greet Song button">
            <a:extLst>
              <a:ext uri="{FF2B5EF4-FFF2-40B4-BE49-F238E27FC236}">
                <a16:creationId xmlns:a16="http://schemas.microsoft.com/office/drawing/2014/main" id="{B2B82471-9DD6-4CCB-A88F-A50D8D1DD2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47" y="9271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Whole Class">
            <a:extLst>
              <a:ext uri="{FF2B5EF4-FFF2-40B4-BE49-F238E27FC236}">
                <a16:creationId xmlns:a16="http://schemas.microsoft.com/office/drawing/2014/main" id="{2B2770BB-EDEE-4E19-AED7-EABBFDC9DB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2" name="The Meet and Greet Song_1">
            <a:hlinkClick r:id="" action="ppaction://media"/>
            <a:extLst>
              <a:ext uri="{FF2B5EF4-FFF2-40B4-BE49-F238E27FC236}">
                <a16:creationId xmlns:a16="http://schemas.microsoft.com/office/drawing/2014/main" id="{B248BEEF-62E8-4E33-9024-D74F70A49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20722" y="720863"/>
            <a:ext cx="609601" cy="6096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55649" y="4142955"/>
            <a:ext cx="1911179" cy="1606170"/>
            <a:chOff x="755649" y="4142955"/>
            <a:chExt cx="1911179" cy="16061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97DA6B-445B-4C2F-B719-7384BEA2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755649" y="4142955"/>
              <a:ext cx="1911179" cy="160617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6CBEBB-E052-401F-BA71-F102DE4B089C}"/>
                </a:ext>
              </a:extLst>
            </p:cNvPr>
            <p:cNvSpPr/>
            <p:nvPr/>
          </p:nvSpPr>
          <p:spPr>
            <a:xfrm>
              <a:off x="1046634" y="4796206"/>
              <a:ext cx="132921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dirty="0"/>
                <a:t>Je</a:t>
              </a:r>
              <a:br>
                <a:rPr lang="en-GB" altLang="en-US" dirty="0"/>
              </a:br>
              <a:r>
                <a:rPr lang="en-GB" altLang="en-US" dirty="0" err="1"/>
                <a:t>m’appelle</a:t>
              </a:r>
              <a:r>
                <a:rPr lang="en-GB" altLang="en-US" dirty="0"/>
                <a:t>…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697DA6B-445B-4C2F-B719-7384BEA22A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468673" y="3409099"/>
            <a:ext cx="1746423" cy="1467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97DA6B-445B-4C2F-B719-7384BEA22A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6305" y="4563766"/>
            <a:ext cx="1772258" cy="14984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97DA6B-445B-4C2F-B719-7384BEA22A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60731" y="3719412"/>
            <a:ext cx="1814034" cy="15337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0008" y="3915020"/>
            <a:ext cx="1203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Comment </a:t>
            </a:r>
            <a:r>
              <a:rPr lang="en-GB" dirty="0" err="1"/>
              <a:t>t’appelles</a:t>
            </a:r>
            <a:r>
              <a:rPr lang="en-GB" dirty="0"/>
              <a:t> </a:t>
            </a:r>
            <a:r>
              <a:rPr lang="en-GB" dirty="0" err="1"/>
              <a:t>tu</a:t>
            </a:r>
            <a:r>
              <a:rPr lang="en-GB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438892" y="5334267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Madame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46862" y="4534660"/>
            <a:ext cx="1111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dirty="0"/>
              <a:t>Monsieur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86503" y="4507475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dirty="0"/>
              <a:t>Mademoiselle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16125" y="1441276"/>
            <a:ext cx="3111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dirty="0"/>
              <a:t>Listen out for these phrases: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979590" y="5529542"/>
            <a:ext cx="3408759" cy="744082"/>
            <a:chOff x="4122885" y="5101355"/>
            <a:chExt cx="3408759" cy="744082"/>
          </a:xfrm>
        </p:grpSpPr>
        <p:sp>
          <p:nvSpPr>
            <p:cNvPr id="29" name="Arrow: Chevron 19">
              <a:extLst>
                <a:ext uri="{FF2B5EF4-FFF2-40B4-BE49-F238E27FC236}">
                  <a16:creationId xmlns:a16="http://schemas.microsoft.com/office/drawing/2014/main" id="{2053E9DA-1DDA-4998-A4EE-7BE582BDBF8A}"/>
                </a:ext>
              </a:extLst>
            </p:cNvPr>
            <p:cNvSpPr/>
            <p:nvPr/>
          </p:nvSpPr>
          <p:spPr>
            <a:xfrm>
              <a:off x="4122885" y="5101355"/>
              <a:ext cx="3408759" cy="744082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4455177" y="5130194"/>
              <a:ext cx="28121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Sing along when you have got the hang of it.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8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8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7" grpId="0"/>
      <p:bldP spid="21" grpId="0"/>
      <p:bldP spid="1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ment t'appelles-tu_1">
            <a:hlinkClick r:id="" action="ppaction://media"/>
            <a:extLst>
              <a:ext uri="{FF2B5EF4-FFF2-40B4-BE49-F238E27FC236}">
                <a16:creationId xmlns:a16="http://schemas.microsoft.com/office/drawing/2014/main" id="{272DC50A-295A-45FF-9016-9A6EFD493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1471" y="750887"/>
            <a:ext cx="609601" cy="609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948C05-2576-43BC-9565-E8850AF43B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9" r="2765"/>
          <a:stretch/>
        </p:blipFill>
        <p:spPr>
          <a:xfrm>
            <a:off x="755649" y="5148927"/>
            <a:ext cx="7632701" cy="9470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E02E0A-7E63-4E76-B1E3-0D8D889CCB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1" r="2765" b="-1"/>
          <a:stretch/>
        </p:blipFill>
        <p:spPr>
          <a:xfrm>
            <a:off x="755650" y="1493835"/>
            <a:ext cx="7632700" cy="31243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5463F8-61A5-4C00-BA04-AF1EB8E1D3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/>
          <a:stretch/>
        </p:blipFill>
        <p:spPr>
          <a:xfrm flipH="1">
            <a:off x="755650" y="2487950"/>
            <a:ext cx="7632700" cy="26608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FB8752B-C9F2-4B4B-BA80-18C48CA7BB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5" t="95" b="-1"/>
          <a:stretch/>
        </p:blipFill>
        <p:spPr>
          <a:xfrm>
            <a:off x="755647" y="1898537"/>
            <a:ext cx="6230227" cy="39912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A9260BA-1B04-40E2-B1FB-988791DA6F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b="10979"/>
          <a:stretch/>
        </p:blipFill>
        <p:spPr>
          <a:xfrm>
            <a:off x="867520" y="2505410"/>
            <a:ext cx="5497551" cy="35905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0BDE387-9349-456B-9039-AC4F5E938C44}"/>
              </a:ext>
            </a:extLst>
          </p:cNvPr>
          <p:cNvSpPr/>
          <p:nvPr/>
        </p:nvSpPr>
        <p:spPr>
          <a:xfrm>
            <a:off x="2935335" y="697112"/>
            <a:ext cx="327333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How Are You?</a:t>
            </a:r>
            <a:endParaRPr lang="en-GB" sz="4000" b="1" dirty="0"/>
          </a:p>
        </p:txBody>
      </p:sp>
      <p:pic>
        <p:nvPicPr>
          <p:cNvPr id="26" name="Pair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37"/>
          <a:stretch/>
        </p:blipFill>
        <p:spPr>
          <a:xfrm>
            <a:off x="3850381" y="1764665"/>
            <a:ext cx="4290821" cy="43313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819C90-1C15-4539-8D81-3CC03AA005D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4" r="-1267" b="18926"/>
          <a:stretch/>
        </p:blipFill>
        <p:spPr>
          <a:xfrm flipH="1">
            <a:off x="1235216" y="2018857"/>
            <a:ext cx="2998903" cy="414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682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57200" y="485775"/>
            <a:ext cx="8220075" cy="122555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Memory Match Pairs</a:t>
            </a:r>
            <a:endParaRPr lang="en-GB" sz="2700" dirty="0">
              <a:latin typeface="+mn-lt"/>
            </a:endParaRPr>
          </a:p>
        </p:txBody>
      </p:sp>
      <p:pic>
        <p:nvPicPr>
          <p:cNvPr id="23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mment ca va"/>
          <p:cNvSpPr/>
          <p:nvPr/>
        </p:nvSpPr>
        <p:spPr>
          <a:xfrm>
            <a:off x="755650" y="1755775"/>
            <a:ext cx="3727450" cy="5095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Comment </a:t>
            </a:r>
            <a:r>
              <a:rPr lang="en-GB" dirty="0" err="1"/>
              <a:t>ça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?</a:t>
            </a:r>
          </a:p>
        </p:txBody>
      </p:sp>
      <p:sp>
        <p:nvSpPr>
          <p:cNvPr id="9" name="Cava bien merci"/>
          <p:cNvSpPr/>
          <p:nvPr/>
        </p:nvSpPr>
        <p:spPr>
          <a:xfrm>
            <a:off x="755650" y="2301875"/>
            <a:ext cx="3727450" cy="51117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Ça </a:t>
            </a:r>
            <a:r>
              <a:rPr lang="en-GB" dirty="0" err="1"/>
              <a:t>va</a:t>
            </a:r>
            <a:r>
              <a:rPr lang="en-GB" dirty="0"/>
              <a:t> </a:t>
            </a:r>
            <a:r>
              <a:rPr lang="en-GB" dirty="0" err="1"/>
              <a:t>bien</a:t>
            </a:r>
            <a:r>
              <a:rPr lang="en-GB" dirty="0"/>
              <a:t> </a:t>
            </a:r>
            <a:r>
              <a:rPr lang="en-GB" dirty="0" err="1"/>
              <a:t>merci</a:t>
            </a:r>
            <a:r>
              <a:rPr lang="en-GB" dirty="0"/>
              <a:t>.</a:t>
            </a:r>
          </a:p>
        </p:txBody>
      </p:sp>
      <p:sp>
        <p:nvSpPr>
          <p:cNvPr id="10" name="Ca va tres bien"/>
          <p:cNvSpPr/>
          <p:nvPr/>
        </p:nvSpPr>
        <p:spPr>
          <a:xfrm>
            <a:off x="755650" y="2851150"/>
            <a:ext cx="3727450" cy="5095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Ça </a:t>
            </a:r>
            <a:r>
              <a:rPr lang="en-GB" dirty="0" err="1"/>
              <a:t>va</a:t>
            </a:r>
            <a:r>
              <a:rPr lang="en-GB" dirty="0"/>
              <a:t> </a:t>
            </a:r>
            <a:r>
              <a:rPr lang="en-GB" dirty="0" err="1"/>
              <a:t>trés</a:t>
            </a:r>
            <a:r>
              <a:rPr lang="en-GB" dirty="0"/>
              <a:t> </a:t>
            </a:r>
            <a:r>
              <a:rPr lang="en-GB" dirty="0" err="1"/>
              <a:t>bien</a:t>
            </a:r>
            <a:r>
              <a:rPr lang="en-GB" dirty="0"/>
              <a:t>!</a:t>
            </a:r>
          </a:p>
        </p:txBody>
      </p:sp>
      <p:sp>
        <p:nvSpPr>
          <p:cNvPr id="11" name="Ca va comme ci comme ca"/>
          <p:cNvSpPr/>
          <p:nvPr/>
        </p:nvSpPr>
        <p:spPr>
          <a:xfrm>
            <a:off x="755650" y="3397250"/>
            <a:ext cx="3727450" cy="5095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Ça </a:t>
            </a:r>
            <a:r>
              <a:rPr lang="en-GB" dirty="0" err="1"/>
              <a:t>va</a:t>
            </a:r>
            <a:r>
              <a:rPr lang="en-GB" dirty="0"/>
              <a:t> </a:t>
            </a:r>
            <a:r>
              <a:rPr lang="en-GB" dirty="0" err="1"/>
              <a:t>comme</a:t>
            </a:r>
            <a:r>
              <a:rPr lang="en-GB" dirty="0"/>
              <a:t> ci, </a:t>
            </a:r>
            <a:r>
              <a:rPr lang="en-GB" dirty="0" err="1"/>
              <a:t>comme</a:t>
            </a:r>
            <a:r>
              <a:rPr lang="en-GB" dirty="0"/>
              <a:t> </a:t>
            </a:r>
            <a:r>
              <a:rPr lang="en-GB" dirty="0" err="1"/>
              <a:t>ça</a:t>
            </a:r>
            <a:r>
              <a:rPr lang="en-GB" dirty="0"/>
              <a:t>.</a:t>
            </a:r>
          </a:p>
        </p:txBody>
      </p:sp>
      <p:sp>
        <p:nvSpPr>
          <p:cNvPr id="12" name="Ca ne va pas tres bien"/>
          <p:cNvSpPr/>
          <p:nvPr/>
        </p:nvSpPr>
        <p:spPr>
          <a:xfrm>
            <a:off x="755650" y="3943350"/>
            <a:ext cx="3727450" cy="5095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Ça ne </a:t>
            </a:r>
            <a:r>
              <a:rPr lang="en-GB" dirty="0" err="1"/>
              <a:t>va</a:t>
            </a:r>
            <a:r>
              <a:rPr lang="en-GB" dirty="0"/>
              <a:t> pas </a:t>
            </a:r>
            <a:r>
              <a:rPr lang="en-GB" dirty="0" err="1"/>
              <a:t>très</a:t>
            </a:r>
            <a:r>
              <a:rPr lang="en-GB" dirty="0"/>
              <a:t> </a:t>
            </a:r>
            <a:r>
              <a:rPr lang="en-GB" dirty="0" err="1"/>
              <a:t>bien</a:t>
            </a:r>
            <a:r>
              <a:rPr lang="en-GB" dirty="0"/>
              <a:t>.</a:t>
            </a:r>
          </a:p>
        </p:txBody>
      </p:sp>
      <p:sp>
        <p:nvSpPr>
          <p:cNvPr id="13" name="Ca va mal"/>
          <p:cNvSpPr/>
          <p:nvPr/>
        </p:nvSpPr>
        <p:spPr>
          <a:xfrm>
            <a:off x="755650" y="4489450"/>
            <a:ext cx="3727450" cy="5095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Ça </a:t>
            </a:r>
            <a:r>
              <a:rPr lang="en-GB" dirty="0" err="1"/>
              <a:t>va</a:t>
            </a:r>
            <a:r>
              <a:rPr lang="en-GB" dirty="0"/>
              <a:t> mal!</a:t>
            </a:r>
          </a:p>
        </p:txBody>
      </p:sp>
      <p:sp>
        <p:nvSpPr>
          <p:cNvPr id="14" name="Merci"/>
          <p:cNvSpPr/>
          <p:nvPr/>
        </p:nvSpPr>
        <p:spPr>
          <a:xfrm>
            <a:off x="755650" y="5037138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Merci</a:t>
            </a:r>
            <a:r>
              <a:rPr lang="en-GB" dirty="0"/>
              <a:t>.</a:t>
            </a:r>
          </a:p>
        </p:txBody>
      </p:sp>
      <p:sp>
        <p:nvSpPr>
          <p:cNvPr id="16" name="Et toi"/>
          <p:cNvSpPr/>
          <p:nvPr/>
        </p:nvSpPr>
        <p:spPr>
          <a:xfrm>
            <a:off x="755650" y="5583238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Et </a:t>
            </a:r>
            <a:r>
              <a:rPr lang="en-GB" dirty="0" err="1"/>
              <a:t>toi</a:t>
            </a:r>
            <a:r>
              <a:rPr lang="en-GB" dirty="0"/>
              <a:t>?</a:t>
            </a:r>
          </a:p>
        </p:txBody>
      </p:sp>
      <p:sp>
        <p:nvSpPr>
          <p:cNvPr id="17" name="Comment ca va"/>
          <p:cNvSpPr/>
          <p:nvPr/>
        </p:nvSpPr>
        <p:spPr>
          <a:xfrm>
            <a:off x="755650" y="1755775"/>
            <a:ext cx="3727450" cy="5095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8" name="Cava bien merci"/>
          <p:cNvSpPr/>
          <p:nvPr/>
        </p:nvSpPr>
        <p:spPr>
          <a:xfrm>
            <a:off x="755650" y="2301875"/>
            <a:ext cx="3727450" cy="51117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9" name="Ca va tres bien"/>
          <p:cNvSpPr/>
          <p:nvPr/>
        </p:nvSpPr>
        <p:spPr>
          <a:xfrm>
            <a:off x="755650" y="2851150"/>
            <a:ext cx="3727450" cy="5095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" name="Ca va comme ci comme ca"/>
          <p:cNvSpPr/>
          <p:nvPr/>
        </p:nvSpPr>
        <p:spPr>
          <a:xfrm>
            <a:off x="755650" y="3397250"/>
            <a:ext cx="3727450" cy="5095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1" name="Ca ne va pas tres bien"/>
          <p:cNvSpPr/>
          <p:nvPr/>
        </p:nvSpPr>
        <p:spPr>
          <a:xfrm>
            <a:off x="755650" y="3943350"/>
            <a:ext cx="3727450" cy="5095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4" name="Ca va mal"/>
          <p:cNvSpPr/>
          <p:nvPr/>
        </p:nvSpPr>
        <p:spPr>
          <a:xfrm>
            <a:off x="755650" y="4489450"/>
            <a:ext cx="3727450" cy="5095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5" name="Merci"/>
          <p:cNvSpPr/>
          <p:nvPr/>
        </p:nvSpPr>
        <p:spPr>
          <a:xfrm>
            <a:off x="755650" y="5037138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6" name="Et toi"/>
          <p:cNvSpPr/>
          <p:nvPr/>
        </p:nvSpPr>
        <p:spPr>
          <a:xfrm>
            <a:off x="755650" y="5583238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7" name="Comment ca va"/>
          <p:cNvSpPr/>
          <p:nvPr/>
        </p:nvSpPr>
        <p:spPr>
          <a:xfrm>
            <a:off x="4660900" y="1755775"/>
            <a:ext cx="3727450" cy="51117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And you?</a:t>
            </a:r>
          </a:p>
        </p:txBody>
      </p:sp>
      <p:sp>
        <p:nvSpPr>
          <p:cNvPr id="28" name="Cava bien merci"/>
          <p:cNvSpPr/>
          <p:nvPr/>
        </p:nvSpPr>
        <p:spPr>
          <a:xfrm>
            <a:off x="4660900" y="2303463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Bad.</a:t>
            </a:r>
          </a:p>
        </p:txBody>
      </p:sp>
      <p:sp>
        <p:nvSpPr>
          <p:cNvPr id="29" name="Ca va tres bien"/>
          <p:cNvSpPr/>
          <p:nvPr/>
        </p:nvSpPr>
        <p:spPr>
          <a:xfrm>
            <a:off x="4660900" y="2849563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Fine thanks.</a:t>
            </a:r>
          </a:p>
        </p:txBody>
      </p:sp>
      <p:sp>
        <p:nvSpPr>
          <p:cNvPr id="30" name="Ca va comme ci comme ca"/>
          <p:cNvSpPr/>
          <p:nvPr/>
        </p:nvSpPr>
        <p:spPr>
          <a:xfrm>
            <a:off x="4660900" y="3395663"/>
            <a:ext cx="3727450" cy="51117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How are you?</a:t>
            </a:r>
          </a:p>
        </p:txBody>
      </p:sp>
      <p:sp>
        <p:nvSpPr>
          <p:cNvPr id="31" name="Ca ne va pas tres bien"/>
          <p:cNvSpPr/>
          <p:nvPr/>
        </p:nvSpPr>
        <p:spPr>
          <a:xfrm>
            <a:off x="4660900" y="3944938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OK / Not bad</a:t>
            </a:r>
          </a:p>
        </p:txBody>
      </p:sp>
      <p:sp>
        <p:nvSpPr>
          <p:cNvPr id="32" name="Not Very good"/>
          <p:cNvSpPr/>
          <p:nvPr/>
        </p:nvSpPr>
        <p:spPr>
          <a:xfrm>
            <a:off x="4660900" y="4491038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Not very good.</a:t>
            </a:r>
          </a:p>
        </p:txBody>
      </p:sp>
      <p:sp>
        <p:nvSpPr>
          <p:cNvPr id="33" name="Thanks"/>
          <p:cNvSpPr/>
          <p:nvPr/>
        </p:nvSpPr>
        <p:spPr>
          <a:xfrm>
            <a:off x="4660900" y="5037138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Thanks.</a:t>
            </a:r>
          </a:p>
        </p:txBody>
      </p:sp>
      <p:sp>
        <p:nvSpPr>
          <p:cNvPr id="35" name="Great"/>
          <p:cNvSpPr/>
          <p:nvPr/>
        </p:nvSpPr>
        <p:spPr>
          <a:xfrm>
            <a:off x="4660900" y="5583238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Great!</a:t>
            </a:r>
          </a:p>
        </p:txBody>
      </p:sp>
      <p:sp>
        <p:nvSpPr>
          <p:cNvPr id="38" name="And you?"/>
          <p:cNvSpPr/>
          <p:nvPr/>
        </p:nvSpPr>
        <p:spPr>
          <a:xfrm>
            <a:off x="4660900" y="1755775"/>
            <a:ext cx="3727450" cy="51117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9" name="Bad"/>
          <p:cNvSpPr/>
          <p:nvPr/>
        </p:nvSpPr>
        <p:spPr>
          <a:xfrm>
            <a:off x="4660900" y="2303463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0" name="Fine thanks"/>
          <p:cNvSpPr/>
          <p:nvPr/>
        </p:nvSpPr>
        <p:spPr>
          <a:xfrm>
            <a:off x="4660900" y="2849563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1" name="How are you?"/>
          <p:cNvSpPr/>
          <p:nvPr/>
        </p:nvSpPr>
        <p:spPr>
          <a:xfrm>
            <a:off x="4660900" y="3395663"/>
            <a:ext cx="3727450" cy="51117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2" name="OK / Not bad"/>
          <p:cNvSpPr/>
          <p:nvPr/>
        </p:nvSpPr>
        <p:spPr>
          <a:xfrm>
            <a:off x="4660900" y="3944938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3" name="Not very good"/>
          <p:cNvSpPr/>
          <p:nvPr/>
        </p:nvSpPr>
        <p:spPr>
          <a:xfrm>
            <a:off x="4660900" y="4491038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4" name="Thanks"/>
          <p:cNvSpPr/>
          <p:nvPr/>
        </p:nvSpPr>
        <p:spPr>
          <a:xfrm>
            <a:off x="4660900" y="5037138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5" name="Great"/>
          <p:cNvSpPr/>
          <p:nvPr/>
        </p:nvSpPr>
        <p:spPr>
          <a:xfrm>
            <a:off x="4660900" y="5583238"/>
            <a:ext cx="3727450" cy="509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89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503233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To discuss how I am feeling.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use ‘Comment </a:t>
            </a:r>
            <a:r>
              <a:rPr lang="en-GB" dirty="0" err="1">
                <a:latin typeface="Twinkl" pitchFamily="2" charset="0"/>
              </a:rPr>
              <a:t>ça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va</a:t>
            </a:r>
            <a:r>
              <a:rPr lang="en-GB" dirty="0">
                <a:latin typeface="Twinkl" pitchFamily="2" charset="0"/>
              </a:rPr>
              <a:t>?’ as a question.</a:t>
            </a:r>
          </a:p>
          <a:p>
            <a:r>
              <a:rPr lang="en-GB" dirty="0">
                <a:latin typeface="Twinkl" pitchFamily="2" charset="0"/>
              </a:rPr>
              <a:t>I can choose the appropriate phrase to say how I feel.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3AF7E6-CBB7-475E-A48F-A07DA3B80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98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267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503233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To discuss how I am feeling.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use ‘Comment </a:t>
            </a:r>
            <a:r>
              <a:rPr lang="en-GB" dirty="0" err="1">
                <a:latin typeface="Twinkl" pitchFamily="2" charset="0"/>
              </a:rPr>
              <a:t>ça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va</a:t>
            </a:r>
            <a:r>
              <a:rPr lang="en-GB" dirty="0">
                <a:latin typeface="Twinkl" pitchFamily="2" charset="0"/>
              </a:rPr>
              <a:t>?’ as a question.</a:t>
            </a:r>
          </a:p>
          <a:p>
            <a:r>
              <a:rPr lang="en-GB" dirty="0">
                <a:latin typeface="Twinkl" pitchFamily="2" charset="0"/>
              </a:rPr>
              <a:t>I can choose the appropriate phrase to say how I feel.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4"/>
          <a:stretch/>
        </p:blipFill>
        <p:spPr>
          <a:xfrm>
            <a:off x="762000" y="1661020"/>
            <a:ext cx="7626350" cy="44288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EAE74A-38E7-49AD-835F-C4A7FE507798}"/>
              </a:ext>
            </a:extLst>
          </p:cNvPr>
          <p:cNvSpPr/>
          <p:nvPr/>
        </p:nvSpPr>
        <p:spPr>
          <a:xfrm>
            <a:off x="2857279" y="697112"/>
            <a:ext cx="382957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Comment </a:t>
            </a:r>
            <a:r>
              <a:rPr lang="en-GB" altLang="en-US" sz="4000" b="1" dirty="0" err="1"/>
              <a:t>ça</a:t>
            </a:r>
            <a:r>
              <a:rPr lang="en-GB" altLang="en-US" sz="4000" b="1" dirty="0"/>
              <a:t> </a:t>
            </a:r>
            <a:r>
              <a:rPr lang="en-GB" altLang="en-US" sz="4000" b="1" dirty="0" err="1"/>
              <a:t>va</a:t>
            </a:r>
            <a:r>
              <a:rPr lang="en-GB" altLang="en-US" sz="4000" b="1" dirty="0"/>
              <a:t>?</a:t>
            </a:r>
            <a:endParaRPr lang="en-GB" sz="4000" b="1" dirty="0"/>
          </a:p>
        </p:txBody>
      </p:sp>
      <p:sp>
        <p:nvSpPr>
          <p:cNvPr id="22" name="Rectangle 21"/>
          <p:cNvSpPr/>
          <p:nvPr/>
        </p:nvSpPr>
        <p:spPr>
          <a:xfrm>
            <a:off x="1157288" y="728663"/>
            <a:ext cx="1519237" cy="654050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  <a:latin typeface="Twinkl" pitchFamily="2" charset="0"/>
            </a:endParaRP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1390650" y="779463"/>
            <a:ext cx="12858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24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02" y="1660558"/>
            <a:ext cx="3464829" cy="43698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3764800-F466-4186-A359-42668AFA9A1F}"/>
              </a:ext>
            </a:extLst>
          </p:cNvPr>
          <p:cNvGrpSpPr/>
          <p:nvPr/>
        </p:nvGrpSpPr>
        <p:grpSpPr>
          <a:xfrm flipH="1">
            <a:off x="2857279" y="2929441"/>
            <a:ext cx="2376984" cy="2188723"/>
            <a:chOff x="869629" y="3231768"/>
            <a:chExt cx="2376984" cy="218872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86CAEB2-7305-45EF-B98A-47A7F5F74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9629" y="3231768"/>
              <a:ext cx="2376984" cy="2188723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6F57805-68FA-460E-8100-985899D094EF}"/>
                </a:ext>
              </a:extLst>
            </p:cNvPr>
            <p:cNvSpPr/>
            <p:nvPr/>
          </p:nvSpPr>
          <p:spPr>
            <a:xfrm>
              <a:off x="869629" y="4198405"/>
              <a:ext cx="2376984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Comment </a:t>
              </a:r>
              <a:r>
                <a:rPr lang="en-GB" dirty="0" err="1"/>
                <a:t>ça</a:t>
              </a:r>
              <a:r>
                <a:rPr lang="en-GB" dirty="0"/>
                <a:t> </a:t>
              </a:r>
              <a:r>
                <a:rPr lang="en-GB" dirty="0" err="1"/>
                <a:t>va</a:t>
              </a:r>
              <a:r>
                <a:rPr lang="en-GB" dirty="0"/>
                <a:t>?</a:t>
              </a:r>
            </a:p>
          </p:txBody>
        </p:sp>
      </p:grpSp>
      <p:pic>
        <p:nvPicPr>
          <p:cNvPr id="30" name="SMALL PLAY BUTTO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88" y="446114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omment ça va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4934" y="2319841"/>
            <a:ext cx="609600" cy="609600"/>
          </a:xfrm>
          <a:prstGeom prst="rect">
            <a:avLst/>
          </a:prstGeom>
        </p:spPr>
      </p:pic>
      <p:pic>
        <p:nvPicPr>
          <p:cNvPr id="14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68E4F-AB1C-40E5-916F-BAAA0B5CE8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1" b="61174"/>
          <a:stretch/>
        </p:blipFill>
        <p:spPr>
          <a:xfrm>
            <a:off x="755650" y="1983281"/>
            <a:ext cx="7885112" cy="2269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8C973D-BE14-49D8-831E-39BDB6E83A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8" b="23857"/>
          <a:stretch/>
        </p:blipFill>
        <p:spPr>
          <a:xfrm>
            <a:off x="755649" y="3152774"/>
            <a:ext cx="7885113" cy="30372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EAE74A-38E7-49AD-835F-C4A7FE507798}"/>
              </a:ext>
            </a:extLst>
          </p:cNvPr>
          <p:cNvSpPr/>
          <p:nvPr/>
        </p:nvSpPr>
        <p:spPr>
          <a:xfrm>
            <a:off x="2478446" y="697112"/>
            <a:ext cx="4193457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/>
              <a:t>Ça </a:t>
            </a:r>
            <a:r>
              <a:rPr lang="en-GB" sz="4000" b="1" dirty="0" err="1"/>
              <a:t>va</a:t>
            </a:r>
            <a:r>
              <a:rPr lang="en-GB" sz="4000" b="1" dirty="0"/>
              <a:t> </a:t>
            </a:r>
            <a:r>
              <a:rPr lang="en-GB" sz="4000" b="1" dirty="0" err="1"/>
              <a:t>bien</a:t>
            </a:r>
            <a:r>
              <a:rPr lang="en-GB" sz="4000" b="1" dirty="0"/>
              <a:t>, </a:t>
            </a:r>
            <a:r>
              <a:rPr lang="en-GB" sz="4000" b="1" dirty="0" err="1"/>
              <a:t>merci</a:t>
            </a:r>
            <a:r>
              <a:rPr lang="en-GB" sz="4000" b="1" dirty="0"/>
              <a:t>.</a:t>
            </a:r>
          </a:p>
        </p:txBody>
      </p:sp>
      <p:pic>
        <p:nvPicPr>
          <p:cNvPr id="2" name="Ça va bien, merc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3503" y="2031559"/>
            <a:ext cx="609600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62000" y="5238440"/>
            <a:ext cx="7626350" cy="53689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0" y="4879175"/>
            <a:ext cx="1141995" cy="1146538"/>
          </a:xfrm>
          <a:prstGeom prst="rect">
            <a:avLst/>
          </a:prstGeom>
        </p:spPr>
      </p:pic>
      <p:pic>
        <p:nvPicPr>
          <p:cNvPr id="15" name="Whole Clas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B7BBE96-A5DE-4C26-8745-B8E1C3C80C3A}"/>
              </a:ext>
            </a:extLst>
          </p:cNvPr>
          <p:cNvGrpSpPr/>
          <p:nvPr/>
        </p:nvGrpSpPr>
        <p:grpSpPr>
          <a:xfrm>
            <a:off x="2937468" y="1678656"/>
            <a:ext cx="2784415" cy="1993457"/>
            <a:chOff x="3083211" y="3481764"/>
            <a:chExt cx="2784415" cy="19934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1744CC-C2AC-419C-8863-4C5C86513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211" y="3481764"/>
              <a:ext cx="2784415" cy="199345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B58554-B32D-4807-A672-00F707B5DC6D}"/>
                </a:ext>
              </a:extLst>
            </p:cNvPr>
            <p:cNvSpPr/>
            <p:nvPr/>
          </p:nvSpPr>
          <p:spPr>
            <a:xfrm>
              <a:off x="3136028" y="4051549"/>
              <a:ext cx="268655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Ça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va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bien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,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merci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FE885A4-A35E-4E71-8EAD-76AAD82C74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9"/>
          <a:stretch/>
        </p:blipFill>
        <p:spPr>
          <a:xfrm>
            <a:off x="4772070" y="2031559"/>
            <a:ext cx="3426298" cy="4158492"/>
          </a:xfrm>
          <a:prstGeom prst="rect">
            <a:avLst/>
          </a:prstGeom>
        </p:spPr>
      </p:pic>
      <p:pic>
        <p:nvPicPr>
          <p:cNvPr id="14" name="SMALL PLAY BUTTO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293" y="278322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45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2"/>
          <a:stretch/>
        </p:blipFill>
        <p:spPr>
          <a:xfrm>
            <a:off x="762000" y="1577130"/>
            <a:ext cx="7626350" cy="45115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EAE74A-38E7-49AD-835F-C4A7FE507798}"/>
              </a:ext>
            </a:extLst>
          </p:cNvPr>
          <p:cNvSpPr/>
          <p:nvPr/>
        </p:nvSpPr>
        <p:spPr>
          <a:xfrm>
            <a:off x="2431158" y="697112"/>
            <a:ext cx="428803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/>
              <a:t>Ça </a:t>
            </a:r>
            <a:r>
              <a:rPr lang="en-GB" sz="4000" b="1" dirty="0" err="1"/>
              <a:t>na</a:t>
            </a:r>
            <a:r>
              <a:rPr lang="en-GB" sz="4000" b="1" dirty="0"/>
              <a:t> </a:t>
            </a:r>
            <a:r>
              <a:rPr lang="en-GB" sz="4000" b="1" dirty="0" err="1"/>
              <a:t>va</a:t>
            </a:r>
            <a:r>
              <a:rPr lang="en-GB" sz="4000" b="1" dirty="0"/>
              <a:t> pas </a:t>
            </a:r>
            <a:r>
              <a:rPr lang="en-GB" sz="4000" b="1" dirty="0" err="1"/>
              <a:t>bien</a:t>
            </a:r>
            <a:r>
              <a:rPr lang="en-GB" sz="4000" b="1" dirty="0"/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0" y="4879175"/>
            <a:ext cx="1141995" cy="1146538"/>
          </a:xfrm>
          <a:prstGeom prst="rect">
            <a:avLst/>
          </a:prstGeom>
        </p:spPr>
      </p:pic>
      <p:pic>
        <p:nvPicPr>
          <p:cNvPr id="21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2000" y="5238440"/>
            <a:ext cx="7626350" cy="5368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9" y="4869996"/>
            <a:ext cx="1141996" cy="114654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B7BBE96-A5DE-4C26-8745-B8E1C3C80C3A}"/>
              </a:ext>
            </a:extLst>
          </p:cNvPr>
          <p:cNvGrpSpPr/>
          <p:nvPr/>
        </p:nvGrpSpPr>
        <p:grpSpPr>
          <a:xfrm>
            <a:off x="2184417" y="1905671"/>
            <a:ext cx="2784415" cy="1993457"/>
            <a:chOff x="3083211" y="3481764"/>
            <a:chExt cx="2784415" cy="19934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1744CC-C2AC-419C-8863-4C5C86513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211" y="3481764"/>
              <a:ext cx="2784415" cy="199345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B58554-B32D-4807-A672-00F707B5DC6D}"/>
                </a:ext>
              </a:extLst>
            </p:cNvPr>
            <p:cNvSpPr/>
            <p:nvPr/>
          </p:nvSpPr>
          <p:spPr>
            <a:xfrm>
              <a:off x="3136028" y="4051549"/>
              <a:ext cx="268655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Ça ne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va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 pas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bien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.</a:t>
              </a:r>
            </a:p>
          </p:txBody>
        </p:sp>
      </p:grpSp>
      <p:pic>
        <p:nvPicPr>
          <p:cNvPr id="14" name="SMALL PLAY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06" y="304286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1" y="1905671"/>
            <a:ext cx="3674939" cy="4187154"/>
          </a:xfrm>
          <a:prstGeom prst="rect">
            <a:avLst/>
          </a:prstGeom>
        </p:spPr>
      </p:pic>
      <p:pic>
        <p:nvPicPr>
          <p:cNvPr id="9" name="Ça ne va pas bien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49134" y="2381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9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1"/>
          <a:stretch/>
        </p:blipFill>
        <p:spPr>
          <a:xfrm>
            <a:off x="762000" y="1870745"/>
            <a:ext cx="7626350" cy="4222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EAE74A-38E7-49AD-835F-C4A7FE507798}"/>
              </a:ext>
            </a:extLst>
          </p:cNvPr>
          <p:cNvSpPr/>
          <p:nvPr/>
        </p:nvSpPr>
        <p:spPr>
          <a:xfrm>
            <a:off x="1760301" y="697112"/>
            <a:ext cx="5629746" cy="10464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Ask the People around You</a:t>
            </a:r>
          </a:p>
          <a:p>
            <a:pPr algn="ctr"/>
            <a:r>
              <a:rPr lang="en-GB" sz="3200" dirty="0"/>
              <a:t>“Comment </a:t>
            </a:r>
            <a:r>
              <a:rPr lang="en-GB" sz="3200" dirty="0" err="1"/>
              <a:t>ça</a:t>
            </a:r>
            <a:r>
              <a:rPr lang="en-GB" sz="3200" dirty="0"/>
              <a:t> </a:t>
            </a:r>
            <a:r>
              <a:rPr lang="en-GB" sz="3200" dirty="0" err="1"/>
              <a:t>va</a:t>
            </a:r>
            <a:r>
              <a:rPr lang="en-GB" sz="3200" dirty="0"/>
              <a:t>?”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764800-F466-4186-A359-42668AFA9A1F}"/>
              </a:ext>
            </a:extLst>
          </p:cNvPr>
          <p:cNvGrpSpPr/>
          <p:nvPr/>
        </p:nvGrpSpPr>
        <p:grpSpPr>
          <a:xfrm flipH="1">
            <a:off x="3201228" y="2555724"/>
            <a:ext cx="2376984" cy="2188723"/>
            <a:chOff x="869629" y="3231768"/>
            <a:chExt cx="2376984" cy="218872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86CAEB2-7305-45EF-B98A-47A7F5F74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9629" y="3231768"/>
              <a:ext cx="2376984" cy="2188723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6F57805-68FA-460E-8100-985899D094EF}"/>
                </a:ext>
              </a:extLst>
            </p:cNvPr>
            <p:cNvSpPr/>
            <p:nvPr/>
          </p:nvSpPr>
          <p:spPr>
            <a:xfrm>
              <a:off x="869629" y="4198405"/>
              <a:ext cx="2376984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Comment </a:t>
              </a:r>
              <a:r>
                <a:rPr lang="en-GB" dirty="0" err="1"/>
                <a:t>ça</a:t>
              </a:r>
              <a:r>
                <a:rPr lang="en-GB" dirty="0"/>
                <a:t> </a:t>
              </a:r>
              <a:r>
                <a:rPr lang="en-GB" dirty="0" err="1"/>
                <a:t>va</a:t>
              </a:r>
              <a:r>
                <a:rPr lang="en-GB" dirty="0"/>
                <a:t>?</a:t>
              </a:r>
            </a:p>
          </p:txBody>
        </p:sp>
      </p:grpSp>
      <p:pic>
        <p:nvPicPr>
          <p:cNvPr id="30" name="SMALL PLAY BUTTO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7" y="409776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omment ça va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4934" y="2319841"/>
            <a:ext cx="609600" cy="609600"/>
          </a:xfrm>
          <a:prstGeom prst="rect">
            <a:avLst/>
          </a:prstGeom>
        </p:spPr>
      </p:pic>
      <p:pic>
        <p:nvPicPr>
          <p:cNvPr id="14" name="Whole Clas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762000" y="5238440"/>
            <a:ext cx="2593596" cy="5368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29" y="4869996"/>
            <a:ext cx="1141996" cy="114654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794754" y="5240948"/>
            <a:ext cx="2593596" cy="53689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96" y="4879175"/>
            <a:ext cx="1141995" cy="11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3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4"/>
          <a:stretch/>
        </p:blipFill>
        <p:spPr>
          <a:xfrm>
            <a:off x="762000" y="1661020"/>
            <a:ext cx="7626350" cy="44288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02" y="1660558"/>
            <a:ext cx="3464829" cy="43698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EAE74A-38E7-49AD-835F-C4A7FE507798}"/>
              </a:ext>
            </a:extLst>
          </p:cNvPr>
          <p:cNvSpPr/>
          <p:nvPr/>
        </p:nvSpPr>
        <p:spPr>
          <a:xfrm>
            <a:off x="3815383" y="697112"/>
            <a:ext cx="151323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Et </a:t>
            </a:r>
            <a:r>
              <a:rPr lang="en-GB" altLang="en-US" sz="4000" b="1" dirty="0" err="1"/>
              <a:t>toi</a:t>
            </a:r>
            <a:r>
              <a:rPr lang="en-GB" altLang="en-US" sz="4000" b="1" dirty="0"/>
              <a:t>?</a:t>
            </a:r>
            <a:endParaRPr lang="en-GB" sz="4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356085" y="1312665"/>
            <a:ext cx="2686557" cy="1563677"/>
            <a:chOff x="1356085" y="1312665"/>
            <a:chExt cx="2686557" cy="156367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A1744CC-C2AC-419C-8863-4C5C86513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10" y="1312665"/>
              <a:ext cx="2184108" cy="1563677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B58554-B32D-4807-A672-00F707B5DC6D}"/>
                </a:ext>
              </a:extLst>
            </p:cNvPr>
            <p:cNvSpPr/>
            <p:nvPr/>
          </p:nvSpPr>
          <p:spPr>
            <a:xfrm flipH="1">
              <a:off x="1356085" y="1769997"/>
              <a:ext cx="268655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Ça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va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bien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merci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.</a:t>
              </a:r>
            </a:p>
          </p:txBody>
        </p:sp>
      </p:grpSp>
      <p:pic>
        <p:nvPicPr>
          <p:cNvPr id="30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637433" y="3125346"/>
            <a:ext cx="2686557" cy="1563677"/>
            <a:chOff x="1637433" y="3125346"/>
            <a:chExt cx="2686557" cy="156367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A1744CC-C2AC-419C-8863-4C5C86513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5340" flipV="1">
              <a:off x="1888658" y="3125346"/>
              <a:ext cx="2184108" cy="1563677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5B58554-B32D-4807-A672-00F707B5DC6D}"/>
                </a:ext>
              </a:extLst>
            </p:cNvPr>
            <p:cNvSpPr/>
            <p:nvPr/>
          </p:nvSpPr>
          <p:spPr>
            <a:xfrm flipH="1">
              <a:off x="1637433" y="3488132"/>
              <a:ext cx="268655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Comment</a:t>
              </a:r>
            </a:p>
            <a:p>
              <a:pPr indent="-228600" algn="ctr"/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ça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va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86750" y="2366917"/>
            <a:ext cx="2686557" cy="1563677"/>
            <a:chOff x="1041042" y="1814259"/>
            <a:chExt cx="2686557" cy="156367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A1744CC-C2AC-419C-8863-4C5C86513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29805" y="1814259"/>
              <a:ext cx="2184108" cy="1563677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B58554-B32D-4807-A672-00F707B5DC6D}"/>
                </a:ext>
              </a:extLst>
            </p:cNvPr>
            <p:cNvSpPr/>
            <p:nvPr/>
          </p:nvSpPr>
          <p:spPr>
            <a:xfrm flipH="1">
              <a:off x="1041042" y="2176938"/>
              <a:ext cx="268655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fr-FR" altLang="en-US" dirty="0">
                  <a:latin typeface="Twinkl" pitchFamily="50" charset="0"/>
                  <a:sym typeface="Sassoon Infant Rg" pitchFamily="2" charset="0"/>
                </a:rPr>
                <a:t>Ça va bien merci.</a:t>
              </a:r>
            </a:p>
            <a:p>
              <a:pPr indent="-228600" algn="ctr"/>
              <a:r>
                <a:rPr lang="fr-FR" altLang="en-US" b="1" dirty="0">
                  <a:latin typeface="Twinkl" pitchFamily="50" charset="0"/>
                  <a:sym typeface="Sassoon Infant Rg" pitchFamily="2" charset="0"/>
                </a:rPr>
                <a:t>Et toi</a:t>
              </a:r>
              <a:r>
                <a:rPr lang="fr-FR" altLang="en-US" dirty="0">
                  <a:latin typeface="Twinkl" pitchFamily="50" charset="0"/>
                  <a:sym typeface="Sassoon Infant Rg" pitchFamily="2" charset="0"/>
                </a:rPr>
                <a:t>?</a:t>
              </a:r>
            </a:p>
          </p:txBody>
        </p:sp>
      </p:grpSp>
      <p:pic>
        <p:nvPicPr>
          <p:cNvPr id="41" name="COMMENT CA VA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29" y="424359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CA VA BIEN MERCI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66" y="225598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ET TOI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646" y="3444177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Ça va bien, merc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9117" y="1050958"/>
            <a:ext cx="609600" cy="609600"/>
          </a:xfrm>
          <a:prstGeom prst="rect">
            <a:avLst/>
          </a:prstGeom>
        </p:spPr>
      </p:pic>
      <p:pic>
        <p:nvPicPr>
          <p:cNvPr id="15" name="Comment ça va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9117" y="1951183"/>
            <a:ext cx="609600" cy="609600"/>
          </a:xfrm>
          <a:prstGeom prst="rect">
            <a:avLst/>
          </a:prstGeom>
        </p:spPr>
      </p:pic>
      <p:pic>
        <p:nvPicPr>
          <p:cNvPr id="16" name="Et toi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90902" y="2843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9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6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7"/>
          <a:stretch/>
        </p:blipFill>
        <p:spPr>
          <a:xfrm>
            <a:off x="762000" y="1560352"/>
            <a:ext cx="7626350" cy="45294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EAE74A-38E7-49AD-835F-C4A7FE507798}"/>
              </a:ext>
            </a:extLst>
          </p:cNvPr>
          <p:cNvSpPr/>
          <p:nvPr/>
        </p:nvSpPr>
        <p:spPr>
          <a:xfrm>
            <a:off x="2936634" y="697112"/>
            <a:ext cx="3670877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/>
              <a:t>Ça </a:t>
            </a:r>
            <a:r>
              <a:rPr lang="en-GB" sz="4000" b="1" dirty="0" err="1"/>
              <a:t>va</a:t>
            </a:r>
            <a:r>
              <a:rPr lang="en-GB" sz="4000" b="1" dirty="0"/>
              <a:t> </a:t>
            </a:r>
            <a:r>
              <a:rPr lang="en-GB" sz="4000" b="1" dirty="0" err="1"/>
              <a:t>trés</a:t>
            </a:r>
            <a:r>
              <a:rPr lang="en-GB" sz="4000" b="1" dirty="0"/>
              <a:t> </a:t>
            </a:r>
            <a:r>
              <a:rPr lang="en-GB" sz="4000" b="1" dirty="0" err="1"/>
              <a:t>bien</a:t>
            </a:r>
            <a:r>
              <a:rPr lang="en-GB" sz="4000" b="1" dirty="0"/>
              <a:t>!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62000" y="5238440"/>
            <a:ext cx="7626350" cy="53689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78" y="4921043"/>
            <a:ext cx="1023578" cy="1027651"/>
          </a:xfrm>
          <a:prstGeom prst="rect">
            <a:avLst/>
          </a:prstGeom>
        </p:spPr>
      </p:pic>
      <p:pic>
        <p:nvPicPr>
          <p:cNvPr id="12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Ça va trés bien!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0845" y="1476375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34" y="2347141"/>
            <a:ext cx="3353403" cy="37456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B7BBE96-A5DE-4C26-8745-B8E1C3C80C3A}"/>
              </a:ext>
            </a:extLst>
          </p:cNvPr>
          <p:cNvGrpSpPr/>
          <p:nvPr/>
        </p:nvGrpSpPr>
        <p:grpSpPr>
          <a:xfrm flipH="1">
            <a:off x="4494868" y="2206266"/>
            <a:ext cx="2784415" cy="1993457"/>
            <a:chOff x="3083211" y="3481764"/>
            <a:chExt cx="2784415" cy="19934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1744CC-C2AC-419C-8863-4C5C86513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211" y="3481764"/>
              <a:ext cx="2784415" cy="199345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B58554-B32D-4807-A672-00F707B5DC6D}"/>
                </a:ext>
              </a:extLst>
            </p:cNvPr>
            <p:cNvSpPr/>
            <p:nvPr/>
          </p:nvSpPr>
          <p:spPr>
            <a:xfrm>
              <a:off x="3136028" y="4051549"/>
              <a:ext cx="268655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indent="-228600"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Ça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va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trés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 </a:t>
              </a:r>
              <a:r>
                <a:rPr lang="en-GB" altLang="en-US" dirty="0" err="1">
                  <a:latin typeface="Twinkl" pitchFamily="50" charset="0"/>
                  <a:sym typeface="Sassoon Infant Rg" pitchFamily="2" charset="0"/>
                </a:rPr>
                <a:t>bien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!</a:t>
              </a:r>
            </a:p>
          </p:txBody>
        </p:sp>
      </p:grpSp>
      <p:pic>
        <p:nvPicPr>
          <p:cNvPr id="14" name="SMALL PLAY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05" y="337019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91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 French" id="{2533E00D-CEA6-4D8F-A2D4-5EEF09725C3F}" vid="{6A452DBE-0FDB-4F60-8923-D977FF034700}"/>
    </a:ext>
  </a:extLst>
</a:theme>
</file>

<file path=ppt/theme/theme2.xml><?xml version="1.0" encoding="utf-8"?>
<a:theme xmlns:a="http://schemas.openxmlformats.org/drawingml/2006/main" name="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 French" id="{2533E00D-CEA6-4D8F-A2D4-5EEF09725C3F}" vid="{9B6EB198-7737-483C-8DBB-37451EFFECD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 French</Template>
  <TotalTime>1099</TotalTime>
  <Words>312</Words>
  <Application>Microsoft Office PowerPoint</Application>
  <PresentationFormat>On-screen Show (4:3)</PresentationFormat>
  <Paragraphs>69</Paragraphs>
  <Slides>16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Tuffy-TTF</vt:lpstr>
      <vt:lpstr>Calibri</vt:lpstr>
      <vt:lpstr>Twinkl</vt:lpstr>
      <vt:lpstr>Sassoon Infant Rg</vt:lpstr>
      <vt:lpstr>Arial</vt:lpstr>
      <vt:lpstr>Twinkl SemiBold</vt:lpstr>
      <vt:lpstr>Tuffy</vt:lpstr>
      <vt:lpstr>Office Theme</vt:lpstr>
      <vt:lpstr>1_Office Theme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Maurice Stubbs</dc:creator>
  <cp:lastModifiedBy>Rachel Leather</cp:lastModifiedBy>
  <cp:revision>78</cp:revision>
  <dcterms:created xsi:type="dcterms:W3CDTF">2019-07-17T12:20:09Z</dcterms:created>
  <dcterms:modified xsi:type="dcterms:W3CDTF">2019-11-18T09:03:21Z</dcterms:modified>
</cp:coreProperties>
</file>