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77" r:id="rId2"/>
    <p:sldId id="258" r:id="rId3"/>
    <p:sldId id="263" r:id="rId4"/>
    <p:sldId id="280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uffy-TTF" panose="020B06030601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6F9"/>
    <a:srgbClr val="9DD3EB"/>
    <a:srgbClr val="BEE2F2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0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16B142-B508-47CB-A8C9-C48238A63138}" type="datetimeFigureOut">
              <a:rPr lang="en-GB"/>
              <a:pPr>
                <a:defRPr/>
              </a:pPr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3296E-D393-46C4-9462-3FD6A1C72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169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3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2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3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8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WAV"/><Relationship Id="rId21" Type="http://schemas.microsoft.com/office/2007/relationships/media" Target="../media/media11.WAV"/><Relationship Id="rId42" Type="http://schemas.openxmlformats.org/officeDocument/2006/relationships/audio" Target="../media/media21.WAV"/><Relationship Id="rId47" Type="http://schemas.microsoft.com/office/2007/relationships/media" Target="../media/media24.WAV"/><Relationship Id="rId63" Type="http://schemas.openxmlformats.org/officeDocument/2006/relationships/image" Target="../media/image17.png"/><Relationship Id="rId68" Type="http://schemas.openxmlformats.org/officeDocument/2006/relationships/image" Target="../media/image22.png"/><Relationship Id="rId16" Type="http://schemas.openxmlformats.org/officeDocument/2006/relationships/audio" Target="../media/media8.WAV"/><Relationship Id="rId11" Type="http://schemas.microsoft.com/office/2007/relationships/media" Target="../media/media6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2.png"/><Relationship Id="rId74" Type="http://schemas.openxmlformats.org/officeDocument/2006/relationships/image" Target="../media/image28.png"/><Relationship Id="rId79" Type="http://schemas.openxmlformats.org/officeDocument/2006/relationships/image" Target="../media/image33.png"/><Relationship Id="rId5" Type="http://schemas.microsoft.com/office/2007/relationships/media" Target="../media/media3.WAV"/><Relationship Id="rId61" Type="http://schemas.openxmlformats.org/officeDocument/2006/relationships/image" Target="../media/image15.png"/><Relationship Id="rId82" Type="http://schemas.openxmlformats.org/officeDocument/2006/relationships/image" Target="../media/image36.png"/><Relationship Id="rId19" Type="http://schemas.microsoft.com/office/2007/relationships/media" Target="../media/media10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WAV"/><Relationship Id="rId48" Type="http://schemas.openxmlformats.org/officeDocument/2006/relationships/audio" Target="../media/media24.WAV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77" Type="http://schemas.openxmlformats.org/officeDocument/2006/relationships/image" Target="../media/image31.png"/><Relationship Id="rId8" Type="http://schemas.openxmlformats.org/officeDocument/2006/relationships/audio" Target="../media/media4.WAV"/><Relationship Id="rId51" Type="http://schemas.microsoft.com/office/2007/relationships/media" Target="../media/media26.WAV"/><Relationship Id="rId72" Type="http://schemas.openxmlformats.org/officeDocument/2006/relationships/image" Target="../media/image26.png"/><Relationship Id="rId80" Type="http://schemas.openxmlformats.org/officeDocument/2006/relationships/image" Target="../media/image34.png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audio" Target="../media/media23.WAV"/><Relationship Id="rId59" Type="http://schemas.openxmlformats.org/officeDocument/2006/relationships/image" Target="../media/image13.png"/><Relationship Id="rId67" Type="http://schemas.openxmlformats.org/officeDocument/2006/relationships/image" Target="../media/image21.png"/><Relationship Id="rId20" Type="http://schemas.openxmlformats.org/officeDocument/2006/relationships/audio" Target="../media/media10.WAV"/><Relationship Id="rId41" Type="http://schemas.microsoft.com/office/2007/relationships/media" Target="../media/media21.WAV"/><Relationship Id="rId54" Type="http://schemas.openxmlformats.org/officeDocument/2006/relationships/image" Target="../media/image8.pn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microsoft.com/office/2007/relationships/media" Target="../media/media25.WAV"/><Relationship Id="rId57" Type="http://schemas.openxmlformats.org/officeDocument/2006/relationships/image" Target="../media/image11.png"/><Relationship Id="rId10" Type="http://schemas.openxmlformats.org/officeDocument/2006/relationships/audio" Target="../media/media5.WAV"/><Relationship Id="rId31" Type="http://schemas.microsoft.com/office/2007/relationships/media" Target="../media/media16.WAV"/><Relationship Id="rId44" Type="http://schemas.openxmlformats.org/officeDocument/2006/relationships/audio" Target="../media/media22.WAV"/><Relationship Id="rId52" Type="http://schemas.openxmlformats.org/officeDocument/2006/relationships/audio" Target="../media/media26.WAV"/><Relationship Id="rId60" Type="http://schemas.openxmlformats.org/officeDocument/2006/relationships/image" Target="../media/image14.png"/><Relationship Id="rId65" Type="http://schemas.openxmlformats.org/officeDocument/2006/relationships/image" Target="../media/image19.png"/><Relationship Id="rId73" Type="http://schemas.openxmlformats.org/officeDocument/2006/relationships/image" Target="../media/image2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9" Type="http://schemas.microsoft.com/office/2007/relationships/media" Target="../media/media20.WAV"/><Relationship Id="rId34" Type="http://schemas.openxmlformats.org/officeDocument/2006/relationships/audio" Target="../media/media17.WAV"/><Relationship Id="rId50" Type="http://schemas.openxmlformats.org/officeDocument/2006/relationships/audio" Target="../media/media25.WAV"/><Relationship Id="rId55" Type="http://schemas.openxmlformats.org/officeDocument/2006/relationships/image" Target="../media/image9.png"/><Relationship Id="rId76" Type="http://schemas.openxmlformats.org/officeDocument/2006/relationships/image" Target="../media/image30.png"/><Relationship Id="rId7" Type="http://schemas.microsoft.com/office/2007/relationships/media" Target="../media/media4.WAV"/><Relationship Id="rId71" Type="http://schemas.openxmlformats.org/officeDocument/2006/relationships/image" Target="../media/image25.png"/><Relationship Id="rId2" Type="http://schemas.openxmlformats.org/officeDocument/2006/relationships/audio" Target="../media/media1.WAV"/><Relationship Id="rId29" Type="http://schemas.microsoft.com/office/2007/relationships/media" Target="../media/media15.WAV"/><Relationship Id="rId24" Type="http://schemas.openxmlformats.org/officeDocument/2006/relationships/audio" Target="../media/media12.WAV"/><Relationship Id="rId40" Type="http://schemas.openxmlformats.org/officeDocument/2006/relationships/audio" Target="../media/media20.WAV"/><Relationship Id="rId45" Type="http://schemas.microsoft.com/office/2007/relationships/media" Target="../media/media23.WAV"/><Relationship Id="rId66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 | Year 3 | Family and Friends | How Do You Spell? | Lesson 5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Family and Friends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7145338" cy="1595438"/>
          </a:xfrm>
        </p:spPr>
        <p:txBody>
          <a:bodyPr/>
          <a:lstStyle/>
          <a:p>
            <a:pPr eaLnBrk="1" hangingPunct="1"/>
            <a:r>
              <a:rPr lang="en-GB" altLang="en-US" sz="3700"/>
              <a:t>What Question Do We Need?</a:t>
            </a:r>
          </a:p>
        </p:txBody>
      </p:sp>
      <p:pic>
        <p:nvPicPr>
          <p:cNvPr id="1638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3128963"/>
            <a:ext cx="7632700" cy="29638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1979613"/>
            <a:ext cx="7031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What do you think the missing question means?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074988" y="4213225"/>
            <a:ext cx="2317750" cy="1595438"/>
          </a:xfrm>
          <a:prstGeom prst="wedgeEllipseCallout">
            <a:avLst>
              <a:gd name="adj1" fmla="val -79854"/>
              <a:gd name="adj2" fmla="val -707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152775" y="4594225"/>
            <a:ext cx="2162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Je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m’appelle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Sayed: </a:t>
            </a:r>
            <a:r>
              <a:rPr lang="de-DE" altLang="en-US" dirty="0">
                <a:solidFill>
                  <a:schemeClr val="tx1"/>
                </a:solidFill>
                <a:latin typeface="Twinkl" pitchFamily="2" charset="0"/>
              </a:rPr>
              <a:t>es-majuscule, ah, eegrek, euh, deh.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7"/>
          <a:stretch>
            <a:fillRect/>
          </a:stretch>
        </p:blipFill>
        <p:spPr bwMode="auto">
          <a:xfrm>
            <a:off x="835025" y="3121025"/>
            <a:ext cx="216058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3"/>
          <a:stretch>
            <a:fillRect/>
          </a:stretch>
        </p:blipFill>
        <p:spPr bwMode="auto">
          <a:xfrm>
            <a:off x="6246813" y="3036888"/>
            <a:ext cx="1633537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4554538" y="2752725"/>
            <a:ext cx="1506537" cy="1177925"/>
          </a:xfrm>
          <a:prstGeom prst="wedgeEllipseCallout">
            <a:avLst>
              <a:gd name="adj1" fmla="val 66373"/>
              <a:gd name="adj2" fmla="val 536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4703763" y="3157538"/>
            <a:ext cx="1208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???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650" y="2490788"/>
            <a:ext cx="119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21A6F9"/>
                </a:solidFill>
                <a:latin typeface="Twinkl" pitchFamily="2" charset="0"/>
              </a:rPr>
              <a:t>Comment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76425" y="2490788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rgbClr val="21A6F9"/>
                </a:solidFill>
                <a:latin typeface="Twinkl" pitchFamily="2" charset="0"/>
              </a:rPr>
              <a:t>ça</a:t>
            </a:r>
            <a:endParaRPr lang="en-GB" altLang="en-US" b="1" dirty="0">
              <a:solidFill>
                <a:srgbClr val="21A6F9"/>
              </a:solidFill>
              <a:latin typeface="Twinkl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95613" y="2490788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rgbClr val="21A6F9"/>
                </a:solidFill>
                <a:latin typeface="Twinkl" pitchFamily="2" charset="0"/>
              </a:rPr>
              <a:t>s’écrit</a:t>
            </a:r>
            <a:r>
              <a:rPr lang="en-GB" altLang="en-US" b="1" dirty="0">
                <a:solidFill>
                  <a:srgbClr val="21A6F9"/>
                </a:solidFill>
                <a:latin typeface="Twinkl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183563" cy="1595438"/>
          </a:xfrm>
        </p:spPr>
        <p:txBody>
          <a:bodyPr/>
          <a:lstStyle/>
          <a:p>
            <a:pPr eaLnBrk="1" hangingPunct="1"/>
            <a:r>
              <a:rPr lang="en-GB" altLang="en-US"/>
              <a:t>Allez-Y!</a:t>
            </a:r>
          </a:p>
        </p:txBody>
      </p:sp>
      <p:pic>
        <p:nvPicPr>
          <p:cNvPr id="1741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2955925"/>
            <a:ext cx="7632700" cy="233838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1058863" y="2081213"/>
            <a:ext cx="7329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Ask your friends to spell out their name. 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413125" y="2701925"/>
            <a:ext cx="2317750" cy="1250950"/>
          </a:xfrm>
          <a:prstGeom prst="wedgeEllipseCallout">
            <a:avLst>
              <a:gd name="adj1" fmla="val -79123"/>
              <a:gd name="adj2" fmla="val 293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521075" y="3133725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Comment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ça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s’écrit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pic>
        <p:nvPicPr>
          <p:cNvPr id="174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r="-2" b="11269"/>
          <a:stretch>
            <a:fillRect/>
          </a:stretch>
        </p:blipFill>
        <p:spPr bwMode="auto">
          <a:xfrm>
            <a:off x="755650" y="2676525"/>
            <a:ext cx="37703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572000" y="5546725"/>
            <a:ext cx="370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Listen carefully and write it down!</a:t>
            </a:r>
          </a:p>
        </p:txBody>
      </p:sp>
      <p:pic>
        <p:nvPicPr>
          <p:cNvPr id="174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7" b="8862"/>
          <a:stretch>
            <a:fillRect/>
          </a:stretch>
        </p:blipFill>
        <p:spPr bwMode="auto">
          <a:xfrm>
            <a:off x="6121400" y="2451100"/>
            <a:ext cx="22669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183563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 Jouer! </a:t>
            </a:r>
            <a:br>
              <a:rPr lang="en-GB" altLang="en-US"/>
            </a:br>
            <a:r>
              <a:rPr lang="en-GB" altLang="en-US" sz="2700"/>
              <a:t>(Let’s Play a Game!)</a:t>
            </a:r>
          </a:p>
        </p:txBody>
      </p:sp>
      <p:pic>
        <p:nvPicPr>
          <p:cNvPr id="18435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2208213"/>
            <a:ext cx="7632700" cy="388461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1062038" y="2463800"/>
            <a:ext cx="7019925" cy="3373438"/>
            <a:chOff x="1172655" y="2502671"/>
            <a:chExt cx="7019157" cy="3373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9235" y="2502671"/>
              <a:ext cx="2382577" cy="3371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3179" y="2502671"/>
              <a:ext cx="2384164" cy="3371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7123" y="2502671"/>
              <a:ext cx="2385752" cy="3373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2655" y="2502671"/>
              <a:ext cx="2382576" cy="3371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892175" y="1901825"/>
            <a:ext cx="2317750" cy="1249363"/>
            <a:chOff x="983074" y="2011814"/>
            <a:chExt cx="2317985" cy="1250629"/>
          </a:xfrm>
        </p:grpSpPr>
        <p:sp>
          <p:nvSpPr>
            <p:cNvPr id="8" name="Oval Callout 7"/>
            <p:cNvSpPr/>
            <p:nvPr/>
          </p:nvSpPr>
          <p:spPr>
            <a:xfrm>
              <a:off x="983074" y="2011814"/>
              <a:ext cx="2317985" cy="1250629"/>
            </a:xfrm>
            <a:prstGeom prst="wedgeEllipseCallout">
              <a:avLst>
                <a:gd name="adj1" fmla="val -52458"/>
                <a:gd name="adj2" fmla="val 794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8440" name="TextBox 10"/>
            <p:cNvSpPr txBox="1">
              <a:spLocks noChangeArrowheads="1"/>
            </p:cNvSpPr>
            <p:nvPr/>
          </p:nvSpPr>
          <p:spPr bwMode="auto">
            <a:xfrm>
              <a:off x="1090838" y="2443405"/>
              <a:ext cx="2161399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Comment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ça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s’écrit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946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use French pronunciation of the alphabet to spell words.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say letters of the French alphabet with good pronunciation.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ask for and give spellings using the French alphabet.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Twink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use French pronunciation of the alphabet to spell words.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say letters of the French alphabet with good pronunciation.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ask for and give spellings using the French alphabet.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5" name="a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62225"/>
            <a:ext cx="30003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081213"/>
            <a:ext cx="239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2435225"/>
            <a:ext cx="24780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054225"/>
            <a:ext cx="28702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527300"/>
            <a:ext cx="25177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922463"/>
            <a:ext cx="2020887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212975"/>
            <a:ext cx="21177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097088"/>
            <a:ext cx="266065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62225"/>
            <a:ext cx="12033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j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078038"/>
            <a:ext cx="13160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157413"/>
            <a:ext cx="25638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125663"/>
            <a:ext cx="12493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976563"/>
            <a:ext cx="4254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n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786063"/>
            <a:ext cx="313531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624138"/>
            <a:ext cx="26765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184400"/>
            <a:ext cx="23145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7900"/>
            <a:ext cx="27305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740025"/>
            <a:ext cx="19208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s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697163"/>
            <a:ext cx="23288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081213"/>
            <a:ext cx="2332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u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859088"/>
            <a:ext cx="29702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v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579688"/>
            <a:ext cx="30924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944813"/>
            <a:ext cx="40624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x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733675"/>
            <a:ext cx="27749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y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55813"/>
            <a:ext cx="21685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z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647950"/>
            <a:ext cx="258603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Whole Class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a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71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c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d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e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2914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f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366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g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h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82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j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k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712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l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m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n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2914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o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366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q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r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5818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s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t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71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u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v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w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294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x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3667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y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z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1"/>
          <p:cNvGrpSpPr>
            <a:grpSpLocks/>
          </p:cNvGrpSpPr>
          <p:nvPr/>
        </p:nvGrpSpPr>
        <p:grpSpPr bwMode="auto">
          <a:xfrm>
            <a:off x="1157288" y="728663"/>
            <a:ext cx="1519237" cy="654050"/>
            <a:chOff x="1157287" y="728663"/>
            <a:chExt cx="1519302" cy="654050"/>
          </a:xfrm>
        </p:grpSpPr>
        <p:sp>
          <p:nvSpPr>
            <p:cNvPr id="58" name="Rectangle 57"/>
            <p:cNvSpPr/>
            <p:nvPr/>
          </p:nvSpPr>
          <p:spPr>
            <a:xfrm>
              <a:off x="1157287" y="728663"/>
              <a:ext cx="1519302" cy="654050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59" name="TextBox 10"/>
            <p:cNvSpPr txBox="1">
              <a:spLocks noChangeArrowheads="1"/>
            </p:cNvSpPr>
            <p:nvPr/>
          </p:nvSpPr>
          <p:spPr bwMode="auto">
            <a:xfrm>
              <a:off x="1390070" y="779818"/>
              <a:ext cx="12865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Twinkl" pitchFamily="2" charset="0"/>
                </a:rPr>
                <a:t>Click play buttons throughout to hear phrases and words.</a:t>
              </a:r>
            </a:p>
          </p:txBody>
        </p:sp>
      </p:grpSp>
      <p:pic>
        <p:nvPicPr>
          <p:cNvPr id="60" name="Play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25475" y="485775"/>
            <a:ext cx="8220075" cy="1595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/>
              <a:t>What Can </a:t>
            </a:r>
            <a:br>
              <a:rPr lang="en-GB" altLang="en-US" dirty="0"/>
            </a:br>
            <a:r>
              <a:rPr lang="en-GB" altLang="en-US" dirty="0"/>
              <a:t>You Remember?</a:t>
            </a:r>
          </a:p>
        </p:txBody>
      </p:sp>
    </p:spTree>
    <p:extLst>
      <p:ext uri="{BB962C8B-B14F-4D97-AF65-F5344CB8AC3E}">
        <p14:creationId xmlns:p14="http://schemas.microsoft.com/office/powerpoint/2010/main" val="30532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2" fill="hold"/>
                                        <p:tgtEl>
                                          <p:spTgt spid="13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17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5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93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055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17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560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917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055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917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1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193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3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101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5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963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7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055" fill="hold"/>
                                        <p:tgtEl>
                                          <p:spTgt spid="13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917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5" dur="1285" fill="hold"/>
                                        <p:tgtEl>
                                          <p:spTgt spid="13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917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6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055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8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917" fill="hold"/>
                                        <p:tgtEl>
                                          <p:spTgt spid="13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0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872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2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826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4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1" dur="1285" fill="hold"/>
                                        <p:tgtEl>
                                          <p:spTgt spid="13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6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422" fill="hold"/>
                                        <p:tgtEl>
                                          <p:spTgt spid="13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8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3" dur="1422" fill="hold"/>
                                        <p:tgtEl>
                                          <p:spTgt spid="13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4" dur="1193" fill="hold"/>
                                        <p:tgtEl>
                                          <p:spTgt spid="13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5" dur="917" fill="hold"/>
                                        <p:tgtEl>
                                          <p:spTgt spid="13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3"/>
                </p:tgtEl>
              </p:cMediaNode>
            </p:audio>
            <p:audio>
              <p:cMediaNode vol="80000">
                <p:cTn id="5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 vol="80000">
                <p:cTn id="5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  <p:audio>
              <p:cMediaNode vol="80000">
                <p:cTn id="5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  <p:audio>
              <p:cMediaNode vol="80000">
                <p:cTn id="5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  <p:audio>
              <p:cMediaNode vol="80000">
                <p:cTn id="5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  <p:audio>
              <p:cMediaNode vol="80000">
                <p:cTn id="5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  <p:audio>
              <p:cMediaNode vol="80000">
                <p:cTn id="5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  <p:audio>
              <p:cMediaNode vol="80000">
                <p:cTn id="5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  <p:audio>
              <p:cMediaNode vol="80000" mute="1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  <p:audio>
              <p:cMediaNode vol="80000">
                <p:cTn id="5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  <p:audio>
              <p:cMediaNode vol="80000">
                <p:cTn id="5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9"/>
                </p:tgtEl>
              </p:cMediaNode>
            </p:audio>
            <p:audio>
              <p:cMediaNode vol="8000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  <p:audio>
              <p:cMediaNode vol="80000">
                <p:cTn id="5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  <p:audio>
              <p:cMediaNode vol="80000">
                <p:cTn id="5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"/>
                </p:tgtEl>
              </p:cMediaNode>
            </p:audio>
            <p:audio>
              <p:cMediaNode vol="80000">
                <p:cTn id="5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  <p:audio>
              <p:cMediaNode vol="8000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audio>
            <p:audio>
              <p:cMediaNode vol="80000">
                <p:cTn id="5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5"/>
                </p:tgtEl>
              </p:cMediaNode>
            </p:audio>
            <p:audio>
              <p:cMediaNode vol="80000">
                <p:cTn id="5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6"/>
                </p:tgtEl>
              </p:cMediaNode>
            </p:audio>
            <p:audio>
              <p:cMediaNode vol="100000">
                <p:cTn id="5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7"/>
                </p:tgtEl>
              </p:cMediaNode>
            </p:audio>
            <p:audio>
              <p:cMediaNode vol="80000">
                <p:cTn id="5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8"/>
                </p:tgtEl>
              </p:cMediaNode>
            </p:audio>
            <p:audio>
              <p:cMediaNode vol="80000">
                <p:cTn id="5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7754938" cy="1595438"/>
          </a:xfrm>
        </p:spPr>
        <p:txBody>
          <a:bodyPr/>
          <a:lstStyle/>
          <a:p>
            <a:pPr eaLnBrk="1" hangingPunct="1"/>
            <a:r>
              <a:rPr lang="en-GB" altLang="en-US"/>
              <a:t>What Can You Remember?</a:t>
            </a:r>
          </a:p>
        </p:txBody>
      </p:sp>
      <p:pic>
        <p:nvPicPr>
          <p:cNvPr id="1126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1890713"/>
            <a:ext cx="7632700" cy="420211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2043113"/>
            <a:ext cx="2736850" cy="3871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Comment T’Appelles-Tu?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3128963"/>
            <a:ext cx="7632700" cy="29638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2"/>
          <a:stretch>
            <a:fillRect/>
          </a:stretch>
        </p:blipFill>
        <p:spPr bwMode="auto">
          <a:xfrm>
            <a:off x="858838" y="3484563"/>
            <a:ext cx="1781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3"/>
          <a:stretch>
            <a:fillRect/>
          </a:stretch>
        </p:blipFill>
        <p:spPr bwMode="auto">
          <a:xfrm>
            <a:off x="2654300" y="3498850"/>
            <a:ext cx="17049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137150" y="1949450"/>
            <a:ext cx="2649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What was he/she saying?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How do you know?</a:t>
            </a:r>
          </a:p>
        </p:txBody>
      </p:sp>
      <p:grpSp>
        <p:nvGrpSpPr>
          <p:cNvPr id="12296" name="Group 13"/>
          <p:cNvGrpSpPr>
            <a:grpSpLocks/>
          </p:cNvGrpSpPr>
          <p:nvPr/>
        </p:nvGrpSpPr>
        <p:grpSpPr bwMode="auto">
          <a:xfrm>
            <a:off x="1916113" y="2098675"/>
            <a:ext cx="2060575" cy="1108075"/>
            <a:chOff x="2192868" y="2079779"/>
            <a:chExt cx="2061368" cy="1109133"/>
          </a:xfrm>
        </p:grpSpPr>
        <p:sp>
          <p:nvSpPr>
            <p:cNvPr id="8" name="Oval Callout 7"/>
            <p:cNvSpPr/>
            <p:nvPr/>
          </p:nvSpPr>
          <p:spPr>
            <a:xfrm>
              <a:off x="2192868" y="2079779"/>
              <a:ext cx="2061368" cy="1109133"/>
            </a:xfrm>
            <a:prstGeom prst="wedgeEllipseCallout">
              <a:avLst>
                <a:gd name="adj1" fmla="val -50998"/>
                <a:gd name="adj2" fmla="val 1021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6" name="TextBox 10"/>
            <p:cNvSpPr txBox="1">
              <a:spLocks noChangeArrowheads="1"/>
            </p:cNvSpPr>
            <p:nvPr/>
          </p:nvSpPr>
          <p:spPr bwMode="auto">
            <a:xfrm>
              <a:off x="2432580" y="2311179"/>
              <a:ext cx="15819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Comment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t’appelles-tu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</a:t>
              </a:r>
            </a:p>
          </p:txBody>
        </p:sp>
      </p:grpSp>
      <p:grpSp>
        <p:nvGrpSpPr>
          <p:cNvPr id="12297" name="Group 12"/>
          <p:cNvGrpSpPr>
            <a:grpSpLocks/>
          </p:cNvGrpSpPr>
          <p:nvPr/>
        </p:nvGrpSpPr>
        <p:grpSpPr bwMode="auto">
          <a:xfrm>
            <a:off x="4597400" y="4837113"/>
            <a:ext cx="2047875" cy="1109662"/>
            <a:chOff x="5055693" y="4875346"/>
            <a:chExt cx="2048933" cy="1109133"/>
          </a:xfrm>
        </p:grpSpPr>
        <p:sp>
          <p:nvSpPr>
            <p:cNvPr id="9" name="Oval Callout 8"/>
            <p:cNvSpPr/>
            <p:nvPr/>
          </p:nvSpPr>
          <p:spPr>
            <a:xfrm>
              <a:off x="5055693" y="4875346"/>
              <a:ext cx="2048933" cy="1109133"/>
            </a:xfrm>
            <a:prstGeom prst="wedgeEllipseCallout">
              <a:avLst>
                <a:gd name="adj1" fmla="val -62155"/>
                <a:gd name="adj2" fmla="val -1168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4" name="TextBox 11"/>
            <p:cNvSpPr txBox="1">
              <a:spLocks noChangeArrowheads="1"/>
            </p:cNvSpPr>
            <p:nvPr/>
          </p:nvSpPr>
          <p:spPr bwMode="auto">
            <a:xfrm>
              <a:off x="5289187" y="5245246"/>
              <a:ext cx="1581944" cy="64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Je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m’appelle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….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37150" y="2716213"/>
            <a:ext cx="3226655" cy="1620837"/>
            <a:chOff x="5137150" y="2716213"/>
            <a:chExt cx="3226655" cy="1620837"/>
          </a:xfrm>
        </p:grpSpPr>
        <p:sp>
          <p:nvSpPr>
            <p:cNvPr id="17" name="Rectangle 16"/>
            <p:cNvSpPr/>
            <p:nvPr/>
          </p:nvSpPr>
          <p:spPr>
            <a:xfrm>
              <a:off x="5137150" y="2716213"/>
              <a:ext cx="3103563" cy="1620837"/>
            </a:xfrm>
            <a:prstGeom prst="rect">
              <a:avLst/>
            </a:prstGeom>
            <a:solidFill>
              <a:srgbClr val="9DD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12300" name="Group 17"/>
            <p:cNvGrpSpPr>
              <a:grpSpLocks/>
            </p:cNvGrpSpPr>
            <p:nvPr/>
          </p:nvGrpSpPr>
          <p:grpSpPr bwMode="auto">
            <a:xfrm>
              <a:off x="5189538" y="2870200"/>
              <a:ext cx="3174267" cy="1266948"/>
              <a:chOff x="5188778" y="2869790"/>
              <a:chExt cx="3175316" cy="1267369"/>
            </a:xfrm>
          </p:grpSpPr>
          <p:sp>
            <p:nvSpPr>
              <p:cNvPr id="12301" name="TextBox 14"/>
              <p:cNvSpPr txBox="1">
                <a:spLocks noChangeArrowheads="1"/>
              </p:cNvSpPr>
              <p:nvPr/>
            </p:nvSpPr>
            <p:spPr bwMode="auto">
              <a:xfrm>
                <a:off x="5188778" y="2869790"/>
                <a:ext cx="302995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What new word did we hear at the start of his/her name and surname?  </a:t>
                </a:r>
              </a:p>
            </p:txBody>
          </p:sp>
          <p:sp>
            <p:nvSpPr>
              <p:cNvPr id="12302" name="Rectangle 15"/>
              <p:cNvSpPr>
                <a:spLocks noChangeArrowheads="1"/>
              </p:cNvSpPr>
              <p:nvPr/>
            </p:nvSpPr>
            <p:spPr bwMode="auto">
              <a:xfrm>
                <a:off x="5188778" y="3767704"/>
                <a:ext cx="3175316" cy="369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What do you think it means?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Comment T’Appelles-Tu?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128963"/>
            <a:ext cx="7632700" cy="29638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2"/>
          <a:stretch>
            <a:fillRect/>
          </a:stretch>
        </p:blipFill>
        <p:spPr bwMode="auto">
          <a:xfrm>
            <a:off x="858838" y="3484563"/>
            <a:ext cx="1781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3"/>
          <a:stretch>
            <a:fillRect/>
          </a:stretch>
        </p:blipFill>
        <p:spPr bwMode="auto">
          <a:xfrm>
            <a:off x="2654300" y="3498850"/>
            <a:ext cx="17049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1916113" y="2098675"/>
            <a:ext cx="2060575" cy="1108075"/>
            <a:chOff x="2192868" y="2079779"/>
            <a:chExt cx="2061368" cy="1109133"/>
          </a:xfrm>
        </p:grpSpPr>
        <p:sp>
          <p:nvSpPr>
            <p:cNvPr id="8" name="Oval Callout 7"/>
            <p:cNvSpPr/>
            <p:nvPr/>
          </p:nvSpPr>
          <p:spPr>
            <a:xfrm>
              <a:off x="2192868" y="2079779"/>
              <a:ext cx="2061368" cy="1109133"/>
            </a:xfrm>
            <a:prstGeom prst="wedgeEllipseCallout">
              <a:avLst>
                <a:gd name="adj1" fmla="val -50998"/>
                <a:gd name="adj2" fmla="val 1021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26" name="TextBox 10"/>
            <p:cNvSpPr txBox="1">
              <a:spLocks noChangeArrowheads="1"/>
            </p:cNvSpPr>
            <p:nvPr/>
          </p:nvSpPr>
          <p:spPr bwMode="auto">
            <a:xfrm>
              <a:off x="2432580" y="2311179"/>
              <a:ext cx="15819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Comment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t’appelles-tu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94263" y="2311400"/>
            <a:ext cx="3303587" cy="1820863"/>
          </a:xfrm>
          <a:prstGeom prst="rect">
            <a:avLst/>
          </a:prstGeom>
          <a:solidFill>
            <a:srgbClr val="9DD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54538" y="4737100"/>
            <a:ext cx="2884487" cy="1236663"/>
          </a:xfrm>
          <a:prstGeom prst="wedgeEllipseCallout">
            <a:avLst>
              <a:gd name="adj1" fmla="val -62449"/>
              <a:gd name="adj2" fmla="val -977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4818063" y="4906963"/>
            <a:ext cx="2357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Je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m’appelle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Shannon: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es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-majuscule, ash, ah,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oh,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4970463" y="2435225"/>
            <a:ext cx="3028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Can you spell out your own name using French pronunciation of the letters? </a:t>
            </a: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4970463" y="3336925"/>
            <a:ext cx="276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Have a go with your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talk partner.</a:t>
            </a:r>
          </a:p>
        </p:txBody>
      </p:sp>
      <p:pic>
        <p:nvPicPr>
          <p:cNvPr id="13324" name="Pai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830513"/>
            <a:ext cx="7648575" cy="3262312"/>
          </a:xfrm>
          <a:prstGeom prst="rect">
            <a:avLst/>
          </a:prstGeom>
          <a:solidFill>
            <a:srgbClr val="9DD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Our Names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167063"/>
            <a:ext cx="40259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9"/>
          <p:cNvGrpSpPr>
            <a:grpSpLocks/>
          </p:cNvGrpSpPr>
          <p:nvPr/>
        </p:nvGrpSpPr>
        <p:grpSpPr bwMode="auto">
          <a:xfrm>
            <a:off x="1884363" y="2603500"/>
            <a:ext cx="1330325" cy="617538"/>
            <a:chOff x="1536700" y="1986979"/>
            <a:chExt cx="1329267" cy="618067"/>
          </a:xfrm>
        </p:grpSpPr>
        <p:sp>
          <p:nvSpPr>
            <p:cNvPr id="9" name="Oval 8"/>
            <p:cNvSpPr/>
            <p:nvPr/>
          </p:nvSpPr>
          <p:spPr>
            <a:xfrm>
              <a:off x="1536700" y="1986979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2289" y="2110910"/>
              <a:ext cx="958087" cy="37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Nicole</a:t>
              </a:r>
            </a:p>
          </p:txBody>
        </p:sp>
      </p:grpSp>
      <p:grpSp>
        <p:nvGrpSpPr>
          <p:cNvPr id="14342" name="Group 18"/>
          <p:cNvGrpSpPr>
            <a:grpSpLocks/>
          </p:cNvGrpSpPr>
          <p:nvPr/>
        </p:nvGrpSpPr>
        <p:grpSpPr bwMode="auto">
          <a:xfrm>
            <a:off x="3511550" y="2336800"/>
            <a:ext cx="1330325" cy="617538"/>
            <a:chOff x="3280835" y="1684725"/>
            <a:chExt cx="1329267" cy="618067"/>
          </a:xfrm>
        </p:grpSpPr>
        <p:sp>
          <p:nvSpPr>
            <p:cNvPr id="11" name="Oval 10"/>
            <p:cNvSpPr/>
            <p:nvPr/>
          </p:nvSpPr>
          <p:spPr>
            <a:xfrm>
              <a:off x="3280835" y="1684725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66425" y="1808656"/>
              <a:ext cx="958087" cy="370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Etienne</a:t>
              </a:r>
            </a:p>
          </p:txBody>
        </p:sp>
      </p:grpSp>
      <p:grpSp>
        <p:nvGrpSpPr>
          <p:cNvPr id="14343" name="Group 17"/>
          <p:cNvGrpSpPr>
            <a:grpSpLocks/>
          </p:cNvGrpSpPr>
          <p:nvPr/>
        </p:nvGrpSpPr>
        <p:grpSpPr bwMode="auto">
          <a:xfrm>
            <a:off x="5038725" y="2500313"/>
            <a:ext cx="1328738" cy="619125"/>
            <a:chOff x="4838704" y="1800207"/>
            <a:chExt cx="1329267" cy="618067"/>
          </a:xfrm>
        </p:grpSpPr>
        <p:sp>
          <p:nvSpPr>
            <p:cNvPr id="13" name="Oval 12"/>
            <p:cNvSpPr/>
            <p:nvPr/>
          </p:nvSpPr>
          <p:spPr>
            <a:xfrm>
              <a:off x="4838704" y="1800207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4516" y="1923820"/>
              <a:ext cx="957643" cy="370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Brigitte</a:t>
              </a:r>
            </a:p>
          </p:txBody>
        </p:sp>
      </p:grpSp>
      <p:grpSp>
        <p:nvGrpSpPr>
          <p:cNvPr id="14344" name="Group 16"/>
          <p:cNvGrpSpPr>
            <a:grpSpLocks/>
          </p:cNvGrpSpPr>
          <p:nvPr/>
        </p:nvGrpSpPr>
        <p:grpSpPr bwMode="auto">
          <a:xfrm>
            <a:off x="6367463" y="3167063"/>
            <a:ext cx="1328737" cy="619125"/>
            <a:chOff x="6333065" y="2199024"/>
            <a:chExt cx="1329267" cy="618067"/>
          </a:xfrm>
        </p:grpSpPr>
        <p:sp>
          <p:nvSpPr>
            <p:cNvPr id="15" name="Oval 14"/>
            <p:cNvSpPr/>
            <p:nvPr/>
          </p:nvSpPr>
          <p:spPr>
            <a:xfrm>
              <a:off x="6333065" y="2199024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8876" y="2322637"/>
              <a:ext cx="957645" cy="370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Karen</a:t>
              </a:r>
            </a:p>
          </p:txBody>
        </p:sp>
      </p:grpSp>
      <p:sp>
        <p:nvSpPr>
          <p:cNvPr id="14345" name="TextBox 21"/>
          <p:cNvSpPr txBox="1">
            <a:spLocks noChangeArrowheads="1"/>
          </p:cNvSpPr>
          <p:nvPr/>
        </p:nvSpPr>
        <p:spPr bwMode="auto">
          <a:xfrm>
            <a:off x="755650" y="1817688"/>
            <a:ext cx="7053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Practise spelling out your names around your group.</a:t>
            </a:r>
          </a:p>
        </p:txBody>
      </p:sp>
      <p:grpSp>
        <p:nvGrpSpPr>
          <p:cNvPr id="14346" name="Group 22"/>
          <p:cNvGrpSpPr>
            <a:grpSpLocks/>
          </p:cNvGrpSpPr>
          <p:nvPr/>
        </p:nvGrpSpPr>
        <p:grpSpPr bwMode="auto">
          <a:xfrm>
            <a:off x="854075" y="4675188"/>
            <a:ext cx="2062163" cy="1108075"/>
            <a:chOff x="2192868" y="2079779"/>
            <a:chExt cx="2061368" cy="1109133"/>
          </a:xfrm>
        </p:grpSpPr>
        <p:sp>
          <p:nvSpPr>
            <p:cNvPr id="24" name="Oval Callout 23"/>
            <p:cNvSpPr/>
            <p:nvPr/>
          </p:nvSpPr>
          <p:spPr>
            <a:xfrm>
              <a:off x="2192868" y="2079779"/>
              <a:ext cx="2061368" cy="1109133"/>
            </a:xfrm>
            <a:prstGeom prst="wedgeEllipseCallout">
              <a:avLst>
                <a:gd name="adj1" fmla="val 51685"/>
                <a:gd name="adj2" fmla="val -1123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51" name="TextBox 24"/>
            <p:cNvSpPr txBox="1">
              <a:spLocks noChangeArrowheads="1"/>
            </p:cNvSpPr>
            <p:nvPr/>
          </p:nvSpPr>
          <p:spPr bwMode="auto">
            <a:xfrm>
              <a:off x="2432580" y="2311179"/>
              <a:ext cx="15819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Comment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t’appelles-tu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</a:t>
              </a:r>
            </a:p>
          </p:txBody>
        </p:sp>
      </p:grpSp>
      <p:sp>
        <p:nvSpPr>
          <p:cNvPr id="27" name="Oval Callout 26"/>
          <p:cNvSpPr/>
          <p:nvPr/>
        </p:nvSpPr>
        <p:spPr>
          <a:xfrm>
            <a:off x="6218238" y="4410075"/>
            <a:ext cx="2062162" cy="1484313"/>
          </a:xfrm>
          <a:prstGeom prst="wedgeEllipseCallout">
            <a:avLst>
              <a:gd name="adj1" fmla="val -46891"/>
              <a:gd name="adj2" fmla="val -72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48" name="TextBox 27"/>
          <p:cNvSpPr txBox="1">
            <a:spLocks noChangeArrowheads="1"/>
          </p:cNvSpPr>
          <p:nvPr/>
        </p:nvSpPr>
        <p:spPr bwMode="auto">
          <a:xfrm>
            <a:off x="6457950" y="4584700"/>
            <a:ext cx="15827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Je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m’appelle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Karen: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kah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-majuscule, ah,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aer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euh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en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4349" name="Group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Double It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352675"/>
            <a:ext cx="7632700" cy="3325813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48425" y="2351088"/>
            <a:ext cx="1814513" cy="1984375"/>
          </a:xfrm>
          <a:prstGeom prst="wedgeEllipseCallout">
            <a:avLst>
              <a:gd name="adj1" fmla="val -82064"/>
              <a:gd name="adj2" fmla="val -376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6613525" y="2600325"/>
            <a:ext cx="1484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Il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s’appelle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Maddie. 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em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-majuscule, ah,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deh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deh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altLang="en-US" dirty="0" err="1">
                <a:solidFill>
                  <a:schemeClr val="tx1"/>
                </a:solidFill>
                <a:latin typeface="Twinkl" pitchFamily="2" charset="0"/>
              </a:rPr>
              <a:t>euh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536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2"/>
          <p:cNvGrpSpPr>
            <a:grpSpLocks/>
          </p:cNvGrpSpPr>
          <p:nvPr/>
        </p:nvGrpSpPr>
        <p:grpSpPr bwMode="auto">
          <a:xfrm>
            <a:off x="2314575" y="2120900"/>
            <a:ext cx="2138363" cy="2138363"/>
            <a:chOff x="2314233" y="2121441"/>
            <a:chExt cx="2138307" cy="2138307"/>
          </a:xfrm>
        </p:grpSpPr>
        <p:sp>
          <p:nvSpPr>
            <p:cNvPr id="10" name="Oval 9"/>
            <p:cNvSpPr/>
            <p:nvPr/>
          </p:nvSpPr>
          <p:spPr>
            <a:xfrm>
              <a:off x="2314233" y="2121441"/>
              <a:ext cx="2138307" cy="21383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" t="-1851" r="3929" b="72592"/>
            <a:stretch/>
          </p:blipFill>
          <p:spPr>
            <a:xfrm>
              <a:off x="2349213" y="2253148"/>
              <a:ext cx="2068069" cy="2006600"/>
            </a:xfrm>
            <a:prstGeom prst="ellipse">
              <a:avLst/>
            </a:prstGeom>
          </p:spPr>
        </p:pic>
      </p:grpSp>
      <p:pic>
        <p:nvPicPr>
          <p:cNvPr id="153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098675"/>
            <a:ext cx="15906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2314575" y="4800600"/>
            <a:ext cx="2060575" cy="1109663"/>
            <a:chOff x="2192868" y="2079779"/>
            <a:chExt cx="2061368" cy="1109133"/>
          </a:xfrm>
        </p:grpSpPr>
        <p:sp>
          <p:nvSpPr>
            <p:cNvPr id="8" name="Oval Callout 7"/>
            <p:cNvSpPr/>
            <p:nvPr/>
          </p:nvSpPr>
          <p:spPr>
            <a:xfrm>
              <a:off x="2192868" y="2079779"/>
              <a:ext cx="2061368" cy="1109133"/>
            </a:xfrm>
            <a:prstGeom prst="wedgeEllipseCallout">
              <a:avLst>
                <a:gd name="adj1" fmla="val -64552"/>
                <a:gd name="adj2" fmla="val -14513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372" name="TextBox 10"/>
            <p:cNvSpPr txBox="1">
              <a:spLocks noChangeArrowheads="1"/>
            </p:cNvSpPr>
            <p:nvPr/>
          </p:nvSpPr>
          <p:spPr bwMode="auto">
            <a:xfrm>
              <a:off x="2432580" y="2311179"/>
              <a:ext cx="15819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Comment </a:t>
              </a:r>
              <a:r>
                <a:rPr lang="en-GB" altLang="en-US" dirty="0" err="1">
                  <a:solidFill>
                    <a:schemeClr val="tx1"/>
                  </a:solidFill>
                  <a:latin typeface="Twinkl" pitchFamily="2" charset="0"/>
                </a:rPr>
                <a:t>t’appelles-til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</a:t>
              </a:r>
            </a:p>
          </p:txBody>
        </p:sp>
      </p:grpSp>
      <p:pic>
        <p:nvPicPr>
          <p:cNvPr id="1537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01850"/>
            <a:ext cx="15351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325</Words>
  <Application>Microsoft Office PowerPoint</Application>
  <PresentationFormat>On-screen Show (4:3)</PresentationFormat>
  <Paragraphs>58</Paragraphs>
  <Slides>14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Md</vt:lpstr>
      <vt:lpstr>Sassoon Infant Rg</vt:lpstr>
      <vt:lpstr>Tuffy-TTF</vt:lpstr>
      <vt:lpstr>Calibri</vt:lpstr>
      <vt:lpstr>Twinkl</vt:lpstr>
      <vt:lpstr>Arial</vt:lpstr>
      <vt:lpstr>Office Theme</vt:lpstr>
      <vt:lpstr>French</vt:lpstr>
      <vt:lpstr>PowerPoint Presentation</vt:lpstr>
      <vt:lpstr>PowerPoint Presentation</vt:lpstr>
      <vt:lpstr>What Can  You Remember?</vt:lpstr>
      <vt:lpstr>What Can You Remember?</vt:lpstr>
      <vt:lpstr>Comment T’Appelles-Tu?</vt:lpstr>
      <vt:lpstr>Comment T’Appelles-Tu?</vt:lpstr>
      <vt:lpstr>Our Names</vt:lpstr>
      <vt:lpstr>Double It Up</vt:lpstr>
      <vt:lpstr>What Question Do We Need?</vt:lpstr>
      <vt:lpstr>Allez-Y!</vt:lpstr>
      <vt:lpstr>Allons Jouer!  (Let’s Play a Game!)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Laurel Wilkinson</cp:lastModifiedBy>
  <cp:revision>77</cp:revision>
  <dcterms:created xsi:type="dcterms:W3CDTF">2014-10-01T16:09:27Z</dcterms:created>
  <dcterms:modified xsi:type="dcterms:W3CDTF">2018-10-10T08:38:07Z</dcterms:modified>
</cp:coreProperties>
</file>