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3"/>
  </p:handoutMasterIdLst>
  <p:sldIdLst>
    <p:sldId id="261" r:id="rId2"/>
    <p:sldId id="258" r:id="rId3"/>
    <p:sldId id="263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268" r:id="rId22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4"/>
      <p:bold r:id="rId25"/>
    </p:embeddedFont>
    <p:embeddedFont>
      <p:font typeface="Twinkl" pitchFamily="2" charset="0"/>
      <p:regular r:id="rId26"/>
      <p:bold r:id="rId27"/>
    </p:embeddedFont>
    <p:embeddedFont>
      <p:font typeface="Twinkl SemiBold" pitchFamily="2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uffy" panose="020B0603060100000000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183"/>
    <a:srgbClr val="BEE3F0"/>
    <a:srgbClr val="9CD5E9"/>
    <a:srgbClr val="58B8DA"/>
    <a:srgbClr val="3399FF"/>
    <a:srgbClr val="FFFFFF"/>
    <a:srgbClr val="BA91DD"/>
    <a:srgbClr val="AA7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600" y="132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A12AFDE-2947-42CB-8FCD-8644E0C5F0CF}" type="datetimeFigureOut">
              <a:rPr lang="en-GB"/>
              <a:pPr>
                <a:defRPr/>
              </a:pPr>
              <a:t>30/10/2018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C854B83-01BA-4276-AC0B-7E000E92A0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003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39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94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46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95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35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1" r:id="rId4"/>
    <p:sldLayoutId id="2147483672" r:id="rId5"/>
    <p:sldLayoutId id="2147483676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21.png"/><Relationship Id="rId18" Type="http://schemas.openxmlformats.org/officeDocument/2006/relationships/image" Target="../media/image18.png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image" Target="../media/image7.png"/><Relationship Id="rId17" Type="http://schemas.openxmlformats.org/officeDocument/2006/relationships/image" Target="../media/image25.png"/><Relationship Id="rId2" Type="http://schemas.openxmlformats.org/officeDocument/2006/relationships/audio" Target="../media/media11.WAV"/><Relationship Id="rId16" Type="http://schemas.openxmlformats.org/officeDocument/2006/relationships/image" Target="../media/image24.png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slideLayout" Target="../slideLayouts/slideLayout2.xml"/><Relationship Id="rId5" Type="http://schemas.microsoft.com/office/2007/relationships/media" Target="../media/media13.WAV"/><Relationship Id="rId15" Type="http://schemas.openxmlformats.org/officeDocument/2006/relationships/image" Target="../media/image23.png"/><Relationship Id="rId10" Type="http://schemas.openxmlformats.org/officeDocument/2006/relationships/audio" Target="../media/media15.WAV"/><Relationship Id="rId19" Type="http://schemas.openxmlformats.org/officeDocument/2006/relationships/image" Target="../media/image8.png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image" Target="../media/image26.png"/><Relationship Id="rId18" Type="http://schemas.openxmlformats.org/officeDocument/2006/relationships/image" Target="../media/image18.pn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image" Target="../media/image7.png"/><Relationship Id="rId17" Type="http://schemas.openxmlformats.org/officeDocument/2006/relationships/image" Target="../media/image30.png"/><Relationship Id="rId2" Type="http://schemas.openxmlformats.org/officeDocument/2006/relationships/audio" Target="../media/media16.WAV"/><Relationship Id="rId16" Type="http://schemas.openxmlformats.org/officeDocument/2006/relationships/image" Target="../media/image29.pn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slideLayout" Target="../slideLayouts/slideLayout2.xml"/><Relationship Id="rId5" Type="http://schemas.microsoft.com/office/2007/relationships/media" Target="../media/media18.WAV"/><Relationship Id="rId15" Type="http://schemas.openxmlformats.org/officeDocument/2006/relationships/image" Target="../media/image28.png"/><Relationship Id="rId10" Type="http://schemas.openxmlformats.org/officeDocument/2006/relationships/audio" Target="../media/media20.WAV"/><Relationship Id="rId19" Type="http://schemas.openxmlformats.org/officeDocument/2006/relationships/image" Target="../media/image8.png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sz="800" b="1">
                <a:solidFill>
                  <a:schemeClr val="bg1"/>
                </a:solidFill>
                <a:latin typeface="Tuffy" panose="020B0603060100000000" pitchFamily="34" charset="0"/>
              </a:rPr>
              <a:t>French </a:t>
            </a:r>
            <a:r>
              <a:rPr lang="en-GB" altLang="en-US" sz="800">
                <a:solidFill>
                  <a:schemeClr val="bg1"/>
                </a:solidFill>
                <a:latin typeface="Tuffy" panose="020B0603060100000000" pitchFamily="34" charset="0"/>
              </a:rPr>
              <a:t>| Year 3 | Our School | What Do You Like to Do? | Lesson 6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/>
              <a:t>Our School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r>
              <a:rPr lang="en-GB" altLang="en-US"/>
              <a:t>French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64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parler avec mes ami(e)s</a:t>
            </a:r>
          </a:p>
        </p:txBody>
      </p:sp>
      <p:pic>
        <p:nvPicPr>
          <p:cNvPr id="67" name="-parler avec mes ami(e)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5691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3" t="-6357" r="14513" b="7332"/>
          <a:stretch/>
        </p:blipFill>
        <p:spPr>
          <a:xfrm>
            <a:off x="2847702" y="2029097"/>
            <a:ext cx="3448595" cy="3483429"/>
          </a:xfrm>
          <a:prstGeom prst="ellipse">
            <a:avLst/>
          </a:prstGeom>
        </p:spPr>
      </p:pic>
      <p:pic>
        <p:nvPicPr>
          <p:cNvPr id="2" name="parler avec mes ami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25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88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travailler sur l'ordinateur</a:t>
            </a:r>
          </a:p>
        </p:txBody>
      </p:sp>
      <p:pic>
        <p:nvPicPr>
          <p:cNvPr id="67" name="-travailler sur l'ordinateu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5691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-5357" r="12433" b="-167"/>
          <a:stretch/>
        </p:blipFill>
        <p:spPr>
          <a:xfrm>
            <a:off x="2830285" y="2020389"/>
            <a:ext cx="3474720" cy="3483428"/>
          </a:xfrm>
          <a:prstGeom prst="ellipse">
            <a:avLst/>
          </a:prstGeom>
        </p:spPr>
      </p:pic>
      <p:pic>
        <p:nvPicPr>
          <p:cNvPr id="4" name="travailler sur lordinate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8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7412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jouer au basket</a:t>
            </a:r>
          </a:p>
        </p:txBody>
      </p:sp>
      <p:pic>
        <p:nvPicPr>
          <p:cNvPr id="67" name="-jouer au baske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5691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6" t="-4338" r="-4149" b="-4208"/>
          <a:stretch/>
        </p:blipFill>
        <p:spPr>
          <a:xfrm>
            <a:off x="2838994" y="2029098"/>
            <a:ext cx="3448595" cy="3457302"/>
          </a:xfrm>
          <a:prstGeom prst="ellipse">
            <a:avLst/>
          </a:prstGeom>
        </p:spPr>
      </p:pic>
      <p:pic>
        <p:nvPicPr>
          <p:cNvPr id="2" name="jouer au bas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436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aider le professeur </a:t>
            </a:r>
          </a:p>
        </p:txBody>
      </p:sp>
      <p:pic>
        <p:nvPicPr>
          <p:cNvPr id="67" name="-aider le professeu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56911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-23409" r="-1121" b="-1"/>
          <a:stretch/>
        </p:blipFill>
        <p:spPr>
          <a:xfrm>
            <a:off x="2847703" y="2020390"/>
            <a:ext cx="3448594" cy="3470850"/>
          </a:xfrm>
          <a:prstGeom prst="ellipse">
            <a:avLst/>
          </a:prstGeom>
        </p:spPr>
      </p:pic>
      <p:pic>
        <p:nvPicPr>
          <p:cNvPr id="4" name="aider le professe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63" y="7207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Verb Game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401763"/>
            <a:ext cx="7632700" cy="4691062"/>
          </a:xfrm>
          <a:prstGeom prst="rect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946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588" y="1516063"/>
            <a:ext cx="3159125" cy="44688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3" y="1516063"/>
            <a:ext cx="3159125" cy="44688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5"/>
          <p:cNvSpPr>
            <a:spLocks noGrp="1"/>
          </p:cNvSpPr>
          <p:nvPr>
            <p:ph type="title"/>
          </p:nvPr>
        </p:nvSpPr>
        <p:spPr>
          <a:xfrm>
            <a:off x="457200" y="728663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altLang="en-US">
                <a:solidFill>
                  <a:schemeClr val="tx1"/>
                </a:solidFill>
              </a:rPr>
              <a:t>Qu'est-ce que tu </a:t>
            </a:r>
            <a:br>
              <a:rPr lang="fr-FR" altLang="en-US">
                <a:solidFill>
                  <a:schemeClr val="tx1"/>
                </a:solidFill>
              </a:rPr>
            </a:br>
            <a:r>
              <a:rPr lang="fr-FR" altLang="en-US">
                <a:solidFill>
                  <a:schemeClr val="tx1"/>
                </a:solidFill>
              </a:rPr>
              <a:t>aimes faire?</a:t>
            </a:r>
          </a:p>
        </p:txBody>
      </p:sp>
      <p:pic>
        <p:nvPicPr>
          <p:cNvPr id="20483" name="Play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755650" y="1916113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winkl" pitchFamily="2" charset="0"/>
              </a:rPr>
              <a:t>Can you remember which picture goes with each phrase? Click on the picture and verb that you think match and see if they reveal the same colour.</a:t>
            </a:r>
          </a:p>
        </p:txBody>
      </p:sp>
      <p:sp>
        <p:nvSpPr>
          <p:cNvPr id="5" name="1A"/>
          <p:cNvSpPr/>
          <p:nvPr/>
        </p:nvSpPr>
        <p:spPr>
          <a:xfrm>
            <a:off x="755650" y="2655888"/>
            <a:ext cx="1436688" cy="1401762"/>
          </a:xfrm>
          <a:prstGeom prst="rect">
            <a:avLst/>
          </a:prstGeom>
          <a:solidFill>
            <a:schemeClr val="accent6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2A"/>
          <p:cNvSpPr/>
          <p:nvPr/>
        </p:nvSpPr>
        <p:spPr>
          <a:xfrm>
            <a:off x="2305050" y="2655888"/>
            <a:ext cx="1436688" cy="1401762"/>
          </a:xfrm>
          <a:prstGeom prst="rect">
            <a:avLst/>
          </a:prstGeom>
          <a:solidFill>
            <a:srgbClr val="92D050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3A"/>
          <p:cNvSpPr/>
          <p:nvPr/>
        </p:nvSpPr>
        <p:spPr>
          <a:xfrm>
            <a:off x="3852863" y="2655888"/>
            <a:ext cx="1438275" cy="1401762"/>
          </a:xfrm>
          <a:prstGeom prst="rect">
            <a:avLst/>
          </a:prstGeom>
          <a:solidFill>
            <a:srgbClr val="FFFF00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4A"/>
          <p:cNvSpPr/>
          <p:nvPr/>
        </p:nvSpPr>
        <p:spPr>
          <a:xfrm>
            <a:off x="5402263" y="2655888"/>
            <a:ext cx="1436687" cy="1401762"/>
          </a:xfrm>
          <a:prstGeom prst="rect">
            <a:avLst/>
          </a:prstGeom>
          <a:solidFill>
            <a:schemeClr val="accent2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5A"/>
          <p:cNvSpPr/>
          <p:nvPr/>
        </p:nvSpPr>
        <p:spPr>
          <a:xfrm>
            <a:off x="6951663" y="2655888"/>
            <a:ext cx="1436687" cy="1401762"/>
          </a:xfrm>
          <a:prstGeom prst="rect">
            <a:avLst/>
          </a:prstGeom>
          <a:solidFill>
            <a:srgbClr val="00B0F0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6A"/>
          <p:cNvSpPr/>
          <p:nvPr/>
        </p:nvSpPr>
        <p:spPr>
          <a:xfrm>
            <a:off x="755650" y="4170363"/>
            <a:ext cx="1436688" cy="1401762"/>
          </a:xfrm>
          <a:prstGeom prst="rect">
            <a:avLst/>
          </a:prstGeom>
          <a:solidFill>
            <a:srgbClr val="FFFF00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courir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6" name="7A"/>
          <p:cNvSpPr/>
          <p:nvPr/>
        </p:nvSpPr>
        <p:spPr>
          <a:xfrm>
            <a:off x="2305050" y="4170363"/>
            <a:ext cx="1436688" cy="1401762"/>
          </a:xfrm>
          <a:prstGeom prst="rect">
            <a:avLst/>
          </a:prstGeom>
          <a:solidFill>
            <a:schemeClr val="accent2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chanter</a:t>
            </a:r>
          </a:p>
        </p:txBody>
      </p:sp>
      <p:sp>
        <p:nvSpPr>
          <p:cNvPr id="17" name="8A"/>
          <p:cNvSpPr/>
          <p:nvPr/>
        </p:nvSpPr>
        <p:spPr>
          <a:xfrm>
            <a:off x="3852863" y="4170363"/>
            <a:ext cx="1438275" cy="1401762"/>
          </a:xfrm>
          <a:prstGeom prst="rect">
            <a:avLst/>
          </a:prstGeom>
          <a:solidFill>
            <a:srgbClr val="00B0F0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marcher</a:t>
            </a:r>
          </a:p>
        </p:txBody>
      </p:sp>
      <p:sp>
        <p:nvSpPr>
          <p:cNvPr id="18" name="9A"/>
          <p:cNvSpPr/>
          <p:nvPr/>
        </p:nvSpPr>
        <p:spPr>
          <a:xfrm>
            <a:off x="5402263" y="4170363"/>
            <a:ext cx="1436687" cy="1401762"/>
          </a:xfrm>
          <a:prstGeom prst="rect">
            <a:avLst/>
          </a:prstGeom>
          <a:solidFill>
            <a:schemeClr val="accent6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lire</a:t>
            </a:r>
          </a:p>
        </p:txBody>
      </p:sp>
      <p:sp>
        <p:nvSpPr>
          <p:cNvPr id="19" name="10A"/>
          <p:cNvSpPr/>
          <p:nvPr/>
        </p:nvSpPr>
        <p:spPr>
          <a:xfrm>
            <a:off x="6951663" y="4170363"/>
            <a:ext cx="1436687" cy="1401762"/>
          </a:xfrm>
          <a:prstGeom prst="rect">
            <a:avLst/>
          </a:prstGeom>
          <a:solidFill>
            <a:srgbClr val="92D050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manger</a:t>
            </a:r>
          </a:p>
        </p:txBody>
      </p:sp>
      <p:sp>
        <p:nvSpPr>
          <p:cNvPr id="20" name="6"/>
          <p:cNvSpPr/>
          <p:nvPr/>
        </p:nvSpPr>
        <p:spPr>
          <a:xfrm>
            <a:off x="755650" y="4170363"/>
            <a:ext cx="1436688" cy="1401762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courir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1" name="7"/>
          <p:cNvSpPr/>
          <p:nvPr/>
        </p:nvSpPr>
        <p:spPr>
          <a:xfrm>
            <a:off x="2305050" y="4170363"/>
            <a:ext cx="1436688" cy="1401762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chanter</a:t>
            </a:r>
          </a:p>
        </p:txBody>
      </p:sp>
      <p:sp>
        <p:nvSpPr>
          <p:cNvPr id="22" name="8"/>
          <p:cNvSpPr/>
          <p:nvPr/>
        </p:nvSpPr>
        <p:spPr>
          <a:xfrm>
            <a:off x="3852863" y="4170363"/>
            <a:ext cx="1438275" cy="1401762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marcher</a:t>
            </a:r>
          </a:p>
        </p:txBody>
      </p:sp>
      <p:sp>
        <p:nvSpPr>
          <p:cNvPr id="23" name="9"/>
          <p:cNvSpPr/>
          <p:nvPr/>
        </p:nvSpPr>
        <p:spPr>
          <a:xfrm>
            <a:off x="5402263" y="4170363"/>
            <a:ext cx="1436687" cy="1401762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lire</a:t>
            </a:r>
          </a:p>
        </p:txBody>
      </p:sp>
      <p:sp>
        <p:nvSpPr>
          <p:cNvPr id="24" name="10"/>
          <p:cNvSpPr/>
          <p:nvPr/>
        </p:nvSpPr>
        <p:spPr>
          <a:xfrm>
            <a:off x="6951663" y="4170363"/>
            <a:ext cx="1436687" cy="1401762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manger</a:t>
            </a:r>
          </a:p>
        </p:txBody>
      </p:sp>
      <p:grpSp>
        <p:nvGrpSpPr>
          <p:cNvPr id="31" name="Group 1"/>
          <p:cNvGrpSpPr>
            <a:grpSpLocks/>
          </p:cNvGrpSpPr>
          <p:nvPr/>
        </p:nvGrpSpPr>
        <p:grpSpPr bwMode="auto">
          <a:xfrm>
            <a:off x="755650" y="2655888"/>
            <a:ext cx="1439863" cy="1411287"/>
            <a:chOff x="755650" y="2656114"/>
            <a:chExt cx="1439395" cy="1411736"/>
          </a:xfrm>
        </p:grpSpPr>
        <p:sp>
          <p:nvSpPr>
            <p:cNvPr id="25" name="1"/>
            <p:cNvSpPr/>
            <p:nvPr/>
          </p:nvSpPr>
          <p:spPr>
            <a:xfrm>
              <a:off x="755650" y="2656114"/>
              <a:ext cx="1436221" cy="1402208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0525" name="Pictur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795452"/>
              <a:ext cx="1439395" cy="1272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2"/>
          <p:cNvGrpSpPr>
            <a:grpSpLocks/>
          </p:cNvGrpSpPr>
          <p:nvPr/>
        </p:nvGrpSpPr>
        <p:grpSpPr bwMode="auto">
          <a:xfrm>
            <a:off x="2305050" y="2655888"/>
            <a:ext cx="1447800" cy="1419225"/>
            <a:chOff x="2304584" y="2656114"/>
            <a:chExt cx="1448810" cy="1419498"/>
          </a:xfrm>
        </p:grpSpPr>
        <p:sp>
          <p:nvSpPr>
            <p:cNvPr id="26" name="2"/>
            <p:cNvSpPr/>
            <p:nvPr/>
          </p:nvSpPr>
          <p:spPr>
            <a:xfrm>
              <a:off x="2304584" y="2656114"/>
              <a:ext cx="1437690" cy="1402032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0523" name="Picture 3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4" r="3445"/>
            <a:stretch>
              <a:fillRect/>
            </a:stretch>
          </p:blipFill>
          <p:spPr bwMode="auto">
            <a:xfrm>
              <a:off x="2307771" y="2804161"/>
              <a:ext cx="1445623" cy="127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3852863" y="2655888"/>
            <a:ext cx="1438275" cy="1401762"/>
            <a:chOff x="3853517" y="2656114"/>
            <a:chExt cx="1436966" cy="1402080"/>
          </a:xfrm>
        </p:grpSpPr>
        <p:sp>
          <p:nvSpPr>
            <p:cNvPr id="27" name="3"/>
            <p:cNvSpPr/>
            <p:nvPr/>
          </p:nvSpPr>
          <p:spPr>
            <a:xfrm>
              <a:off x="3853517" y="2656114"/>
              <a:ext cx="1436966" cy="1402080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0521" name="Picture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246" y="2749731"/>
              <a:ext cx="697507" cy="124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4"/>
          <p:cNvGrpSpPr>
            <a:grpSpLocks/>
          </p:cNvGrpSpPr>
          <p:nvPr/>
        </p:nvGrpSpPr>
        <p:grpSpPr bwMode="auto">
          <a:xfrm>
            <a:off x="5391150" y="2655888"/>
            <a:ext cx="1454150" cy="1411287"/>
            <a:chOff x="5390606" y="2656114"/>
            <a:chExt cx="1454331" cy="1410789"/>
          </a:xfrm>
        </p:grpSpPr>
        <p:sp>
          <p:nvSpPr>
            <p:cNvPr id="28" name="4"/>
            <p:cNvSpPr/>
            <p:nvPr/>
          </p:nvSpPr>
          <p:spPr>
            <a:xfrm>
              <a:off x="5401720" y="2656114"/>
              <a:ext cx="1438454" cy="1402855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0519" name="Picture 3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7" r="17232"/>
            <a:stretch>
              <a:fillRect/>
            </a:stretch>
          </p:blipFill>
          <p:spPr bwMode="auto">
            <a:xfrm>
              <a:off x="5390606" y="2771932"/>
              <a:ext cx="1454331" cy="1294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5"/>
          <p:cNvGrpSpPr>
            <a:grpSpLocks/>
          </p:cNvGrpSpPr>
          <p:nvPr/>
        </p:nvGrpSpPr>
        <p:grpSpPr bwMode="auto">
          <a:xfrm>
            <a:off x="6951663" y="2655888"/>
            <a:ext cx="1436687" cy="1401762"/>
            <a:chOff x="6951384" y="2656114"/>
            <a:chExt cx="1436966" cy="1402080"/>
          </a:xfrm>
        </p:grpSpPr>
        <p:sp>
          <p:nvSpPr>
            <p:cNvPr id="29" name="5"/>
            <p:cNvSpPr/>
            <p:nvPr/>
          </p:nvSpPr>
          <p:spPr>
            <a:xfrm>
              <a:off x="6951384" y="2656114"/>
              <a:ext cx="1436966" cy="1402080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0517" name="Picture 3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187" y="2748857"/>
              <a:ext cx="537360" cy="124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" name="-J’aime courir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52625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-J’aime chanter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52625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-J’aime marcher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2625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-J’aime lir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52625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-J’aime manger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52625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Whole Class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Jaime cour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275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Jaime chan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275" y="17335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Jaime march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275" y="27955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Jaime li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275" y="3990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Jaime mang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275" y="5086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37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3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33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34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5"/>
          <p:cNvSpPr>
            <a:spLocks noGrp="1"/>
          </p:cNvSpPr>
          <p:nvPr>
            <p:ph type="title"/>
          </p:nvPr>
        </p:nvSpPr>
        <p:spPr>
          <a:xfrm>
            <a:off x="457200" y="728663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altLang="en-US">
                <a:solidFill>
                  <a:schemeClr val="tx1"/>
                </a:solidFill>
              </a:rPr>
              <a:t>Qu'est-ce que tu </a:t>
            </a:r>
            <a:br>
              <a:rPr lang="fr-FR" altLang="en-US">
                <a:solidFill>
                  <a:schemeClr val="tx1"/>
                </a:solidFill>
              </a:rPr>
            </a:br>
            <a:r>
              <a:rPr lang="fr-FR" altLang="en-US">
                <a:solidFill>
                  <a:schemeClr val="tx1"/>
                </a:solidFill>
              </a:rPr>
              <a:t>aimes faire?</a:t>
            </a:r>
          </a:p>
        </p:txBody>
      </p:sp>
      <p:pic>
        <p:nvPicPr>
          <p:cNvPr id="21507" name="Play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755650" y="1916113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600">
                <a:latin typeface="Twinkl" pitchFamily="2" charset="0"/>
              </a:rPr>
              <a:t>Can you remember which picture goes with each phrase? Click on the picture and verb that you think match and see if they reveal the same colour.</a:t>
            </a:r>
          </a:p>
        </p:txBody>
      </p:sp>
      <p:sp>
        <p:nvSpPr>
          <p:cNvPr id="5" name="1A"/>
          <p:cNvSpPr/>
          <p:nvPr/>
        </p:nvSpPr>
        <p:spPr>
          <a:xfrm>
            <a:off x="755650" y="2655888"/>
            <a:ext cx="1436688" cy="1401762"/>
          </a:xfrm>
          <a:prstGeom prst="rect">
            <a:avLst/>
          </a:prstGeom>
          <a:solidFill>
            <a:schemeClr val="accent6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2A"/>
          <p:cNvSpPr/>
          <p:nvPr/>
        </p:nvSpPr>
        <p:spPr>
          <a:xfrm>
            <a:off x="2305050" y="2655888"/>
            <a:ext cx="1436688" cy="1401762"/>
          </a:xfrm>
          <a:prstGeom prst="rect">
            <a:avLst/>
          </a:prstGeom>
          <a:solidFill>
            <a:srgbClr val="92D050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3A"/>
          <p:cNvSpPr/>
          <p:nvPr/>
        </p:nvSpPr>
        <p:spPr>
          <a:xfrm>
            <a:off x="3852863" y="2655888"/>
            <a:ext cx="1438275" cy="1401762"/>
          </a:xfrm>
          <a:prstGeom prst="rect">
            <a:avLst/>
          </a:prstGeom>
          <a:solidFill>
            <a:srgbClr val="FFFF00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4A"/>
          <p:cNvSpPr/>
          <p:nvPr/>
        </p:nvSpPr>
        <p:spPr>
          <a:xfrm>
            <a:off x="5402263" y="2655888"/>
            <a:ext cx="1436687" cy="1401762"/>
          </a:xfrm>
          <a:prstGeom prst="rect">
            <a:avLst/>
          </a:prstGeom>
          <a:solidFill>
            <a:schemeClr val="accent2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5A"/>
          <p:cNvSpPr/>
          <p:nvPr/>
        </p:nvSpPr>
        <p:spPr>
          <a:xfrm>
            <a:off x="6951663" y="2655888"/>
            <a:ext cx="1436687" cy="1401762"/>
          </a:xfrm>
          <a:prstGeom prst="rect">
            <a:avLst/>
          </a:prstGeom>
          <a:solidFill>
            <a:srgbClr val="00B0F0"/>
          </a:solidFill>
          <a:ln>
            <a:solidFill>
              <a:srgbClr val="58B8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6a"/>
          <p:cNvSpPr/>
          <p:nvPr/>
        </p:nvSpPr>
        <p:spPr>
          <a:xfrm>
            <a:off x="763588" y="4178300"/>
            <a:ext cx="1438275" cy="1403350"/>
          </a:xfrm>
          <a:prstGeom prst="rect">
            <a:avLst/>
          </a:prstGeom>
          <a:solidFill>
            <a:srgbClr val="92D050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J’aime parler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avec mes ami(e)s</a:t>
            </a:r>
          </a:p>
        </p:txBody>
      </p:sp>
      <p:sp>
        <p:nvSpPr>
          <p:cNvPr id="21" name="7a"/>
          <p:cNvSpPr/>
          <p:nvPr/>
        </p:nvSpPr>
        <p:spPr>
          <a:xfrm>
            <a:off x="2312988" y="4178300"/>
            <a:ext cx="1436687" cy="1403350"/>
          </a:xfrm>
          <a:prstGeom prst="rect">
            <a:avLst/>
          </a:prstGeom>
          <a:solidFill>
            <a:schemeClr val="accent6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jouer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au foot</a:t>
            </a:r>
          </a:p>
        </p:txBody>
      </p:sp>
      <p:sp>
        <p:nvSpPr>
          <p:cNvPr id="22" name="8a"/>
          <p:cNvSpPr/>
          <p:nvPr/>
        </p:nvSpPr>
        <p:spPr>
          <a:xfrm>
            <a:off x="3862388" y="4178300"/>
            <a:ext cx="1436687" cy="1403350"/>
          </a:xfrm>
          <a:prstGeom prst="rect">
            <a:avLst/>
          </a:prstGeom>
          <a:solidFill>
            <a:srgbClr val="FFFF00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 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jouer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au basket</a:t>
            </a:r>
          </a:p>
        </p:txBody>
      </p:sp>
      <p:sp>
        <p:nvSpPr>
          <p:cNvPr id="23" name="9a"/>
          <p:cNvSpPr/>
          <p:nvPr/>
        </p:nvSpPr>
        <p:spPr>
          <a:xfrm>
            <a:off x="5411788" y="4178300"/>
            <a:ext cx="1436687" cy="1403350"/>
          </a:xfrm>
          <a:prstGeom prst="rect">
            <a:avLst/>
          </a:prstGeom>
          <a:solidFill>
            <a:srgbClr val="00B0F0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aider le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professeur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4" name="10a"/>
          <p:cNvSpPr/>
          <p:nvPr/>
        </p:nvSpPr>
        <p:spPr>
          <a:xfrm>
            <a:off x="6959600" y="4178300"/>
            <a:ext cx="1436688" cy="1403350"/>
          </a:xfrm>
          <a:prstGeom prst="rect">
            <a:avLst/>
          </a:prstGeom>
          <a:solidFill>
            <a:schemeClr val="accent2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1600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sz="1600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1600" dirty="0" err="1">
                <a:solidFill>
                  <a:schemeClr val="tx1"/>
                </a:solidFill>
                <a:latin typeface="Twinkl" pitchFamily="2" charset="0"/>
              </a:rPr>
              <a:t>travailler</a:t>
            </a:r>
            <a:r>
              <a:rPr lang="en-GB" altLang="en-US" sz="1600" dirty="0">
                <a:solidFill>
                  <a:schemeClr val="tx1"/>
                </a:solidFill>
                <a:latin typeface="Twinkl" pitchFamily="2" charset="0"/>
              </a:rPr>
              <a:t> sur </a:t>
            </a:r>
            <a:r>
              <a:rPr lang="en-GB" altLang="en-US" sz="1600" dirty="0" err="1">
                <a:solidFill>
                  <a:schemeClr val="tx1"/>
                </a:solidFill>
                <a:latin typeface="Twinkl" pitchFamily="2" charset="0"/>
              </a:rPr>
              <a:t>l’ordinateur</a:t>
            </a:r>
            <a:endParaRPr lang="en-GB" altLang="en-US" sz="16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61" name="6"/>
          <p:cNvSpPr/>
          <p:nvPr/>
        </p:nvSpPr>
        <p:spPr>
          <a:xfrm>
            <a:off x="762000" y="4167188"/>
            <a:ext cx="1436688" cy="1403350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J’aime parler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en-US" dirty="0">
                <a:solidFill>
                  <a:schemeClr val="tx1"/>
                </a:solidFill>
                <a:latin typeface="Twinkl" pitchFamily="2" charset="0"/>
              </a:rPr>
              <a:t>avec mes ami(e)s</a:t>
            </a:r>
          </a:p>
        </p:txBody>
      </p:sp>
      <p:sp>
        <p:nvSpPr>
          <p:cNvPr id="62" name="7"/>
          <p:cNvSpPr/>
          <p:nvPr/>
        </p:nvSpPr>
        <p:spPr>
          <a:xfrm>
            <a:off x="2311400" y="4167188"/>
            <a:ext cx="1436688" cy="1403350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jouer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au foot</a:t>
            </a:r>
          </a:p>
        </p:txBody>
      </p:sp>
      <p:sp>
        <p:nvSpPr>
          <p:cNvPr id="63" name="8"/>
          <p:cNvSpPr/>
          <p:nvPr/>
        </p:nvSpPr>
        <p:spPr>
          <a:xfrm>
            <a:off x="3859213" y="4167188"/>
            <a:ext cx="1436687" cy="1403350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 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jouer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au basket</a:t>
            </a:r>
          </a:p>
        </p:txBody>
      </p:sp>
      <p:sp>
        <p:nvSpPr>
          <p:cNvPr id="64" name="9"/>
          <p:cNvSpPr/>
          <p:nvPr/>
        </p:nvSpPr>
        <p:spPr>
          <a:xfrm>
            <a:off x="5408613" y="4167188"/>
            <a:ext cx="1436687" cy="1403350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aider le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professeur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65" name="10"/>
          <p:cNvSpPr/>
          <p:nvPr/>
        </p:nvSpPr>
        <p:spPr>
          <a:xfrm>
            <a:off x="6958013" y="4167188"/>
            <a:ext cx="1436687" cy="1403350"/>
          </a:xfrm>
          <a:prstGeom prst="rect">
            <a:avLst/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1600" dirty="0" err="1">
                <a:solidFill>
                  <a:schemeClr val="tx1"/>
                </a:solidFill>
                <a:latin typeface="Twinkl" pitchFamily="2" charset="0"/>
              </a:rPr>
              <a:t>J’aime</a:t>
            </a:r>
            <a:endParaRPr lang="en-GB" altLang="en-US" sz="1600" dirty="0">
              <a:solidFill>
                <a:schemeClr val="tx1"/>
              </a:solidFill>
              <a:latin typeface="Twinkl" pitchFamily="2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1600" dirty="0" err="1">
                <a:solidFill>
                  <a:schemeClr val="tx1"/>
                </a:solidFill>
                <a:latin typeface="Twinkl" pitchFamily="2" charset="0"/>
              </a:rPr>
              <a:t>travailler</a:t>
            </a:r>
            <a:r>
              <a:rPr lang="en-GB" altLang="en-US" sz="1600" dirty="0">
                <a:solidFill>
                  <a:schemeClr val="tx1"/>
                </a:solidFill>
                <a:latin typeface="Twinkl" pitchFamily="2" charset="0"/>
              </a:rPr>
              <a:t> sur </a:t>
            </a:r>
            <a:r>
              <a:rPr lang="en-GB" altLang="en-US" sz="1600" dirty="0" err="1">
                <a:solidFill>
                  <a:schemeClr val="tx1"/>
                </a:solidFill>
                <a:latin typeface="Twinkl" pitchFamily="2" charset="0"/>
              </a:rPr>
              <a:t>l’ordinateur</a:t>
            </a:r>
            <a:endParaRPr lang="en-GB" altLang="en-US" sz="1600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40" name="-J’aime parler avec mes ami(e)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52625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-J’aime jouer au foo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52625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-J’aime jouer au baske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2625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-J’aime aider le professeur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52625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-J’aime travailler sur l’ordinateur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52625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755650" y="2655888"/>
            <a:ext cx="1436688" cy="1401762"/>
            <a:chOff x="755650" y="2656114"/>
            <a:chExt cx="1436966" cy="1402080"/>
          </a:xfrm>
        </p:grpSpPr>
        <p:sp>
          <p:nvSpPr>
            <p:cNvPr id="25" name="1"/>
            <p:cNvSpPr/>
            <p:nvPr/>
          </p:nvSpPr>
          <p:spPr>
            <a:xfrm>
              <a:off x="755650" y="2656114"/>
              <a:ext cx="1436966" cy="1402080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1549" name="Picture 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834" y="2795452"/>
              <a:ext cx="1333788" cy="116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2298700" y="2655888"/>
            <a:ext cx="1454150" cy="1411287"/>
            <a:chOff x="2299063" y="2656114"/>
            <a:chExt cx="1454332" cy="1410789"/>
          </a:xfrm>
        </p:grpSpPr>
        <p:sp>
          <p:nvSpPr>
            <p:cNvPr id="26" name="2"/>
            <p:cNvSpPr/>
            <p:nvPr/>
          </p:nvSpPr>
          <p:spPr>
            <a:xfrm>
              <a:off x="2303827" y="2656114"/>
              <a:ext cx="1438455" cy="1402855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1547" name="Picture 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6" r="13982" b="9586"/>
            <a:stretch>
              <a:fillRect/>
            </a:stretch>
          </p:blipFill>
          <p:spPr bwMode="auto">
            <a:xfrm>
              <a:off x="2299063" y="2728185"/>
              <a:ext cx="1454332" cy="1338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3"/>
          <p:cNvGrpSpPr>
            <a:grpSpLocks/>
          </p:cNvGrpSpPr>
          <p:nvPr/>
        </p:nvGrpSpPr>
        <p:grpSpPr bwMode="auto">
          <a:xfrm>
            <a:off x="3852863" y="2655888"/>
            <a:ext cx="1438275" cy="1401762"/>
            <a:chOff x="3853517" y="2656114"/>
            <a:chExt cx="1436966" cy="1402080"/>
          </a:xfrm>
        </p:grpSpPr>
        <p:sp>
          <p:nvSpPr>
            <p:cNvPr id="27" name="3"/>
            <p:cNvSpPr/>
            <p:nvPr/>
          </p:nvSpPr>
          <p:spPr>
            <a:xfrm>
              <a:off x="3853517" y="2656114"/>
              <a:ext cx="1436966" cy="1402080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1545" name="Picture 4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8" b="2"/>
            <a:stretch>
              <a:fillRect/>
            </a:stretch>
          </p:blipFill>
          <p:spPr bwMode="auto">
            <a:xfrm>
              <a:off x="3889002" y="2656114"/>
              <a:ext cx="1354210" cy="1300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4"/>
          <p:cNvGrpSpPr>
            <a:grpSpLocks/>
          </p:cNvGrpSpPr>
          <p:nvPr/>
        </p:nvGrpSpPr>
        <p:grpSpPr bwMode="auto">
          <a:xfrm>
            <a:off x="5399088" y="2655888"/>
            <a:ext cx="1439862" cy="1411287"/>
            <a:chOff x="5399314" y="2656114"/>
            <a:chExt cx="1440103" cy="1410789"/>
          </a:xfrm>
        </p:grpSpPr>
        <p:sp>
          <p:nvSpPr>
            <p:cNvPr id="28" name="4"/>
            <p:cNvSpPr/>
            <p:nvPr/>
          </p:nvSpPr>
          <p:spPr>
            <a:xfrm>
              <a:off x="5402490" y="2656114"/>
              <a:ext cx="1436927" cy="1402855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1543" name="Picture 5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3" r="10895"/>
            <a:stretch>
              <a:fillRect/>
            </a:stretch>
          </p:blipFill>
          <p:spPr bwMode="auto">
            <a:xfrm>
              <a:off x="5399314" y="2747914"/>
              <a:ext cx="1436915" cy="1318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Group 5"/>
          <p:cNvGrpSpPr>
            <a:grpSpLocks/>
          </p:cNvGrpSpPr>
          <p:nvPr/>
        </p:nvGrpSpPr>
        <p:grpSpPr bwMode="auto">
          <a:xfrm>
            <a:off x="6951663" y="2655888"/>
            <a:ext cx="1436687" cy="1409700"/>
            <a:chOff x="6951384" y="2656114"/>
            <a:chExt cx="1436966" cy="1409793"/>
          </a:xfrm>
        </p:grpSpPr>
        <p:sp>
          <p:nvSpPr>
            <p:cNvPr id="29" name="5"/>
            <p:cNvSpPr/>
            <p:nvPr/>
          </p:nvSpPr>
          <p:spPr>
            <a:xfrm>
              <a:off x="6951384" y="2656114"/>
              <a:ext cx="1436966" cy="1401854"/>
            </a:xfrm>
            <a:prstGeom prst="rect">
              <a:avLst/>
            </a:prstGeom>
            <a:solidFill>
              <a:srgbClr val="58B8DA"/>
            </a:solidFill>
            <a:ln>
              <a:solidFill>
                <a:srgbClr val="58B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1541" name="Picture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168" y="2926080"/>
              <a:ext cx="1416840" cy="1139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34" name="Whole Class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Jaime parler avec mes ami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63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Jaime jouer au foo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63" y="1611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Jaime jouer au baske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63" y="2620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Jaime aider le professeu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63" y="36512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Jaime travailler sur lordinateu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63" y="4662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7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35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1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8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6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5"/>
          <p:cNvSpPr>
            <a:spLocks noGrp="1"/>
          </p:cNvSpPr>
          <p:nvPr>
            <p:ph type="title"/>
          </p:nvPr>
        </p:nvSpPr>
        <p:spPr>
          <a:xfrm>
            <a:off x="457200" y="728663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altLang="en-US">
                <a:solidFill>
                  <a:schemeClr val="tx1"/>
                </a:solidFill>
              </a:rPr>
              <a:t>Qu'est-ce que tu </a:t>
            </a:r>
            <a:br>
              <a:rPr lang="fr-FR" altLang="en-US">
                <a:solidFill>
                  <a:schemeClr val="tx1"/>
                </a:solidFill>
              </a:rPr>
            </a:br>
            <a:r>
              <a:rPr lang="fr-FR" altLang="en-US">
                <a:solidFill>
                  <a:schemeClr val="tx1"/>
                </a:solidFill>
              </a:rPr>
              <a:t>aimes faire?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632200" y="2108200"/>
            <a:ext cx="4756150" cy="1958975"/>
            <a:chOff x="3631474" y="2107474"/>
            <a:chExt cx="4756876" cy="1959429"/>
          </a:xfrm>
        </p:grpSpPr>
        <p:sp>
          <p:nvSpPr>
            <p:cNvPr id="17" name="Rectangle 16"/>
            <p:cNvSpPr/>
            <p:nvPr/>
          </p:nvSpPr>
          <p:spPr>
            <a:xfrm>
              <a:off x="3631474" y="2107474"/>
              <a:ext cx="4756876" cy="1959429"/>
            </a:xfrm>
            <a:prstGeom prst="rect">
              <a:avLst/>
            </a:prstGeom>
            <a:solidFill>
              <a:srgbClr val="BEE3F0"/>
            </a:solidFill>
            <a:ln>
              <a:solidFill>
                <a:srgbClr val="BE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/>
            </a:p>
          </p:txBody>
        </p:sp>
        <p:pic>
          <p:nvPicPr>
            <p:cNvPr id="22542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327" y="2180053"/>
              <a:ext cx="2415650" cy="181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Rectangle 65"/>
            <p:cNvSpPr>
              <a:spLocks noChangeArrowheads="1"/>
            </p:cNvSpPr>
            <p:nvPr/>
          </p:nvSpPr>
          <p:spPr bwMode="auto">
            <a:xfrm>
              <a:off x="4659689" y="2624257"/>
              <a:ext cx="123263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assoon Infant Rg" panose="02000503030000020003" pitchFamily="50" charset="0"/>
                </a:defRPr>
              </a:lvl9pPr>
            </a:lstStyle>
            <a:p>
              <a:pPr algn="ctr" eaLnBrk="1" hangingPunct="1"/>
              <a:r>
                <a:rPr lang="fr-FR" altLang="en-US">
                  <a:latin typeface="Twinkl" pitchFamily="2" charset="0"/>
                </a:rPr>
                <a:t>dans la salle de musique.</a:t>
              </a:r>
            </a:p>
          </p:txBody>
        </p:sp>
      </p:grpSp>
      <p:sp>
        <p:nvSpPr>
          <p:cNvPr id="15" name="Pentagon 14"/>
          <p:cNvSpPr/>
          <p:nvPr/>
        </p:nvSpPr>
        <p:spPr>
          <a:xfrm>
            <a:off x="755650" y="2108200"/>
            <a:ext cx="3816350" cy="1958975"/>
          </a:xfrm>
          <a:prstGeom prst="homePlate">
            <a:avLst>
              <a:gd name="adj" fmla="val 18444"/>
            </a:avLst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33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r="230" b="14783"/>
          <a:stretch>
            <a:fillRect/>
          </a:stretch>
        </p:blipFill>
        <p:spPr bwMode="auto">
          <a:xfrm>
            <a:off x="754063" y="2195513"/>
            <a:ext cx="298926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5"/>
          <p:cNvSpPr>
            <a:spLocks noChangeArrowheads="1"/>
          </p:cNvSpPr>
          <p:nvPr/>
        </p:nvSpPr>
        <p:spPr bwMode="auto">
          <a:xfrm>
            <a:off x="3262313" y="2762250"/>
            <a:ext cx="1309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>
                <a:latin typeface="Twinkl" pitchFamily="2" charset="0"/>
              </a:rPr>
              <a:t>J’aime chanter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795338" y="4368800"/>
            <a:ext cx="7553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sz="3200">
                <a:latin typeface="Twinkl" pitchFamily="2" charset="0"/>
              </a:rPr>
              <a:t>J’aime chanter dans</a:t>
            </a:r>
            <a:r>
              <a:rPr lang="en-GB" altLang="en-US" sz="320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en-GB" altLang="en-US" sz="3200">
                <a:solidFill>
                  <a:srgbClr val="DB5183"/>
                </a:solidFill>
                <a:latin typeface="Twinkl" pitchFamily="2" charset="0"/>
              </a:rPr>
              <a:t>la salle de musique.</a:t>
            </a:r>
          </a:p>
        </p:txBody>
      </p:sp>
      <p:pic>
        <p:nvPicPr>
          <p:cNvPr id="69" name="-J’aime chanter dans la salle de musique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4294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34"/>
          <p:cNvSpPr>
            <a:spLocks noChangeArrowheads="1"/>
          </p:cNvSpPr>
          <p:nvPr/>
        </p:nvSpPr>
        <p:spPr bwMode="auto">
          <a:xfrm>
            <a:off x="2292350" y="6102350"/>
            <a:ext cx="4572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500">
                <a:solidFill>
                  <a:srgbClr val="000000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bonnie-brown @flickr.com - granted under creative commons licence - attribution</a:t>
            </a:r>
            <a:endParaRPr lang="en-GB" altLang="en-US" sz="500">
              <a:latin typeface="Tuffy" panose="020B0603060100000000" pitchFamily="34" charset="0"/>
              <a:ea typeface="Tuffy" panose="020B0603060100000000" pitchFamily="34" charset="0"/>
              <a:cs typeface="Tuffy" panose="020B0603060100000000" pitchFamily="34" charset="0"/>
            </a:endParaRPr>
          </a:p>
        </p:txBody>
      </p:sp>
      <p:pic>
        <p:nvPicPr>
          <p:cNvPr id="22538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aime chanter dans la salle de musiq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325" y="1100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632200" y="2108200"/>
            <a:ext cx="4756150" cy="1958975"/>
            <a:chOff x="3631474" y="2107474"/>
            <a:chExt cx="4756876" cy="1959429"/>
          </a:xfrm>
        </p:grpSpPr>
        <p:grpSp>
          <p:nvGrpSpPr>
            <p:cNvPr id="23565" name="Group 29"/>
            <p:cNvGrpSpPr>
              <a:grpSpLocks/>
            </p:cNvGrpSpPr>
            <p:nvPr/>
          </p:nvGrpSpPr>
          <p:grpSpPr bwMode="auto">
            <a:xfrm>
              <a:off x="3631474" y="2107474"/>
              <a:ext cx="4756876" cy="1959429"/>
              <a:chOff x="3631474" y="2107474"/>
              <a:chExt cx="4756876" cy="195942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631474" y="2107474"/>
                <a:ext cx="4756876" cy="1959429"/>
              </a:xfrm>
              <a:prstGeom prst="rect">
                <a:avLst/>
              </a:prstGeom>
              <a:solidFill>
                <a:srgbClr val="BEE3F0"/>
              </a:solidFill>
              <a:ln>
                <a:solidFill>
                  <a:srgbClr val="BEE3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/>
              </a:p>
            </p:txBody>
          </p:sp>
          <p:sp>
            <p:nvSpPr>
              <p:cNvPr id="23568" name="Rectangle 65"/>
              <p:cNvSpPr>
                <a:spLocks noChangeArrowheads="1"/>
              </p:cNvSpPr>
              <p:nvPr/>
            </p:nvSpPr>
            <p:spPr bwMode="auto">
              <a:xfrm>
                <a:off x="4099101" y="2624256"/>
                <a:ext cx="131764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assoon Infant Rg" panose="02000503030000020003" pitchFamily="50" charset="0"/>
                  </a:defRPr>
                </a:lvl9pPr>
              </a:lstStyle>
              <a:p>
                <a:pPr algn="ctr" eaLnBrk="1" hangingPunct="1"/>
                <a:r>
                  <a:rPr lang="fr-FR" altLang="en-US">
                    <a:latin typeface="Twinkl" pitchFamily="2" charset="0"/>
                  </a:rPr>
                  <a:t>dans la cour de récréation.</a:t>
                </a:r>
              </a:p>
            </p:txBody>
          </p:sp>
        </p:grpSp>
        <p:pic>
          <p:nvPicPr>
            <p:cNvPr id="23566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594" y="2171276"/>
              <a:ext cx="2801363" cy="182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Title 5"/>
          <p:cNvSpPr>
            <a:spLocks noGrp="1"/>
          </p:cNvSpPr>
          <p:nvPr>
            <p:ph type="title"/>
          </p:nvPr>
        </p:nvSpPr>
        <p:spPr>
          <a:xfrm>
            <a:off x="457200" y="728663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altLang="en-US">
                <a:solidFill>
                  <a:schemeClr val="tx1"/>
                </a:solidFill>
              </a:rPr>
              <a:t>Qu'est-ce que tu </a:t>
            </a:r>
            <a:br>
              <a:rPr lang="fr-FR" altLang="en-US">
                <a:solidFill>
                  <a:schemeClr val="tx1"/>
                </a:solidFill>
              </a:rPr>
            </a:br>
            <a:r>
              <a:rPr lang="fr-FR" altLang="en-US">
                <a:solidFill>
                  <a:schemeClr val="tx1"/>
                </a:solidFill>
              </a:rPr>
              <a:t>aimes faire?</a:t>
            </a:r>
          </a:p>
        </p:txBody>
      </p:sp>
      <p:sp>
        <p:nvSpPr>
          <p:cNvPr id="15" name="Pentagon 14"/>
          <p:cNvSpPr/>
          <p:nvPr/>
        </p:nvSpPr>
        <p:spPr>
          <a:xfrm>
            <a:off x="755650" y="2108200"/>
            <a:ext cx="3257550" cy="1958975"/>
          </a:xfrm>
          <a:prstGeom prst="homePlate">
            <a:avLst>
              <a:gd name="adj" fmla="val 18444"/>
            </a:avLst>
          </a:prstGeom>
          <a:solidFill>
            <a:srgbClr val="9CD5E9"/>
          </a:solidFill>
          <a:ln>
            <a:solidFill>
              <a:srgbClr val="9CD5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557" name="Rectangle 15"/>
          <p:cNvSpPr>
            <a:spLocks noChangeArrowheads="1"/>
          </p:cNvSpPr>
          <p:nvPr/>
        </p:nvSpPr>
        <p:spPr bwMode="auto">
          <a:xfrm>
            <a:off x="2616200" y="2762250"/>
            <a:ext cx="1309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>
                <a:latin typeface="Twinkl" pitchFamily="2" charset="0"/>
              </a:rPr>
              <a:t>J’aime courir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09625" y="4368800"/>
            <a:ext cx="7539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sz="3200">
                <a:latin typeface="Twinkl" pitchFamily="2" charset="0"/>
              </a:rPr>
              <a:t>J’aime courir dans</a:t>
            </a:r>
            <a:r>
              <a:rPr lang="en-GB" altLang="en-US" sz="320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en-GB" altLang="en-US" sz="3200">
                <a:solidFill>
                  <a:srgbClr val="DB5183"/>
                </a:solidFill>
                <a:latin typeface="Twinkl" pitchFamily="2" charset="0"/>
              </a:rPr>
              <a:t>la cour de récréation.</a:t>
            </a:r>
          </a:p>
        </p:txBody>
      </p:sp>
      <p:pic>
        <p:nvPicPr>
          <p:cNvPr id="69" name="-J’aime courir dans la cour de récréation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4294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34"/>
          <p:cNvSpPr>
            <a:spLocks noChangeArrowheads="1"/>
          </p:cNvSpPr>
          <p:nvPr/>
        </p:nvSpPr>
        <p:spPr bwMode="auto">
          <a:xfrm>
            <a:off x="2292350" y="6102350"/>
            <a:ext cx="4572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500">
                <a:solidFill>
                  <a:srgbClr val="000000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brisbanecitycouncil @flickr.com - granted under creative commons licence - attribution</a:t>
            </a:r>
            <a:endParaRPr lang="en-GB" altLang="en-US" sz="500">
              <a:latin typeface="Tuffy" panose="020B0603060100000000" pitchFamily="34" charset="0"/>
              <a:ea typeface="Tuffy" panose="020B0603060100000000" pitchFamily="34" charset="0"/>
              <a:cs typeface="Tuffy" panose="020B0603060100000000" pitchFamily="34" charset="0"/>
            </a:endParaRPr>
          </a:p>
        </p:txBody>
      </p:sp>
      <p:pic>
        <p:nvPicPr>
          <p:cNvPr id="2356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171700"/>
            <a:ext cx="10271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Jaime courir dans la cour de recre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3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5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Exploding Box Activity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517650"/>
            <a:ext cx="7632700" cy="4575175"/>
          </a:xfrm>
          <a:prstGeom prst="rect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614" t="28826" r="62214" b="54920"/>
          <a:stretch/>
        </p:blipFill>
        <p:spPr>
          <a:xfrm>
            <a:off x="931863" y="1695450"/>
            <a:ext cx="2333625" cy="2316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16" t="12035" r="62201" b="71576"/>
          <a:stretch/>
        </p:blipFill>
        <p:spPr>
          <a:xfrm>
            <a:off x="2125663" y="3632200"/>
            <a:ext cx="2316162" cy="2316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8388" t="45489" r="38637" b="38117"/>
          <a:stretch/>
        </p:blipFill>
        <p:spPr>
          <a:xfrm>
            <a:off x="4637088" y="1695450"/>
            <a:ext cx="2293937" cy="2316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8566" t="28772" r="38459" b="54834"/>
          <a:stretch/>
        </p:blipFill>
        <p:spPr>
          <a:xfrm>
            <a:off x="5943600" y="3632200"/>
            <a:ext cx="2293938" cy="2316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584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560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2560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2560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simple sentences in French connected to the theme.</a:t>
            </a:r>
          </a:p>
          <a:p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write sentences in French, which include a preposition. </a:t>
            </a:r>
          </a:p>
        </p:txBody>
      </p:sp>
      <p:sp>
        <p:nvSpPr>
          <p:cNvPr id="25607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say the names of objects in a pencil case.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the infinitive form of verbs e.g. ‘J’aime lire’. 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write sentences using infinitive verbs.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the vocabulary of around school and what I like to do to write sentences with a preposition.</a:t>
            </a:r>
          </a:p>
        </p:txBody>
      </p:sp>
      <p:pic>
        <p:nvPicPr>
          <p:cNvPr id="2560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819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819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819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simple sentences in French connected to the theme.</a:t>
            </a:r>
          </a:p>
          <a:p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write sentences in French, which include a preposition. </a:t>
            </a:r>
          </a:p>
        </p:txBody>
      </p:sp>
      <p:sp>
        <p:nvSpPr>
          <p:cNvPr id="8199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say the names of objects in a pencil case.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the infinitive form of verbs e.g. ‘J’aime lire’. 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write sentences using infinitive verbs.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the vocabulary of around school and what I like to do to write sentences with a preposition.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61963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220" name="vvvvv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lire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-2681" r="6941" b="1379"/>
          <a:stretch/>
        </p:blipFill>
        <p:spPr>
          <a:xfrm>
            <a:off x="2830286" y="1880357"/>
            <a:ext cx="3483429" cy="3614057"/>
          </a:xfrm>
          <a:prstGeom prst="ellipse">
            <a:avLst/>
          </a:prstGeom>
        </p:spPr>
      </p:pic>
      <p:pic>
        <p:nvPicPr>
          <p:cNvPr id="67" name="-lir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5691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25" y="744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44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manger</a:t>
            </a:r>
          </a:p>
        </p:txBody>
      </p:sp>
      <p:pic>
        <p:nvPicPr>
          <p:cNvPr id="67" name="-mang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56911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-3148" r="10253"/>
          <a:stretch/>
        </p:blipFill>
        <p:spPr>
          <a:xfrm>
            <a:off x="2830286" y="1854926"/>
            <a:ext cx="3474720" cy="3645022"/>
          </a:xfrm>
          <a:prstGeom prst="ellipse">
            <a:avLst/>
          </a:prstGeom>
        </p:spPr>
      </p:pic>
      <p:pic>
        <p:nvPicPr>
          <p:cNvPr id="4" name="mang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50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268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courir</a:t>
            </a:r>
          </a:p>
        </p:txBody>
      </p:sp>
      <p:pic>
        <p:nvPicPr>
          <p:cNvPr id="67" name="-couri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6911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985963"/>
            <a:ext cx="19939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ur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313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2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chanter</a:t>
            </a:r>
          </a:p>
        </p:txBody>
      </p:sp>
      <p:pic>
        <p:nvPicPr>
          <p:cNvPr id="67" name="-chant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56911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t="-1231" r="19881"/>
          <a:stretch/>
        </p:blipFill>
        <p:spPr>
          <a:xfrm>
            <a:off x="2821577" y="2029096"/>
            <a:ext cx="3492137" cy="3462143"/>
          </a:xfrm>
          <a:prstGeom prst="ellipse">
            <a:avLst/>
          </a:prstGeom>
        </p:spPr>
      </p:pic>
      <p:pic>
        <p:nvPicPr>
          <p:cNvPr id="4" name="chan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275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3316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marcher</a:t>
            </a:r>
          </a:p>
        </p:txBody>
      </p:sp>
      <p:pic>
        <p:nvPicPr>
          <p:cNvPr id="67" name="-march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5691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1941513"/>
            <a:ext cx="1565275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arc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588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0075" cy="1004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altLang="en-US">
                <a:solidFill>
                  <a:schemeClr val="tx1"/>
                </a:solidFill>
              </a:rPr>
              <a:t>Introducing Infinitive                       Form of Verbs</a:t>
            </a:r>
          </a:p>
        </p:txBody>
      </p:sp>
      <p:sp>
        <p:nvSpPr>
          <p:cNvPr id="5" name="Oval 4"/>
          <p:cNvSpPr/>
          <p:nvPr/>
        </p:nvSpPr>
        <p:spPr>
          <a:xfrm>
            <a:off x="2835275" y="2028825"/>
            <a:ext cx="3463925" cy="3462338"/>
          </a:xfrm>
          <a:prstGeom prst="ellipse">
            <a:avLst/>
          </a:prstGeom>
          <a:solidFill>
            <a:srgbClr val="BEE3F0"/>
          </a:solidFill>
          <a:ln>
            <a:solidFill>
              <a:srgbClr val="BEE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340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5"/>
          <p:cNvSpPr>
            <a:spLocks/>
          </p:cNvSpPr>
          <p:nvPr/>
        </p:nvSpPr>
        <p:spPr bwMode="auto">
          <a:xfrm>
            <a:off x="457200" y="5270500"/>
            <a:ext cx="8220075" cy="10064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4000">
                <a:latin typeface="Twinkl" pitchFamily="2" charset="0"/>
              </a:rPr>
              <a:t>jouer au foot</a:t>
            </a:r>
          </a:p>
        </p:txBody>
      </p:sp>
      <p:pic>
        <p:nvPicPr>
          <p:cNvPr id="67" name="-jouer au foo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5691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036763"/>
            <a:ext cx="399732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ouer au fo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988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</TotalTime>
  <Words>459</Words>
  <Application>Microsoft Office PowerPoint</Application>
  <PresentationFormat>On-screen Show (4:3)</PresentationFormat>
  <Paragraphs>98</Paragraphs>
  <Slides>21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Sassoon Infant Rg</vt:lpstr>
      <vt:lpstr>Twinkl</vt:lpstr>
      <vt:lpstr>Twinkl SemiBold</vt:lpstr>
      <vt:lpstr>Calibri</vt:lpstr>
      <vt:lpstr>Tuffy</vt:lpstr>
      <vt:lpstr>Arial</vt:lpstr>
      <vt:lpstr>Office Theme</vt:lpstr>
      <vt:lpstr>French</vt:lpstr>
      <vt:lpstr>PowerPoint Presentation</vt:lpstr>
      <vt:lpstr>PowerPoint Presentation</vt:lpstr>
      <vt:lpstr>Introducing Infinitive                       Form of Verbs</vt:lpstr>
      <vt:lpstr>Introducing Infinitive                       Form of Verbs</vt:lpstr>
      <vt:lpstr>Introducing Infinitive                       Form of Verbs</vt:lpstr>
      <vt:lpstr>Introducing Infinitive                       Form of Verbs</vt:lpstr>
      <vt:lpstr>Introducing Infinitive                       Form of Verbs</vt:lpstr>
      <vt:lpstr>Introducing Infinitive                       Form of Verbs</vt:lpstr>
      <vt:lpstr>Introducing Infinitive                       Form of Verbs</vt:lpstr>
      <vt:lpstr>Introducing Infinitive                       Form of Verbs</vt:lpstr>
      <vt:lpstr>Introducing Infinitive                       Form of Verbs</vt:lpstr>
      <vt:lpstr>Introducing Infinitive                       Form of Verbs</vt:lpstr>
      <vt:lpstr>Verb Game</vt:lpstr>
      <vt:lpstr>Qu'est-ce que tu  aimes faire?</vt:lpstr>
      <vt:lpstr>Qu'est-ce que tu  aimes faire?</vt:lpstr>
      <vt:lpstr>Qu'est-ce que tu  aimes faire?</vt:lpstr>
      <vt:lpstr>Qu'est-ce que tu  aimes faire?</vt:lpstr>
      <vt:lpstr>Exploding Box Activity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Laurel Wilkinson</cp:lastModifiedBy>
  <cp:revision>139</cp:revision>
  <dcterms:created xsi:type="dcterms:W3CDTF">2014-10-01T16:09:27Z</dcterms:created>
  <dcterms:modified xsi:type="dcterms:W3CDTF">2018-10-30T15:26:36Z</dcterms:modified>
</cp:coreProperties>
</file>