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22"/>
  </p:handoutMasterIdLst>
  <p:sldIdLst>
    <p:sldId id="261" r:id="rId2"/>
    <p:sldId id="258" r:id="rId3"/>
    <p:sldId id="263" r:id="rId4"/>
    <p:sldId id="276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68" r:id="rId21"/>
  </p:sldIdLst>
  <p:sldSz cx="9144000" cy="6858000" type="screen4x3"/>
  <p:notesSz cx="6858000" cy="9144000"/>
  <p:embeddedFontLst>
    <p:embeddedFont>
      <p:font typeface="Tuffy" panose="020B0603060100000000" pitchFamily="34" charset="0"/>
      <p:regular r:id="rId23"/>
      <p:bold r:id="rId24"/>
      <p:italic r:id="rId25"/>
      <p:boldItalic r:id="rId26"/>
    </p:embeddedFont>
    <p:embeddedFont>
      <p:font typeface="Twinkl" pitchFamily="2" charset="0"/>
      <p:regular r:id="rId27"/>
      <p:bold r:id="rId28"/>
    </p:embeddedFont>
    <p:embeddedFont>
      <p:font typeface="Twinkl SemiBold" pitchFamily="2" charset="0"/>
      <p:bold r:id="rId29"/>
    </p:embeddedFont>
    <p:embeddedFont>
      <p:font typeface="Sassoon Infant Rg" panose="02000503030000020003" pitchFamily="50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255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DB5183"/>
    <a:srgbClr val="B59DCB"/>
    <a:srgbClr val="BA91DD"/>
    <a:srgbClr val="CEBEDC"/>
    <a:srgbClr val="AA7FCF"/>
    <a:srgbClr val="CCFF99"/>
    <a:srgbClr val="AFD36F"/>
    <a:srgbClr val="C5DF95"/>
    <a:srgbClr val="C9E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690" y="132"/>
      </p:cViewPr>
      <p:guideLst>
        <p:guide orient="horz" pos="2137"/>
        <p:guide pos="2880"/>
        <p:guide pos="317"/>
        <p:guide orient="horz" pos="3997"/>
        <p:guide pos="5443"/>
        <p:guide orient="horz" pos="255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7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27.png"/><Relationship Id="rId3" Type="http://schemas.microsoft.com/office/2007/relationships/media" Target="../media/media10.wav"/><Relationship Id="rId7" Type="http://schemas.microsoft.com/office/2007/relationships/media" Target="../media/media11.wav"/><Relationship Id="rId12" Type="http://schemas.openxmlformats.org/officeDocument/2006/relationships/image" Target="../media/image26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2.wav"/><Relationship Id="rId11" Type="http://schemas.openxmlformats.org/officeDocument/2006/relationships/image" Target="../media/image25.png"/><Relationship Id="rId5" Type="http://schemas.microsoft.com/office/2007/relationships/media" Target="../media/media2.wav"/><Relationship Id="rId10" Type="http://schemas.openxmlformats.org/officeDocument/2006/relationships/image" Target="../media/image9.png"/><Relationship Id="rId4" Type="http://schemas.openxmlformats.org/officeDocument/2006/relationships/audio" Target="../media/media10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12.wav"/><Relationship Id="rId18" Type="http://schemas.openxmlformats.org/officeDocument/2006/relationships/image" Target="../media/image9.png"/><Relationship Id="rId3" Type="http://schemas.microsoft.com/office/2007/relationships/media" Target="../media/media3.wav"/><Relationship Id="rId21" Type="http://schemas.openxmlformats.org/officeDocument/2006/relationships/image" Target="../media/image29.png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8.png"/><Relationship Id="rId2" Type="http://schemas.openxmlformats.org/officeDocument/2006/relationships/audio" Target="../media/media9.wav"/><Relationship Id="rId16" Type="http://schemas.openxmlformats.org/officeDocument/2006/relationships/audio" Target="../media/media11.wav"/><Relationship Id="rId20" Type="http://schemas.openxmlformats.org/officeDocument/2006/relationships/image" Target="../media/image12.png"/><Relationship Id="rId1" Type="http://schemas.microsoft.com/office/2007/relationships/media" Target="../media/media9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24" Type="http://schemas.openxmlformats.org/officeDocument/2006/relationships/image" Target="../media/image32.png"/><Relationship Id="rId5" Type="http://schemas.microsoft.com/office/2007/relationships/media" Target="../media/media4.wav"/><Relationship Id="rId15" Type="http://schemas.microsoft.com/office/2007/relationships/media" Target="../media/media11.wav"/><Relationship Id="rId23" Type="http://schemas.openxmlformats.org/officeDocument/2006/relationships/image" Target="../media/image31.png"/><Relationship Id="rId10" Type="http://schemas.openxmlformats.org/officeDocument/2006/relationships/audio" Target="../media/media6.wav"/><Relationship Id="rId19" Type="http://schemas.openxmlformats.org/officeDocument/2006/relationships/image" Target="../media/image28.pn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12.wav"/><Relationship Id="rId2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wav"/><Relationship Id="rId13" Type="http://schemas.openxmlformats.org/officeDocument/2006/relationships/image" Target="../media/image27.png"/><Relationship Id="rId3" Type="http://schemas.microsoft.com/office/2007/relationships/media" Target="../media/media14.wav"/><Relationship Id="rId7" Type="http://schemas.microsoft.com/office/2007/relationships/media" Target="../media/media15.wav"/><Relationship Id="rId12" Type="http://schemas.openxmlformats.org/officeDocument/2006/relationships/image" Target="../media/image26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media8.wav"/><Relationship Id="rId11" Type="http://schemas.openxmlformats.org/officeDocument/2006/relationships/image" Target="../media/image25.png"/><Relationship Id="rId5" Type="http://schemas.microsoft.com/office/2007/relationships/media" Target="../media/media8.wav"/><Relationship Id="rId10" Type="http://schemas.openxmlformats.org/officeDocument/2006/relationships/image" Target="../media/image9.png"/><Relationship Id="rId4" Type="http://schemas.openxmlformats.org/officeDocument/2006/relationships/audio" Target="../media/media14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" panose="020B0603060100000000" pitchFamily="34" charset="0"/>
              </a:rPr>
              <a:t>French </a:t>
            </a:r>
            <a:r>
              <a:rPr lang="en-GB" sz="800" dirty="0">
                <a:solidFill>
                  <a:schemeClr val="bg1"/>
                </a:solidFill>
                <a:latin typeface="Tuffy" panose="020B0603060100000000" pitchFamily="34" charset="0"/>
              </a:rPr>
              <a:t>| Year 3 | Our School | What’s in </a:t>
            </a:r>
            <a:r>
              <a:rPr lang="en-GB" sz="800">
                <a:solidFill>
                  <a:schemeClr val="bg1"/>
                </a:solidFill>
                <a:latin typeface="Tuffy" panose="020B0603060100000000" pitchFamily="34" charset="0"/>
              </a:rPr>
              <a:t>the Classroom? </a:t>
            </a:r>
            <a:r>
              <a:rPr lang="en-GB" sz="800" dirty="0">
                <a:solidFill>
                  <a:schemeClr val="bg1"/>
                </a:solidFill>
                <a:latin typeface="Tuffy" panose="020B0603060100000000" pitchFamily="34" charset="0"/>
              </a:rPr>
              <a:t>| Lesson 1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Our School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French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6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7644" y="1854789"/>
            <a:ext cx="7630705" cy="4238036"/>
          </a:xfrm>
          <a:prstGeom prst="rect">
            <a:avLst/>
          </a:prstGeom>
          <a:solidFill>
            <a:srgbClr val="CEBEDC"/>
          </a:solidFill>
          <a:ln>
            <a:solidFill>
              <a:srgbClr val="CEBE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595883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 err="1">
                <a:solidFill>
                  <a:schemeClr val="tx1"/>
                </a:solidFill>
              </a:rPr>
              <a:t>Voici</a:t>
            </a:r>
            <a:r>
              <a:rPr lang="en-GB" altLang="en-US" b="0" dirty="0">
                <a:solidFill>
                  <a:schemeClr val="tx1"/>
                </a:solidFill>
              </a:rPr>
              <a:t>…</a:t>
            </a:r>
            <a:endParaRPr lang="en-GB" b="0" dirty="0"/>
          </a:p>
        </p:txBody>
      </p:sp>
      <p:sp>
        <p:nvSpPr>
          <p:cNvPr id="8" name="Rectangle 7"/>
          <p:cNvSpPr/>
          <p:nvPr/>
        </p:nvSpPr>
        <p:spPr>
          <a:xfrm>
            <a:off x="2969373" y="1331569"/>
            <a:ext cx="2807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800" dirty="0">
                <a:solidFill>
                  <a:srgbClr val="3399FF"/>
                </a:solidFill>
                <a:latin typeface="Twinkl" pitchFamily="2" charset="0"/>
              </a:rPr>
              <a:t>le livre</a:t>
            </a:r>
          </a:p>
        </p:txBody>
      </p:sp>
      <p:pic>
        <p:nvPicPr>
          <p:cNvPr id="9" name="L'an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853" y="1490327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570" y="2078311"/>
            <a:ext cx="5498860" cy="3804864"/>
          </a:xfrm>
          <a:prstGeom prst="rect">
            <a:avLst/>
          </a:prstGeom>
        </p:spPr>
      </p:pic>
      <p:pic>
        <p:nvPicPr>
          <p:cNvPr id="10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22325" y="2509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1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595883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 err="1">
                <a:solidFill>
                  <a:schemeClr val="tx1"/>
                </a:solidFill>
              </a:rPr>
              <a:t>Voici</a:t>
            </a:r>
            <a:r>
              <a:rPr lang="en-GB" altLang="en-US" b="0" dirty="0">
                <a:solidFill>
                  <a:schemeClr val="tx1"/>
                </a:solidFill>
              </a:rPr>
              <a:t>…</a:t>
            </a:r>
            <a:endParaRPr lang="en-GB" b="0" dirty="0"/>
          </a:p>
        </p:txBody>
      </p:sp>
      <p:sp>
        <p:nvSpPr>
          <p:cNvPr id="8" name="Rectangle 7"/>
          <p:cNvSpPr/>
          <p:nvPr/>
        </p:nvSpPr>
        <p:spPr>
          <a:xfrm>
            <a:off x="2969373" y="1331569"/>
            <a:ext cx="2807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800" dirty="0">
                <a:solidFill>
                  <a:srgbClr val="DB5183"/>
                </a:solidFill>
                <a:latin typeface="Twinkl" pitchFamily="2" charset="0"/>
              </a:rPr>
              <a:t>les </a:t>
            </a:r>
            <a:r>
              <a:rPr lang="en-GB" altLang="en-US" sz="2800" dirty="0" err="1">
                <a:solidFill>
                  <a:srgbClr val="DB5183"/>
                </a:solidFill>
                <a:latin typeface="Twinkl" pitchFamily="2" charset="0"/>
              </a:rPr>
              <a:t>lumières</a:t>
            </a:r>
            <a:endParaRPr lang="en-GB" altLang="en-US" sz="2800" dirty="0">
              <a:solidFill>
                <a:srgbClr val="DB5183"/>
              </a:solidFill>
              <a:latin typeface="Twinkl" pitchFamily="2" charset="0"/>
            </a:endParaRPr>
          </a:p>
        </p:txBody>
      </p:sp>
      <p:pic>
        <p:nvPicPr>
          <p:cNvPr id="9" name="L'an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471" y="1490327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2"/>
          <a:stretch/>
        </p:blipFill>
        <p:spPr>
          <a:xfrm>
            <a:off x="757644" y="1854789"/>
            <a:ext cx="7630706" cy="4246270"/>
          </a:xfrm>
          <a:prstGeom prst="rect">
            <a:avLst/>
          </a:prstGeom>
        </p:spPr>
      </p:pic>
      <p:pic>
        <p:nvPicPr>
          <p:cNvPr id="7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9663" y="2660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8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595883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>
                <a:solidFill>
                  <a:schemeClr val="tx1"/>
                </a:solidFill>
              </a:rPr>
              <a:t>Stations Game</a:t>
            </a:r>
            <a:endParaRPr lang="en-GB" b="0" dirty="0"/>
          </a:p>
        </p:txBody>
      </p:sp>
      <p:sp>
        <p:nvSpPr>
          <p:cNvPr id="7" name="Rectangle 6"/>
          <p:cNvSpPr/>
          <p:nvPr/>
        </p:nvSpPr>
        <p:spPr>
          <a:xfrm>
            <a:off x="757644" y="1411550"/>
            <a:ext cx="7630705" cy="4681275"/>
          </a:xfrm>
          <a:prstGeom prst="rect">
            <a:avLst/>
          </a:prstGeom>
          <a:solidFill>
            <a:srgbClr val="BA91DD"/>
          </a:solidFill>
          <a:ln>
            <a:solidFill>
              <a:srgbClr val="BA91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71" y="1496667"/>
            <a:ext cx="3148411" cy="4511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072" y="1497874"/>
            <a:ext cx="3148411" cy="4511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474" y="1497874"/>
            <a:ext cx="3148411" cy="45110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75" y="1497874"/>
            <a:ext cx="3148412" cy="4511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276" y="1497874"/>
            <a:ext cx="3148412" cy="4511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75" y="1497874"/>
            <a:ext cx="3148414" cy="45110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77" y="1497875"/>
            <a:ext cx="3148413" cy="45110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75" y="1496667"/>
            <a:ext cx="3148413" cy="4511040"/>
          </a:xfrm>
          <a:prstGeom prst="rect">
            <a:avLst/>
          </a:prstGeom>
        </p:spPr>
      </p:pic>
      <p:pic>
        <p:nvPicPr>
          <p:cNvPr id="13" name="Whole Clas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51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595883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 err="1">
                <a:solidFill>
                  <a:schemeClr val="tx1"/>
                </a:solidFill>
              </a:rPr>
              <a:t>Où</a:t>
            </a:r>
            <a:r>
              <a:rPr lang="en-GB" altLang="en-US" b="0" dirty="0">
                <a:solidFill>
                  <a:schemeClr val="tx1"/>
                </a:solidFill>
              </a:rPr>
              <a:t> </a:t>
            </a:r>
            <a:r>
              <a:rPr lang="en-GB" altLang="en-US" b="0" dirty="0" err="1">
                <a:solidFill>
                  <a:schemeClr val="tx1"/>
                </a:solidFill>
              </a:rPr>
              <a:t>est</a:t>
            </a:r>
            <a:endParaRPr lang="en-GB" altLang="en-US" b="0" dirty="0">
              <a:solidFill>
                <a:schemeClr val="tx1"/>
              </a:solidFill>
            </a:endParaRP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457198" y="1344820"/>
            <a:ext cx="8220075" cy="46656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altLang="en-US" sz="2800" b="0" dirty="0">
                <a:solidFill>
                  <a:schemeClr val="tx1"/>
                </a:solidFill>
              </a:rPr>
              <a:t>(Where is?)</a:t>
            </a:r>
          </a:p>
        </p:txBody>
      </p:sp>
      <p:pic>
        <p:nvPicPr>
          <p:cNvPr id="14" name="L'ang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420" y="96993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55650" y="1915886"/>
            <a:ext cx="7632700" cy="3357152"/>
          </a:xfrm>
          <a:prstGeom prst="rect">
            <a:avLst/>
          </a:prstGeom>
          <a:solidFill>
            <a:srgbClr val="CEBEDC"/>
          </a:solidFill>
          <a:ln>
            <a:solidFill>
              <a:srgbClr val="CEBE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755650" y="5273039"/>
            <a:ext cx="7632700" cy="819785"/>
          </a:xfrm>
          <a:prstGeom prst="rect">
            <a:avLst/>
          </a:prstGeom>
          <a:solidFill>
            <a:srgbClr val="B59DCB"/>
          </a:solidFill>
          <a:ln>
            <a:solidFill>
              <a:srgbClr val="B59D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32" y="2133600"/>
            <a:ext cx="1483295" cy="31394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88"/>
          <a:stretch/>
        </p:blipFill>
        <p:spPr>
          <a:xfrm flipH="1">
            <a:off x="928178" y="2133600"/>
            <a:ext cx="2340935" cy="3971109"/>
          </a:xfrm>
          <a:prstGeom prst="rect">
            <a:avLst/>
          </a:prstGeom>
        </p:spPr>
      </p:pic>
      <p:sp>
        <p:nvSpPr>
          <p:cNvPr id="21" name="Rectangular Callout 20"/>
          <p:cNvSpPr/>
          <p:nvPr/>
        </p:nvSpPr>
        <p:spPr>
          <a:xfrm>
            <a:off x="2675288" y="2288177"/>
            <a:ext cx="1156484" cy="820783"/>
          </a:xfrm>
          <a:prstGeom prst="wedgeRectCallout">
            <a:avLst>
              <a:gd name="adj1" fmla="val -68635"/>
              <a:gd name="adj2" fmla="val -2223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fr-FR" altLang="en-US" dirty="0">
                <a:solidFill>
                  <a:schemeClr val="tx1"/>
                </a:solidFill>
                <a:latin typeface="Twinkl" pitchFamily="2" charset="0"/>
              </a:rPr>
              <a:t>Où est la porte ?</a:t>
            </a:r>
          </a:p>
        </p:txBody>
      </p:sp>
      <p:pic>
        <p:nvPicPr>
          <p:cNvPr id="23" name="L'ang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315" y="2794661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4536988" y="5024762"/>
            <a:ext cx="1254198" cy="735853"/>
            <a:chOff x="6958938" y="1757915"/>
            <a:chExt cx="1254198" cy="735853"/>
          </a:xfrm>
        </p:grpSpPr>
        <p:cxnSp>
          <p:nvCxnSpPr>
            <p:cNvPr id="26" name="Straight Arrow Connector 25"/>
            <p:cNvCxnSpPr/>
            <p:nvPr/>
          </p:nvCxnSpPr>
          <p:spPr>
            <a:xfrm flipH="1" flipV="1">
              <a:off x="7570999" y="1757915"/>
              <a:ext cx="15038" cy="393441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6958938" y="2133600"/>
              <a:ext cx="1254198" cy="360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</a:pPr>
              <a:r>
                <a:rPr lang="fr-FR" altLang="en-US" b="1" dirty="0">
                  <a:solidFill>
                    <a:schemeClr val="tx1"/>
                  </a:solidFill>
                  <a:latin typeface="Twinkl" pitchFamily="2" charset="0"/>
                </a:rPr>
                <a:t>la porte ?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9"/>
          <a:stretch/>
        </p:blipFill>
        <p:spPr>
          <a:xfrm>
            <a:off x="6364987" y="2124424"/>
            <a:ext cx="1931927" cy="3974535"/>
          </a:xfrm>
          <a:prstGeom prst="rect">
            <a:avLst/>
          </a:prstGeom>
        </p:spPr>
      </p:pic>
      <p:sp>
        <p:nvSpPr>
          <p:cNvPr id="36" name="Rectangular Callout 35"/>
          <p:cNvSpPr/>
          <p:nvPr/>
        </p:nvSpPr>
        <p:spPr>
          <a:xfrm>
            <a:off x="6010184" y="2282993"/>
            <a:ext cx="1233996" cy="831150"/>
          </a:xfrm>
          <a:prstGeom prst="wedgeRectCallout">
            <a:avLst>
              <a:gd name="adj1" fmla="val 62220"/>
              <a:gd name="adj2" fmla="val 1550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fr-FR" altLang="en-US" dirty="0">
                <a:solidFill>
                  <a:schemeClr val="tx1"/>
                </a:solidFill>
                <a:latin typeface="Twinkl" pitchFamily="2" charset="0"/>
              </a:rPr>
              <a:t>Elle est là.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37" name="L'ang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044" y="2946224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25957" y="617508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25957" y="1732462"/>
            <a:ext cx="609600" cy="609600"/>
          </a:xfrm>
          <a:prstGeom prst="rect">
            <a:avLst/>
          </a:prstGeom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25957" y="2847416"/>
            <a:ext cx="609600" cy="609600"/>
          </a:xfrm>
          <a:prstGeom prst="rect">
            <a:avLst/>
          </a:prstGeom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25957" y="39623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2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595883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 err="1">
                <a:solidFill>
                  <a:schemeClr val="tx1"/>
                </a:solidFill>
              </a:rPr>
              <a:t>Où</a:t>
            </a:r>
            <a:r>
              <a:rPr lang="en-GB" altLang="en-US" b="0" dirty="0">
                <a:solidFill>
                  <a:schemeClr val="tx1"/>
                </a:solidFill>
              </a:rPr>
              <a:t> </a:t>
            </a:r>
            <a:r>
              <a:rPr lang="en-GB" altLang="en-US" b="0" dirty="0" err="1">
                <a:solidFill>
                  <a:schemeClr val="tx1"/>
                </a:solidFill>
              </a:rPr>
              <a:t>est</a:t>
            </a:r>
            <a:endParaRPr lang="en-GB" altLang="en-US" b="0" dirty="0">
              <a:solidFill>
                <a:schemeClr val="tx1"/>
              </a:solidFill>
            </a:endParaRP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457198" y="1344820"/>
            <a:ext cx="8220075" cy="46656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altLang="en-US" sz="2800" b="0" dirty="0">
                <a:solidFill>
                  <a:schemeClr val="tx1"/>
                </a:solidFill>
              </a:rPr>
              <a:t>(Where is?)</a:t>
            </a:r>
          </a:p>
        </p:txBody>
      </p:sp>
      <p:pic>
        <p:nvPicPr>
          <p:cNvPr id="14" name="L'ange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420" y="96993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55650" y="1933300"/>
            <a:ext cx="2449104" cy="1759131"/>
            <a:chOff x="755650" y="1933300"/>
            <a:chExt cx="2449104" cy="1759131"/>
          </a:xfrm>
        </p:grpSpPr>
        <p:sp>
          <p:nvSpPr>
            <p:cNvPr id="2" name="Rectangle 1"/>
            <p:cNvSpPr/>
            <p:nvPr/>
          </p:nvSpPr>
          <p:spPr>
            <a:xfrm>
              <a:off x="755650" y="1933300"/>
              <a:ext cx="2449104" cy="1759131"/>
            </a:xfrm>
            <a:prstGeom prst="rect">
              <a:avLst/>
            </a:prstGeom>
            <a:solidFill>
              <a:srgbClr val="BA91DD"/>
            </a:solidFill>
            <a:ln>
              <a:solidFill>
                <a:srgbClr val="BA9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spcBef>
                  <a:spcPct val="0"/>
                </a:spcBef>
              </a:pPr>
              <a:r>
                <a:rPr lang="fr-FR" altLang="en-US" dirty="0">
                  <a:solidFill>
                    <a:schemeClr val="tx1"/>
                  </a:solidFill>
                  <a:latin typeface="Twinkl" pitchFamily="2" charset="0"/>
                </a:rPr>
                <a:t>la fenêtre ?</a:t>
              </a: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 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447" y="2024248"/>
              <a:ext cx="1614297" cy="128798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347448" y="1933300"/>
            <a:ext cx="2449104" cy="1759131"/>
            <a:chOff x="3347448" y="1933300"/>
            <a:chExt cx="2449104" cy="1759131"/>
          </a:xfrm>
        </p:grpSpPr>
        <p:sp>
          <p:nvSpPr>
            <p:cNvPr id="39" name="Rectangle 38"/>
            <p:cNvSpPr/>
            <p:nvPr/>
          </p:nvSpPr>
          <p:spPr>
            <a:xfrm>
              <a:off x="3347448" y="1933300"/>
              <a:ext cx="2449104" cy="1759131"/>
            </a:xfrm>
            <a:prstGeom prst="rect">
              <a:avLst/>
            </a:prstGeom>
            <a:solidFill>
              <a:srgbClr val="BA91DD"/>
            </a:solidFill>
            <a:ln>
              <a:solidFill>
                <a:srgbClr val="BA9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spcBef>
                  <a:spcPct val="0"/>
                </a:spcBef>
              </a:pPr>
              <a:r>
                <a:rPr lang="fr-FR" altLang="en-US" dirty="0">
                  <a:solidFill>
                    <a:schemeClr val="tx1"/>
                  </a:solidFill>
                  <a:latin typeface="Twinkl" pitchFamily="2" charset="0"/>
                </a:rPr>
                <a:t>la table ?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8822" y="2078991"/>
              <a:ext cx="1786356" cy="131349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939246" y="1933300"/>
            <a:ext cx="2449104" cy="1759131"/>
            <a:chOff x="5939246" y="1933300"/>
            <a:chExt cx="2449104" cy="1759131"/>
          </a:xfrm>
        </p:grpSpPr>
        <p:sp>
          <p:nvSpPr>
            <p:cNvPr id="42" name="Rectangle 41"/>
            <p:cNvSpPr/>
            <p:nvPr/>
          </p:nvSpPr>
          <p:spPr>
            <a:xfrm>
              <a:off x="5939246" y="1933300"/>
              <a:ext cx="2449104" cy="1759131"/>
            </a:xfrm>
            <a:prstGeom prst="rect">
              <a:avLst/>
            </a:prstGeom>
            <a:solidFill>
              <a:srgbClr val="BA91DD"/>
            </a:solidFill>
            <a:ln>
              <a:solidFill>
                <a:srgbClr val="BA9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spcBef>
                  <a:spcPct val="0"/>
                </a:spcBef>
              </a:pPr>
              <a:r>
                <a:rPr lang="fr-FR" altLang="en-US" dirty="0">
                  <a:solidFill>
                    <a:schemeClr val="tx1"/>
                  </a:solidFill>
                  <a:latin typeface="Twinkl" pitchFamily="2" charset="0"/>
                </a:rPr>
                <a:t>la chaise ?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1373" y="2000194"/>
              <a:ext cx="924849" cy="138358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755650" y="3814351"/>
            <a:ext cx="2449104" cy="1759131"/>
            <a:chOff x="755650" y="3814351"/>
            <a:chExt cx="2449104" cy="1759131"/>
          </a:xfrm>
        </p:grpSpPr>
        <p:sp>
          <p:nvSpPr>
            <p:cNvPr id="45" name="Rectangle 44"/>
            <p:cNvSpPr/>
            <p:nvPr/>
          </p:nvSpPr>
          <p:spPr>
            <a:xfrm>
              <a:off x="755650" y="3814351"/>
              <a:ext cx="2449104" cy="1759131"/>
            </a:xfrm>
            <a:prstGeom prst="rect">
              <a:avLst/>
            </a:prstGeom>
            <a:solidFill>
              <a:srgbClr val="BA91DD"/>
            </a:solidFill>
            <a:ln>
              <a:solidFill>
                <a:srgbClr val="BA9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spcBef>
                  <a:spcPct val="0"/>
                </a:spcBef>
              </a:pPr>
              <a:r>
                <a:rPr lang="fr-FR" altLang="en-US" dirty="0">
                  <a:solidFill>
                    <a:schemeClr val="tx1"/>
                  </a:solidFill>
                  <a:latin typeface="Twinkl" pitchFamily="2" charset="0"/>
                </a:rPr>
                <a:t>l’ordinateur ?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039" y="3950510"/>
              <a:ext cx="1859111" cy="1265925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3347448" y="3814351"/>
            <a:ext cx="2449104" cy="1759131"/>
            <a:chOff x="3347448" y="3814351"/>
            <a:chExt cx="2449104" cy="1759131"/>
          </a:xfrm>
        </p:grpSpPr>
        <p:sp>
          <p:nvSpPr>
            <p:cNvPr id="48" name="Rectangle 47"/>
            <p:cNvSpPr/>
            <p:nvPr/>
          </p:nvSpPr>
          <p:spPr>
            <a:xfrm>
              <a:off x="3347448" y="3814351"/>
              <a:ext cx="2449104" cy="1759131"/>
            </a:xfrm>
            <a:prstGeom prst="rect">
              <a:avLst/>
            </a:prstGeom>
            <a:solidFill>
              <a:srgbClr val="BA91DD"/>
            </a:solidFill>
            <a:ln>
              <a:solidFill>
                <a:srgbClr val="BA9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spcBef>
                  <a:spcPct val="0"/>
                </a:spcBef>
              </a:pPr>
              <a:r>
                <a:rPr lang="fr-FR" altLang="en-US" dirty="0">
                  <a:solidFill>
                    <a:schemeClr val="tx1"/>
                  </a:solidFill>
                  <a:latin typeface="Twinkl" pitchFamily="2" charset="0"/>
                </a:rPr>
                <a:t>le livre ?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272" y="3939215"/>
              <a:ext cx="1912529" cy="1323349"/>
            </a:xfrm>
            <a:prstGeom prst="rect">
              <a:avLst/>
            </a:prstGeom>
          </p:spPr>
        </p:pic>
      </p:grpSp>
      <p:pic>
        <p:nvPicPr>
          <p:cNvPr id="53" name="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344" y="338377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Group 59"/>
          <p:cNvGrpSpPr/>
          <p:nvPr/>
        </p:nvGrpSpPr>
        <p:grpSpPr>
          <a:xfrm>
            <a:off x="5939246" y="3814351"/>
            <a:ext cx="2449104" cy="1767843"/>
            <a:chOff x="5939246" y="3814351"/>
            <a:chExt cx="2449104" cy="1767843"/>
          </a:xfrm>
        </p:grpSpPr>
        <p:sp>
          <p:nvSpPr>
            <p:cNvPr id="51" name="Rectangle 50"/>
            <p:cNvSpPr/>
            <p:nvPr/>
          </p:nvSpPr>
          <p:spPr>
            <a:xfrm>
              <a:off x="5939246" y="3814351"/>
              <a:ext cx="2449104" cy="1759131"/>
            </a:xfrm>
            <a:prstGeom prst="rect">
              <a:avLst/>
            </a:prstGeom>
            <a:solidFill>
              <a:srgbClr val="BA91DD"/>
            </a:solidFill>
            <a:ln>
              <a:solidFill>
                <a:srgbClr val="BA9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spcBef>
                  <a:spcPct val="0"/>
                </a:spcBef>
              </a:pPr>
              <a:endParaRPr lang="fr-FR" altLang="en-US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364"/>
            <a:stretch/>
          </p:blipFill>
          <p:spPr>
            <a:xfrm flipH="1">
              <a:off x="6048374" y="3939215"/>
              <a:ext cx="1359994" cy="1642979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>
            <a:xfrm>
              <a:off x="7145160" y="4285787"/>
              <a:ext cx="9621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altLang="en-US" dirty="0">
                  <a:latin typeface="Twinkl" pitchFamily="2" charset="0"/>
                </a:rPr>
                <a:t>Il est là</a:t>
              </a:r>
              <a:endParaRPr lang="en-GB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933041" y="3957736"/>
              <a:ext cx="11689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altLang="en-US" dirty="0">
                  <a:latin typeface="Twinkl" pitchFamily="2" charset="0"/>
                </a:rPr>
                <a:t>Elle est là</a:t>
              </a:r>
              <a:endParaRPr lang="en-GB" dirty="0"/>
            </a:p>
          </p:txBody>
        </p:sp>
      </p:grpSp>
      <p:pic>
        <p:nvPicPr>
          <p:cNvPr id="54" name="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840" y="338377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160" y="338377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344" y="5265151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840" y="5265151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160" y="435419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160" y="4013814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81371" y="291083"/>
            <a:ext cx="609600" cy="609600"/>
          </a:xfrm>
          <a:prstGeom prst="rect">
            <a:avLst/>
          </a:prstGeom>
        </p:spPr>
      </p:pic>
      <p:pic>
        <p:nvPicPr>
          <p:cNvPr id="19" name="Picture 1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81371" y="1129056"/>
            <a:ext cx="609600" cy="609600"/>
          </a:xfrm>
          <a:prstGeom prst="rect">
            <a:avLst/>
          </a:prstGeom>
        </p:spPr>
      </p:pic>
      <p:pic>
        <p:nvPicPr>
          <p:cNvPr id="20" name="Picture 1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81371" y="1967029"/>
            <a:ext cx="609600" cy="609600"/>
          </a:xfrm>
          <a:prstGeom prst="rect">
            <a:avLst/>
          </a:prstGeom>
        </p:spPr>
      </p:pic>
      <p:pic>
        <p:nvPicPr>
          <p:cNvPr id="21" name="Picture 2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81371" y="2805002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81371" y="3642975"/>
            <a:ext cx="609600" cy="609600"/>
          </a:xfrm>
          <a:prstGeom prst="rect">
            <a:avLst/>
          </a:prstGeom>
        </p:spPr>
      </p:pic>
      <p:pic>
        <p:nvPicPr>
          <p:cNvPr id="23" name="Picture 2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81371" y="4480948"/>
            <a:ext cx="609600" cy="609600"/>
          </a:xfrm>
          <a:prstGeom prst="rect">
            <a:avLst/>
          </a:prstGeom>
        </p:spPr>
      </p:pic>
      <p:pic>
        <p:nvPicPr>
          <p:cNvPr id="24" name="Picture 2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81371" y="5318921"/>
            <a:ext cx="609600" cy="609600"/>
          </a:xfrm>
          <a:prstGeom prst="rect">
            <a:avLst/>
          </a:prstGeom>
        </p:spPr>
      </p:pic>
      <p:pic>
        <p:nvPicPr>
          <p:cNvPr id="25" name="Picture 24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81371" y="61568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6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93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3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2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8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21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79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0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25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595883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 err="1">
                <a:solidFill>
                  <a:schemeClr val="tx1"/>
                </a:solidFill>
              </a:rPr>
              <a:t>Où</a:t>
            </a:r>
            <a:r>
              <a:rPr lang="en-GB" altLang="en-US" b="0" dirty="0">
                <a:solidFill>
                  <a:schemeClr val="tx1"/>
                </a:solidFill>
              </a:rPr>
              <a:t> </a:t>
            </a:r>
            <a:r>
              <a:rPr lang="en-GB" altLang="en-US" b="0" dirty="0" err="1">
                <a:solidFill>
                  <a:schemeClr val="tx1"/>
                </a:solidFill>
              </a:rPr>
              <a:t>sont</a:t>
            </a:r>
            <a:endParaRPr lang="en-GB" altLang="en-US" b="0" dirty="0">
              <a:solidFill>
                <a:schemeClr val="tx1"/>
              </a:solidFill>
            </a:endParaRP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457198" y="1344820"/>
            <a:ext cx="8220075" cy="46656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altLang="en-US" sz="2800" b="0" dirty="0">
                <a:solidFill>
                  <a:schemeClr val="tx1"/>
                </a:solidFill>
              </a:rPr>
              <a:t>(Where are?)</a:t>
            </a:r>
          </a:p>
        </p:txBody>
      </p:sp>
      <p:pic>
        <p:nvPicPr>
          <p:cNvPr id="14" name="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23" y="96993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55650" y="1915886"/>
            <a:ext cx="7632700" cy="3357152"/>
          </a:xfrm>
          <a:prstGeom prst="rect">
            <a:avLst/>
          </a:prstGeom>
          <a:solidFill>
            <a:srgbClr val="CEBEDC"/>
          </a:solidFill>
          <a:ln>
            <a:solidFill>
              <a:srgbClr val="CEBE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755650" y="5273039"/>
            <a:ext cx="7632700" cy="819785"/>
          </a:xfrm>
          <a:prstGeom prst="rect">
            <a:avLst/>
          </a:prstGeom>
          <a:solidFill>
            <a:srgbClr val="B59DCB"/>
          </a:solidFill>
          <a:ln>
            <a:solidFill>
              <a:srgbClr val="B59D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32" y="2133600"/>
            <a:ext cx="1483295" cy="31394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88"/>
          <a:stretch/>
        </p:blipFill>
        <p:spPr>
          <a:xfrm flipH="1">
            <a:off x="928178" y="2133600"/>
            <a:ext cx="2340935" cy="3971109"/>
          </a:xfrm>
          <a:prstGeom prst="rect">
            <a:avLst/>
          </a:prstGeom>
        </p:spPr>
      </p:pic>
      <p:sp>
        <p:nvSpPr>
          <p:cNvPr id="21" name="Rectangular Callout 20"/>
          <p:cNvSpPr/>
          <p:nvPr/>
        </p:nvSpPr>
        <p:spPr>
          <a:xfrm>
            <a:off x="2675287" y="2288177"/>
            <a:ext cx="1391887" cy="820783"/>
          </a:xfrm>
          <a:prstGeom prst="wedgeRectCallout">
            <a:avLst>
              <a:gd name="adj1" fmla="val -68635"/>
              <a:gd name="adj2" fmla="val -2223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fr-FR" altLang="en-US" dirty="0">
                <a:solidFill>
                  <a:schemeClr val="tx1"/>
                </a:solidFill>
                <a:latin typeface="Twinkl" pitchFamily="2" charset="0"/>
              </a:rPr>
              <a:t>Où sont les lumières ?</a:t>
            </a:r>
          </a:p>
        </p:txBody>
      </p:sp>
      <p:pic>
        <p:nvPicPr>
          <p:cNvPr id="23" name="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120" y="2817636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5221185" y="3868837"/>
            <a:ext cx="1659819" cy="717794"/>
            <a:chOff x="6958937" y="1775974"/>
            <a:chExt cx="1659819" cy="717794"/>
          </a:xfrm>
        </p:grpSpPr>
        <p:cxnSp>
          <p:nvCxnSpPr>
            <p:cNvPr id="26" name="Straight Arrow Connector 25"/>
            <p:cNvCxnSpPr/>
            <p:nvPr/>
          </p:nvCxnSpPr>
          <p:spPr>
            <a:xfrm flipH="1" flipV="1">
              <a:off x="7971011" y="1775974"/>
              <a:ext cx="15038" cy="393441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6958937" y="2133600"/>
              <a:ext cx="1659819" cy="360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</a:pPr>
              <a:r>
                <a:rPr lang="fr-FR" altLang="en-US" b="1" dirty="0">
                  <a:solidFill>
                    <a:schemeClr val="tx1"/>
                  </a:solidFill>
                  <a:latin typeface="Twinkl" pitchFamily="2" charset="0"/>
                </a:rPr>
                <a:t>les lumières ?</a:t>
              </a:r>
            </a:p>
          </p:txBody>
        </p:sp>
      </p:grpSp>
      <p:sp>
        <p:nvSpPr>
          <p:cNvPr id="36" name="Rectangular Callout 35"/>
          <p:cNvSpPr/>
          <p:nvPr/>
        </p:nvSpPr>
        <p:spPr>
          <a:xfrm>
            <a:off x="6001871" y="2282993"/>
            <a:ext cx="1233996" cy="831150"/>
          </a:xfrm>
          <a:prstGeom prst="wedgeRectCallout">
            <a:avLst>
              <a:gd name="adj1" fmla="val 62220"/>
              <a:gd name="adj2" fmla="val 1550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fr-FR" altLang="en-US" dirty="0">
                <a:solidFill>
                  <a:schemeClr val="tx1"/>
                </a:solidFill>
                <a:latin typeface="Twinkl" pitchFamily="2" charset="0"/>
              </a:rPr>
              <a:t>Elles sont là.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094" y="284133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08207" y="3322681"/>
            <a:ext cx="471288" cy="4712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6051095" y="3706586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6051095" y="3366218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6390968" y="3706586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9"/>
          <a:stretch/>
        </p:blipFill>
        <p:spPr>
          <a:xfrm>
            <a:off x="6364987" y="2124424"/>
            <a:ext cx="1931927" cy="3974535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6390968" y="3366218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206265" y="3490775"/>
            <a:ext cx="70164" cy="14228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441" y="409787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35221" y="1506583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35221" y="2342035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35221" y="3177487"/>
            <a:ext cx="609600" cy="609600"/>
          </a:xfrm>
          <a:prstGeom prst="rect">
            <a:avLst/>
          </a:prstGeom>
        </p:spPr>
      </p:pic>
      <p:pic>
        <p:nvPicPr>
          <p:cNvPr id="15" name="Picture 1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35221" y="4012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7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2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5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5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7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1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595883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>
                <a:solidFill>
                  <a:schemeClr val="tx1"/>
                </a:solidFill>
              </a:rPr>
              <a:t>Classroom Objects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650" y="1523999"/>
            <a:ext cx="7632700" cy="4568826"/>
          </a:xfrm>
          <a:prstGeom prst="rect">
            <a:avLst/>
          </a:prstGeom>
          <a:solidFill>
            <a:srgbClr val="CEBEDC"/>
          </a:solidFill>
          <a:ln>
            <a:solidFill>
              <a:srgbClr val="CEBE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1667079"/>
            <a:ext cx="6057900" cy="42826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Pair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5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58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595883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>
                <a:solidFill>
                  <a:schemeClr val="tx1"/>
                </a:solidFill>
              </a:rPr>
              <a:t>Memory Match Game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23999"/>
            <a:ext cx="7632700" cy="4568826"/>
          </a:xfrm>
          <a:prstGeom prst="rect">
            <a:avLst/>
          </a:prstGeom>
          <a:solidFill>
            <a:srgbClr val="BA91DD"/>
          </a:solidFill>
          <a:ln>
            <a:solidFill>
              <a:srgbClr val="BA91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082" y="2666998"/>
            <a:ext cx="3096024" cy="3305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61" y="1647196"/>
            <a:ext cx="2821489" cy="30120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287" y="2666998"/>
            <a:ext cx="3096024" cy="3305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312" y="1655139"/>
            <a:ext cx="2821489" cy="30120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air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5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33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595883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>
                <a:solidFill>
                  <a:schemeClr val="tx1"/>
                </a:solidFill>
              </a:rPr>
              <a:t>La Salle de Classe</a:t>
            </a:r>
            <a:endParaRPr lang="en-GB" altLang="en-US" b="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650" y="1523999"/>
            <a:ext cx="7632700" cy="4568826"/>
          </a:xfrm>
          <a:prstGeom prst="rect">
            <a:avLst/>
          </a:prstGeom>
          <a:solidFill>
            <a:srgbClr val="B59DCB"/>
          </a:solidFill>
          <a:ln>
            <a:solidFill>
              <a:srgbClr val="B59D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626676"/>
            <a:ext cx="6172200" cy="43634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Individual Wor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5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24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altLang="en-US" dirty="0">
                <a:cs typeface="Sassoon Infant Rg" panose="02000503030000020003" pitchFamily="50" charset="0"/>
              </a:rPr>
              <a:t>I can read, listen and respond to vocabulary.</a:t>
            </a:r>
          </a:p>
          <a:p>
            <a:r>
              <a:rPr lang="en-GB" altLang="en-US" dirty="0">
                <a:cs typeface="Sassoon Infant Rg" panose="02000503030000020003" pitchFamily="50" charset="0"/>
              </a:rPr>
              <a:t>I can ask/answer questions (in short phrases).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I can say the names of objects around the classroom.</a:t>
            </a:r>
          </a:p>
          <a:p>
            <a:r>
              <a:rPr lang="en-GB" dirty="0">
                <a:latin typeface="Twinkl" pitchFamily="2" charset="0"/>
              </a:rPr>
              <a:t>I can follow instructions to identify classroom objects.</a:t>
            </a:r>
          </a:p>
          <a:p>
            <a:r>
              <a:rPr lang="en-GB" dirty="0">
                <a:latin typeface="Twinkl" pitchFamily="2" charset="0"/>
              </a:rPr>
              <a:t>I can use the </a:t>
            </a:r>
            <a:r>
              <a:rPr lang="en-GB" dirty="0" err="1">
                <a:latin typeface="Twinkl" pitchFamily="2" charset="0"/>
              </a:rPr>
              <a:t>phras</a:t>
            </a:r>
            <a:r>
              <a:rPr lang="en-GB" dirty="0">
                <a:latin typeface="Twinkl" pitchFamily="2" charset="0"/>
              </a:rPr>
              <a:t> Il/Elle </a:t>
            </a:r>
            <a:r>
              <a:rPr lang="en-GB" dirty="0" err="1">
                <a:latin typeface="Twinkl" pitchFamily="2" charset="0"/>
              </a:rPr>
              <a:t>est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là</a:t>
            </a:r>
            <a:r>
              <a:rPr lang="en-GB" dirty="0">
                <a:latin typeface="Twinkl" pitchFamily="2" charset="0"/>
              </a:rPr>
              <a:t> or </a:t>
            </a:r>
            <a:r>
              <a:rPr lang="en-GB" dirty="0" err="1">
                <a:latin typeface="Twinkl" pitchFamily="2" charset="0"/>
              </a:rPr>
              <a:t>Ils</a:t>
            </a:r>
            <a:r>
              <a:rPr lang="en-GB" dirty="0">
                <a:latin typeface="Twinkl" pitchFamily="2" charset="0"/>
              </a:rPr>
              <a:t>/</a:t>
            </a:r>
            <a:r>
              <a:rPr lang="en-GB" dirty="0" err="1">
                <a:latin typeface="Twinkl" pitchFamily="2" charset="0"/>
              </a:rPr>
              <a:t>Elles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sont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là</a:t>
            </a:r>
            <a:r>
              <a:rPr lang="en-GB" dirty="0">
                <a:latin typeface="Twinkl" pitchFamily="2" charset="0"/>
              </a:rPr>
              <a:t>.</a:t>
            </a:r>
          </a:p>
          <a:p>
            <a:r>
              <a:rPr lang="en-GB" dirty="0">
                <a:latin typeface="Twinkl" pitchFamily="2" charset="0"/>
              </a:rPr>
              <a:t>I can ask my partner a question.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5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56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183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altLang="en-US" dirty="0">
                <a:cs typeface="Sassoon Infant Rg" panose="02000503030000020003" pitchFamily="50" charset="0"/>
              </a:rPr>
              <a:t>I can read, listen and respond to vocabulary.</a:t>
            </a:r>
          </a:p>
          <a:p>
            <a:r>
              <a:rPr lang="en-GB" altLang="en-US" dirty="0">
                <a:cs typeface="Sassoon Infant Rg" panose="02000503030000020003" pitchFamily="50" charset="0"/>
              </a:rPr>
              <a:t>I can ask/answer questions (in short phrases).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I can say the names of objects around the classroom.</a:t>
            </a:r>
          </a:p>
          <a:p>
            <a:r>
              <a:rPr lang="en-GB" dirty="0">
                <a:latin typeface="Twinkl" pitchFamily="2" charset="0"/>
              </a:rPr>
              <a:t>I can follow instructions to identify classroom objects.</a:t>
            </a:r>
          </a:p>
          <a:p>
            <a:r>
              <a:rPr lang="en-GB" dirty="0">
                <a:latin typeface="Twinkl" pitchFamily="2" charset="0"/>
              </a:rPr>
              <a:t>I can use the </a:t>
            </a:r>
            <a:r>
              <a:rPr lang="en-GB" dirty="0" err="1">
                <a:latin typeface="Twinkl" pitchFamily="2" charset="0"/>
              </a:rPr>
              <a:t>phras</a:t>
            </a:r>
            <a:r>
              <a:rPr lang="en-GB" dirty="0">
                <a:latin typeface="Twinkl" pitchFamily="2" charset="0"/>
              </a:rPr>
              <a:t> Il/Elle </a:t>
            </a:r>
            <a:r>
              <a:rPr lang="en-GB" dirty="0" err="1">
                <a:latin typeface="Twinkl" pitchFamily="2" charset="0"/>
              </a:rPr>
              <a:t>est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là</a:t>
            </a:r>
            <a:r>
              <a:rPr lang="en-GB" dirty="0">
                <a:latin typeface="Twinkl" pitchFamily="2" charset="0"/>
              </a:rPr>
              <a:t> or </a:t>
            </a:r>
            <a:r>
              <a:rPr lang="en-GB" dirty="0" err="1">
                <a:latin typeface="Twinkl" pitchFamily="2" charset="0"/>
              </a:rPr>
              <a:t>Ils</a:t>
            </a:r>
            <a:r>
              <a:rPr lang="en-GB" dirty="0">
                <a:latin typeface="Twinkl" pitchFamily="2" charset="0"/>
              </a:rPr>
              <a:t>/</a:t>
            </a:r>
            <a:r>
              <a:rPr lang="en-GB" dirty="0" err="1">
                <a:latin typeface="Twinkl" pitchFamily="2" charset="0"/>
              </a:rPr>
              <a:t>Elles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sont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là</a:t>
            </a:r>
            <a:r>
              <a:rPr lang="en-GB" dirty="0">
                <a:latin typeface="Twinkl" pitchFamily="2" charset="0"/>
              </a:rPr>
              <a:t>.</a:t>
            </a:r>
          </a:p>
          <a:p>
            <a:r>
              <a:rPr lang="en-GB" dirty="0">
                <a:latin typeface="Twinkl" pitchFamily="2" charset="0"/>
              </a:rPr>
              <a:t>I can ask my partner a question.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595883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 err="1">
                <a:solidFill>
                  <a:schemeClr val="tx1"/>
                </a:solidFill>
              </a:rPr>
              <a:t>Voici</a:t>
            </a:r>
            <a:r>
              <a:rPr lang="en-GB" altLang="en-US" b="0" dirty="0">
                <a:solidFill>
                  <a:schemeClr val="tx1"/>
                </a:solidFill>
              </a:rPr>
              <a:t>…</a:t>
            </a:r>
            <a:endParaRPr lang="en-GB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" t="4654" b="22904"/>
          <a:stretch/>
        </p:blipFill>
        <p:spPr>
          <a:xfrm>
            <a:off x="757645" y="1872207"/>
            <a:ext cx="7639413" cy="42237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73562" y="1331569"/>
            <a:ext cx="2807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dirty="0">
                <a:latin typeface="Twinkl" pitchFamily="2" charset="0"/>
              </a:rPr>
              <a:t>la </a:t>
            </a:r>
            <a:r>
              <a:rPr lang="en-US" altLang="en-US" sz="2800" dirty="0">
                <a:latin typeface="Twinkl" pitchFamily="2" charset="0"/>
              </a:rPr>
              <a:t>s</a:t>
            </a:r>
            <a:r>
              <a:rPr lang="en-GB" altLang="en-US" sz="2800" dirty="0" err="1">
                <a:latin typeface="Twinkl" pitchFamily="2" charset="0"/>
              </a:rPr>
              <a:t>alle</a:t>
            </a:r>
            <a:r>
              <a:rPr lang="en-GB" altLang="en-US" sz="2800" dirty="0">
                <a:latin typeface="Twinkl" pitchFamily="2" charset="0"/>
              </a:rPr>
              <a:t> de </a:t>
            </a:r>
            <a:r>
              <a:rPr lang="en-US" altLang="en-US" sz="2800" dirty="0">
                <a:latin typeface="Twinkl" pitchFamily="2" charset="0"/>
              </a:rPr>
              <a:t>c</a:t>
            </a:r>
            <a:r>
              <a:rPr lang="en-GB" altLang="en-US" sz="2800" dirty="0" err="1">
                <a:latin typeface="Twinkl" pitchFamily="2" charset="0"/>
              </a:rPr>
              <a:t>lasse</a:t>
            </a:r>
            <a:endParaRPr lang="en-GB" sz="2800" dirty="0">
              <a:latin typeface="Twinkl" pitchFamily="2" charset="0"/>
            </a:endParaRPr>
          </a:p>
        </p:txBody>
      </p:sp>
      <p:pic>
        <p:nvPicPr>
          <p:cNvPr id="7" name="Whole Clas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2556" y="2158086"/>
            <a:ext cx="609600" cy="609600"/>
          </a:xfrm>
          <a:prstGeom prst="rect">
            <a:avLst/>
          </a:prstGeom>
        </p:spPr>
      </p:pic>
      <p:grpSp>
        <p:nvGrpSpPr>
          <p:cNvPr id="9" name="Group 1"/>
          <p:cNvGrpSpPr>
            <a:grpSpLocks/>
          </p:cNvGrpSpPr>
          <p:nvPr/>
        </p:nvGrpSpPr>
        <p:grpSpPr bwMode="auto">
          <a:xfrm>
            <a:off x="1157288" y="728663"/>
            <a:ext cx="1519237" cy="654050"/>
            <a:chOff x="1157287" y="728663"/>
            <a:chExt cx="1519302" cy="654050"/>
          </a:xfrm>
        </p:grpSpPr>
        <p:sp>
          <p:nvSpPr>
            <p:cNvPr id="11" name="Rectangle 10"/>
            <p:cNvSpPr/>
            <p:nvPr/>
          </p:nvSpPr>
          <p:spPr>
            <a:xfrm>
              <a:off x="1157287" y="728663"/>
              <a:ext cx="1519302" cy="654050"/>
            </a:xfrm>
            <a:prstGeom prst="rect">
              <a:avLst/>
            </a:prstGeom>
            <a:solidFill>
              <a:srgbClr val="FF7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rgbClr val="FFFFFF"/>
                </a:solidFill>
                <a:latin typeface="Twinkl" pitchFamily="2" charset="0"/>
              </a:endParaRPr>
            </a:p>
          </p:txBody>
        </p:sp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>
              <a:off x="1390070" y="779818"/>
              <a:ext cx="128651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000">
                  <a:ea typeface="Sassoon Infant Rg" panose="02000503030000020003" pitchFamily="50" charset="0"/>
                  <a:cs typeface="Sassoon Infant Rg" panose="02000503030000020003" pitchFamily="50" charset="0"/>
                </a:rPr>
                <a:t>Click play buttons throughout to hear phrases and words.</a:t>
              </a:r>
            </a:p>
          </p:txBody>
        </p:sp>
      </p:grpSp>
      <p:pic>
        <p:nvPicPr>
          <p:cNvPr id="14" name="Play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Lay L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65" y="1515041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7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7644" y="1854789"/>
            <a:ext cx="7630705" cy="4238036"/>
          </a:xfrm>
          <a:prstGeom prst="rect">
            <a:avLst/>
          </a:prstGeom>
          <a:solidFill>
            <a:srgbClr val="CEBEDC"/>
          </a:solidFill>
          <a:ln>
            <a:solidFill>
              <a:srgbClr val="CEBE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595883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 err="1">
                <a:solidFill>
                  <a:schemeClr val="tx1"/>
                </a:solidFill>
              </a:rPr>
              <a:t>Voici</a:t>
            </a:r>
            <a:r>
              <a:rPr lang="en-GB" altLang="en-US" b="0" dirty="0">
                <a:solidFill>
                  <a:schemeClr val="tx1"/>
                </a:solidFill>
              </a:rPr>
              <a:t>…</a:t>
            </a:r>
            <a:endParaRPr lang="en-GB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54" y="2002971"/>
            <a:ext cx="1863891" cy="39449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22641" y="1331569"/>
            <a:ext cx="2807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800" dirty="0">
                <a:solidFill>
                  <a:srgbClr val="DB5183"/>
                </a:solidFill>
                <a:latin typeface="Twinkl" pitchFamily="2" charset="0"/>
              </a:rPr>
              <a:t>la </a:t>
            </a:r>
            <a:r>
              <a:rPr lang="en-GB" altLang="en-US" sz="2800" dirty="0" err="1">
                <a:solidFill>
                  <a:srgbClr val="DB5183"/>
                </a:solidFill>
                <a:latin typeface="Twinkl" pitchFamily="2" charset="0"/>
              </a:rPr>
              <a:t>porte</a:t>
            </a:r>
            <a:endParaRPr lang="en-GB" altLang="en-US" sz="2800" dirty="0">
              <a:solidFill>
                <a:srgbClr val="DB5183"/>
              </a:solidFill>
              <a:latin typeface="Twinkl" pitchFamily="2" charset="0"/>
            </a:endParaRPr>
          </a:p>
        </p:txBody>
      </p:sp>
      <p:pic>
        <p:nvPicPr>
          <p:cNvPr id="9" name="L'an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61" y="149024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2338" y="2297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4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7644" y="1854789"/>
            <a:ext cx="7630705" cy="4238036"/>
          </a:xfrm>
          <a:prstGeom prst="rect">
            <a:avLst/>
          </a:prstGeom>
          <a:solidFill>
            <a:srgbClr val="CEBEDC"/>
          </a:solidFill>
          <a:ln>
            <a:solidFill>
              <a:srgbClr val="CEBE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595883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 err="1">
                <a:solidFill>
                  <a:schemeClr val="tx1"/>
                </a:solidFill>
              </a:rPr>
              <a:t>Voici</a:t>
            </a:r>
            <a:r>
              <a:rPr lang="en-GB" altLang="en-US" b="0" dirty="0">
                <a:solidFill>
                  <a:schemeClr val="tx1"/>
                </a:solidFill>
              </a:rPr>
              <a:t>…</a:t>
            </a:r>
            <a:endParaRPr lang="en-GB" b="0" dirty="0"/>
          </a:p>
        </p:txBody>
      </p:sp>
      <p:sp>
        <p:nvSpPr>
          <p:cNvPr id="8" name="Rectangle 7"/>
          <p:cNvSpPr/>
          <p:nvPr/>
        </p:nvSpPr>
        <p:spPr>
          <a:xfrm>
            <a:off x="2987129" y="1331569"/>
            <a:ext cx="2807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800" dirty="0">
                <a:solidFill>
                  <a:srgbClr val="DB5183"/>
                </a:solidFill>
                <a:latin typeface="Twinkl" pitchFamily="2" charset="0"/>
              </a:rPr>
              <a:t>la </a:t>
            </a:r>
            <a:r>
              <a:rPr lang="en-GB" altLang="en-US" sz="2800" dirty="0" err="1">
                <a:solidFill>
                  <a:srgbClr val="DB5183"/>
                </a:solidFill>
                <a:latin typeface="Twinkl" pitchFamily="2" charset="0"/>
              </a:rPr>
              <a:t>fenêtre</a:t>
            </a:r>
            <a:r>
              <a:rPr lang="en-GB" altLang="en-US" sz="2800" dirty="0">
                <a:solidFill>
                  <a:srgbClr val="DB5183"/>
                </a:solidFill>
                <a:latin typeface="Twinkl" pitchFamily="2" charset="0"/>
              </a:rPr>
              <a:t> </a:t>
            </a:r>
          </a:p>
        </p:txBody>
      </p:sp>
      <p:pic>
        <p:nvPicPr>
          <p:cNvPr id="9" name="L'an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915" y="148144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993" y="2050961"/>
            <a:ext cx="4820013" cy="3845691"/>
          </a:xfrm>
          <a:prstGeom prst="rect">
            <a:avLst/>
          </a:prstGeom>
        </p:spPr>
      </p:pic>
      <p:pic>
        <p:nvPicPr>
          <p:cNvPr id="10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35050" y="2435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8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7644" y="1854789"/>
            <a:ext cx="7630705" cy="4238036"/>
          </a:xfrm>
          <a:prstGeom prst="rect">
            <a:avLst/>
          </a:prstGeom>
          <a:solidFill>
            <a:srgbClr val="CEBEDC"/>
          </a:solidFill>
          <a:ln>
            <a:solidFill>
              <a:srgbClr val="CEBE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595883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 err="1">
                <a:solidFill>
                  <a:schemeClr val="tx1"/>
                </a:solidFill>
              </a:rPr>
              <a:t>Voici</a:t>
            </a:r>
            <a:r>
              <a:rPr lang="en-GB" altLang="en-US" b="0" dirty="0">
                <a:solidFill>
                  <a:schemeClr val="tx1"/>
                </a:solidFill>
              </a:rPr>
              <a:t>…</a:t>
            </a:r>
            <a:endParaRPr lang="en-GB" b="0" dirty="0"/>
          </a:p>
        </p:txBody>
      </p:sp>
      <p:sp>
        <p:nvSpPr>
          <p:cNvPr id="8" name="Rectangle 7"/>
          <p:cNvSpPr/>
          <p:nvPr/>
        </p:nvSpPr>
        <p:spPr>
          <a:xfrm>
            <a:off x="2960495" y="1331569"/>
            <a:ext cx="2807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800" dirty="0">
                <a:solidFill>
                  <a:srgbClr val="DB5183"/>
                </a:solidFill>
                <a:latin typeface="Twinkl" pitchFamily="2" charset="0"/>
              </a:rPr>
              <a:t>la table</a:t>
            </a:r>
          </a:p>
        </p:txBody>
      </p:sp>
      <p:pic>
        <p:nvPicPr>
          <p:cNvPr id="9" name="L'an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116" y="148144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70" y="2108419"/>
            <a:ext cx="5171059" cy="3802249"/>
          </a:xfrm>
          <a:prstGeom prst="rect">
            <a:avLst/>
          </a:prstGeom>
        </p:spPr>
      </p:pic>
      <p:pic>
        <p:nvPicPr>
          <p:cNvPr id="10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60425" y="2860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0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7644" y="1854789"/>
            <a:ext cx="7630705" cy="4238036"/>
          </a:xfrm>
          <a:prstGeom prst="rect">
            <a:avLst/>
          </a:prstGeom>
          <a:solidFill>
            <a:srgbClr val="CEBEDC"/>
          </a:solidFill>
          <a:ln>
            <a:solidFill>
              <a:srgbClr val="CEBE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595883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 err="1">
                <a:solidFill>
                  <a:schemeClr val="tx1"/>
                </a:solidFill>
              </a:rPr>
              <a:t>Voici</a:t>
            </a:r>
            <a:r>
              <a:rPr lang="en-GB" altLang="en-US" b="0" dirty="0">
                <a:solidFill>
                  <a:schemeClr val="tx1"/>
                </a:solidFill>
              </a:rPr>
              <a:t>…</a:t>
            </a:r>
            <a:endParaRPr lang="en-GB" b="0" dirty="0"/>
          </a:p>
        </p:txBody>
      </p:sp>
      <p:sp>
        <p:nvSpPr>
          <p:cNvPr id="8" name="Rectangle 7"/>
          <p:cNvSpPr/>
          <p:nvPr/>
        </p:nvSpPr>
        <p:spPr>
          <a:xfrm>
            <a:off x="2978251" y="1331569"/>
            <a:ext cx="2807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800" dirty="0">
                <a:solidFill>
                  <a:srgbClr val="DB5183"/>
                </a:solidFill>
                <a:latin typeface="Twinkl" pitchFamily="2" charset="0"/>
              </a:rPr>
              <a:t>la chaise</a:t>
            </a:r>
          </a:p>
        </p:txBody>
      </p:sp>
      <p:pic>
        <p:nvPicPr>
          <p:cNvPr id="9" name="L'an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30" y="1490327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037" y="2004669"/>
            <a:ext cx="2671926" cy="3997232"/>
          </a:xfrm>
          <a:prstGeom prst="rect">
            <a:avLst/>
          </a:prstGeom>
        </p:spPr>
      </p:pic>
      <p:pic>
        <p:nvPicPr>
          <p:cNvPr id="10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2809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7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7644" y="1854789"/>
            <a:ext cx="7630705" cy="4238036"/>
          </a:xfrm>
          <a:prstGeom prst="rect">
            <a:avLst/>
          </a:prstGeom>
          <a:solidFill>
            <a:srgbClr val="CEBEDC"/>
          </a:solidFill>
          <a:ln>
            <a:solidFill>
              <a:srgbClr val="CEBE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595883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 err="1">
                <a:solidFill>
                  <a:schemeClr val="tx1"/>
                </a:solidFill>
              </a:rPr>
              <a:t>Voici</a:t>
            </a:r>
            <a:r>
              <a:rPr lang="en-GB" altLang="en-US" b="0" dirty="0">
                <a:solidFill>
                  <a:schemeClr val="tx1"/>
                </a:solidFill>
              </a:rPr>
              <a:t>…</a:t>
            </a:r>
            <a:endParaRPr lang="en-GB" b="0" dirty="0"/>
          </a:p>
        </p:txBody>
      </p:sp>
      <p:sp>
        <p:nvSpPr>
          <p:cNvPr id="8" name="Rectangle 7"/>
          <p:cNvSpPr/>
          <p:nvPr/>
        </p:nvSpPr>
        <p:spPr>
          <a:xfrm>
            <a:off x="2933861" y="1331569"/>
            <a:ext cx="2807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800" dirty="0" err="1">
                <a:solidFill>
                  <a:srgbClr val="3399FF"/>
                </a:solidFill>
                <a:latin typeface="Twinkl" pitchFamily="2" charset="0"/>
              </a:rPr>
              <a:t>l’ordinateur</a:t>
            </a:r>
            <a:endParaRPr lang="en-GB" altLang="en-US" sz="2800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9" name="L'an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714" y="1490327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68" y="2004669"/>
            <a:ext cx="5840664" cy="3977085"/>
          </a:xfrm>
          <a:prstGeom prst="rect">
            <a:avLst/>
          </a:prstGeom>
        </p:spPr>
      </p:pic>
      <p:pic>
        <p:nvPicPr>
          <p:cNvPr id="10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35038" y="2697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1503</TotalTime>
  <Words>269</Words>
  <Application>Microsoft Office PowerPoint</Application>
  <PresentationFormat>On-screen Show (4:3)</PresentationFormat>
  <Paragraphs>64</Paragraphs>
  <Slides>20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Tuffy</vt:lpstr>
      <vt:lpstr>Twinkl</vt:lpstr>
      <vt:lpstr>Twinkl SemiBold</vt:lpstr>
      <vt:lpstr>Sassoon Infant Rg</vt:lpstr>
      <vt:lpstr>Calibri</vt:lpstr>
      <vt:lpstr>Arial</vt:lpstr>
      <vt:lpstr>Office Theme</vt:lpstr>
      <vt:lpstr>French</vt:lpstr>
      <vt:lpstr>PowerPoint Presentation</vt:lpstr>
      <vt:lpstr>PowerPoint Presentation</vt:lpstr>
      <vt:lpstr>Voici…</vt:lpstr>
      <vt:lpstr>Voici…</vt:lpstr>
      <vt:lpstr>Voici…</vt:lpstr>
      <vt:lpstr>Voici…</vt:lpstr>
      <vt:lpstr>Voici…</vt:lpstr>
      <vt:lpstr>Voici…</vt:lpstr>
      <vt:lpstr>Voici…</vt:lpstr>
      <vt:lpstr>Voici…</vt:lpstr>
      <vt:lpstr>Stations Game</vt:lpstr>
      <vt:lpstr>Où est</vt:lpstr>
      <vt:lpstr>Où est</vt:lpstr>
      <vt:lpstr>Où sont</vt:lpstr>
      <vt:lpstr>Classroom Objects</vt:lpstr>
      <vt:lpstr>Memory Match Game</vt:lpstr>
      <vt:lpstr>La Salle de Classe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Laurel Wilkinson</cp:lastModifiedBy>
  <cp:revision>112</cp:revision>
  <dcterms:created xsi:type="dcterms:W3CDTF">2014-10-01T16:09:27Z</dcterms:created>
  <dcterms:modified xsi:type="dcterms:W3CDTF">2018-10-30T13:20:54Z</dcterms:modified>
</cp:coreProperties>
</file>