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4"/>
  </p:handoutMasterIdLst>
  <p:sldIdLst>
    <p:sldId id="261" r:id="rId2"/>
    <p:sldId id="258" r:id="rId3"/>
    <p:sldId id="263" r:id="rId4"/>
    <p:sldId id="276" r:id="rId5"/>
    <p:sldId id="264" r:id="rId6"/>
    <p:sldId id="269" r:id="rId7"/>
    <p:sldId id="271" r:id="rId8"/>
    <p:sldId id="272" r:id="rId9"/>
    <p:sldId id="273" r:id="rId10"/>
    <p:sldId id="274" r:id="rId11"/>
    <p:sldId id="275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68" r:id="rId23"/>
  </p:sldIdLst>
  <p:sldSz cx="9144000" cy="6858000" type="screen4x3"/>
  <p:notesSz cx="6858000" cy="9144000"/>
  <p:embeddedFontLst>
    <p:embeddedFont>
      <p:font typeface="Tuffy" panose="020B0603060100000000" pitchFamily="34" charset="0"/>
      <p:regular r:id="rId25"/>
      <p:bold r:id="rId26"/>
      <p:italic r:id="rId27"/>
      <p:boldItalic r:id="rId28"/>
    </p:embeddedFont>
    <p:embeddedFont>
      <p:font typeface="Sassoon Infant Rg" panose="02000503030000020003" pitchFamily="50" charset="0"/>
      <p:regular r:id="rId29"/>
      <p:bold r:id="rId30"/>
    </p:embeddedFont>
    <p:embeddedFont>
      <p:font typeface="Twinkl SemiBold" pitchFamily="2" charset="0"/>
      <p:bold r:id="rId31"/>
    </p:embeddedFont>
    <p:embeddedFont>
      <p:font typeface="Twinkl" pitchFamily="2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602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183"/>
    <a:srgbClr val="3399FF"/>
    <a:srgbClr val="CCFF99"/>
    <a:srgbClr val="AFD36F"/>
    <a:srgbClr val="C5DF95"/>
    <a:srgbClr val="C9EB8D"/>
    <a:srgbClr val="DFF3BB"/>
    <a:srgbClr val="DDF2B8"/>
    <a:srgbClr val="BCE6F2"/>
    <a:srgbClr val="CEB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846" y="132"/>
      </p:cViewPr>
      <p:guideLst>
        <p:guide orient="horz" pos="2160"/>
        <p:guide pos="2880"/>
        <p:guide pos="317"/>
        <p:guide orient="horz" pos="3997"/>
        <p:guide pos="5602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8.wav"/><Relationship Id="rId18" Type="http://schemas.openxmlformats.org/officeDocument/2006/relationships/image" Target="../media/image7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audio" Target="../media/media7.wav"/><Relationship Id="rId17" Type="http://schemas.openxmlformats.org/officeDocument/2006/relationships/image" Target="../media/image9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audio" Target="../media/media5.wav"/><Relationship Id="rId11" Type="http://schemas.microsoft.com/office/2007/relationships/media" Target="../media/media7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.wav"/><Relationship Id="rId19" Type="http://schemas.openxmlformats.org/officeDocument/2006/relationships/image" Target="../media/image8.png"/><Relationship Id="rId4" Type="http://schemas.openxmlformats.org/officeDocument/2006/relationships/audio" Target="../media/media4.wav"/><Relationship Id="rId9" Type="http://schemas.microsoft.com/office/2007/relationships/media" Target="../media/media1.wav"/><Relationship Id="rId14" Type="http://schemas.openxmlformats.org/officeDocument/2006/relationships/audio" Target="../media/media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wav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" panose="020B0603060100000000" pitchFamily="34" charset="0"/>
              </a:rPr>
              <a:t>French </a:t>
            </a:r>
            <a:r>
              <a:rPr lang="en-GB" sz="800" dirty="0">
                <a:solidFill>
                  <a:schemeClr val="bg1"/>
                </a:solidFill>
                <a:latin typeface="Tuffy" panose="020B0603060100000000" pitchFamily="34" charset="0"/>
              </a:rPr>
              <a:t>| Year 3 | Our School | What’s in your Pencil Case |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Our School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3" name="Rectangle 2"/>
          <p:cNvSpPr/>
          <p:nvPr/>
        </p:nvSpPr>
        <p:spPr>
          <a:xfrm>
            <a:off x="755650" y="1553705"/>
            <a:ext cx="7632700" cy="4354562"/>
          </a:xfrm>
          <a:prstGeom prst="rect">
            <a:avLst/>
          </a:prstGeom>
          <a:solidFill>
            <a:srgbClr val="CCFF99"/>
          </a:solidFill>
          <a:ln w="3175"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29791" y="1631408"/>
            <a:ext cx="7490425" cy="1371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" name="Rectangle 4"/>
          <p:cNvSpPr/>
          <p:nvPr/>
        </p:nvSpPr>
        <p:spPr>
          <a:xfrm>
            <a:off x="3207615" y="1809502"/>
            <a:ext cx="2719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6000" dirty="0">
                <a:solidFill>
                  <a:srgbClr val="DB5183"/>
                </a:solidFill>
                <a:latin typeface="Twinkl" pitchFamily="2" charset="0"/>
              </a:rPr>
              <a:t>la </a:t>
            </a:r>
            <a:r>
              <a:rPr lang="en-GB" altLang="en-US" sz="6000" dirty="0" err="1">
                <a:solidFill>
                  <a:srgbClr val="DB5183"/>
                </a:solidFill>
                <a:latin typeface="Twinkl" pitchFamily="2" charset="0"/>
              </a:rPr>
              <a:t>règle</a:t>
            </a:r>
            <a:endParaRPr lang="en-GB" altLang="en-US" sz="6000" dirty="0">
              <a:solidFill>
                <a:srgbClr val="DB5183"/>
              </a:solidFill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8" y="3285841"/>
            <a:ext cx="7277890" cy="2339844"/>
          </a:xfrm>
          <a:prstGeom prst="rect">
            <a:avLst/>
          </a:prstGeom>
        </p:spPr>
      </p:pic>
      <p:pic>
        <p:nvPicPr>
          <p:cNvPr id="12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5188" y="2089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2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3" name="Rectangle 2"/>
          <p:cNvSpPr/>
          <p:nvPr/>
        </p:nvSpPr>
        <p:spPr>
          <a:xfrm>
            <a:off x="755649" y="1588539"/>
            <a:ext cx="2919369" cy="3552155"/>
          </a:xfrm>
          <a:prstGeom prst="rect">
            <a:avLst/>
          </a:prstGeom>
          <a:solidFill>
            <a:srgbClr val="DFF3BB"/>
          </a:solidFill>
          <a:ln w="3175">
            <a:solidFill>
              <a:srgbClr val="DFF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790224" y="1588539"/>
            <a:ext cx="4598125" cy="3552155"/>
          </a:xfrm>
          <a:prstGeom prst="rect">
            <a:avLst/>
          </a:prstGeom>
          <a:solidFill>
            <a:srgbClr val="C9EB8D"/>
          </a:solidFill>
          <a:ln w="3175">
            <a:solidFill>
              <a:srgbClr val="C9E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ular Callout 12"/>
          <p:cNvSpPr/>
          <p:nvPr/>
        </p:nvSpPr>
        <p:spPr>
          <a:xfrm>
            <a:off x="4955177" y="1726653"/>
            <a:ext cx="3300548" cy="867162"/>
          </a:xfrm>
          <a:prstGeom prst="wedgeRectCallout">
            <a:avLst>
              <a:gd name="adj1" fmla="val -36276"/>
              <a:gd name="adj2" fmla="val 8789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What do you notice about each word?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149" y="1679540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Look at the words: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2149" y="2050348"/>
            <a:ext cx="251677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3399FF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 crayon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3399FF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en-GB" dirty="0" err="1">
                <a:solidFill>
                  <a:srgbClr val="3399FF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stylo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pc="-40" dirty="0">
                <a:solidFill>
                  <a:srgbClr val="3399FF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 crayon de couleur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3399FF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 taille-crayon </a:t>
            </a:r>
            <a:endParaRPr lang="en-GB" dirty="0">
              <a:solidFill>
                <a:srgbClr val="3399FF"/>
              </a:solidFill>
              <a:latin typeface="Twink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DB5183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trousse </a:t>
            </a:r>
            <a:endParaRPr lang="en-GB" dirty="0">
              <a:solidFill>
                <a:srgbClr val="DB5183"/>
              </a:solidFill>
              <a:latin typeface="Twink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DB5183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gomme 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la règle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4955177" y="1726653"/>
            <a:ext cx="3300548" cy="1330056"/>
          </a:xfrm>
          <a:prstGeom prst="wedgeRectCallout">
            <a:avLst>
              <a:gd name="adj1" fmla="val -38650"/>
              <a:gd name="adj2" fmla="val 6433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Each word has either le or la before it, this means ‘the’. La is feminine and le is masculine.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9"/>
          <a:stretch/>
        </p:blipFill>
        <p:spPr>
          <a:xfrm flipH="1">
            <a:off x="3612770" y="2048872"/>
            <a:ext cx="1862218" cy="3097894"/>
          </a:xfrm>
          <a:prstGeom prst="rect">
            <a:avLst/>
          </a:prstGeom>
        </p:spPr>
      </p:pic>
      <p:pic>
        <p:nvPicPr>
          <p:cNvPr id="15" name="c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21" y="221083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s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75" y="263129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c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563" y="30412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tc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75" y="34437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02" y="385689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35" y="427118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r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54" y="468832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Whole Clas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32503" y="611301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32503" y="1443116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32503" y="2274931"/>
            <a:ext cx="609600" cy="609600"/>
          </a:xfrm>
          <a:prstGeom prst="rect">
            <a:avLst/>
          </a:prstGeom>
        </p:spPr>
      </p:pic>
      <p:pic>
        <p:nvPicPr>
          <p:cNvPr id="8" name="Picture 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32503" y="30908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32503" y="3892444"/>
            <a:ext cx="609600" cy="609600"/>
          </a:xfrm>
          <a:prstGeom prst="rect">
            <a:avLst/>
          </a:prstGeom>
        </p:spPr>
      </p:pic>
      <p:pic>
        <p:nvPicPr>
          <p:cNvPr id="16" name="Picture 1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32503" y="4746369"/>
            <a:ext cx="609600" cy="609600"/>
          </a:xfrm>
          <a:prstGeom prst="rect">
            <a:avLst/>
          </a:prstGeom>
        </p:spPr>
      </p:pic>
      <p:pic>
        <p:nvPicPr>
          <p:cNvPr id="21" name="Picture 2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32503" y="5593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2" name="Rectangle 1"/>
          <p:cNvSpPr/>
          <p:nvPr/>
        </p:nvSpPr>
        <p:spPr>
          <a:xfrm>
            <a:off x="660512" y="1494874"/>
            <a:ext cx="782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latin typeface="Twinkl" pitchFamily="2" charset="0"/>
              </a:rPr>
              <a:t>Can you remember….is it </a:t>
            </a:r>
            <a:r>
              <a:rPr lang="en-GB" altLang="en-US" b="1" dirty="0">
                <a:latin typeface="Twinkl" pitchFamily="2" charset="0"/>
              </a:rPr>
              <a:t>le</a:t>
            </a:r>
            <a:r>
              <a:rPr lang="en-GB" altLang="en-US" dirty="0">
                <a:latin typeface="Twinkl" pitchFamily="2" charset="0"/>
              </a:rPr>
              <a:t> or </a:t>
            </a:r>
            <a:r>
              <a:rPr lang="en-GB" altLang="en-US" b="1" dirty="0">
                <a:latin typeface="Twinkl" pitchFamily="2" charset="0"/>
              </a:rPr>
              <a:t>la</a:t>
            </a:r>
            <a:r>
              <a:rPr lang="en-GB" altLang="en-US" dirty="0">
                <a:latin typeface="Twinkl" pitchFamily="2" charset="0"/>
              </a:rPr>
              <a:t>? Click on the boxes to reveal the answers.</a:t>
            </a:r>
          </a:p>
        </p:txBody>
      </p:sp>
      <p:sp>
        <p:nvSpPr>
          <p:cNvPr id="33" name="la trousse"/>
          <p:cNvSpPr/>
          <p:nvPr/>
        </p:nvSpPr>
        <p:spPr>
          <a:xfrm>
            <a:off x="2697706" y="1985554"/>
            <a:ext cx="1806529" cy="1443446"/>
          </a:xfrm>
          <a:prstGeom prst="rect">
            <a:avLst/>
          </a:prstGeom>
          <a:solidFill>
            <a:srgbClr val="DB5183"/>
          </a:solidFill>
          <a:ln>
            <a:solidFill>
              <a:srgbClr val="DB5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la </a:t>
            </a:r>
            <a:r>
              <a:rPr lang="en-GB" sz="2800" dirty="0" err="1">
                <a:solidFill>
                  <a:schemeClr val="bg1"/>
                </a:solidFill>
                <a:latin typeface="Twinkl" pitchFamily="2" charset="0"/>
              </a:rPr>
              <a:t>trousse</a:t>
            </a:r>
            <a:endParaRPr lang="en-GB" sz="2800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34" name="la gomme"/>
          <p:cNvSpPr/>
          <p:nvPr/>
        </p:nvSpPr>
        <p:spPr>
          <a:xfrm>
            <a:off x="4639763" y="1985554"/>
            <a:ext cx="1806529" cy="1443446"/>
          </a:xfrm>
          <a:prstGeom prst="rect">
            <a:avLst/>
          </a:prstGeom>
          <a:solidFill>
            <a:srgbClr val="DB5183"/>
          </a:solidFill>
          <a:ln>
            <a:solidFill>
              <a:srgbClr val="DB5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la </a:t>
            </a:r>
            <a:r>
              <a:rPr lang="en-GB" sz="2800" dirty="0" err="1">
                <a:solidFill>
                  <a:schemeClr val="bg1"/>
                </a:solidFill>
                <a:latin typeface="Twinkl" pitchFamily="2" charset="0"/>
              </a:rPr>
              <a:t>gomme</a:t>
            </a:r>
            <a:endParaRPr lang="en-GB" sz="2800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35" name="le taille crayon"/>
          <p:cNvSpPr/>
          <p:nvPr/>
        </p:nvSpPr>
        <p:spPr>
          <a:xfrm>
            <a:off x="6581820" y="1985554"/>
            <a:ext cx="1806529" cy="1443446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le </a:t>
            </a:r>
            <a:r>
              <a:rPr lang="en-GB" sz="2800" dirty="0" err="1">
                <a:solidFill>
                  <a:schemeClr val="bg1"/>
                </a:solidFill>
                <a:latin typeface="Twinkl" pitchFamily="2" charset="0"/>
              </a:rPr>
              <a:t>taille</a:t>
            </a: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 - crayon</a:t>
            </a:r>
          </a:p>
        </p:txBody>
      </p:sp>
      <p:sp>
        <p:nvSpPr>
          <p:cNvPr id="36" name="le crayon de coleur"/>
          <p:cNvSpPr/>
          <p:nvPr/>
        </p:nvSpPr>
        <p:spPr>
          <a:xfrm>
            <a:off x="755647" y="3550348"/>
            <a:ext cx="2466853" cy="1443446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le crayon de </a:t>
            </a:r>
            <a:r>
              <a:rPr lang="en-GB" sz="2800" dirty="0" err="1">
                <a:solidFill>
                  <a:schemeClr val="bg1"/>
                </a:solidFill>
                <a:latin typeface="Twinkl" pitchFamily="2" charset="0"/>
              </a:rPr>
              <a:t>coluer</a:t>
            </a:r>
            <a:endParaRPr lang="en-GB" sz="2800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37" name="le crayon"/>
          <p:cNvSpPr/>
          <p:nvPr/>
        </p:nvSpPr>
        <p:spPr>
          <a:xfrm>
            <a:off x="3342517" y="3550348"/>
            <a:ext cx="2466853" cy="1443446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le crayon</a:t>
            </a:r>
          </a:p>
        </p:txBody>
      </p:sp>
      <p:sp>
        <p:nvSpPr>
          <p:cNvPr id="38" name="la regle"/>
          <p:cNvSpPr/>
          <p:nvPr/>
        </p:nvSpPr>
        <p:spPr>
          <a:xfrm>
            <a:off x="5921500" y="3550348"/>
            <a:ext cx="2466853" cy="1443446"/>
          </a:xfrm>
          <a:prstGeom prst="rect">
            <a:avLst/>
          </a:prstGeom>
          <a:solidFill>
            <a:srgbClr val="DB5183"/>
          </a:solidFill>
          <a:ln>
            <a:solidFill>
              <a:srgbClr val="DB5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bg1"/>
                </a:solidFill>
                <a:latin typeface="Twinkl" pitchFamily="2" charset="0"/>
              </a:rPr>
              <a:t>la règle</a:t>
            </a:r>
            <a:endParaRPr lang="en-GB" sz="2800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28" name="le stylo"/>
          <p:cNvSpPr/>
          <p:nvPr/>
        </p:nvSpPr>
        <p:spPr>
          <a:xfrm>
            <a:off x="755649" y="1985554"/>
            <a:ext cx="1806529" cy="1443446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le </a:t>
            </a:r>
            <a:r>
              <a:rPr lang="en-GB" sz="2800" dirty="0" err="1">
                <a:solidFill>
                  <a:schemeClr val="bg1"/>
                </a:solidFill>
                <a:latin typeface="Twinkl" pitchFamily="2" charset="0"/>
              </a:rPr>
              <a:t>stylo</a:t>
            </a:r>
            <a:endParaRPr lang="en-GB" sz="2800" dirty="0">
              <a:solidFill>
                <a:schemeClr val="bg1"/>
              </a:solidFill>
              <a:latin typeface="Twinkl" pitchFamily="2" charset="0"/>
            </a:endParaRPr>
          </a:p>
        </p:txBody>
      </p:sp>
      <p:grpSp>
        <p:nvGrpSpPr>
          <p:cNvPr id="27" name="stylo"/>
          <p:cNvGrpSpPr/>
          <p:nvPr/>
        </p:nvGrpSpPr>
        <p:grpSpPr>
          <a:xfrm>
            <a:off x="755648" y="1985554"/>
            <a:ext cx="1806529" cy="1443446"/>
            <a:chOff x="755650" y="1985554"/>
            <a:chExt cx="1806529" cy="1443446"/>
          </a:xfrm>
        </p:grpSpPr>
        <p:sp>
          <p:nvSpPr>
            <p:cNvPr id="5" name="Rectangle 4"/>
            <p:cNvSpPr/>
            <p:nvPr/>
          </p:nvSpPr>
          <p:spPr>
            <a:xfrm>
              <a:off x="755650" y="1985554"/>
              <a:ext cx="1806529" cy="1443446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stylo</a:t>
              </a:r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7736">
              <a:off x="883756" y="2662361"/>
              <a:ext cx="1550316" cy="479560"/>
            </a:xfrm>
            <a:prstGeom prst="rect">
              <a:avLst/>
            </a:prstGeom>
          </p:spPr>
        </p:pic>
      </p:grpSp>
      <p:grpSp>
        <p:nvGrpSpPr>
          <p:cNvPr id="53" name="crayon de coleur"/>
          <p:cNvGrpSpPr/>
          <p:nvPr/>
        </p:nvGrpSpPr>
        <p:grpSpPr>
          <a:xfrm>
            <a:off x="755650" y="3550348"/>
            <a:ext cx="2466850" cy="1443446"/>
            <a:chOff x="755650" y="3550348"/>
            <a:chExt cx="2466850" cy="1443446"/>
          </a:xfrm>
        </p:grpSpPr>
        <p:sp>
          <p:nvSpPr>
            <p:cNvPr id="17" name="Rectangle 16"/>
            <p:cNvSpPr/>
            <p:nvPr/>
          </p:nvSpPr>
          <p:spPr>
            <a:xfrm>
              <a:off x="755650" y="3550348"/>
              <a:ext cx="2466850" cy="1443446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crayon de </a:t>
              </a:r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couleur</a:t>
              </a:r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12" y="3995728"/>
              <a:ext cx="2179206" cy="804177"/>
            </a:xfrm>
            <a:prstGeom prst="rect">
              <a:avLst/>
            </a:prstGeom>
          </p:spPr>
        </p:pic>
      </p:grpSp>
      <p:grpSp>
        <p:nvGrpSpPr>
          <p:cNvPr id="40" name="trousse"/>
          <p:cNvGrpSpPr/>
          <p:nvPr/>
        </p:nvGrpSpPr>
        <p:grpSpPr>
          <a:xfrm>
            <a:off x="2697707" y="1985554"/>
            <a:ext cx="1806529" cy="1443446"/>
            <a:chOff x="2697707" y="1985554"/>
            <a:chExt cx="1806529" cy="1443446"/>
          </a:xfrm>
        </p:grpSpPr>
        <p:sp>
          <p:nvSpPr>
            <p:cNvPr id="21" name="Rectangle 20"/>
            <p:cNvSpPr/>
            <p:nvPr/>
          </p:nvSpPr>
          <p:spPr>
            <a:xfrm>
              <a:off x="2697707" y="1985554"/>
              <a:ext cx="1806529" cy="1443446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>
                  <a:solidFill>
                    <a:schemeClr val="tx1"/>
                  </a:solidFill>
                  <a:latin typeface="Twinkl" pitchFamily="2" charset="0"/>
                </a:rPr>
                <a:t>trousse</a:t>
              </a:r>
              <a:endParaRPr lang="en-GB" dirty="0" err="1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092" y="2482732"/>
              <a:ext cx="1434360" cy="748795"/>
            </a:xfrm>
            <a:prstGeom prst="rect">
              <a:avLst/>
            </a:prstGeom>
          </p:spPr>
        </p:pic>
      </p:grpSp>
      <p:grpSp>
        <p:nvGrpSpPr>
          <p:cNvPr id="51" name="regle"/>
          <p:cNvGrpSpPr/>
          <p:nvPr/>
        </p:nvGrpSpPr>
        <p:grpSpPr>
          <a:xfrm>
            <a:off x="5921500" y="3550348"/>
            <a:ext cx="2466850" cy="1443446"/>
            <a:chOff x="5921500" y="3550348"/>
            <a:chExt cx="2466850" cy="1443446"/>
          </a:xfrm>
        </p:grpSpPr>
        <p:sp>
          <p:nvSpPr>
            <p:cNvPr id="25" name="Rectangle 24"/>
            <p:cNvSpPr/>
            <p:nvPr/>
          </p:nvSpPr>
          <p:spPr>
            <a:xfrm>
              <a:off x="5921500" y="3550348"/>
              <a:ext cx="2466850" cy="1443446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>
                  <a:solidFill>
                    <a:schemeClr val="tx1"/>
                  </a:solidFill>
                  <a:latin typeface="Twinkl" pitchFamily="2" charset="0"/>
                </a:rPr>
                <a:t>règle</a:t>
              </a:r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678" y="4039274"/>
              <a:ext cx="2155916" cy="693128"/>
            </a:xfrm>
            <a:prstGeom prst="rect">
              <a:avLst/>
            </a:prstGeom>
          </p:spPr>
        </p:pic>
      </p:grpSp>
      <p:grpSp>
        <p:nvGrpSpPr>
          <p:cNvPr id="52" name="crayon"/>
          <p:cNvGrpSpPr/>
          <p:nvPr/>
        </p:nvGrpSpPr>
        <p:grpSpPr>
          <a:xfrm>
            <a:off x="3334630" y="3550348"/>
            <a:ext cx="2491408" cy="1443446"/>
            <a:chOff x="3338575" y="3550348"/>
            <a:chExt cx="2478754" cy="1443446"/>
          </a:xfrm>
        </p:grpSpPr>
        <p:sp>
          <p:nvSpPr>
            <p:cNvPr id="24" name="Rectangle 23"/>
            <p:cNvSpPr/>
            <p:nvPr/>
          </p:nvSpPr>
          <p:spPr>
            <a:xfrm>
              <a:off x="3338575" y="3550348"/>
              <a:ext cx="2466850" cy="1443446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>
                  <a:solidFill>
                    <a:schemeClr val="tx1"/>
                  </a:solidFill>
                  <a:latin typeface="Twinkl" pitchFamily="2" charset="0"/>
                </a:rPr>
                <a:t>crayon</a:t>
              </a:r>
              <a:endParaRPr lang="en-GB" dirty="0" err="1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171" r="-1" b="48043"/>
            <a:stretch/>
          </p:blipFill>
          <p:spPr>
            <a:xfrm rot="16200000">
              <a:off x="4515661" y="3252914"/>
              <a:ext cx="282512" cy="2320825"/>
            </a:xfrm>
            <a:prstGeom prst="rect">
              <a:avLst/>
            </a:prstGeom>
          </p:spPr>
        </p:pic>
      </p:grpSp>
      <p:grpSp>
        <p:nvGrpSpPr>
          <p:cNvPr id="44" name="taille-crayon"/>
          <p:cNvGrpSpPr/>
          <p:nvPr/>
        </p:nvGrpSpPr>
        <p:grpSpPr>
          <a:xfrm>
            <a:off x="6581821" y="1985554"/>
            <a:ext cx="1806529" cy="1443446"/>
            <a:chOff x="6581821" y="1985554"/>
            <a:chExt cx="1806529" cy="1443446"/>
          </a:xfrm>
        </p:grpSpPr>
        <p:sp>
          <p:nvSpPr>
            <p:cNvPr id="23" name="Rectangle 22"/>
            <p:cNvSpPr/>
            <p:nvPr/>
          </p:nvSpPr>
          <p:spPr>
            <a:xfrm>
              <a:off x="6581821" y="1985554"/>
              <a:ext cx="1806529" cy="1443446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taille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-crayon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17" y="2430478"/>
              <a:ext cx="988902" cy="855901"/>
            </a:xfrm>
            <a:prstGeom prst="rect">
              <a:avLst/>
            </a:prstGeom>
          </p:spPr>
        </p:pic>
      </p:grpSp>
      <p:grpSp>
        <p:nvGrpSpPr>
          <p:cNvPr id="50" name="gomme"/>
          <p:cNvGrpSpPr/>
          <p:nvPr/>
        </p:nvGrpSpPr>
        <p:grpSpPr>
          <a:xfrm>
            <a:off x="4639764" y="1985554"/>
            <a:ext cx="1806529" cy="1443446"/>
            <a:chOff x="4639764" y="1985554"/>
            <a:chExt cx="1806529" cy="1443446"/>
          </a:xfrm>
        </p:grpSpPr>
        <p:sp>
          <p:nvSpPr>
            <p:cNvPr id="22" name="Rectangle 21"/>
            <p:cNvSpPr/>
            <p:nvPr/>
          </p:nvSpPr>
          <p:spPr>
            <a:xfrm>
              <a:off x="4639764" y="1985554"/>
              <a:ext cx="1806529" cy="1443446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gomme</a:t>
              </a:r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3620" y="2410662"/>
              <a:ext cx="1378813" cy="892933"/>
            </a:xfrm>
            <a:prstGeom prst="rect">
              <a:avLst/>
            </a:prstGeom>
          </p:spPr>
        </p:pic>
      </p:grpSp>
      <p:pic>
        <p:nvPicPr>
          <p:cNvPr id="54" name="Whole Clas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0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650" y="1494874"/>
            <a:ext cx="7632700" cy="4597951"/>
          </a:xfrm>
          <a:prstGeom prst="rect">
            <a:avLst/>
          </a:prstGeom>
          <a:solidFill>
            <a:srgbClr val="C5DF95"/>
          </a:solidFill>
          <a:ln>
            <a:solidFill>
              <a:srgbClr val="C5D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678532" y="2543896"/>
            <a:ext cx="3595455" cy="409303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altLang="en-US">
                <a:solidFill>
                  <a:schemeClr val="bg1"/>
                </a:solidFill>
                <a:latin typeface="Twinkl" pitchFamily="2" charset="0"/>
              </a:rPr>
              <a:t>un crayon</a:t>
            </a:r>
            <a:endParaRPr lang="en-GB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78532" y="3050997"/>
            <a:ext cx="3595455" cy="409303"/>
          </a:xfrm>
          <a:prstGeom prst="rect">
            <a:avLst/>
          </a:prstGeom>
          <a:solidFill>
            <a:srgbClr val="DB5183"/>
          </a:solidFill>
          <a:ln>
            <a:solidFill>
              <a:srgbClr val="DB5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altLang="en-US">
                <a:solidFill>
                  <a:schemeClr val="bg1"/>
                </a:solidFill>
                <a:latin typeface="Twinkl" pitchFamily="2" charset="0"/>
              </a:rPr>
              <a:t>une trousse</a:t>
            </a:r>
            <a:endParaRPr lang="en-GB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678532" y="3557315"/>
            <a:ext cx="3595455" cy="409303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un </a:t>
            </a:r>
            <a:r>
              <a:rPr lang="en-GB" altLang="en-US" dirty="0" err="1">
                <a:solidFill>
                  <a:schemeClr val="bg1"/>
                </a:solidFill>
                <a:latin typeface="Twinkl" pitchFamily="2" charset="0"/>
              </a:rPr>
              <a:t>stylo</a:t>
            </a:r>
            <a:endParaRPr lang="en-GB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678532" y="4070200"/>
            <a:ext cx="3595455" cy="409303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un </a:t>
            </a:r>
            <a:r>
              <a:rPr lang="en-GB" altLang="en-US" dirty="0">
                <a:latin typeface="Twinkl" pitchFamily="2" charset="0"/>
              </a:rPr>
              <a:t>crayon de </a:t>
            </a:r>
            <a:r>
              <a:rPr lang="en-GB" altLang="en-US" dirty="0" err="1">
                <a:latin typeface="Twinkl" pitchFamily="2" charset="0"/>
              </a:rPr>
              <a:t>couleur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678532" y="4576620"/>
            <a:ext cx="3595455" cy="409303"/>
          </a:xfrm>
          <a:prstGeom prst="rect">
            <a:avLst/>
          </a:prstGeom>
          <a:solidFill>
            <a:srgbClr val="DB5183"/>
          </a:solidFill>
          <a:ln>
            <a:solidFill>
              <a:srgbClr val="DB5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altLang="en-US" dirty="0" err="1">
                <a:solidFill>
                  <a:schemeClr val="bg1"/>
                </a:solidFill>
                <a:latin typeface="Twinkl" pitchFamily="2" charset="0"/>
              </a:rPr>
              <a:t>une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bg1"/>
                </a:solidFill>
                <a:latin typeface="Twinkl" pitchFamily="2" charset="0"/>
              </a:rPr>
              <a:t>gomme</a:t>
            </a:r>
            <a:endParaRPr lang="en-GB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678532" y="5089432"/>
            <a:ext cx="3595455" cy="393567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un </a:t>
            </a:r>
            <a:r>
              <a:rPr lang="en-GB" altLang="en-US" dirty="0" err="1">
                <a:solidFill>
                  <a:schemeClr val="bg1"/>
                </a:solidFill>
                <a:latin typeface="Twinkl" pitchFamily="2" charset="0"/>
              </a:rPr>
              <a:t>taille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-crayon</a:t>
            </a:r>
            <a:endParaRPr lang="en-GB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678532" y="5592218"/>
            <a:ext cx="3595455" cy="403593"/>
          </a:xfrm>
          <a:prstGeom prst="rect">
            <a:avLst/>
          </a:prstGeom>
          <a:solidFill>
            <a:srgbClr val="DB5183"/>
          </a:solidFill>
          <a:ln>
            <a:solidFill>
              <a:srgbClr val="DB5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0"/>
              </a:spcBef>
            </a:pPr>
            <a:r>
              <a:rPr lang="en-GB" altLang="en-US">
                <a:solidFill>
                  <a:schemeClr val="bg1"/>
                </a:solidFill>
                <a:latin typeface="Twinkl" pitchFamily="2" charset="0"/>
              </a:rPr>
              <a:t>une</a:t>
            </a:r>
            <a:r>
              <a:rPr lang="fr-FR" altLang="en-US">
                <a:solidFill>
                  <a:schemeClr val="bg1"/>
                </a:solidFill>
                <a:latin typeface="Twinkl" pitchFamily="2" charset="0"/>
              </a:rPr>
              <a:t> règle</a:t>
            </a:r>
            <a:endParaRPr lang="en-GB" altLang="en-US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3" name="Pentagon 2"/>
          <p:cNvSpPr/>
          <p:nvPr/>
        </p:nvSpPr>
        <p:spPr>
          <a:xfrm>
            <a:off x="2823099" y="2543896"/>
            <a:ext cx="3124941" cy="409303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entagon 41"/>
          <p:cNvSpPr/>
          <p:nvPr/>
        </p:nvSpPr>
        <p:spPr>
          <a:xfrm>
            <a:off x="2823098" y="3050998"/>
            <a:ext cx="3124941" cy="409303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Pentagon 45"/>
          <p:cNvSpPr/>
          <p:nvPr/>
        </p:nvSpPr>
        <p:spPr>
          <a:xfrm>
            <a:off x="2823098" y="3558100"/>
            <a:ext cx="3124941" cy="409303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Pentagon 46"/>
          <p:cNvSpPr/>
          <p:nvPr/>
        </p:nvSpPr>
        <p:spPr>
          <a:xfrm>
            <a:off x="2823098" y="4065202"/>
            <a:ext cx="3124941" cy="409303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Pentagon 53"/>
          <p:cNvSpPr/>
          <p:nvPr/>
        </p:nvSpPr>
        <p:spPr>
          <a:xfrm>
            <a:off x="2823098" y="4572304"/>
            <a:ext cx="3124941" cy="409303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Pentagon 54"/>
          <p:cNvSpPr/>
          <p:nvPr/>
        </p:nvSpPr>
        <p:spPr>
          <a:xfrm>
            <a:off x="2823098" y="5079406"/>
            <a:ext cx="3124941" cy="409303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entagon 55"/>
          <p:cNvSpPr/>
          <p:nvPr/>
        </p:nvSpPr>
        <p:spPr>
          <a:xfrm>
            <a:off x="2823098" y="5586508"/>
            <a:ext cx="3124941" cy="409303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0" b="30352"/>
          <a:stretch/>
        </p:blipFill>
        <p:spPr>
          <a:xfrm>
            <a:off x="813400" y="1566087"/>
            <a:ext cx="2515478" cy="4843592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2823098" y="1626272"/>
            <a:ext cx="5450889" cy="820610"/>
          </a:xfrm>
          <a:prstGeom prst="wedgeRectCallout">
            <a:avLst>
              <a:gd name="adj1" fmla="val -53948"/>
              <a:gd name="adj2" fmla="val 2679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If you to want to say ‘a’ instead of ‘the’ you need to swap </a:t>
            </a:r>
            <a:r>
              <a:rPr lang="en-GB" altLang="en-US" b="1" dirty="0">
                <a:solidFill>
                  <a:schemeClr val="tx1"/>
                </a:solidFill>
                <a:latin typeface="Twinkl" pitchFamily="2" charset="0"/>
              </a:rPr>
              <a:t>le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for </a:t>
            </a:r>
            <a:r>
              <a:rPr lang="en-GB" altLang="en-US" b="1" dirty="0">
                <a:solidFill>
                  <a:schemeClr val="tx1"/>
                </a:solidFill>
                <a:latin typeface="Twinkl" pitchFamily="2" charset="0"/>
              </a:rPr>
              <a:t>un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or </a:t>
            </a:r>
            <a:r>
              <a:rPr lang="en-GB" altLang="en-US" b="1" dirty="0">
                <a:solidFill>
                  <a:schemeClr val="tx1"/>
                </a:solidFill>
                <a:latin typeface="Twinkl" pitchFamily="2" charset="0"/>
              </a:rPr>
              <a:t>la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for </a:t>
            </a:r>
            <a:r>
              <a:rPr lang="en-GB" altLang="en-US" b="1" dirty="0" err="1">
                <a:solidFill>
                  <a:schemeClr val="tx1"/>
                </a:solidFill>
                <a:latin typeface="Twinkl" pitchFamily="2" charset="0"/>
              </a:rPr>
              <a:t>une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8185" y="2564273"/>
            <a:ext cx="1150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latin typeface="Twinkl" pitchFamily="2" charset="0"/>
              </a:rPr>
              <a:t>le crayon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586833" y="307093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latin typeface="Twinkl" pitchFamily="2" charset="0"/>
              </a:rPr>
              <a:t>la </a:t>
            </a:r>
            <a:r>
              <a:rPr lang="en-GB" altLang="en-US" dirty="0" err="1">
                <a:latin typeface="Twinkl" pitchFamily="2" charset="0"/>
              </a:rPr>
              <a:t>trousse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834390" y="3577300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latin typeface="Twinkl" pitchFamily="2" charset="0"/>
              </a:rPr>
              <a:t>le </a:t>
            </a:r>
            <a:r>
              <a:rPr lang="en-GB" altLang="en-US" dirty="0" err="1">
                <a:latin typeface="Twinkl" pitchFamily="2" charset="0"/>
              </a:rPr>
              <a:t>stylo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627330" y="4085187"/>
            <a:ext cx="226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latin typeface="Twinkl" pitchFamily="2" charset="0"/>
              </a:rPr>
              <a:t>le crayon de </a:t>
            </a:r>
            <a:r>
              <a:rPr lang="en-GB" altLang="en-US" dirty="0" err="1">
                <a:latin typeface="Twinkl" pitchFamily="2" charset="0"/>
              </a:rPr>
              <a:t>couleur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568167" y="4597919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latin typeface="Twinkl" pitchFamily="2" charset="0"/>
              </a:rPr>
              <a:t>la </a:t>
            </a:r>
            <a:r>
              <a:rPr lang="en-GB" altLang="en-US" dirty="0" err="1">
                <a:latin typeface="Twinkl" pitchFamily="2" charset="0"/>
              </a:rPr>
              <a:t>gomme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020065" y="5104020"/>
            <a:ext cx="17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latin typeface="Twinkl" pitchFamily="2" charset="0"/>
              </a:rPr>
              <a:t>le </a:t>
            </a:r>
            <a:r>
              <a:rPr lang="en-GB" altLang="en-US" dirty="0" err="1">
                <a:latin typeface="Twinkl" pitchFamily="2" charset="0"/>
              </a:rPr>
              <a:t>taille</a:t>
            </a:r>
            <a:r>
              <a:rPr lang="en-GB" altLang="en-US" dirty="0">
                <a:latin typeface="Twinkl" pitchFamily="2" charset="0"/>
              </a:rPr>
              <a:t>-crayon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811948" y="5603195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latin typeface="Twinkl" pitchFamily="2" charset="0"/>
              </a:rPr>
              <a:t>la </a:t>
            </a:r>
            <a:r>
              <a:rPr lang="en-GB" altLang="en-US" dirty="0" err="1">
                <a:latin typeface="Twinkl" pitchFamily="2" charset="0"/>
              </a:rPr>
              <a:t>règle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70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733898"/>
            <a:ext cx="8220075" cy="1005276"/>
          </a:xfrm>
        </p:spPr>
        <p:txBody>
          <a:bodyPr>
            <a:noAutofit/>
          </a:bodyPr>
          <a:lstStyle/>
          <a:p>
            <a:pPr algn="ctr"/>
            <a:r>
              <a:rPr lang="fr-FR" altLang="en-US" b="0" dirty="0">
                <a:solidFill>
                  <a:schemeClr val="tx1"/>
                </a:solidFill>
              </a:rPr>
              <a:t>Qu'est-ce qu'il y a                             dans ta trousse ?</a:t>
            </a:r>
          </a:p>
        </p:txBody>
      </p:sp>
      <p:pic>
        <p:nvPicPr>
          <p:cNvPr id="27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0" y="5456583"/>
            <a:ext cx="3816350" cy="526774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GB" altLang="en-US" sz="2000" dirty="0" err="1">
                <a:solidFill>
                  <a:schemeClr val="tx1"/>
                </a:solidFill>
                <a:latin typeface="Twinkl" pitchFamily="2" charset="0"/>
              </a:rPr>
              <a:t>J’ai</a:t>
            </a:r>
            <a:r>
              <a:rPr lang="en-GB" altLang="en-US" sz="20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z="2000" dirty="0" err="1">
                <a:solidFill>
                  <a:srgbClr val="DB5183"/>
                </a:solidFill>
                <a:latin typeface="Twinkl" pitchFamily="2" charset="0"/>
              </a:rPr>
              <a:t>une</a:t>
            </a:r>
            <a:r>
              <a:rPr lang="en-GB" altLang="en-US" sz="2000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altLang="en-US" sz="2000" dirty="0" err="1">
                <a:solidFill>
                  <a:srgbClr val="DB5183"/>
                </a:solidFill>
                <a:latin typeface="Twinkl" pitchFamily="2" charset="0"/>
              </a:rPr>
              <a:t>gomme</a:t>
            </a:r>
            <a:r>
              <a:rPr lang="en-GB" altLang="en-US" sz="2000" dirty="0">
                <a:solidFill>
                  <a:srgbClr val="DB5183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29" name="Title 5"/>
          <p:cNvSpPr txBox="1">
            <a:spLocks/>
          </p:cNvSpPr>
          <p:nvPr/>
        </p:nvSpPr>
        <p:spPr>
          <a:xfrm>
            <a:off x="457198" y="1749113"/>
            <a:ext cx="8220075" cy="4772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altLang="en-US" sz="2000" b="0" dirty="0">
                <a:solidFill>
                  <a:schemeClr val="tx1"/>
                </a:solidFill>
                <a:latin typeface="Twinkl" pitchFamily="2" charset="0"/>
              </a:rPr>
              <a:t>(What’s in your pencil case?)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19" y="2226365"/>
            <a:ext cx="5902762" cy="3081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397">
            <a:off x="3667539" y="3260035"/>
            <a:ext cx="2162458" cy="1400430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755650" y="5456582"/>
            <a:ext cx="4104585" cy="526774"/>
          </a:xfrm>
          <a:prstGeom prst="homePlate">
            <a:avLst/>
          </a:prstGeom>
          <a:solidFill>
            <a:srgbClr val="AFD36F"/>
          </a:solidFill>
          <a:ln>
            <a:solidFill>
              <a:srgbClr val="AFD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J’ai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un/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une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gomme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34" name="Whole Clas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41563" y="249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733898"/>
            <a:ext cx="8220075" cy="1005276"/>
          </a:xfrm>
        </p:spPr>
        <p:txBody>
          <a:bodyPr>
            <a:noAutofit/>
          </a:bodyPr>
          <a:lstStyle/>
          <a:p>
            <a:pPr algn="ctr"/>
            <a:r>
              <a:rPr lang="fr-FR" altLang="en-US" b="0" dirty="0">
                <a:solidFill>
                  <a:schemeClr val="tx1"/>
                </a:solidFill>
              </a:rPr>
              <a:t>Qu'est-ce qu'il y a                             dans ta trousse ?</a:t>
            </a:r>
          </a:p>
        </p:txBody>
      </p:sp>
      <p:pic>
        <p:nvPicPr>
          <p:cNvPr id="27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0" y="5456583"/>
            <a:ext cx="3816350" cy="526774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GB" altLang="en-US" sz="2000" dirty="0" err="1">
                <a:solidFill>
                  <a:schemeClr val="tx1"/>
                </a:solidFill>
                <a:latin typeface="Twinkl" pitchFamily="2" charset="0"/>
              </a:rPr>
              <a:t>J’ai</a:t>
            </a:r>
            <a:r>
              <a:rPr lang="en-GB" altLang="en-US" sz="20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z="2000" dirty="0">
                <a:solidFill>
                  <a:srgbClr val="3399FF"/>
                </a:solidFill>
                <a:latin typeface="Twinkl" pitchFamily="2" charset="0"/>
              </a:rPr>
              <a:t>un </a:t>
            </a:r>
            <a:r>
              <a:rPr lang="en-GB" altLang="en-US" sz="2000" dirty="0" err="1">
                <a:solidFill>
                  <a:srgbClr val="3399FF"/>
                </a:solidFill>
                <a:latin typeface="Twinkl" pitchFamily="2" charset="0"/>
              </a:rPr>
              <a:t>stylo</a:t>
            </a:r>
            <a:r>
              <a:rPr lang="en-GB" altLang="en-US" sz="2000" dirty="0">
                <a:solidFill>
                  <a:srgbClr val="3399FF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29" name="Title 5"/>
          <p:cNvSpPr txBox="1">
            <a:spLocks/>
          </p:cNvSpPr>
          <p:nvPr/>
        </p:nvSpPr>
        <p:spPr>
          <a:xfrm>
            <a:off x="457198" y="1749113"/>
            <a:ext cx="8220075" cy="4772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altLang="en-US" sz="2000" b="0" dirty="0">
                <a:solidFill>
                  <a:schemeClr val="tx1"/>
                </a:solidFill>
                <a:latin typeface="Twinkl" pitchFamily="2" charset="0"/>
              </a:rPr>
              <a:t>(What’s in your pencil case?)</a:t>
            </a:r>
          </a:p>
        </p:txBody>
      </p:sp>
      <p:sp>
        <p:nvSpPr>
          <p:cNvPr id="12" name="Pentagon 11"/>
          <p:cNvSpPr/>
          <p:nvPr/>
        </p:nvSpPr>
        <p:spPr>
          <a:xfrm>
            <a:off x="755650" y="5456582"/>
            <a:ext cx="4104585" cy="526774"/>
          </a:xfrm>
          <a:prstGeom prst="homePlate">
            <a:avLst/>
          </a:prstGeom>
          <a:solidFill>
            <a:srgbClr val="AFD36F"/>
          </a:solidFill>
          <a:ln>
            <a:solidFill>
              <a:srgbClr val="AFD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000">
                <a:solidFill>
                  <a:schemeClr val="tx1"/>
                </a:solidFill>
                <a:latin typeface="Twinkl" pitchFamily="2" charset="0"/>
              </a:rPr>
              <a:t>J’ai un/une stylo.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29" y="2214864"/>
            <a:ext cx="5965991" cy="3104488"/>
          </a:xfrm>
          <a:prstGeom prst="rect">
            <a:avLst/>
          </a:prstGeom>
        </p:spPr>
      </p:pic>
      <p:pic>
        <p:nvPicPr>
          <p:cNvPr id="14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0" name="Pictur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41563" y="249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733898"/>
            <a:ext cx="8220075" cy="1005276"/>
          </a:xfrm>
        </p:spPr>
        <p:txBody>
          <a:bodyPr>
            <a:noAutofit/>
          </a:bodyPr>
          <a:lstStyle/>
          <a:p>
            <a:pPr algn="ctr"/>
            <a:r>
              <a:rPr lang="fr-FR" altLang="en-US" b="0" dirty="0">
                <a:solidFill>
                  <a:schemeClr val="tx1"/>
                </a:solidFill>
              </a:rPr>
              <a:t>Qu'est-ce qu'il y a                             dans ta trousse ?</a:t>
            </a:r>
          </a:p>
        </p:txBody>
      </p:sp>
      <p:pic>
        <p:nvPicPr>
          <p:cNvPr id="27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0" y="5456583"/>
            <a:ext cx="3816350" cy="526774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GB" altLang="en-US" sz="2000" dirty="0" err="1">
                <a:solidFill>
                  <a:schemeClr val="tx1"/>
                </a:solidFill>
                <a:latin typeface="Twinkl" pitchFamily="2" charset="0"/>
              </a:rPr>
              <a:t>J’ai</a:t>
            </a:r>
            <a:r>
              <a:rPr lang="en-GB" altLang="en-US" sz="20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z="2000" dirty="0">
                <a:solidFill>
                  <a:srgbClr val="3399FF"/>
                </a:solidFill>
                <a:latin typeface="Twinkl" pitchFamily="2" charset="0"/>
              </a:rPr>
              <a:t>un crayon.</a:t>
            </a:r>
          </a:p>
        </p:txBody>
      </p:sp>
      <p:sp>
        <p:nvSpPr>
          <p:cNvPr id="29" name="Title 5"/>
          <p:cNvSpPr txBox="1">
            <a:spLocks/>
          </p:cNvSpPr>
          <p:nvPr/>
        </p:nvSpPr>
        <p:spPr>
          <a:xfrm>
            <a:off x="457198" y="1749113"/>
            <a:ext cx="8220075" cy="4772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altLang="en-US" sz="2000" b="0" dirty="0">
                <a:solidFill>
                  <a:schemeClr val="tx1"/>
                </a:solidFill>
                <a:latin typeface="Twinkl" pitchFamily="2" charset="0"/>
              </a:rPr>
              <a:t>(What’s in your pencil case?)</a:t>
            </a:r>
          </a:p>
        </p:txBody>
      </p:sp>
      <p:sp>
        <p:nvSpPr>
          <p:cNvPr id="12" name="Pentagon 11"/>
          <p:cNvSpPr/>
          <p:nvPr/>
        </p:nvSpPr>
        <p:spPr>
          <a:xfrm>
            <a:off x="755650" y="5456582"/>
            <a:ext cx="4104585" cy="526774"/>
          </a:xfrm>
          <a:prstGeom prst="homePlate">
            <a:avLst/>
          </a:prstGeom>
          <a:solidFill>
            <a:srgbClr val="AFD36F"/>
          </a:solidFill>
          <a:ln>
            <a:solidFill>
              <a:srgbClr val="AFD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J’ai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un/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une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crayon.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26" y="2203363"/>
            <a:ext cx="5988093" cy="3115989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41563" y="249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733898"/>
            <a:ext cx="8220075" cy="1005276"/>
          </a:xfrm>
        </p:spPr>
        <p:txBody>
          <a:bodyPr>
            <a:noAutofit/>
          </a:bodyPr>
          <a:lstStyle/>
          <a:p>
            <a:pPr algn="ctr"/>
            <a:r>
              <a:rPr lang="fr-FR" altLang="en-US" b="0" dirty="0">
                <a:solidFill>
                  <a:schemeClr val="tx1"/>
                </a:solidFill>
              </a:rPr>
              <a:t>Qu'est-ce qu'il y a                             dans ta trousse ?</a:t>
            </a:r>
          </a:p>
        </p:txBody>
      </p:sp>
      <p:pic>
        <p:nvPicPr>
          <p:cNvPr id="27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0" y="5456583"/>
            <a:ext cx="3816350" cy="526774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GB" altLang="en-US" sz="2000" dirty="0" err="1">
                <a:solidFill>
                  <a:schemeClr val="tx1"/>
                </a:solidFill>
                <a:latin typeface="Twinkl" pitchFamily="2" charset="0"/>
              </a:rPr>
              <a:t>J’ai</a:t>
            </a:r>
            <a:r>
              <a:rPr lang="en-GB" altLang="en-US" sz="20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z="2000" dirty="0" err="1">
                <a:solidFill>
                  <a:srgbClr val="DB5183"/>
                </a:solidFill>
                <a:latin typeface="Twinkl" pitchFamily="2" charset="0"/>
              </a:rPr>
              <a:t>une</a:t>
            </a:r>
            <a:r>
              <a:rPr lang="en-GB" altLang="en-US" sz="2000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altLang="en-US" sz="2000" dirty="0" err="1">
                <a:solidFill>
                  <a:srgbClr val="DB5183"/>
                </a:solidFill>
                <a:latin typeface="Twinkl" pitchFamily="2" charset="0"/>
              </a:rPr>
              <a:t>règle</a:t>
            </a:r>
            <a:r>
              <a:rPr lang="en-GB" altLang="en-US" sz="2000" dirty="0">
                <a:solidFill>
                  <a:srgbClr val="DB5183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29" name="Title 5"/>
          <p:cNvSpPr txBox="1">
            <a:spLocks/>
          </p:cNvSpPr>
          <p:nvPr/>
        </p:nvSpPr>
        <p:spPr>
          <a:xfrm>
            <a:off x="457198" y="1749113"/>
            <a:ext cx="8220075" cy="4772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altLang="en-US" sz="2000" b="0" dirty="0">
                <a:solidFill>
                  <a:schemeClr val="tx1"/>
                </a:solidFill>
                <a:latin typeface="Twinkl" pitchFamily="2" charset="0"/>
              </a:rPr>
              <a:t>(What’s in your pencil case?)</a:t>
            </a:r>
          </a:p>
        </p:txBody>
      </p:sp>
      <p:sp>
        <p:nvSpPr>
          <p:cNvPr id="12" name="Pentagon 11"/>
          <p:cNvSpPr/>
          <p:nvPr/>
        </p:nvSpPr>
        <p:spPr>
          <a:xfrm>
            <a:off x="755650" y="5456582"/>
            <a:ext cx="4104585" cy="526774"/>
          </a:xfrm>
          <a:prstGeom prst="homePlate">
            <a:avLst/>
          </a:prstGeom>
          <a:solidFill>
            <a:srgbClr val="AFD36F"/>
          </a:solidFill>
          <a:ln>
            <a:solidFill>
              <a:srgbClr val="AFD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J’ai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un/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une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règle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26" y="2203363"/>
            <a:ext cx="6010193" cy="3127489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41563" y="249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733898"/>
            <a:ext cx="8220075" cy="1005276"/>
          </a:xfrm>
        </p:spPr>
        <p:txBody>
          <a:bodyPr>
            <a:noAutofit/>
          </a:bodyPr>
          <a:lstStyle/>
          <a:p>
            <a:pPr algn="ctr"/>
            <a:r>
              <a:rPr lang="fr-FR" altLang="en-US" b="0" dirty="0">
                <a:solidFill>
                  <a:schemeClr val="tx1"/>
                </a:solidFill>
              </a:rPr>
              <a:t>Qu'est-ce qu'il y a                             dans ta trousse ?</a:t>
            </a:r>
          </a:p>
        </p:txBody>
      </p:sp>
      <p:pic>
        <p:nvPicPr>
          <p:cNvPr id="27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0" y="5456583"/>
            <a:ext cx="3816350" cy="526774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FR" altLang="en-US" sz="2000" dirty="0">
                <a:solidFill>
                  <a:schemeClr val="tx1"/>
                </a:solidFill>
                <a:latin typeface="Twinkl" pitchFamily="2" charset="0"/>
              </a:rPr>
              <a:t>J’ai </a:t>
            </a:r>
            <a:r>
              <a:rPr lang="fr-FR" altLang="en-US" sz="2000" dirty="0">
                <a:solidFill>
                  <a:srgbClr val="3399FF"/>
                </a:solidFill>
                <a:latin typeface="Twinkl" pitchFamily="2" charset="0"/>
              </a:rPr>
              <a:t>un crayon de couleur.</a:t>
            </a:r>
          </a:p>
        </p:txBody>
      </p:sp>
      <p:sp>
        <p:nvSpPr>
          <p:cNvPr id="29" name="Title 5"/>
          <p:cNvSpPr txBox="1">
            <a:spLocks/>
          </p:cNvSpPr>
          <p:nvPr/>
        </p:nvSpPr>
        <p:spPr>
          <a:xfrm>
            <a:off x="457198" y="1749113"/>
            <a:ext cx="8220075" cy="4772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altLang="en-US" sz="2000" b="0" dirty="0">
                <a:solidFill>
                  <a:schemeClr val="tx1"/>
                </a:solidFill>
                <a:latin typeface="Twinkl" pitchFamily="2" charset="0"/>
              </a:rPr>
              <a:t>(What’s in your pencil case?)</a:t>
            </a:r>
          </a:p>
        </p:txBody>
      </p:sp>
      <p:sp>
        <p:nvSpPr>
          <p:cNvPr id="12" name="Pentagon 11"/>
          <p:cNvSpPr/>
          <p:nvPr/>
        </p:nvSpPr>
        <p:spPr>
          <a:xfrm>
            <a:off x="755650" y="5456582"/>
            <a:ext cx="4104585" cy="526774"/>
          </a:xfrm>
          <a:prstGeom prst="homePlate">
            <a:avLst/>
          </a:prstGeom>
          <a:solidFill>
            <a:srgbClr val="AFD36F"/>
          </a:solidFill>
          <a:ln>
            <a:solidFill>
              <a:srgbClr val="AFD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000" dirty="0">
                <a:solidFill>
                  <a:schemeClr val="tx1"/>
                </a:solidFill>
                <a:latin typeface="Twinkl" pitchFamily="2" charset="0"/>
              </a:rPr>
              <a:t>J’ai un/une crayon de couleur.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26" y="2214864"/>
            <a:ext cx="6010193" cy="3127489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41563" y="249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733898"/>
            <a:ext cx="8220075" cy="1005276"/>
          </a:xfrm>
        </p:spPr>
        <p:txBody>
          <a:bodyPr>
            <a:noAutofit/>
          </a:bodyPr>
          <a:lstStyle/>
          <a:p>
            <a:pPr algn="ctr"/>
            <a:r>
              <a:rPr lang="fr-FR" altLang="en-US" b="0" dirty="0">
                <a:solidFill>
                  <a:schemeClr val="tx1"/>
                </a:solidFill>
              </a:rPr>
              <a:t>Qu'est-ce qu'il y a                             dans ta trousse ?</a:t>
            </a:r>
          </a:p>
        </p:txBody>
      </p:sp>
      <p:pic>
        <p:nvPicPr>
          <p:cNvPr id="27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0" y="5456583"/>
            <a:ext cx="3816350" cy="526774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FR" altLang="en-US" sz="2000" dirty="0">
                <a:solidFill>
                  <a:schemeClr val="tx1"/>
                </a:solidFill>
                <a:latin typeface="Twinkl" pitchFamily="2" charset="0"/>
              </a:rPr>
              <a:t>J’ai </a:t>
            </a:r>
            <a:r>
              <a:rPr lang="fr-FR" altLang="en-US" sz="2000" dirty="0">
                <a:solidFill>
                  <a:srgbClr val="3399FF"/>
                </a:solidFill>
                <a:latin typeface="Twinkl" pitchFamily="2" charset="0"/>
              </a:rPr>
              <a:t>un taille–crayon.</a:t>
            </a:r>
          </a:p>
        </p:txBody>
      </p:sp>
      <p:sp>
        <p:nvSpPr>
          <p:cNvPr id="29" name="Title 5"/>
          <p:cNvSpPr txBox="1">
            <a:spLocks/>
          </p:cNvSpPr>
          <p:nvPr/>
        </p:nvSpPr>
        <p:spPr>
          <a:xfrm>
            <a:off x="457198" y="1749113"/>
            <a:ext cx="8220075" cy="47725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altLang="en-US" sz="2000" b="0" dirty="0">
                <a:solidFill>
                  <a:schemeClr val="tx1"/>
                </a:solidFill>
                <a:latin typeface="Twinkl" pitchFamily="2" charset="0"/>
              </a:rPr>
              <a:t>(What’s in your pencil case?)</a:t>
            </a:r>
          </a:p>
        </p:txBody>
      </p:sp>
      <p:sp>
        <p:nvSpPr>
          <p:cNvPr id="12" name="Pentagon 11"/>
          <p:cNvSpPr/>
          <p:nvPr/>
        </p:nvSpPr>
        <p:spPr>
          <a:xfrm>
            <a:off x="755650" y="5456582"/>
            <a:ext cx="4104585" cy="526774"/>
          </a:xfrm>
          <a:prstGeom prst="homePlate">
            <a:avLst/>
          </a:prstGeom>
          <a:solidFill>
            <a:srgbClr val="AFD36F"/>
          </a:solidFill>
          <a:ln>
            <a:solidFill>
              <a:srgbClr val="AFD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000" dirty="0">
                <a:solidFill>
                  <a:schemeClr val="tx1"/>
                </a:solidFill>
                <a:latin typeface="Twinkl" pitchFamily="2" charset="0"/>
              </a:rPr>
              <a:t>J’ai un/une  taille-crayon.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28" y="2224803"/>
            <a:ext cx="5988091" cy="3115988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41563" y="249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733898"/>
            <a:ext cx="8220075" cy="1005276"/>
          </a:xfrm>
        </p:spPr>
        <p:txBody>
          <a:bodyPr>
            <a:noAutofit/>
          </a:bodyPr>
          <a:lstStyle/>
          <a:p>
            <a:pPr algn="ctr"/>
            <a:r>
              <a:rPr lang="fr-FR" altLang="en-US" b="0" dirty="0" err="1">
                <a:solidFill>
                  <a:schemeClr val="tx1"/>
                </a:solidFill>
              </a:rPr>
              <a:t>Individual</a:t>
            </a:r>
            <a:r>
              <a:rPr lang="fr-FR" altLang="en-US" b="0" dirty="0">
                <a:solidFill>
                  <a:schemeClr val="tx1"/>
                </a:solidFill>
              </a:rPr>
              <a:t> Activity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1610140"/>
            <a:ext cx="7632700" cy="4482686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3" y="2471429"/>
            <a:ext cx="4860235" cy="3435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1" y="2481368"/>
            <a:ext cx="4860235" cy="3435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17" y="1739174"/>
            <a:ext cx="4860235" cy="3435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ndividual Wor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37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altLang="en-US" dirty="0">
                <a:cs typeface="Sassoon Infant Rg" panose="02000503030000020003" pitchFamily="50" charset="0"/>
              </a:rPr>
              <a:t>I can use simple sentences in French connected to the theme.</a:t>
            </a:r>
          </a:p>
          <a:p>
            <a:r>
              <a:rPr lang="en-GB" altLang="en-US" dirty="0">
                <a:cs typeface="Sassoon Infant Rg" panose="02000503030000020003" pitchFamily="50" charset="0"/>
              </a:rPr>
              <a:t>I can choose the appropriate indefinite article </a:t>
            </a:r>
            <a:r>
              <a:rPr lang="en-GB" altLang="en-US" i="1" dirty="0">
                <a:cs typeface="Sassoon Infant Rg" panose="02000503030000020003" pitchFamily="50" charset="0"/>
              </a:rPr>
              <a:t>(un/</a:t>
            </a:r>
            <a:r>
              <a:rPr lang="en-GB" altLang="en-US" i="1" dirty="0" err="1">
                <a:cs typeface="Sassoon Infant Rg" panose="02000503030000020003" pitchFamily="50" charset="0"/>
              </a:rPr>
              <a:t>une</a:t>
            </a:r>
            <a:r>
              <a:rPr lang="en-GB" altLang="en-US" i="1" dirty="0">
                <a:cs typeface="Sassoon Infant Rg" panose="02000503030000020003" pitchFamily="50" charset="0"/>
              </a:rPr>
              <a:t>).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say the names of objects in a pencil case.</a:t>
            </a:r>
          </a:p>
          <a:p>
            <a:r>
              <a:rPr lang="en-GB" dirty="0">
                <a:latin typeface="Twinkl" pitchFamily="2" charset="0"/>
              </a:rPr>
              <a:t>I can use the sentence </a:t>
            </a:r>
            <a:r>
              <a:rPr lang="en-GB" dirty="0" err="1">
                <a:latin typeface="Twinkl" pitchFamily="2" charset="0"/>
              </a:rPr>
              <a:t>J’ai</a:t>
            </a:r>
            <a:r>
              <a:rPr lang="en-GB" dirty="0">
                <a:latin typeface="Twinkl" pitchFamily="2" charset="0"/>
              </a:rPr>
              <a:t> un or </a:t>
            </a:r>
            <a:r>
              <a:rPr lang="en-GB" dirty="0" err="1">
                <a:latin typeface="Twinkl" pitchFamily="2" charset="0"/>
              </a:rPr>
              <a:t>une</a:t>
            </a:r>
            <a:r>
              <a:rPr lang="en-GB" dirty="0">
                <a:latin typeface="Twinkl" pitchFamily="2" charset="0"/>
              </a:rPr>
              <a:t> … </a:t>
            </a:r>
            <a:r>
              <a:rPr lang="en-GB" dirty="0" err="1">
                <a:latin typeface="Twinkl" pitchFamily="2" charset="0"/>
              </a:rPr>
              <a:t>dans</a:t>
            </a:r>
            <a:r>
              <a:rPr lang="en-GB" dirty="0">
                <a:latin typeface="Twinkl" pitchFamily="2" charset="0"/>
              </a:rPr>
              <a:t> ma </a:t>
            </a:r>
            <a:r>
              <a:rPr lang="en-GB" dirty="0" err="1">
                <a:latin typeface="Twinkl" pitchFamily="2" charset="0"/>
              </a:rPr>
              <a:t>trousse</a:t>
            </a:r>
            <a:r>
              <a:rPr lang="en-GB" dirty="0">
                <a:latin typeface="Twinkl" pitchFamily="2" charset="0"/>
              </a:rPr>
              <a:t>.</a:t>
            </a:r>
          </a:p>
          <a:p>
            <a:r>
              <a:rPr lang="en-GB" dirty="0">
                <a:latin typeface="Twinkl" pitchFamily="2" charset="0"/>
              </a:rPr>
              <a:t>I can convert le to un and la to </a:t>
            </a:r>
            <a:r>
              <a:rPr lang="en-GB" dirty="0" err="1">
                <a:latin typeface="Twinkl" pitchFamily="2" charset="0"/>
              </a:rPr>
              <a:t>une</a:t>
            </a:r>
            <a:r>
              <a:rPr lang="en-GB" dirty="0">
                <a:latin typeface="Twinkl" pitchFamily="2" charset="0"/>
              </a:rPr>
              <a:t>.</a:t>
            </a:r>
          </a:p>
          <a:p>
            <a:r>
              <a:rPr lang="en-GB" dirty="0">
                <a:latin typeface="Twinkl" pitchFamily="2" charset="0"/>
              </a:rPr>
              <a:t>I can write sentences converting le/la to un/</a:t>
            </a:r>
            <a:r>
              <a:rPr lang="en-GB" dirty="0" err="1">
                <a:latin typeface="Twinkl" pitchFamily="2" charset="0"/>
              </a:rPr>
              <a:t>une</a:t>
            </a:r>
            <a:r>
              <a:rPr lang="en-GB" dirty="0">
                <a:latin typeface="Twinkl" pitchFamily="2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21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18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altLang="en-US" dirty="0">
                <a:cs typeface="Sassoon Infant Rg" panose="02000503030000020003" pitchFamily="50" charset="0"/>
              </a:rPr>
              <a:t>I can use simple sentences in French connected to the theme.</a:t>
            </a:r>
          </a:p>
          <a:p>
            <a:r>
              <a:rPr lang="en-GB" altLang="en-US" dirty="0">
                <a:cs typeface="Sassoon Infant Rg" panose="02000503030000020003" pitchFamily="50" charset="0"/>
              </a:rPr>
              <a:t>I can choose the appropriate indefinite article </a:t>
            </a:r>
            <a:r>
              <a:rPr lang="en-GB" altLang="en-US" i="1" dirty="0">
                <a:cs typeface="Sassoon Infant Rg" panose="02000503030000020003" pitchFamily="50" charset="0"/>
              </a:rPr>
              <a:t>(un/</a:t>
            </a:r>
            <a:r>
              <a:rPr lang="en-GB" altLang="en-US" i="1" dirty="0" err="1">
                <a:cs typeface="Sassoon Infant Rg" panose="02000503030000020003" pitchFamily="50" charset="0"/>
              </a:rPr>
              <a:t>une</a:t>
            </a:r>
            <a:r>
              <a:rPr lang="en-GB" altLang="en-US" i="1" dirty="0">
                <a:cs typeface="Sassoon Infant Rg" panose="02000503030000020003" pitchFamily="50" charset="0"/>
              </a:rPr>
              <a:t>).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say the names of objects in a pencil case.</a:t>
            </a:r>
          </a:p>
          <a:p>
            <a:r>
              <a:rPr lang="en-GB" dirty="0">
                <a:latin typeface="Twinkl" pitchFamily="2" charset="0"/>
              </a:rPr>
              <a:t>I can use the sentence </a:t>
            </a:r>
            <a:r>
              <a:rPr lang="en-GB" dirty="0" err="1">
                <a:latin typeface="Twinkl" pitchFamily="2" charset="0"/>
              </a:rPr>
              <a:t>J’ai</a:t>
            </a:r>
            <a:r>
              <a:rPr lang="en-GB" dirty="0">
                <a:latin typeface="Twinkl" pitchFamily="2" charset="0"/>
              </a:rPr>
              <a:t> un or </a:t>
            </a:r>
            <a:r>
              <a:rPr lang="en-GB" dirty="0" err="1">
                <a:latin typeface="Twinkl" pitchFamily="2" charset="0"/>
              </a:rPr>
              <a:t>une</a:t>
            </a:r>
            <a:r>
              <a:rPr lang="en-GB" dirty="0">
                <a:latin typeface="Twinkl" pitchFamily="2" charset="0"/>
              </a:rPr>
              <a:t> … </a:t>
            </a:r>
            <a:r>
              <a:rPr lang="en-GB" dirty="0" err="1">
                <a:latin typeface="Twinkl" pitchFamily="2" charset="0"/>
              </a:rPr>
              <a:t>dans</a:t>
            </a:r>
            <a:r>
              <a:rPr lang="en-GB" dirty="0">
                <a:latin typeface="Twinkl" pitchFamily="2" charset="0"/>
              </a:rPr>
              <a:t> ma </a:t>
            </a:r>
            <a:r>
              <a:rPr lang="en-GB" dirty="0" err="1">
                <a:latin typeface="Twinkl" pitchFamily="2" charset="0"/>
              </a:rPr>
              <a:t>trousse</a:t>
            </a:r>
            <a:r>
              <a:rPr lang="en-GB" dirty="0">
                <a:latin typeface="Twinkl" pitchFamily="2" charset="0"/>
              </a:rPr>
              <a:t>.</a:t>
            </a:r>
          </a:p>
          <a:p>
            <a:r>
              <a:rPr lang="en-GB" dirty="0">
                <a:latin typeface="Twinkl" pitchFamily="2" charset="0"/>
              </a:rPr>
              <a:t>I can convert le to un and la to </a:t>
            </a:r>
            <a:r>
              <a:rPr lang="en-GB" dirty="0" err="1">
                <a:latin typeface="Twinkl" pitchFamily="2" charset="0"/>
              </a:rPr>
              <a:t>une</a:t>
            </a:r>
            <a:r>
              <a:rPr lang="en-GB" dirty="0">
                <a:latin typeface="Twinkl" pitchFamily="2" charset="0"/>
              </a:rPr>
              <a:t>.</a:t>
            </a:r>
          </a:p>
          <a:p>
            <a:r>
              <a:rPr lang="en-GB" dirty="0">
                <a:latin typeface="Twinkl" pitchFamily="2" charset="0"/>
              </a:rPr>
              <a:t>I can write sentences converting le/la to un/</a:t>
            </a:r>
            <a:r>
              <a:rPr lang="en-GB" dirty="0" err="1">
                <a:latin typeface="Twinkl" pitchFamily="2" charset="0"/>
              </a:rPr>
              <a:t>une</a:t>
            </a:r>
            <a:r>
              <a:rPr lang="en-GB" dirty="0">
                <a:latin typeface="Twinkl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3" name="Rectangle 2"/>
          <p:cNvSpPr/>
          <p:nvPr/>
        </p:nvSpPr>
        <p:spPr>
          <a:xfrm>
            <a:off x="755650" y="1553705"/>
            <a:ext cx="7632700" cy="4354562"/>
          </a:xfrm>
          <a:prstGeom prst="rect">
            <a:avLst/>
          </a:prstGeom>
          <a:solidFill>
            <a:srgbClr val="CCFF99"/>
          </a:solidFill>
          <a:ln w="3175"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29791" y="1631408"/>
            <a:ext cx="7490425" cy="1371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" name="Rectangle 4"/>
          <p:cNvSpPr/>
          <p:nvPr/>
        </p:nvSpPr>
        <p:spPr>
          <a:xfrm>
            <a:off x="2833733" y="1809502"/>
            <a:ext cx="3476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6000" dirty="0">
                <a:solidFill>
                  <a:srgbClr val="DB5183"/>
                </a:solidFill>
                <a:latin typeface="Twinkl" pitchFamily="2" charset="0"/>
              </a:rPr>
              <a:t>la </a:t>
            </a:r>
            <a:r>
              <a:rPr lang="en-GB" altLang="en-US" sz="6000" dirty="0" err="1">
                <a:solidFill>
                  <a:srgbClr val="DB5183"/>
                </a:solidFill>
                <a:latin typeface="Twinkl" pitchFamily="2" charset="0"/>
              </a:rPr>
              <a:t>trousse</a:t>
            </a:r>
            <a:endParaRPr lang="en-GB" altLang="en-US" sz="6000" dirty="0">
              <a:solidFill>
                <a:srgbClr val="DB5183"/>
              </a:solidFill>
              <a:latin typeface="Twinkl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83" y="3107090"/>
            <a:ext cx="4820239" cy="2516364"/>
          </a:xfrm>
          <a:prstGeom prst="rect">
            <a:avLst/>
          </a:prstGeom>
        </p:spPr>
      </p:pic>
      <p:pic>
        <p:nvPicPr>
          <p:cNvPr id="11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463" y="2343150"/>
            <a:ext cx="609600" cy="609600"/>
          </a:xfrm>
          <a:prstGeom prst="rect">
            <a:avLst/>
          </a:prstGeom>
        </p:spPr>
      </p:pic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157288" y="728663"/>
            <a:ext cx="1519237" cy="654050"/>
            <a:chOff x="1157287" y="728663"/>
            <a:chExt cx="1519302" cy="654050"/>
          </a:xfrm>
        </p:grpSpPr>
        <p:sp>
          <p:nvSpPr>
            <p:cNvPr id="13" name="Rectangle 12"/>
            <p:cNvSpPr/>
            <p:nvPr/>
          </p:nvSpPr>
          <p:spPr>
            <a:xfrm>
              <a:off x="1157287" y="728663"/>
              <a:ext cx="1519302" cy="654050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  <a:latin typeface="Twinkl" pitchFamily="2" charset="0"/>
              </a:endParaRP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1390070" y="779818"/>
              <a:ext cx="128651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000">
                  <a:ea typeface="Sassoon Infant Rg" panose="02000503030000020003" pitchFamily="50" charset="0"/>
                  <a:cs typeface="Sassoon Infant Rg" panose="02000503030000020003" pitchFamily="50" charset="0"/>
                </a:rPr>
                <a:t>Click play buttons throughout to hear phrases and words.</a:t>
              </a:r>
            </a:p>
          </p:txBody>
        </p:sp>
      </p:grpSp>
      <p:pic>
        <p:nvPicPr>
          <p:cNvPr id="15" name="Pla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7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3" name="Rectangle 2"/>
          <p:cNvSpPr/>
          <p:nvPr/>
        </p:nvSpPr>
        <p:spPr>
          <a:xfrm>
            <a:off x="755650" y="1553705"/>
            <a:ext cx="7632700" cy="4354562"/>
          </a:xfrm>
          <a:prstGeom prst="rect">
            <a:avLst/>
          </a:prstGeom>
          <a:solidFill>
            <a:srgbClr val="CCFF99"/>
          </a:solidFill>
          <a:ln w="3175"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29791" y="1631408"/>
            <a:ext cx="7490425" cy="1371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715"/>
          <a:stretch/>
        </p:blipFill>
        <p:spPr>
          <a:xfrm rot="16200000">
            <a:off x="4323820" y="748981"/>
            <a:ext cx="727516" cy="7413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79851" y="1809502"/>
            <a:ext cx="3390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6000" dirty="0">
                <a:solidFill>
                  <a:srgbClr val="3399FF"/>
                </a:solidFill>
                <a:latin typeface="Twinkl" pitchFamily="2" charset="0"/>
              </a:rPr>
              <a:t>le crayon</a:t>
            </a:r>
          </a:p>
        </p:txBody>
      </p:sp>
      <p:pic>
        <p:nvPicPr>
          <p:cNvPr id="21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9175" y="2132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3" name="Rectangle 2"/>
          <p:cNvSpPr/>
          <p:nvPr/>
        </p:nvSpPr>
        <p:spPr>
          <a:xfrm>
            <a:off x="755650" y="1553705"/>
            <a:ext cx="7632700" cy="4354562"/>
          </a:xfrm>
          <a:prstGeom prst="rect">
            <a:avLst/>
          </a:prstGeom>
          <a:solidFill>
            <a:srgbClr val="CCFF99"/>
          </a:solidFill>
          <a:ln w="3175"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29791" y="1631408"/>
            <a:ext cx="7490425" cy="1371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6" y="3380337"/>
            <a:ext cx="6944497" cy="2148143"/>
          </a:xfrm>
          <a:prstGeom prst="rect">
            <a:avLst/>
          </a:prstGeom>
        </p:spPr>
      </p:pic>
      <p:pic>
        <p:nvPicPr>
          <p:cNvPr id="8" name="le 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3224" y="5298667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7776" y="1809502"/>
            <a:ext cx="2658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6000" dirty="0">
                <a:solidFill>
                  <a:srgbClr val="3399FF"/>
                </a:solidFill>
                <a:latin typeface="Twinkl" pitchFamily="2" charset="0"/>
              </a:rPr>
              <a:t>le </a:t>
            </a:r>
            <a:r>
              <a:rPr lang="en-GB" altLang="en-US" sz="6000" dirty="0" err="1">
                <a:solidFill>
                  <a:srgbClr val="3399FF"/>
                </a:solidFill>
                <a:latin typeface="Twinkl" pitchFamily="2" charset="0"/>
              </a:rPr>
              <a:t>stylo</a:t>
            </a:r>
            <a:endParaRPr lang="en-GB" altLang="en-US" sz="6000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6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Whole Clas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1450" y="2103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1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3" name="Rectangle 2"/>
          <p:cNvSpPr/>
          <p:nvPr/>
        </p:nvSpPr>
        <p:spPr>
          <a:xfrm>
            <a:off x="755650" y="1553705"/>
            <a:ext cx="7632700" cy="4354562"/>
          </a:xfrm>
          <a:prstGeom prst="rect">
            <a:avLst/>
          </a:prstGeom>
          <a:solidFill>
            <a:srgbClr val="CCFF99"/>
          </a:solidFill>
          <a:ln w="3175"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29791" y="1631408"/>
            <a:ext cx="7490425" cy="1371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" name="Rectangle 4"/>
          <p:cNvSpPr/>
          <p:nvPr/>
        </p:nvSpPr>
        <p:spPr>
          <a:xfrm>
            <a:off x="1012743" y="1816234"/>
            <a:ext cx="7124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6000" dirty="0">
                <a:solidFill>
                  <a:srgbClr val="3399FF"/>
                </a:solidFill>
                <a:latin typeface="Twinkl" pitchFamily="2" charset="0"/>
              </a:rPr>
              <a:t>le crayon de </a:t>
            </a:r>
            <a:r>
              <a:rPr lang="en-GB" altLang="en-US" sz="6000" dirty="0" err="1">
                <a:solidFill>
                  <a:srgbClr val="3399FF"/>
                </a:solidFill>
                <a:latin typeface="Twinkl" pitchFamily="2" charset="0"/>
              </a:rPr>
              <a:t>couleur</a:t>
            </a:r>
            <a:endParaRPr lang="en-GB" altLang="en-US" sz="6000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158">
            <a:off x="933024" y="3157158"/>
            <a:ext cx="7113090" cy="2624893"/>
          </a:xfrm>
          <a:prstGeom prst="rect">
            <a:avLst/>
          </a:prstGeom>
        </p:spPr>
      </p:pic>
      <p:pic>
        <p:nvPicPr>
          <p:cNvPr id="15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3025" y="1865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3" name="Rectangle 2"/>
          <p:cNvSpPr/>
          <p:nvPr/>
        </p:nvSpPr>
        <p:spPr>
          <a:xfrm>
            <a:off x="755650" y="1553705"/>
            <a:ext cx="7632700" cy="4354562"/>
          </a:xfrm>
          <a:prstGeom prst="rect">
            <a:avLst/>
          </a:prstGeom>
          <a:solidFill>
            <a:srgbClr val="CCFF99"/>
          </a:solidFill>
          <a:ln w="3175"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29791" y="1631408"/>
            <a:ext cx="7490425" cy="1371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" name="Rectangle 4"/>
          <p:cNvSpPr/>
          <p:nvPr/>
        </p:nvSpPr>
        <p:spPr>
          <a:xfrm>
            <a:off x="1675609" y="1809502"/>
            <a:ext cx="57832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6000" dirty="0">
                <a:solidFill>
                  <a:srgbClr val="3399FF"/>
                </a:solidFill>
                <a:latin typeface="Twinkl" pitchFamily="2" charset="0"/>
              </a:rPr>
              <a:t>le </a:t>
            </a:r>
            <a:r>
              <a:rPr lang="en-GB" altLang="en-US" sz="6000" dirty="0" err="1">
                <a:solidFill>
                  <a:srgbClr val="3399FF"/>
                </a:solidFill>
                <a:latin typeface="Twinkl" pitchFamily="2" charset="0"/>
              </a:rPr>
              <a:t>taille</a:t>
            </a:r>
            <a:r>
              <a:rPr lang="en-GB" altLang="en-US" sz="6000" dirty="0">
                <a:solidFill>
                  <a:srgbClr val="3399FF"/>
                </a:solidFill>
                <a:latin typeface="Twinkl" pitchFamily="2" charset="0"/>
              </a:rPr>
              <a:t>-crayon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06" y="3248982"/>
            <a:ext cx="2792187" cy="2416656"/>
          </a:xfrm>
          <a:prstGeom prst="rect">
            <a:avLst/>
          </a:prstGeom>
        </p:spPr>
      </p:pic>
      <p:pic>
        <p:nvPicPr>
          <p:cNvPr id="13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11300" y="2201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674264"/>
            <a:ext cx="8220075" cy="1005276"/>
          </a:xfrm>
        </p:spPr>
        <p:txBody>
          <a:bodyPr>
            <a:noAutofit/>
          </a:bodyPr>
          <a:lstStyle/>
          <a:p>
            <a:r>
              <a:rPr lang="en-GB" altLang="en-US" b="0" dirty="0">
                <a:solidFill>
                  <a:schemeClr val="tx1"/>
                </a:solidFill>
              </a:rPr>
              <a:t>La </a:t>
            </a:r>
            <a:r>
              <a:rPr lang="en-GB" altLang="en-US" b="0" dirty="0" err="1">
                <a:solidFill>
                  <a:schemeClr val="tx1"/>
                </a:solidFill>
              </a:rPr>
              <a:t>trousse</a:t>
            </a:r>
            <a:endParaRPr lang="en-GB" b="0" dirty="0"/>
          </a:p>
        </p:txBody>
      </p:sp>
      <p:sp>
        <p:nvSpPr>
          <p:cNvPr id="3" name="Rectangle 2"/>
          <p:cNvSpPr/>
          <p:nvPr/>
        </p:nvSpPr>
        <p:spPr>
          <a:xfrm>
            <a:off x="755650" y="1553705"/>
            <a:ext cx="7632700" cy="4354562"/>
          </a:xfrm>
          <a:prstGeom prst="rect">
            <a:avLst/>
          </a:prstGeom>
          <a:solidFill>
            <a:srgbClr val="CCFF99"/>
          </a:solidFill>
          <a:ln w="3175"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29791" y="1631408"/>
            <a:ext cx="7490425" cy="1371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" name="Rectangle 4"/>
          <p:cNvSpPr/>
          <p:nvPr/>
        </p:nvSpPr>
        <p:spPr>
          <a:xfrm>
            <a:off x="2801172" y="1809502"/>
            <a:ext cx="35476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6000" dirty="0">
                <a:solidFill>
                  <a:srgbClr val="DB5183"/>
                </a:solidFill>
                <a:latin typeface="Twinkl" pitchFamily="2" charset="0"/>
              </a:rPr>
              <a:t>la </a:t>
            </a:r>
            <a:r>
              <a:rPr lang="en-GB" altLang="en-US" sz="6000" dirty="0" err="1">
                <a:solidFill>
                  <a:srgbClr val="DB5183"/>
                </a:solidFill>
                <a:latin typeface="Twinkl" pitchFamily="2" charset="0"/>
              </a:rPr>
              <a:t>gomme</a:t>
            </a:r>
            <a:endParaRPr lang="en-GB" altLang="en-US" sz="6000" dirty="0">
              <a:solidFill>
                <a:srgbClr val="DB5183"/>
              </a:solidFill>
              <a:latin typeface="Twinkl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00" y="3342175"/>
            <a:ext cx="3439069" cy="2227176"/>
          </a:xfrm>
          <a:prstGeom prst="rect">
            <a:avLst/>
          </a:prstGeom>
        </p:spPr>
      </p:pic>
      <p:pic>
        <p:nvPicPr>
          <p:cNvPr id="12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84300" y="1822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</TotalTime>
  <Words>512</Words>
  <Application>Microsoft Office PowerPoint</Application>
  <PresentationFormat>On-screen Show (4:3)</PresentationFormat>
  <Paragraphs>107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Times New Roman</vt:lpstr>
      <vt:lpstr>Tuffy</vt:lpstr>
      <vt:lpstr>Sassoon Infant Rg</vt:lpstr>
      <vt:lpstr>Twinkl SemiBold</vt:lpstr>
      <vt:lpstr>Twinkl</vt:lpstr>
      <vt:lpstr>Calibri</vt:lpstr>
      <vt:lpstr>Arial</vt:lpstr>
      <vt:lpstr>Office Theme</vt:lpstr>
      <vt:lpstr>French</vt:lpstr>
      <vt:lpstr>PowerPoint Presentation</vt:lpstr>
      <vt:lpstr>PowerPoint Presentation</vt:lpstr>
      <vt:lpstr>La trousse</vt:lpstr>
      <vt:lpstr>La trousse</vt:lpstr>
      <vt:lpstr>La trousse</vt:lpstr>
      <vt:lpstr>La trousse</vt:lpstr>
      <vt:lpstr>La trousse</vt:lpstr>
      <vt:lpstr>La trousse</vt:lpstr>
      <vt:lpstr>La trousse</vt:lpstr>
      <vt:lpstr>La trousse</vt:lpstr>
      <vt:lpstr>La trousse</vt:lpstr>
      <vt:lpstr>La trousse</vt:lpstr>
      <vt:lpstr>Qu'est-ce qu'il y a                             dans ta trousse ?</vt:lpstr>
      <vt:lpstr>Qu'est-ce qu'il y a                             dans ta trousse ?</vt:lpstr>
      <vt:lpstr>Qu'est-ce qu'il y a                             dans ta trousse ?</vt:lpstr>
      <vt:lpstr>Qu'est-ce qu'il y a                             dans ta trousse ?</vt:lpstr>
      <vt:lpstr>Qu'est-ce qu'il y a                             dans ta trousse ?</vt:lpstr>
      <vt:lpstr>Qu'est-ce qu'il y a                             dans ta trousse ?</vt:lpstr>
      <vt:lpstr>Individual Activity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Laurel Wilkinson</cp:lastModifiedBy>
  <cp:revision>100</cp:revision>
  <dcterms:created xsi:type="dcterms:W3CDTF">2014-10-01T16:09:27Z</dcterms:created>
  <dcterms:modified xsi:type="dcterms:W3CDTF">2018-10-30T13:22:20Z</dcterms:modified>
</cp:coreProperties>
</file>