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6" r:id="rId2"/>
    <p:sldMasterId id="2147483702" r:id="rId3"/>
    <p:sldMasterId id="2147483733" r:id="rId4"/>
  </p:sldMasterIdLst>
  <p:notesMasterIdLst>
    <p:notesMasterId r:id="rId41"/>
  </p:notesMasterIdLst>
  <p:handoutMasterIdLst>
    <p:handoutMasterId r:id="rId42"/>
  </p:handoutMasterIdLst>
  <p:sldIdLst>
    <p:sldId id="256" r:id="rId5"/>
    <p:sldId id="1205" r:id="rId6"/>
    <p:sldId id="1191" r:id="rId7"/>
    <p:sldId id="1241" r:id="rId8"/>
    <p:sldId id="702" r:id="rId9"/>
    <p:sldId id="1229" r:id="rId10"/>
    <p:sldId id="258" r:id="rId11"/>
    <p:sldId id="1250" r:id="rId12"/>
    <p:sldId id="1260" r:id="rId13"/>
    <p:sldId id="1249" r:id="rId14"/>
    <p:sldId id="1251" r:id="rId15"/>
    <p:sldId id="1252" r:id="rId16"/>
    <p:sldId id="1253" r:id="rId17"/>
    <p:sldId id="1254" r:id="rId18"/>
    <p:sldId id="1256" r:id="rId19"/>
    <p:sldId id="1257" r:id="rId20"/>
    <p:sldId id="1261" r:id="rId21"/>
    <p:sldId id="1255" r:id="rId22"/>
    <p:sldId id="1187" r:id="rId23"/>
    <p:sldId id="1269" r:id="rId24"/>
    <p:sldId id="1265" r:id="rId25"/>
    <p:sldId id="1266" r:id="rId26"/>
    <p:sldId id="1267" r:id="rId27"/>
    <p:sldId id="1268" r:id="rId28"/>
    <p:sldId id="1262" r:id="rId29"/>
    <p:sldId id="1245" r:id="rId30"/>
    <p:sldId id="1246" r:id="rId31"/>
    <p:sldId id="1258" r:id="rId32"/>
    <p:sldId id="1259" r:id="rId33"/>
    <p:sldId id="1263" r:id="rId34"/>
    <p:sldId id="272" r:id="rId35"/>
    <p:sldId id="733" r:id="rId36"/>
    <p:sldId id="1264" r:id="rId37"/>
    <p:sldId id="1179" r:id="rId38"/>
    <p:sldId id="1180" r:id="rId39"/>
    <p:sldId id="1242" r:id="rId40"/>
  </p:sldIdLst>
  <p:sldSz cx="9144000" cy="6858000" type="screen4x3"/>
  <p:notesSz cx="6858000" cy="1209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6B9F"/>
    <a:srgbClr val="CA7C81"/>
    <a:srgbClr val="DDE8F6"/>
    <a:srgbClr val="F1B5B9"/>
    <a:srgbClr val="F8AEB5"/>
    <a:srgbClr val="FFFFFF"/>
    <a:srgbClr val="FFEC4F"/>
    <a:srgbClr val="FFECED"/>
    <a:srgbClr val="FFD3D6"/>
    <a:srgbClr val="DF60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E20DA9-B574-48A5-BFE0-8C51C3C6244C}" v="87" dt="2020-05-07T10:25:11.481"/>
    <p1510:client id="{F9926CBD-0FE7-48F7-A729-1FCFE257F08D}" v="64" dt="2020-05-07T08:03:13.0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525" autoAdjust="0"/>
  </p:normalViewPr>
  <p:slideViewPr>
    <p:cSldViewPr snapToGrid="0">
      <p:cViewPr varScale="1">
        <p:scale>
          <a:sx n="79" d="100"/>
          <a:sy n="79" d="100"/>
        </p:scale>
        <p:origin x="1968" y="96"/>
      </p:cViewPr>
      <p:guideLst>
        <p:guide orient="horz" pos="2160"/>
        <p:guide pos="2880"/>
      </p:guideLst>
    </p:cSldViewPr>
  </p:slideViewPr>
  <p:notesTextViewPr>
    <p:cViewPr>
      <p:scale>
        <a:sx n="3" d="2"/>
        <a:sy n="3" d="2"/>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89118126191259"/>
          <c:y val="0.10771575104094903"/>
          <c:w val="0.53577995055538485"/>
          <c:h val="0.7755252809538814"/>
        </c:manualLayout>
      </c:layout>
      <c:doughnutChart>
        <c:varyColors val="1"/>
        <c:ser>
          <c:idx val="0"/>
          <c:order val="0"/>
          <c:tx>
            <c:strRef>
              <c:f>Sheet1!$B$1</c:f>
              <c:strCache>
                <c:ptCount val="1"/>
                <c:pt idx="0">
                  <c:v>Column1</c:v>
                </c:pt>
              </c:strCache>
            </c:strRef>
          </c:tx>
          <c:spPr>
            <a:ln w="28575">
              <a:solidFill>
                <a:schemeClr val="tx1"/>
              </a:solidFill>
            </a:ln>
          </c:spPr>
          <c:dPt>
            <c:idx val="0"/>
            <c:bubble3D val="0"/>
            <c:spPr>
              <a:solidFill>
                <a:srgbClr val="DF6068"/>
              </a:solidFill>
              <a:ln w="28575">
                <a:solidFill>
                  <a:schemeClr val="tx1"/>
                </a:solidFill>
              </a:ln>
              <a:effectLst/>
            </c:spPr>
            <c:extLst>
              <c:ext xmlns:c16="http://schemas.microsoft.com/office/drawing/2014/chart" uri="{C3380CC4-5D6E-409C-BE32-E72D297353CC}">
                <c16:uniqueId val="{00000001-5D7A-45BD-8BD8-022EBCA6EB1C}"/>
              </c:ext>
            </c:extLst>
          </c:dPt>
          <c:dPt>
            <c:idx val="1"/>
            <c:bubble3D val="0"/>
            <c:spPr>
              <a:solidFill>
                <a:srgbClr val="80A0F2"/>
              </a:solidFill>
              <a:ln w="28575">
                <a:solidFill>
                  <a:schemeClr val="tx1"/>
                </a:solidFill>
              </a:ln>
              <a:effectLst/>
            </c:spPr>
            <c:extLst>
              <c:ext xmlns:c16="http://schemas.microsoft.com/office/drawing/2014/chart" uri="{C3380CC4-5D6E-409C-BE32-E72D297353CC}">
                <c16:uniqueId val="{00000003-5D7A-45BD-8BD8-022EBCA6EB1C}"/>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entury Gothic" panose="020B0502020202020204" pitchFamily="34" charset="0"/>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No</c:v>
                </c:pt>
                <c:pt idx="1">
                  <c:v>Yes</c:v>
                </c:pt>
              </c:strCache>
            </c:strRef>
          </c:cat>
          <c:val>
            <c:numRef>
              <c:f>Sheet1!$B$2:$B$3</c:f>
              <c:numCache>
                <c:formatCode>General</c:formatCode>
                <c:ptCount val="2"/>
                <c:pt idx="0">
                  <c:v>66</c:v>
                </c:pt>
                <c:pt idx="1">
                  <c:v>47.5</c:v>
                </c:pt>
              </c:numCache>
            </c:numRef>
          </c:val>
          <c:extLst>
            <c:ext xmlns:c16="http://schemas.microsoft.com/office/drawing/2014/chart" uri="{C3380CC4-5D6E-409C-BE32-E72D297353CC}">
              <c16:uniqueId val="{00000004-5D7A-45BD-8BD8-022EBCA6EB1C}"/>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F2D79C-3428-4C3E-874D-19C022B83713}"/>
              </a:ext>
            </a:extLst>
          </p:cNvPr>
          <p:cNvSpPr>
            <a:spLocks noGrp="1"/>
          </p:cNvSpPr>
          <p:nvPr>
            <p:ph type="hdr" sz="quarter"/>
          </p:nvPr>
        </p:nvSpPr>
        <p:spPr>
          <a:xfrm>
            <a:off x="0" y="0"/>
            <a:ext cx="2971800" cy="60325"/>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0A15EFC-7C6A-4BC3-A668-8F30B2E90251}"/>
              </a:ext>
            </a:extLst>
          </p:cNvPr>
          <p:cNvSpPr>
            <a:spLocks noGrp="1"/>
          </p:cNvSpPr>
          <p:nvPr>
            <p:ph type="dt" sz="quarter" idx="1"/>
          </p:nvPr>
        </p:nvSpPr>
        <p:spPr>
          <a:xfrm>
            <a:off x="3884613" y="0"/>
            <a:ext cx="2971800" cy="60325"/>
          </a:xfrm>
          <a:prstGeom prst="rect">
            <a:avLst/>
          </a:prstGeom>
        </p:spPr>
        <p:txBody>
          <a:bodyPr vert="horz" lIns="91440" tIns="45720" rIns="91440" bIns="45720" rtlCol="0"/>
          <a:lstStyle>
            <a:lvl1pPr algn="r">
              <a:defRPr sz="1200"/>
            </a:lvl1pPr>
          </a:lstStyle>
          <a:p>
            <a:fld id="{861DBC95-2803-4CAF-A492-49319F50918C}" type="datetimeFigureOut">
              <a:rPr lang="en-GB" smtClean="0"/>
              <a:t>10/06/2020</a:t>
            </a:fld>
            <a:endParaRPr lang="en-GB"/>
          </a:p>
        </p:txBody>
      </p:sp>
      <p:sp>
        <p:nvSpPr>
          <p:cNvPr id="4" name="Footer Placeholder 3">
            <a:extLst>
              <a:ext uri="{FF2B5EF4-FFF2-40B4-BE49-F238E27FC236}">
                <a16:creationId xmlns:a16="http://schemas.microsoft.com/office/drawing/2014/main" id="{0B800021-88B2-42E0-B82E-A94B911A90C3}"/>
              </a:ext>
            </a:extLst>
          </p:cNvPr>
          <p:cNvSpPr>
            <a:spLocks noGrp="1"/>
          </p:cNvSpPr>
          <p:nvPr>
            <p:ph type="ftr" sz="quarter" idx="2"/>
          </p:nvPr>
        </p:nvSpPr>
        <p:spPr>
          <a:xfrm>
            <a:off x="0" y="1149350"/>
            <a:ext cx="2971800" cy="60325"/>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3220062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603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60325"/>
          </a:xfrm>
          <a:prstGeom prst="rect">
            <a:avLst/>
          </a:prstGeom>
        </p:spPr>
        <p:txBody>
          <a:bodyPr vert="horz" lIns="91440" tIns="45720" rIns="91440" bIns="45720" rtlCol="0"/>
          <a:lstStyle>
            <a:lvl1pPr algn="r">
              <a:defRPr sz="1200"/>
            </a:lvl1pPr>
          </a:lstStyle>
          <a:p>
            <a:fld id="{E02C891D-D01A-4860-A430-58F5DD275C29}" type="datetimeFigureOut">
              <a:rPr lang="en-GB" smtClean="0"/>
              <a:t>10/06/2020</a:t>
            </a:fld>
            <a:endParaRPr lang="en-GB"/>
          </a:p>
        </p:txBody>
      </p:sp>
      <p:sp>
        <p:nvSpPr>
          <p:cNvPr id="4" name="Slide Image Placeholder 3"/>
          <p:cNvSpPr>
            <a:spLocks noGrp="1" noRot="1" noChangeAspect="1"/>
          </p:cNvSpPr>
          <p:nvPr>
            <p:ph type="sldImg" idx="2"/>
          </p:nvPr>
        </p:nvSpPr>
        <p:spPr>
          <a:xfrm>
            <a:off x="3157538" y="150813"/>
            <a:ext cx="542925" cy="407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582613"/>
            <a:ext cx="5486400" cy="4762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149350"/>
            <a:ext cx="2971800" cy="603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1149350"/>
            <a:ext cx="2971800" cy="60325"/>
          </a:xfrm>
          <a:prstGeom prst="rect">
            <a:avLst/>
          </a:prstGeom>
        </p:spPr>
        <p:txBody>
          <a:bodyPr vert="horz" lIns="91440" tIns="45720" rIns="91440" bIns="45720" rtlCol="0" anchor="b"/>
          <a:lstStyle>
            <a:lvl1pPr algn="r">
              <a:defRPr sz="1200"/>
            </a:lvl1pPr>
          </a:lstStyle>
          <a:p>
            <a:fld id="{D24641B7-47AA-47D8-B43F-D519369C48F5}" type="slidenum">
              <a:rPr lang="en-GB" smtClean="0"/>
              <a:t>‹#›</a:t>
            </a:fld>
            <a:endParaRPr lang="en-GB"/>
          </a:p>
        </p:txBody>
      </p:sp>
    </p:spTree>
    <p:extLst>
      <p:ext uri="{BB962C8B-B14F-4D97-AF65-F5344CB8AC3E}">
        <p14:creationId xmlns:p14="http://schemas.microsoft.com/office/powerpoint/2010/main" val="622961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timesofindia.indiatimes.com/Which-is-the-worlds-first-zoo/articleshow/1911504.cms"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en.wikipedia.org/wiki/Killing_of_Harambe" TargetMode="External"/><Relationship Id="rId5" Type="http://schemas.openxmlformats.org/officeDocument/2006/relationships/hyperlink" Target="https://www.australiazoo.com.au/about-us/the-irwins/" TargetMode="External"/><Relationship Id="rId4" Type="http://schemas.openxmlformats.org/officeDocument/2006/relationships/hyperlink" Target="https://www.thoughtco.com/arguments-for-and-against-zoos-127639"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timesofindia.indiatimes.com/Which-is-the-worlds-first-zoo/articleshow/1911504.cms"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en.wikipedia.org/wiki/Killing_of_Harambe" TargetMode="External"/><Relationship Id="rId5" Type="http://schemas.openxmlformats.org/officeDocument/2006/relationships/hyperlink" Target="https://www.australiazoo.com.au/about-us/the-irwins/" TargetMode="External"/><Relationship Id="rId4" Type="http://schemas.openxmlformats.org/officeDocument/2006/relationships/hyperlink" Target="https://www.thoughtco.com/arguments-for-and-against-zoos-127639"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timesofindia.indiatimes.com/Which-is-the-worlds-first-zoo/articleshow/1911504.cms"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en.wikipedia.org/wiki/Killing_of_Harambe" TargetMode="External"/><Relationship Id="rId5" Type="http://schemas.openxmlformats.org/officeDocument/2006/relationships/hyperlink" Target="https://www.australiazoo.com.au/about-us/the-irwins/" TargetMode="External"/><Relationship Id="rId4" Type="http://schemas.openxmlformats.org/officeDocument/2006/relationships/hyperlink" Target="https://www.thoughtco.com/arguments-for-and-against-zoos-127639"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timesofindia.indiatimes.com/Which-is-the-worlds-first-zoo/articleshow/1911504.cms"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en.wikipedia.org/wiki/Killing_of_Harambe" TargetMode="External"/><Relationship Id="rId5" Type="http://schemas.openxmlformats.org/officeDocument/2006/relationships/hyperlink" Target="https://www.australiazoo.com.au/about-us/the-irwins/" TargetMode="External"/><Relationship Id="rId4" Type="http://schemas.openxmlformats.org/officeDocument/2006/relationships/hyperlink" Target="https://www.thoughtco.com/arguments-for-and-against-zoos-127639"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timesofindia.indiatimes.com/Which-is-the-worlds-first-zoo/articleshow/1911504.cms"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en.wikipedia.org/wiki/Killing_of_Harambe" TargetMode="External"/><Relationship Id="rId5" Type="http://schemas.openxmlformats.org/officeDocument/2006/relationships/hyperlink" Target="https://www.australiazoo.com.au/about-us/the-irwins/" TargetMode="External"/><Relationship Id="rId4" Type="http://schemas.openxmlformats.org/officeDocument/2006/relationships/hyperlink" Target="https://www.thoughtco.com/arguments-for-and-against-zoos-127639"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australiazoo.com.au/about-us/the-irwins/"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en.wikipedia.org/wiki/Killing_of_Harambe"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nationalgeographic.com/animals/mammals/a/african-lion/"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animalfactguide.com/animal-facts/lion/" TargetMode="External"/><Relationship Id="rId4" Type="http://schemas.openxmlformats.org/officeDocument/2006/relationships/hyperlink" Target="https://animals.sandiegozoo.org/animals/lion"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cons8.co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nationalgeographic.com/animals/mammals/a/asian-elephant/"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www.bbc.co.uk/news/science-environment-39126993" TargetMode="External"/><Relationship Id="rId5" Type="http://schemas.openxmlformats.org/officeDocument/2006/relationships/hyperlink" Target="https://www.nationalgeographic.com/animals/mammals/a/african-elephant/" TargetMode="External"/><Relationship Id="rId4" Type="http://schemas.openxmlformats.org/officeDocument/2006/relationships/hyperlink" Target="https://www.nationalgeographic.com/news/2008/12/wild-elephants-live-longer-than-their-zoo-counterparts/"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nationalgeographic.com/animals/mammals/a/african-lion/"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www.nationalgeographic.com/animals/birds/e/emperor-penguin/" TargetMode="External"/><Relationship Id="rId5" Type="http://schemas.openxmlformats.org/officeDocument/2006/relationships/hyperlink" Target="https://www.coolantarctica.com/Antarctica%20fact%20file/wildlife/Emperor-penguins.php" TargetMode="External"/><Relationship Id="rId4" Type="http://schemas.openxmlformats.org/officeDocument/2006/relationships/hyperlink" Target="https://www.penguins-world.com/penguins-in-captivity/"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travelchinaguide.com/tour/panda/facts.htm"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wwf.panda.org/knowledge_hub/endangered_species/giant_panda/problems/" TargetMode="External"/><Relationship Id="rId4" Type="http://schemas.openxmlformats.org/officeDocument/2006/relationships/hyperlink" Target="https://www.nationalgeographic.com/animals/mammals/g/giant-panda/"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animals.mom.me/king-cobras-life-span-6336.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surveymonkey.co.uk/r/vfs-primary-child-actors"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icons8.com/icons/doodle"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icons8.com/icons/doodle"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youtube.com/watch?v=zU8YbH0incc"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bc.co.uk/newsround/52228461" TargetMode="External"/><Relationship Id="rId7" Type="http://schemas.openxmlformats.org/officeDocument/2006/relationships/hyperlink" Target="https://www.sciencetimes.com/articles/25808/20200526/hundreds-captive-elephants-freed-biggest-migration-thailands-history-heres-why.htm"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theickabog.com/home/" TargetMode="External"/><Relationship Id="rId5" Type="http://schemas.openxmlformats.org/officeDocument/2006/relationships/hyperlink" Target="https://www.bbc.co.uk/newsround/52653333" TargetMode="External"/><Relationship Id="rId4" Type="http://schemas.openxmlformats.org/officeDocument/2006/relationships/hyperlink" Target="https://www.bbc.co.uk/news/business-51171395"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Rv9hn4IGofM"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unilad.co.uk/featured/iguana-vs-snakes-planet-earth/"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express.co.uk/news/nature/738385/Planet-Earth-2-Sir-David-Attenborough-blockbuster-succes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1</a:t>
            </a:fld>
            <a:endParaRPr lang="en-GB" dirty="0"/>
          </a:p>
        </p:txBody>
      </p:sp>
    </p:spTree>
    <p:extLst>
      <p:ext uri="{BB962C8B-B14F-4D97-AF65-F5344CB8AC3E}">
        <p14:creationId xmlns:p14="http://schemas.microsoft.com/office/powerpoint/2010/main" val="3901692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Parent/Carer Note:  </a:t>
            </a:r>
            <a:r>
              <a:rPr lang="en-GB" b="0" dirty="0"/>
              <a:t>For younger pupils, you may wish to use points and not a tally chart. On each slide, discuss the points with children and ask their opinion on the facts. Do they have any of their own knowledge and opinions to add?</a:t>
            </a:r>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10</a:t>
            </a:fld>
            <a:endParaRPr lang="en-GB"/>
          </a:p>
        </p:txBody>
      </p:sp>
    </p:spTree>
    <p:extLst>
      <p:ext uri="{BB962C8B-B14F-4D97-AF65-F5344CB8AC3E}">
        <p14:creationId xmlns:p14="http://schemas.microsoft.com/office/powerpoint/2010/main" val="2823379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Parent/Carer Note:  </a:t>
            </a:r>
            <a:r>
              <a:rPr lang="en-GB" b="0" dirty="0"/>
              <a:t>For younger pupils, you may wish to use points and not a tally chart. On each slide, discuss the points with children and ask their opinion on the facts. Do they have any of their own knowledge and opinions to add?</a:t>
            </a:r>
            <a:endParaRPr lang="en-GB" dirty="0"/>
          </a:p>
          <a:p>
            <a:endParaRPr lang="en-GB" dirty="0"/>
          </a:p>
          <a:p>
            <a:r>
              <a:rPr lang="en-GB" dirty="0"/>
              <a:t>References:</a:t>
            </a:r>
          </a:p>
          <a:p>
            <a:pPr marL="228600" indent="-228600">
              <a:buAutoNum type="arabicParenR"/>
            </a:pPr>
            <a:r>
              <a:rPr lang="en-GB" dirty="0">
                <a:hlinkClick r:id="rId3"/>
              </a:rPr>
              <a:t>https://timesofindia.indiatimes.com/Which-is-the-worlds-first-zoo/articleshow/1911504.cms</a:t>
            </a:r>
            <a:endParaRPr lang="en-GB" dirty="0"/>
          </a:p>
          <a:p>
            <a:pPr marL="228600" indent="-228600">
              <a:buAutoNum type="arabicParenR"/>
            </a:pPr>
            <a:r>
              <a:rPr lang="en-GB" dirty="0">
                <a:hlinkClick r:id="rId4"/>
              </a:rPr>
              <a:t>https://www.thoughtco.com/arguments-for-and-against-zoos-127639</a:t>
            </a:r>
            <a:endParaRPr lang="en-GB" dirty="0"/>
          </a:p>
          <a:p>
            <a:pPr marL="228600" indent="-228600">
              <a:buAutoNum type="arabicParenR"/>
            </a:pPr>
            <a:endParaRPr lang="en-GB" dirty="0"/>
          </a:p>
          <a:p>
            <a:pPr marL="0" indent="0">
              <a:buNone/>
            </a:pPr>
            <a:r>
              <a:rPr lang="en-GB" dirty="0"/>
              <a:t>Images:</a:t>
            </a:r>
          </a:p>
          <a:p>
            <a:pPr marL="228600" indent="-228600">
              <a:buAutoNum type="arabicParenR"/>
            </a:pPr>
            <a:r>
              <a:rPr lang="en-GB" dirty="0" err="1"/>
              <a:t>Istock</a:t>
            </a:r>
            <a:endParaRPr lang="en-GB" dirty="0"/>
          </a:p>
          <a:p>
            <a:pPr marL="228600" indent="-228600">
              <a:buAutoNum type="arabicParenR"/>
            </a:pPr>
            <a:r>
              <a:rPr lang="en-GB" dirty="0">
                <a:hlinkClick r:id="rId5"/>
              </a:rPr>
              <a:t>https://www.australiazoo.com.au/about-us/the-irwins/</a:t>
            </a:r>
            <a:endParaRPr lang="en-GB" dirty="0"/>
          </a:p>
          <a:p>
            <a:pPr marL="228600" indent="-228600">
              <a:buAutoNum type="arabicParenR"/>
            </a:pPr>
            <a:r>
              <a:rPr lang="en-GB" dirty="0">
                <a:hlinkClick r:id="rId6"/>
              </a:rPr>
              <a:t>https://en.wikipedia.org/wiki/Killing_of_Harambe</a:t>
            </a:r>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11</a:t>
            </a:fld>
            <a:endParaRPr lang="en-GB"/>
          </a:p>
        </p:txBody>
      </p:sp>
    </p:spTree>
    <p:extLst>
      <p:ext uri="{BB962C8B-B14F-4D97-AF65-F5344CB8AC3E}">
        <p14:creationId xmlns:p14="http://schemas.microsoft.com/office/powerpoint/2010/main" val="2816124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Parent/Carer Note:  </a:t>
            </a:r>
            <a:r>
              <a:rPr lang="en-GB" b="0" dirty="0"/>
              <a:t>For younger pupils, you may wish to use points and not a tally chart. On each slide, discuss the points with children and ask their opinion on the facts. Do they have any of their own knowledge and opinions to add?</a:t>
            </a:r>
            <a:endParaRPr lang="en-GB" dirty="0"/>
          </a:p>
          <a:p>
            <a:endParaRPr lang="en-GB" dirty="0"/>
          </a:p>
          <a:p>
            <a:r>
              <a:rPr lang="en-GB" dirty="0"/>
              <a:t>References:</a:t>
            </a:r>
          </a:p>
          <a:p>
            <a:pPr marL="228600" indent="-228600">
              <a:buAutoNum type="arabicParenR"/>
            </a:pPr>
            <a:r>
              <a:rPr lang="en-GB" dirty="0">
                <a:hlinkClick r:id="rId3"/>
              </a:rPr>
              <a:t>https://timesofindia.indiatimes.com/Which-is-the-worlds-first-zoo/articleshow/1911504.cms</a:t>
            </a:r>
            <a:endParaRPr lang="en-GB" dirty="0"/>
          </a:p>
          <a:p>
            <a:pPr marL="228600" indent="-228600">
              <a:buAutoNum type="arabicParenR"/>
            </a:pPr>
            <a:r>
              <a:rPr lang="en-GB" dirty="0">
                <a:hlinkClick r:id="rId4"/>
              </a:rPr>
              <a:t>https://www.thoughtco.com/arguments-for-and-against-zoos-127639</a:t>
            </a:r>
            <a:endParaRPr lang="en-GB" dirty="0"/>
          </a:p>
          <a:p>
            <a:pPr marL="228600" indent="-228600">
              <a:buAutoNum type="arabicParenR"/>
            </a:pPr>
            <a:endParaRPr lang="en-GB" dirty="0"/>
          </a:p>
          <a:p>
            <a:pPr marL="0" indent="0">
              <a:buNone/>
            </a:pPr>
            <a:r>
              <a:rPr lang="en-GB" dirty="0"/>
              <a:t>Images:</a:t>
            </a:r>
          </a:p>
          <a:p>
            <a:pPr marL="228600" indent="-228600">
              <a:buAutoNum type="arabicParenR"/>
            </a:pPr>
            <a:r>
              <a:rPr lang="en-GB" dirty="0" err="1"/>
              <a:t>Istock</a:t>
            </a:r>
            <a:endParaRPr lang="en-GB" dirty="0"/>
          </a:p>
          <a:p>
            <a:pPr marL="228600" indent="-228600">
              <a:buAutoNum type="arabicParenR"/>
            </a:pPr>
            <a:r>
              <a:rPr lang="en-GB" dirty="0">
                <a:hlinkClick r:id="rId5"/>
              </a:rPr>
              <a:t>https://www.australiazoo.com.au/about-us/the-irwins/</a:t>
            </a:r>
            <a:endParaRPr lang="en-GB" dirty="0"/>
          </a:p>
          <a:p>
            <a:pPr marL="228600" indent="-228600">
              <a:buAutoNum type="arabicParenR"/>
            </a:pPr>
            <a:r>
              <a:rPr lang="en-GB" dirty="0">
                <a:hlinkClick r:id="rId6"/>
              </a:rPr>
              <a:t>https://en.wikipedia.org/wiki/Killing_of_Harambe</a:t>
            </a:r>
            <a:endParaRPr lang="en-GB" dirty="0"/>
          </a:p>
          <a:p>
            <a:pPr marL="0" indent="0">
              <a:buNone/>
            </a:pPr>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12</a:t>
            </a:fld>
            <a:endParaRPr lang="en-GB"/>
          </a:p>
        </p:txBody>
      </p:sp>
    </p:spTree>
    <p:extLst>
      <p:ext uri="{BB962C8B-B14F-4D97-AF65-F5344CB8AC3E}">
        <p14:creationId xmlns:p14="http://schemas.microsoft.com/office/powerpoint/2010/main" val="2982924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Parent/Carer Note:  </a:t>
            </a:r>
            <a:r>
              <a:rPr lang="en-GB" b="0" dirty="0"/>
              <a:t>For younger pupils, you may wish to use points and not a tally chart. On each slide, discuss the points with children and ask their opinion on the facts. Do they have any of their own knowledge and opinions to add?</a:t>
            </a:r>
            <a:endParaRPr lang="en-GB" dirty="0"/>
          </a:p>
          <a:p>
            <a:endParaRPr lang="en-GB" dirty="0"/>
          </a:p>
          <a:p>
            <a:r>
              <a:rPr lang="en-GB" dirty="0"/>
              <a:t>References:</a:t>
            </a:r>
          </a:p>
          <a:p>
            <a:pPr marL="228600" indent="-228600">
              <a:buAutoNum type="arabicParenR"/>
            </a:pPr>
            <a:r>
              <a:rPr lang="en-GB" dirty="0">
                <a:hlinkClick r:id="rId3"/>
              </a:rPr>
              <a:t>https://timesofindia.indiatimes.com/Which-is-the-worlds-first-zoo/articleshow/1911504.cms</a:t>
            </a:r>
            <a:endParaRPr lang="en-GB" dirty="0"/>
          </a:p>
          <a:p>
            <a:pPr marL="228600" indent="-228600">
              <a:buAutoNum type="arabicParenR"/>
            </a:pPr>
            <a:r>
              <a:rPr lang="en-GB" dirty="0">
                <a:hlinkClick r:id="rId4"/>
              </a:rPr>
              <a:t>https://www.thoughtco.com/arguments-for-and-against-zoos-127639</a:t>
            </a:r>
            <a:endParaRPr lang="en-GB" dirty="0"/>
          </a:p>
          <a:p>
            <a:pPr marL="228600" indent="-228600">
              <a:buAutoNum type="arabicParenR"/>
            </a:pPr>
            <a:endParaRPr lang="en-GB" dirty="0"/>
          </a:p>
          <a:p>
            <a:pPr marL="0" indent="0">
              <a:buNone/>
            </a:pPr>
            <a:r>
              <a:rPr lang="en-GB" dirty="0"/>
              <a:t>Images:</a:t>
            </a:r>
          </a:p>
          <a:p>
            <a:pPr marL="228600" indent="-228600">
              <a:buAutoNum type="arabicParenR"/>
            </a:pPr>
            <a:r>
              <a:rPr lang="en-GB" dirty="0" err="1"/>
              <a:t>Istock</a:t>
            </a:r>
            <a:endParaRPr lang="en-GB" dirty="0"/>
          </a:p>
          <a:p>
            <a:pPr marL="228600" indent="-228600">
              <a:buAutoNum type="arabicParenR"/>
            </a:pPr>
            <a:r>
              <a:rPr lang="en-GB" dirty="0">
                <a:hlinkClick r:id="rId5"/>
              </a:rPr>
              <a:t>https://www.australiazoo.com.au/about-us/the-irwins/</a:t>
            </a:r>
            <a:endParaRPr lang="en-GB" dirty="0"/>
          </a:p>
          <a:p>
            <a:pPr marL="228600" indent="-228600">
              <a:buAutoNum type="arabicParenR"/>
            </a:pPr>
            <a:r>
              <a:rPr lang="en-GB" dirty="0">
                <a:hlinkClick r:id="rId6"/>
              </a:rPr>
              <a:t>https://en.wikipedia.org/wiki/Killing_of_Harambe</a:t>
            </a:r>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13</a:t>
            </a:fld>
            <a:endParaRPr lang="en-GB"/>
          </a:p>
        </p:txBody>
      </p:sp>
    </p:spTree>
    <p:extLst>
      <p:ext uri="{BB962C8B-B14F-4D97-AF65-F5344CB8AC3E}">
        <p14:creationId xmlns:p14="http://schemas.microsoft.com/office/powerpoint/2010/main" val="3928187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Parent/Carer Note:  </a:t>
            </a:r>
            <a:r>
              <a:rPr lang="en-GB" b="0" dirty="0"/>
              <a:t>For younger pupils, you may wish to use points and not a tally chart. On each slide, discuss the points with children and ask their opinion on the facts. Do they have any of their own knowledge and opinions to add?</a:t>
            </a:r>
            <a:endParaRPr lang="en-GB" dirty="0"/>
          </a:p>
          <a:p>
            <a:endParaRPr lang="en-GB" dirty="0"/>
          </a:p>
          <a:p>
            <a:r>
              <a:rPr lang="en-GB" dirty="0"/>
              <a:t>References:</a:t>
            </a:r>
          </a:p>
          <a:p>
            <a:pPr marL="228600" indent="-228600">
              <a:buAutoNum type="arabicParenR"/>
            </a:pPr>
            <a:r>
              <a:rPr lang="en-GB" dirty="0">
                <a:hlinkClick r:id="rId3"/>
              </a:rPr>
              <a:t>https://timesofindia.indiatimes.com/Which-is-the-worlds-first-zoo/articleshow/1911504.cms</a:t>
            </a:r>
            <a:endParaRPr lang="en-GB" dirty="0"/>
          </a:p>
          <a:p>
            <a:pPr marL="228600" indent="-228600">
              <a:buAutoNum type="arabicParenR"/>
            </a:pPr>
            <a:r>
              <a:rPr lang="en-GB" dirty="0">
                <a:hlinkClick r:id="rId4"/>
              </a:rPr>
              <a:t>https://www.thoughtco.com/arguments-for-and-against-zoos-127639</a:t>
            </a:r>
            <a:endParaRPr lang="en-GB" dirty="0"/>
          </a:p>
          <a:p>
            <a:pPr marL="228600" indent="-228600">
              <a:buAutoNum type="arabicParenR"/>
            </a:pPr>
            <a:endParaRPr lang="en-GB" dirty="0"/>
          </a:p>
          <a:p>
            <a:pPr marL="0" indent="0">
              <a:buNone/>
            </a:pPr>
            <a:r>
              <a:rPr lang="en-GB" dirty="0"/>
              <a:t>Images:</a:t>
            </a:r>
          </a:p>
          <a:p>
            <a:pPr marL="228600" indent="-228600">
              <a:buAutoNum type="arabicParenR"/>
            </a:pPr>
            <a:r>
              <a:rPr lang="en-GB" dirty="0" err="1"/>
              <a:t>Istock</a:t>
            </a:r>
            <a:endParaRPr lang="en-GB" dirty="0"/>
          </a:p>
          <a:p>
            <a:pPr marL="228600" indent="-228600">
              <a:buAutoNum type="arabicParenR"/>
            </a:pPr>
            <a:r>
              <a:rPr lang="en-GB" dirty="0">
                <a:hlinkClick r:id="rId5"/>
              </a:rPr>
              <a:t>https://www.australiazoo.com.au/about-us/the-irwins/</a:t>
            </a:r>
            <a:endParaRPr lang="en-GB" dirty="0"/>
          </a:p>
          <a:p>
            <a:pPr marL="228600" indent="-228600">
              <a:buAutoNum type="arabicParenR"/>
            </a:pPr>
            <a:r>
              <a:rPr lang="en-GB" dirty="0">
                <a:hlinkClick r:id="rId6"/>
              </a:rPr>
              <a:t>https://en.wikipedia.org/wiki/Killing_of_Harambe</a:t>
            </a:r>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14</a:t>
            </a:fld>
            <a:endParaRPr lang="en-GB"/>
          </a:p>
        </p:txBody>
      </p:sp>
    </p:spTree>
    <p:extLst>
      <p:ext uri="{BB962C8B-B14F-4D97-AF65-F5344CB8AC3E}">
        <p14:creationId xmlns:p14="http://schemas.microsoft.com/office/powerpoint/2010/main" val="1629004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Parent/Carer Note:  </a:t>
            </a:r>
            <a:r>
              <a:rPr lang="en-GB" b="0" dirty="0"/>
              <a:t>For younger pupils, you may wish to use points and not a tally chart. On each slide, discuss the points with children and ask their opinion on the facts. Do they have any of their own knowledge and opinions to add?</a:t>
            </a:r>
            <a:endParaRPr lang="en-GB" dirty="0"/>
          </a:p>
          <a:p>
            <a:endParaRPr lang="en-GB" dirty="0"/>
          </a:p>
          <a:p>
            <a:r>
              <a:rPr lang="en-GB" dirty="0"/>
              <a:t>References:</a:t>
            </a:r>
          </a:p>
          <a:p>
            <a:pPr marL="228600" indent="-228600">
              <a:buAutoNum type="arabicParenR"/>
            </a:pPr>
            <a:r>
              <a:rPr lang="en-GB" dirty="0">
                <a:hlinkClick r:id="rId3"/>
              </a:rPr>
              <a:t>https://timesofindia.indiatimes.com/Which-is-the-worlds-first-zoo/articleshow/1911504.cms</a:t>
            </a:r>
            <a:endParaRPr lang="en-GB" dirty="0"/>
          </a:p>
          <a:p>
            <a:pPr marL="228600" indent="-228600">
              <a:buAutoNum type="arabicParenR"/>
            </a:pPr>
            <a:r>
              <a:rPr lang="en-GB" dirty="0">
                <a:hlinkClick r:id="rId4"/>
              </a:rPr>
              <a:t>https://www.thoughtco.com/arguments-for-and-against-zoos-127639</a:t>
            </a:r>
            <a:endParaRPr lang="en-GB" dirty="0"/>
          </a:p>
          <a:p>
            <a:pPr marL="228600" indent="-228600">
              <a:buAutoNum type="arabicParenR"/>
            </a:pPr>
            <a:endParaRPr lang="en-GB" dirty="0"/>
          </a:p>
          <a:p>
            <a:pPr marL="0" indent="0">
              <a:buNone/>
            </a:pPr>
            <a:r>
              <a:rPr lang="en-GB" dirty="0"/>
              <a:t>Images:</a:t>
            </a:r>
          </a:p>
          <a:p>
            <a:pPr marL="228600" indent="-228600">
              <a:buAutoNum type="arabicParenR"/>
            </a:pPr>
            <a:r>
              <a:rPr lang="en-GB" dirty="0" err="1"/>
              <a:t>Istock</a:t>
            </a:r>
            <a:endParaRPr lang="en-GB" dirty="0"/>
          </a:p>
          <a:p>
            <a:pPr marL="228600" indent="-228600">
              <a:buAutoNum type="arabicParenR"/>
            </a:pPr>
            <a:r>
              <a:rPr lang="en-GB" dirty="0">
                <a:hlinkClick r:id="rId5"/>
              </a:rPr>
              <a:t>https://www.australiazoo.com.au/about-us/the-irwins/</a:t>
            </a:r>
            <a:endParaRPr lang="en-GB" dirty="0"/>
          </a:p>
          <a:p>
            <a:pPr marL="228600" indent="-228600">
              <a:buAutoNum type="arabicParenR"/>
            </a:pPr>
            <a:r>
              <a:rPr lang="en-GB" dirty="0">
                <a:hlinkClick r:id="rId6"/>
              </a:rPr>
              <a:t>https://en.wikipedia.org/wiki/Killing_of_Harambe</a:t>
            </a:r>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15</a:t>
            </a:fld>
            <a:endParaRPr lang="en-GB"/>
          </a:p>
        </p:txBody>
      </p:sp>
    </p:spTree>
    <p:extLst>
      <p:ext uri="{BB962C8B-B14F-4D97-AF65-F5344CB8AC3E}">
        <p14:creationId xmlns:p14="http://schemas.microsoft.com/office/powerpoint/2010/main" val="1648195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Images:</a:t>
            </a:r>
          </a:p>
          <a:p>
            <a:pPr marL="228600" indent="-228600">
              <a:buAutoNum type="arabicParenR"/>
            </a:pPr>
            <a:r>
              <a:rPr lang="en-GB" dirty="0" err="1"/>
              <a:t>Istock</a:t>
            </a:r>
            <a:endParaRPr lang="en-GB" dirty="0"/>
          </a:p>
          <a:p>
            <a:pPr marL="228600" indent="-228600">
              <a:buAutoNum type="arabicParenR"/>
            </a:pPr>
            <a:r>
              <a:rPr lang="en-GB" dirty="0">
                <a:hlinkClick r:id="rId3"/>
              </a:rPr>
              <a:t>https://www.australiazoo.com.au/about-us/the-irwins/</a:t>
            </a:r>
            <a:endParaRPr lang="en-GB" dirty="0"/>
          </a:p>
          <a:p>
            <a:pPr marL="228600" indent="-228600">
              <a:buAutoNum type="arabicParenR"/>
            </a:pPr>
            <a:r>
              <a:rPr lang="en-GB" dirty="0">
                <a:hlinkClick r:id="rId4"/>
              </a:rPr>
              <a:t>https://en.wikipedia.org/wiki/Killing_of_Harambe</a:t>
            </a:r>
            <a:endParaRPr lang="en-GB" dirty="0"/>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16</a:t>
            </a:fld>
            <a:endParaRPr lang="en-GB"/>
          </a:p>
        </p:txBody>
      </p:sp>
    </p:spTree>
    <p:extLst>
      <p:ext uri="{BB962C8B-B14F-4D97-AF65-F5344CB8AC3E}">
        <p14:creationId xmlns:p14="http://schemas.microsoft.com/office/powerpoint/2010/main" val="2588261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r>
              <a:rPr lang="en-GB" dirty="0"/>
              <a:t>:</a:t>
            </a:r>
          </a:p>
          <a:p>
            <a:pPr marL="228600" indent="-228600">
              <a:buAutoNum type="arabicParenR"/>
            </a:pPr>
            <a:r>
              <a:rPr lang="en-GB" dirty="0"/>
              <a:t>iStock</a:t>
            </a:r>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17</a:t>
            </a:fld>
            <a:endParaRPr lang="en-GB"/>
          </a:p>
        </p:txBody>
      </p:sp>
    </p:spTree>
    <p:extLst>
      <p:ext uri="{BB962C8B-B14F-4D97-AF65-F5344CB8AC3E}">
        <p14:creationId xmlns:p14="http://schemas.microsoft.com/office/powerpoint/2010/main" val="278724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Parent/Carer Note:  </a:t>
            </a:r>
            <a:r>
              <a:rPr lang="en-GB" b="0" dirty="0"/>
              <a:t>Encourage children to look closely at the information provided, particularly the differing life spans in captivity vs wild and the potential dangers of both living conditions. </a:t>
            </a:r>
          </a:p>
        </p:txBody>
      </p:sp>
      <p:sp>
        <p:nvSpPr>
          <p:cNvPr id="4" name="Slide Number Placeholder 3"/>
          <p:cNvSpPr>
            <a:spLocks noGrp="1"/>
          </p:cNvSpPr>
          <p:nvPr>
            <p:ph type="sldNum" sz="quarter" idx="5"/>
          </p:nvPr>
        </p:nvSpPr>
        <p:spPr/>
        <p:txBody>
          <a:bodyPr/>
          <a:lstStyle/>
          <a:p>
            <a:fld id="{D24641B7-47AA-47D8-B43F-D519369C48F5}" type="slidenum">
              <a:rPr lang="en-GB" smtClean="0"/>
              <a:t>18</a:t>
            </a:fld>
            <a:endParaRPr lang="en-GB"/>
          </a:p>
        </p:txBody>
      </p:sp>
    </p:spTree>
    <p:extLst>
      <p:ext uri="{BB962C8B-B14F-4D97-AF65-F5344CB8AC3E}">
        <p14:creationId xmlns:p14="http://schemas.microsoft.com/office/powerpoint/2010/main" val="482724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Images</a:t>
            </a:r>
          </a:p>
          <a:p>
            <a:pPr marL="228600" indent="-228600">
              <a:buFont typeface="+mj-lt"/>
              <a:buAutoNum type="arabicParenR"/>
            </a:pPr>
            <a:r>
              <a:rPr lang="en-GB" b="0" dirty="0"/>
              <a:t> iStock</a:t>
            </a:r>
          </a:p>
          <a:p>
            <a:pPr marL="228600" indent="-228600">
              <a:buFont typeface="+mj-lt"/>
              <a:buAutoNum type="arabicParenR"/>
            </a:pPr>
            <a:r>
              <a:rPr lang="en-GB" dirty="0">
                <a:hlinkClick r:id="rId3"/>
              </a:rPr>
              <a:t>https://www.nationalgeographic.com/animals/mammals/a/african-lion/</a:t>
            </a:r>
            <a:endParaRPr lang="en-GB" dirty="0"/>
          </a:p>
          <a:p>
            <a:pPr marL="228600" indent="-228600">
              <a:buFont typeface="+mj-lt"/>
              <a:buAutoNum type="arabicParenR"/>
            </a:pPr>
            <a:endParaRPr lang="en-GB" b="0" dirty="0"/>
          </a:p>
          <a:p>
            <a:pPr marL="0" indent="0">
              <a:buFont typeface="+mj-lt"/>
              <a:buNone/>
            </a:pPr>
            <a:r>
              <a:rPr lang="en-GB" b="0" dirty="0"/>
              <a:t>References</a:t>
            </a:r>
          </a:p>
          <a:p>
            <a:pPr marL="228600" indent="-228600">
              <a:buFont typeface="+mj-lt"/>
              <a:buAutoNum type="arabicParenR"/>
            </a:pPr>
            <a:r>
              <a:rPr lang="en-GB" b="0" dirty="0"/>
              <a:t> </a:t>
            </a:r>
            <a:r>
              <a:rPr lang="en-GB" dirty="0">
                <a:hlinkClick r:id="rId4"/>
              </a:rPr>
              <a:t>https://animals.sandiegozoo.org/animals/lion</a:t>
            </a:r>
            <a:endParaRPr lang="en-GB" dirty="0"/>
          </a:p>
          <a:p>
            <a:pPr marL="228600" indent="-228600">
              <a:buFont typeface="+mj-lt"/>
              <a:buAutoNum type="arabicParenR"/>
            </a:pPr>
            <a:r>
              <a:rPr lang="en-GB" dirty="0">
                <a:hlinkClick r:id="rId5"/>
              </a:rPr>
              <a:t>https://animalfactguide.com/animal-facts/lion/</a:t>
            </a:r>
            <a:endParaRPr lang="en-GB" dirty="0"/>
          </a:p>
          <a:p>
            <a:pPr marL="228600" indent="-228600">
              <a:buFont typeface="+mj-lt"/>
              <a:buAutoNum type="arabicParenR"/>
            </a:pPr>
            <a:endParaRPr lang="en-GB" b="0" dirty="0"/>
          </a:p>
        </p:txBody>
      </p:sp>
      <p:sp>
        <p:nvSpPr>
          <p:cNvPr id="4" name="Slide Number Placeholder 3"/>
          <p:cNvSpPr>
            <a:spLocks noGrp="1"/>
          </p:cNvSpPr>
          <p:nvPr>
            <p:ph type="sldNum" sz="quarter" idx="10"/>
          </p:nvPr>
        </p:nvSpPr>
        <p:spPr/>
        <p:txBody>
          <a:bodyPr/>
          <a:lstStyle/>
          <a:p>
            <a:fld id="{2F3F99BA-43AD-B845-8E67-BF48FDFD6E96}" type="slidenum">
              <a:rPr lang="en-US" smtClean="0"/>
              <a:t>19</a:t>
            </a:fld>
            <a:endParaRPr lang="en-US"/>
          </a:p>
        </p:txBody>
      </p:sp>
    </p:spTree>
    <p:extLst>
      <p:ext uri="{BB962C8B-B14F-4D97-AF65-F5344CB8AC3E}">
        <p14:creationId xmlns:p14="http://schemas.microsoft.com/office/powerpoint/2010/main" val="1590094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t>
            </a:r>
          </a:p>
          <a:p>
            <a:pPr marL="228600" indent="-228600">
              <a:buAutoNum type="arabicParenR"/>
            </a:pPr>
            <a:r>
              <a:rPr lang="en-GB" dirty="0">
                <a:hlinkClick r:id="rId3"/>
              </a:rPr>
              <a:t>https://icons8.com/</a:t>
            </a:r>
            <a:endParaRPr lang="en-GB" b="0" dirty="0"/>
          </a:p>
        </p:txBody>
      </p:sp>
      <p:sp>
        <p:nvSpPr>
          <p:cNvPr id="4" name="Slide Number Placeholder 3"/>
          <p:cNvSpPr>
            <a:spLocks noGrp="1"/>
          </p:cNvSpPr>
          <p:nvPr>
            <p:ph type="sldNum" sz="quarter" idx="5"/>
          </p:nvPr>
        </p:nvSpPr>
        <p:spPr/>
        <p:txBody>
          <a:bodyPr/>
          <a:lstStyle/>
          <a:p>
            <a:fld id="{BD71ECA5-388D-43C5-81FB-96DD17562ACD}" type="slidenum">
              <a:rPr lang="en-GB" smtClean="0"/>
              <a:t>2</a:t>
            </a:fld>
            <a:endParaRPr lang="en-GB" dirty="0"/>
          </a:p>
        </p:txBody>
      </p:sp>
    </p:spTree>
    <p:extLst>
      <p:ext uri="{BB962C8B-B14F-4D97-AF65-F5344CB8AC3E}">
        <p14:creationId xmlns:p14="http://schemas.microsoft.com/office/powerpoint/2010/main" val="1378858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Images</a:t>
            </a:r>
          </a:p>
          <a:p>
            <a:pPr marL="228600" indent="-228600">
              <a:buFont typeface="+mj-lt"/>
              <a:buAutoNum type="arabicParenR"/>
            </a:pPr>
            <a:r>
              <a:rPr lang="en-GB" b="0" dirty="0"/>
              <a:t> iStock</a:t>
            </a:r>
          </a:p>
          <a:p>
            <a:pPr marL="228600" indent="-228600">
              <a:buFont typeface="+mj-lt"/>
              <a:buAutoNum type="arabicParenR"/>
            </a:pPr>
            <a:r>
              <a:rPr lang="en-GB" dirty="0">
                <a:hlinkClick r:id="rId3"/>
              </a:rPr>
              <a:t>https://www.nationalgeographic.com/animals/mammals/a/asian-elephant/</a:t>
            </a:r>
            <a:endParaRPr lang="en-GB" b="0" dirty="0"/>
          </a:p>
          <a:p>
            <a:pPr marL="0" indent="0">
              <a:buFont typeface="+mj-lt"/>
              <a:buNone/>
            </a:pPr>
            <a:r>
              <a:rPr lang="en-GB" b="0" dirty="0"/>
              <a:t>References</a:t>
            </a:r>
          </a:p>
          <a:p>
            <a:pPr marL="228600" indent="-228600">
              <a:buFont typeface="+mj-lt"/>
              <a:buAutoNum type="arabicParenR"/>
            </a:pPr>
            <a:r>
              <a:rPr lang="en-GB" b="0" dirty="0"/>
              <a:t> </a:t>
            </a:r>
            <a:r>
              <a:rPr lang="en-GB" dirty="0">
                <a:hlinkClick r:id="rId4"/>
              </a:rPr>
              <a:t>https://www.nationalgeographic.com/news/2008/12/wild-elephants-live-longer-than-their-zoo-counterparts/</a:t>
            </a:r>
            <a:endParaRPr lang="en-GB" dirty="0"/>
          </a:p>
          <a:p>
            <a:pPr marL="228600" indent="-228600">
              <a:buFont typeface="+mj-lt"/>
              <a:buAutoNum type="arabicParenR"/>
            </a:pPr>
            <a:r>
              <a:rPr lang="en-GB" dirty="0">
                <a:hlinkClick r:id="rId5"/>
              </a:rPr>
              <a:t>htt</a:t>
            </a:r>
            <a:r>
              <a:rPr lang="en-GB" dirty="0">
                <a:hlinkClick r:id="rId3"/>
              </a:rPr>
              <a:t>https://www.nationalgeographic.com/animals/mammals/a/asian-elephant/</a:t>
            </a:r>
            <a:endParaRPr lang="en-GB" dirty="0"/>
          </a:p>
          <a:p>
            <a:pPr marL="228600" indent="-228600">
              <a:buFont typeface="+mj-lt"/>
              <a:buAutoNum type="arabicParenR"/>
            </a:pPr>
            <a:r>
              <a:rPr lang="en-GB" dirty="0">
                <a:hlinkClick r:id="rId6"/>
              </a:rPr>
              <a:t>https://www.bbc.co.uk/news/science-environment-39126993</a:t>
            </a:r>
            <a:endParaRPr lang="en-GB" b="0" dirty="0"/>
          </a:p>
        </p:txBody>
      </p:sp>
      <p:sp>
        <p:nvSpPr>
          <p:cNvPr id="4" name="Slide Number Placeholder 3"/>
          <p:cNvSpPr>
            <a:spLocks noGrp="1"/>
          </p:cNvSpPr>
          <p:nvPr>
            <p:ph type="sldNum" sz="quarter" idx="10"/>
          </p:nvPr>
        </p:nvSpPr>
        <p:spPr/>
        <p:txBody>
          <a:bodyPr/>
          <a:lstStyle/>
          <a:p>
            <a:fld id="{2F3F99BA-43AD-B845-8E67-BF48FDFD6E96}" type="slidenum">
              <a:rPr lang="en-US" smtClean="0"/>
              <a:t>20</a:t>
            </a:fld>
            <a:endParaRPr lang="en-US"/>
          </a:p>
        </p:txBody>
      </p:sp>
    </p:spTree>
    <p:extLst>
      <p:ext uri="{BB962C8B-B14F-4D97-AF65-F5344CB8AC3E}">
        <p14:creationId xmlns:p14="http://schemas.microsoft.com/office/powerpoint/2010/main" val="30884926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Images</a:t>
            </a:r>
          </a:p>
          <a:p>
            <a:pPr marL="228600" indent="-228600">
              <a:buFont typeface="+mj-lt"/>
              <a:buAutoNum type="arabicParenR"/>
            </a:pPr>
            <a:r>
              <a:rPr lang="en-GB" b="0" dirty="0"/>
              <a:t> iStock</a:t>
            </a:r>
          </a:p>
          <a:p>
            <a:pPr marL="228600" indent="-228600">
              <a:buFont typeface="+mj-lt"/>
              <a:buAutoNum type="arabicParenR"/>
            </a:pPr>
            <a:r>
              <a:rPr lang="en-GB" dirty="0">
                <a:hlinkClick r:id="rId3"/>
              </a:rPr>
              <a:t>https://www.nationalgeographic.com/animals/mammals/a/african-lion/</a:t>
            </a:r>
            <a:endParaRPr lang="en-GB" b="0" dirty="0"/>
          </a:p>
          <a:p>
            <a:pPr marL="228600" indent="-228600">
              <a:buFont typeface="+mj-lt"/>
              <a:buAutoNum type="arabicParenR"/>
            </a:pPr>
            <a:endParaRPr lang="en-GB" b="0" dirty="0"/>
          </a:p>
          <a:p>
            <a:pPr marL="0" indent="0">
              <a:buFont typeface="+mj-lt"/>
              <a:buNone/>
            </a:pPr>
            <a:r>
              <a:rPr lang="en-GB" b="0" dirty="0"/>
              <a:t>References</a:t>
            </a:r>
          </a:p>
          <a:p>
            <a:pPr marL="228600" indent="-228600">
              <a:buFont typeface="+mj-lt"/>
              <a:buAutoNum type="arabicParenR"/>
            </a:pPr>
            <a:r>
              <a:rPr lang="en-GB" dirty="0">
                <a:hlinkClick r:id="rId4"/>
              </a:rPr>
              <a:t>https://www.penguins-world.com/penguins-in-captivity/</a:t>
            </a:r>
            <a:endParaRPr lang="en-GB" dirty="0"/>
          </a:p>
          <a:p>
            <a:pPr marL="228600" indent="-228600">
              <a:buFont typeface="+mj-lt"/>
              <a:buAutoNum type="arabicParenR"/>
            </a:pPr>
            <a:r>
              <a:rPr lang="en-GB" dirty="0">
                <a:hlinkClick r:id="rId5"/>
              </a:rPr>
              <a:t>https://www.coolantarctica.com/Antarctica%20fact%20file/wildlife/Emperor-penguins.php</a:t>
            </a:r>
            <a:endParaRPr lang="en-GB" dirty="0"/>
          </a:p>
          <a:p>
            <a:pPr marL="228600" indent="-228600">
              <a:buFont typeface="+mj-lt"/>
              <a:buAutoNum type="arabicParenR"/>
            </a:pPr>
            <a:r>
              <a:rPr lang="en-GB" dirty="0">
                <a:hlinkClick r:id="rId6"/>
              </a:rPr>
              <a:t>https://www.nationalgeographic.com/animals/birds/e/emperor-penguin/</a:t>
            </a:r>
            <a:endParaRPr lang="en-GB" b="1" dirty="0"/>
          </a:p>
        </p:txBody>
      </p:sp>
      <p:sp>
        <p:nvSpPr>
          <p:cNvPr id="4" name="Slide Number Placeholder 3"/>
          <p:cNvSpPr>
            <a:spLocks noGrp="1"/>
          </p:cNvSpPr>
          <p:nvPr>
            <p:ph type="sldNum" sz="quarter" idx="10"/>
          </p:nvPr>
        </p:nvSpPr>
        <p:spPr/>
        <p:txBody>
          <a:bodyPr/>
          <a:lstStyle/>
          <a:p>
            <a:fld id="{2F3F99BA-43AD-B845-8E67-BF48FDFD6E96}" type="slidenum">
              <a:rPr lang="en-US" smtClean="0"/>
              <a:t>21</a:t>
            </a:fld>
            <a:endParaRPr lang="en-US"/>
          </a:p>
        </p:txBody>
      </p:sp>
    </p:spTree>
    <p:extLst>
      <p:ext uri="{BB962C8B-B14F-4D97-AF65-F5344CB8AC3E}">
        <p14:creationId xmlns:p14="http://schemas.microsoft.com/office/powerpoint/2010/main" val="3260935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Images</a:t>
            </a:r>
          </a:p>
          <a:p>
            <a:pPr marL="228600" indent="-228600">
              <a:buFont typeface="+mj-lt"/>
              <a:buAutoNum type="arabicParenR"/>
            </a:pPr>
            <a:r>
              <a:rPr lang="en-GB" b="0" dirty="0"/>
              <a:t> iStock</a:t>
            </a:r>
          </a:p>
          <a:p>
            <a:pPr marL="228600" indent="-228600">
              <a:buFont typeface="+mj-lt"/>
              <a:buAutoNum type="arabicParenR"/>
            </a:pPr>
            <a:endParaRPr lang="en-GB" b="0" dirty="0"/>
          </a:p>
          <a:p>
            <a:pPr marL="0" indent="0">
              <a:buFont typeface="+mj-lt"/>
              <a:buNone/>
            </a:pPr>
            <a:r>
              <a:rPr lang="en-GB" b="0" dirty="0"/>
              <a:t>References</a:t>
            </a:r>
          </a:p>
          <a:p>
            <a:pPr marL="228600" indent="-228600">
              <a:buFont typeface="+mj-lt"/>
              <a:buAutoNum type="arabicParenR"/>
            </a:pPr>
            <a:r>
              <a:rPr lang="en-GB" b="0" dirty="0"/>
              <a:t> </a:t>
            </a:r>
            <a:r>
              <a:rPr lang="en-GB" dirty="0">
                <a:hlinkClick r:id="rId3"/>
              </a:rPr>
              <a:t>https://www.travelchinaguide.com/tour/panda/facts.htm</a:t>
            </a:r>
            <a:endParaRPr lang="en-GB" dirty="0"/>
          </a:p>
          <a:p>
            <a:pPr marL="228600" indent="-228600">
              <a:buFont typeface="+mj-lt"/>
              <a:buAutoNum type="arabicParenR"/>
            </a:pPr>
            <a:r>
              <a:rPr lang="en-GB" dirty="0">
                <a:hlinkClick r:id="rId4"/>
              </a:rPr>
              <a:t>https://www.nationalgeographic.com/animals/mammals/g/giant-panda/</a:t>
            </a:r>
            <a:endParaRPr lang="en-GB" dirty="0"/>
          </a:p>
          <a:p>
            <a:pPr marL="228600" indent="-228600">
              <a:buFont typeface="+mj-lt"/>
              <a:buAutoNum type="arabicParenR"/>
            </a:pPr>
            <a:r>
              <a:rPr lang="en-GB" dirty="0">
                <a:hlinkClick r:id="rId5"/>
              </a:rPr>
              <a:t>https://wwf.panda.org/knowledge_hub/endangered_species/giant_panda/problems/</a:t>
            </a:r>
            <a:endParaRPr lang="en-GB" b="0" dirty="0"/>
          </a:p>
        </p:txBody>
      </p:sp>
      <p:sp>
        <p:nvSpPr>
          <p:cNvPr id="4" name="Slide Number Placeholder 3"/>
          <p:cNvSpPr>
            <a:spLocks noGrp="1"/>
          </p:cNvSpPr>
          <p:nvPr>
            <p:ph type="sldNum" sz="quarter" idx="10"/>
          </p:nvPr>
        </p:nvSpPr>
        <p:spPr/>
        <p:txBody>
          <a:bodyPr/>
          <a:lstStyle/>
          <a:p>
            <a:fld id="{2F3F99BA-43AD-B845-8E67-BF48FDFD6E96}" type="slidenum">
              <a:rPr lang="en-US" smtClean="0"/>
              <a:t>22</a:t>
            </a:fld>
            <a:endParaRPr lang="en-US"/>
          </a:p>
        </p:txBody>
      </p:sp>
    </p:spTree>
    <p:extLst>
      <p:ext uri="{BB962C8B-B14F-4D97-AF65-F5344CB8AC3E}">
        <p14:creationId xmlns:p14="http://schemas.microsoft.com/office/powerpoint/2010/main" val="3570536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Images</a:t>
            </a:r>
          </a:p>
          <a:p>
            <a:pPr marL="228600" indent="-228600">
              <a:buFont typeface="+mj-lt"/>
              <a:buAutoNum type="arabicParenR"/>
            </a:pPr>
            <a:r>
              <a:rPr lang="en-GB" b="0" dirty="0"/>
              <a:t> iStock</a:t>
            </a:r>
          </a:p>
          <a:p>
            <a:pPr marL="228600" indent="-228600">
              <a:buFont typeface="+mj-lt"/>
              <a:buAutoNum type="arabicParenR"/>
            </a:pPr>
            <a:endParaRPr lang="en-GB" b="0" dirty="0"/>
          </a:p>
          <a:p>
            <a:pPr marL="0" indent="0">
              <a:buFont typeface="+mj-lt"/>
              <a:buNone/>
            </a:pPr>
            <a:r>
              <a:rPr lang="en-GB" b="0" dirty="0"/>
              <a:t>References</a:t>
            </a:r>
          </a:p>
          <a:p>
            <a:pPr marL="228600" indent="-228600">
              <a:buFont typeface="+mj-lt"/>
              <a:buAutoNum type="arabicParenR"/>
            </a:pPr>
            <a:r>
              <a:rPr lang="en-GB" b="0" dirty="0"/>
              <a:t> </a:t>
            </a:r>
            <a:r>
              <a:rPr lang="en-GB" dirty="0">
                <a:hlinkClick r:id="rId3"/>
              </a:rPr>
              <a:t>https://animals.mom.me/king-cobras-life-span-6336.html</a:t>
            </a:r>
            <a:endParaRPr lang="en-GB" b="0" dirty="0"/>
          </a:p>
        </p:txBody>
      </p:sp>
      <p:sp>
        <p:nvSpPr>
          <p:cNvPr id="4" name="Slide Number Placeholder 3"/>
          <p:cNvSpPr>
            <a:spLocks noGrp="1"/>
          </p:cNvSpPr>
          <p:nvPr>
            <p:ph type="sldNum" sz="quarter" idx="10"/>
          </p:nvPr>
        </p:nvSpPr>
        <p:spPr/>
        <p:txBody>
          <a:bodyPr/>
          <a:lstStyle/>
          <a:p>
            <a:fld id="{2F3F99BA-43AD-B845-8E67-BF48FDFD6E96}" type="slidenum">
              <a:rPr lang="en-US" smtClean="0"/>
              <a:t>23</a:t>
            </a:fld>
            <a:endParaRPr lang="en-US"/>
          </a:p>
        </p:txBody>
      </p:sp>
    </p:spTree>
    <p:extLst>
      <p:ext uri="{BB962C8B-B14F-4D97-AF65-F5344CB8AC3E}">
        <p14:creationId xmlns:p14="http://schemas.microsoft.com/office/powerpoint/2010/main" val="18461398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Images</a:t>
            </a:r>
          </a:p>
          <a:p>
            <a:pPr marL="228600" indent="-228600">
              <a:buFont typeface="+mj-lt"/>
              <a:buAutoNum type="arabicParenR"/>
            </a:pPr>
            <a:r>
              <a:rPr lang="en-GB" b="0" dirty="0"/>
              <a:t> iStock</a:t>
            </a:r>
          </a:p>
          <a:p>
            <a:pPr marL="228600" indent="-228600">
              <a:buFont typeface="+mj-lt"/>
              <a:buAutoNum type="arabicParenR"/>
            </a:pPr>
            <a:endParaRPr lang="en-GB" b="0" dirty="0"/>
          </a:p>
          <a:p>
            <a:pPr marL="0" indent="0">
              <a:buFont typeface="+mj-lt"/>
              <a:buNone/>
            </a:pPr>
            <a:r>
              <a:rPr lang="en-GB" b="0" dirty="0"/>
              <a:t>References</a:t>
            </a:r>
          </a:p>
          <a:p>
            <a:pPr marL="228600" indent="-228600">
              <a:buFont typeface="+mj-lt"/>
              <a:buAutoNum type="arabicParenR"/>
            </a:pPr>
            <a:r>
              <a:rPr lang="en-GB" b="0" dirty="0"/>
              <a:t> </a:t>
            </a:r>
          </a:p>
        </p:txBody>
      </p:sp>
      <p:sp>
        <p:nvSpPr>
          <p:cNvPr id="4" name="Slide Number Placeholder 3"/>
          <p:cNvSpPr>
            <a:spLocks noGrp="1"/>
          </p:cNvSpPr>
          <p:nvPr>
            <p:ph type="sldNum" sz="quarter" idx="10"/>
          </p:nvPr>
        </p:nvSpPr>
        <p:spPr/>
        <p:txBody>
          <a:bodyPr/>
          <a:lstStyle/>
          <a:p>
            <a:fld id="{2F3F99BA-43AD-B845-8E67-BF48FDFD6E96}" type="slidenum">
              <a:rPr lang="en-US" smtClean="0"/>
              <a:t>24</a:t>
            </a:fld>
            <a:endParaRPr lang="en-US"/>
          </a:p>
        </p:txBody>
      </p:sp>
    </p:spTree>
    <p:extLst>
      <p:ext uri="{BB962C8B-B14F-4D97-AF65-F5344CB8AC3E}">
        <p14:creationId xmlns:p14="http://schemas.microsoft.com/office/powerpoint/2010/main" val="5852121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r>
              <a:rPr lang="en-GB" dirty="0"/>
              <a:t>:</a:t>
            </a:r>
          </a:p>
          <a:p>
            <a:pPr marL="228600" indent="-228600">
              <a:buAutoNum type="arabicParenR"/>
            </a:pPr>
            <a:r>
              <a:rPr lang="en-GB" dirty="0"/>
              <a:t>iStock</a:t>
            </a:r>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25</a:t>
            </a:fld>
            <a:endParaRPr lang="en-GB"/>
          </a:p>
        </p:txBody>
      </p:sp>
    </p:spTree>
    <p:extLst>
      <p:ext uri="{BB962C8B-B14F-4D97-AF65-F5344CB8AC3E}">
        <p14:creationId xmlns:p14="http://schemas.microsoft.com/office/powerpoint/2010/main" val="8517692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Parent/Carer Note: </a:t>
            </a:r>
            <a:r>
              <a:rPr lang="en-GB" b="0" dirty="0"/>
              <a:t>To extend this activity play with all household members and create your own opinions for the debate.</a:t>
            </a:r>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26</a:t>
            </a:fld>
            <a:endParaRPr lang="en-GB"/>
          </a:p>
        </p:txBody>
      </p:sp>
    </p:spTree>
    <p:extLst>
      <p:ext uri="{BB962C8B-B14F-4D97-AF65-F5344CB8AC3E}">
        <p14:creationId xmlns:p14="http://schemas.microsoft.com/office/powerpoint/2010/main" val="38843538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Parent/Carer Note: </a:t>
            </a:r>
            <a:r>
              <a:rPr lang="en-GB" b="0" dirty="0"/>
              <a:t>To extend this activity play with all household members and create your own opinions for the debate.</a:t>
            </a:r>
            <a:endParaRPr lang="en-GB" dirty="0"/>
          </a:p>
          <a:p>
            <a:endParaRPr lang="en-GB" dirty="0"/>
          </a:p>
          <a:p>
            <a:r>
              <a:rPr lang="en-GB" dirty="0"/>
              <a:t>Images:</a:t>
            </a:r>
          </a:p>
          <a:p>
            <a:r>
              <a:rPr lang="en-GB" dirty="0"/>
              <a:t>1) iStock</a:t>
            </a:r>
          </a:p>
        </p:txBody>
      </p:sp>
      <p:sp>
        <p:nvSpPr>
          <p:cNvPr id="4" name="Slide Number Placeholder 3"/>
          <p:cNvSpPr>
            <a:spLocks noGrp="1"/>
          </p:cNvSpPr>
          <p:nvPr>
            <p:ph type="sldNum" sz="quarter" idx="5"/>
          </p:nvPr>
        </p:nvSpPr>
        <p:spPr/>
        <p:txBody>
          <a:bodyPr/>
          <a:lstStyle/>
          <a:p>
            <a:fld id="{D24641B7-47AA-47D8-B43F-D519369C48F5}" type="slidenum">
              <a:rPr lang="en-GB" smtClean="0"/>
              <a:t>27</a:t>
            </a:fld>
            <a:endParaRPr lang="en-GB"/>
          </a:p>
        </p:txBody>
      </p:sp>
    </p:spTree>
    <p:extLst>
      <p:ext uri="{BB962C8B-B14F-4D97-AF65-F5344CB8AC3E}">
        <p14:creationId xmlns:p14="http://schemas.microsoft.com/office/powerpoint/2010/main" val="18872213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Parent/Carer Note: </a:t>
            </a:r>
            <a:r>
              <a:rPr lang="en-GB" b="0" dirty="0"/>
              <a:t>To extend this activity play with all household members and create your own opinions for the debate.</a:t>
            </a:r>
            <a:endParaRPr lang="en-GB" dirty="0"/>
          </a:p>
          <a:p>
            <a:endParaRPr lang="en-GB" dirty="0"/>
          </a:p>
          <a:p>
            <a:r>
              <a:rPr lang="en-GB" dirty="0"/>
              <a:t>Images:</a:t>
            </a:r>
          </a:p>
          <a:p>
            <a:r>
              <a:rPr lang="en-GB" dirty="0"/>
              <a:t>1) iStock</a:t>
            </a:r>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28</a:t>
            </a:fld>
            <a:endParaRPr lang="en-GB"/>
          </a:p>
        </p:txBody>
      </p:sp>
    </p:spTree>
    <p:extLst>
      <p:ext uri="{BB962C8B-B14F-4D97-AF65-F5344CB8AC3E}">
        <p14:creationId xmlns:p14="http://schemas.microsoft.com/office/powerpoint/2010/main" val="6576746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Parent/Carer Note: </a:t>
            </a:r>
            <a:r>
              <a:rPr lang="en-GB" b="0" dirty="0"/>
              <a:t>To extend this activity play with all household members and create your own opinions for the debate.</a:t>
            </a:r>
            <a:endParaRPr lang="en-GB" dirty="0"/>
          </a:p>
          <a:p>
            <a:endParaRPr lang="en-GB" dirty="0"/>
          </a:p>
          <a:p>
            <a:r>
              <a:rPr lang="en-GB" dirty="0"/>
              <a:t>Images:</a:t>
            </a:r>
          </a:p>
          <a:p>
            <a:r>
              <a:rPr lang="en-GB" dirty="0"/>
              <a:t>1) iStock</a:t>
            </a:r>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29</a:t>
            </a:fld>
            <a:endParaRPr lang="en-GB"/>
          </a:p>
        </p:txBody>
      </p:sp>
    </p:spTree>
    <p:extLst>
      <p:ext uri="{BB962C8B-B14F-4D97-AF65-F5344CB8AC3E}">
        <p14:creationId xmlns:p14="http://schemas.microsoft.com/office/powerpoint/2010/main" val="269276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Parent/Carer Note: </a:t>
            </a:r>
            <a:r>
              <a:rPr lang="en-GB" b="0" dirty="0"/>
              <a:t>This slide shows the feedback to the question pupils answered two weeks ago. Check back in two weeks to see if the comment you make at the end of this lesson is featured!</a:t>
            </a:r>
          </a:p>
          <a:p>
            <a:endParaRPr lang="en-GB" b="0" dirty="0"/>
          </a:p>
          <a:p>
            <a:r>
              <a:rPr lang="en-GB" b="0" dirty="0"/>
              <a:t>To record your child’s vote, use the survey link on the last slide or use the hashtag #VotesatHome on social media to browse other children’s responses and share your own.</a:t>
            </a:r>
          </a:p>
        </p:txBody>
      </p:sp>
      <p:sp>
        <p:nvSpPr>
          <p:cNvPr id="4" name="Slide Number Placeholder 3"/>
          <p:cNvSpPr>
            <a:spLocks noGrp="1"/>
          </p:cNvSpPr>
          <p:nvPr>
            <p:ph type="sldNum" sz="quarter" idx="5"/>
          </p:nvPr>
        </p:nvSpPr>
        <p:spPr/>
        <p:txBody>
          <a:bodyPr/>
          <a:lstStyle/>
          <a:p>
            <a:fld id="{D24641B7-47AA-47D8-B43F-D519369C48F5}" type="slidenum">
              <a:rPr lang="en-GB" smtClean="0"/>
              <a:t>3</a:t>
            </a:fld>
            <a:endParaRPr lang="en-GB" dirty="0"/>
          </a:p>
        </p:txBody>
      </p:sp>
    </p:spTree>
    <p:extLst>
      <p:ext uri="{BB962C8B-B14F-4D97-AF65-F5344CB8AC3E}">
        <p14:creationId xmlns:p14="http://schemas.microsoft.com/office/powerpoint/2010/main" val="15607628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r>
              <a:rPr lang="en-GB" dirty="0"/>
              <a:t>:</a:t>
            </a:r>
          </a:p>
          <a:p>
            <a:pPr marL="228600" indent="-228600">
              <a:buAutoNum type="arabicParenR"/>
            </a:pPr>
            <a:r>
              <a:rPr lang="en-GB" dirty="0"/>
              <a:t>iStock</a:t>
            </a:r>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30</a:t>
            </a:fld>
            <a:endParaRPr lang="en-GB"/>
          </a:p>
        </p:txBody>
      </p:sp>
    </p:spTree>
    <p:extLst>
      <p:ext uri="{BB962C8B-B14F-4D97-AF65-F5344CB8AC3E}">
        <p14:creationId xmlns:p14="http://schemas.microsoft.com/office/powerpoint/2010/main" val="6644731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60"/>
              </a:spcBef>
              <a:buSzPct val="100000"/>
              <a:buFont typeface="Arial" charset="0"/>
              <a:buNone/>
            </a:pPr>
            <a:r>
              <a:rPr lang="en-GB" b="1" dirty="0"/>
              <a:t>Parent/Carer Note: </a:t>
            </a:r>
            <a:r>
              <a:rPr lang="en-GB" b="0" dirty="0"/>
              <a:t>Use this slide to review the arguments before voting.</a:t>
            </a:r>
            <a:endParaRPr lang="en-GB" b="1" dirty="0"/>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31</a:t>
            </a:fld>
            <a:endParaRPr lang="en-GB" dirty="0"/>
          </a:p>
        </p:txBody>
      </p:sp>
    </p:spTree>
    <p:extLst>
      <p:ext uri="{BB962C8B-B14F-4D97-AF65-F5344CB8AC3E}">
        <p14:creationId xmlns:p14="http://schemas.microsoft.com/office/powerpoint/2010/main" val="38599970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lvl="0">
              <a:spcBef>
                <a:spcPts val="0"/>
              </a:spcBef>
              <a:buNone/>
            </a:pPr>
            <a:r>
              <a:rPr lang="en-GB" b="1" dirty="0"/>
              <a:t>Teacher’s Note: </a:t>
            </a:r>
            <a:r>
              <a:rPr lang="en-GB" b="0" dirty="0"/>
              <a:t>Please log your class’ vote the usual way! </a:t>
            </a:r>
            <a:endParaRPr lang="en-GB" b="1" dirty="0"/>
          </a:p>
          <a:p>
            <a:pPr lvl="0">
              <a:spcBef>
                <a:spcPts val="0"/>
              </a:spcBef>
              <a:buNone/>
            </a:pPr>
            <a:endParaRPr lang="en-GB" b="1" dirty="0"/>
          </a:p>
          <a:p>
            <a:pPr lvl="0">
              <a:spcBef>
                <a:spcPts val="0"/>
              </a:spcBef>
              <a:buNone/>
            </a:pPr>
            <a:r>
              <a:rPr lang="en-GB" b="1" dirty="0"/>
              <a:t>Parent/Carer Note: </a:t>
            </a:r>
            <a:r>
              <a:rPr lang="en-GB" b="0" dirty="0"/>
              <a:t>The link provided allows your child to record their vote online. Find it here: </a:t>
            </a:r>
            <a:r>
              <a:rPr lang="en-GB" sz="1200" b="0" i="0" u="none" strike="noStrike" kern="1200" dirty="0">
                <a:solidFill>
                  <a:schemeClr val="tx1"/>
                </a:solidFill>
                <a:effectLst/>
                <a:latin typeface="+mn-lt"/>
                <a:ea typeface="+mn-ea"/>
                <a:cs typeface="+mn-cs"/>
                <a:hlinkClick r:id="rId3"/>
              </a:rPr>
              <a:t>https://www.surveymonkey.co.uk/r/vfs-primary-child-actors</a:t>
            </a:r>
            <a:endParaRPr dirty="0"/>
          </a:p>
        </p:txBody>
      </p:sp>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87079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r>
              <a:rPr lang="en-GB" dirty="0"/>
              <a:t>:</a:t>
            </a:r>
          </a:p>
          <a:p>
            <a:pPr marL="228600" indent="-228600">
              <a:buAutoNum type="arabicParenR"/>
            </a:pPr>
            <a:r>
              <a:rPr lang="en-GB" dirty="0"/>
              <a:t>iStock</a:t>
            </a:r>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33</a:t>
            </a:fld>
            <a:endParaRPr lang="en-GB"/>
          </a:p>
        </p:txBody>
      </p:sp>
    </p:spTree>
    <p:extLst>
      <p:ext uri="{BB962C8B-B14F-4D97-AF65-F5344CB8AC3E}">
        <p14:creationId xmlns:p14="http://schemas.microsoft.com/office/powerpoint/2010/main" val="27908101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Images</a:t>
            </a:r>
          </a:p>
          <a:p>
            <a:pPr marL="228600" indent="-228600">
              <a:buFont typeface="+mj-lt"/>
              <a:buAutoNum type="arabicParenR"/>
            </a:pPr>
            <a:r>
              <a:rPr lang="en-GB" b="0" dirty="0"/>
              <a:t> iStock</a:t>
            </a:r>
          </a:p>
          <a:p>
            <a:pPr marL="228600" indent="-228600">
              <a:buFont typeface="+mj-lt"/>
              <a:buAutoNum type="arabicParenR"/>
            </a:pPr>
            <a:r>
              <a:rPr lang="en-GB" dirty="0">
                <a:hlinkClick r:id="rId3"/>
              </a:rPr>
              <a:t>https://icons8.com/icons/doodle</a:t>
            </a:r>
            <a:endParaRPr lang="en-GB" b="0" dirty="0"/>
          </a:p>
          <a:p>
            <a:pPr marL="228600" indent="-228600">
              <a:buFont typeface="+mj-lt"/>
              <a:buAutoNum type="arabicParenR"/>
            </a:pPr>
            <a:endParaRPr lang="en-GB" b="0" dirty="0"/>
          </a:p>
          <a:p>
            <a:pPr marL="0" indent="0">
              <a:buFont typeface="+mj-lt"/>
              <a:buNone/>
            </a:pPr>
            <a:r>
              <a:rPr lang="en-GB" b="0" dirty="0"/>
              <a:t>References</a:t>
            </a:r>
          </a:p>
          <a:p>
            <a:pPr marL="228600" indent="-228600">
              <a:buFont typeface="+mj-lt"/>
              <a:buAutoNum type="arabicParenR"/>
            </a:pPr>
            <a:r>
              <a:rPr lang="en-GB" b="0" dirty="0"/>
              <a:t> </a:t>
            </a:r>
          </a:p>
        </p:txBody>
      </p:sp>
      <p:sp>
        <p:nvSpPr>
          <p:cNvPr id="4" name="Slide Number Placeholder 3"/>
          <p:cNvSpPr>
            <a:spLocks noGrp="1"/>
          </p:cNvSpPr>
          <p:nvPr>
            <p:ph type="sldNum" sz="quarter" idx="10"/>
          </p:nvPr>
        </p:nvSpPr>
        <p:spPr/>
        <p:txBody>
          <a:bodyPr/>
          <a:lstStyle/>
          <a:p>
            <a:fld id="{2F3F99BA-43AD-B845-8E67-BF48FDFD6E96}" type="slidenum">
              <a:rPr lang="en-US" smtClean="0"/>
              <a:t>34</a:t>
            </a:fld>
            <a:endParaRPr lang="en-US"/>
          </a:p>
        </p:txBody>
      </p:sp>
    </p:spTree>
    <p:extLst>
      <p:ext uri="{BB962C8B-B14F-4D97-AF65-F5344CB8AC3E}">
        <p14:creationId xmlns:p14="http://schemas.microsoft.com/office/powerpoint/2010/main" val="42005851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Images</a:t>
            </a:r>
          </a:p>
          <a:p>
            <a:pPr marL="228600" indent="-228600">
              <a:buFont typeface="+mj-lt"/>
              <a:buAutoNum type="arabicParenR"/>
            </a:pPr>
            <a:r>
              <a:rPr lang="en-GB" b="0" dirty="0"/>
              <a:t> iStock</a:t>
            </a:r>
          </a:p>
          <a:p>
            <a:pPr marL="228600" indent="-228600">
              <a:buFont typeface="+mj-lt"/>
              <a:buAutoNum type="arabicParenR"/>
            </a:pPr>
            <a:r>
              <a:rPr lang="en-GB" dirty="0">
                <a:hlinkClick r:id="rId3"/>
              </a:rPr>
              <a:t>https://icons8.com/icons/doodle</a:t>
            </a:r>
            <a:endParaRPr lang="en-GB" b="0" dirty="0"/>
          </a:p>
          <a:p>
            <a:pPr marL="228600" indent="-228600">
              <a:buFont typeface="+mj-lt"/>
              <a:buAutoNum type="arabicParenR"/>
            </a:pPr>
            <a:endParaRPr lang="en-GB" b="0" dirty="0"/>
          </a:p>
          <a:p>
            <a:pPr marL="0" indent="0">
              <a:buFont typeface="+mj-lt"/>
              <a:buNone/>
            </a:pPr>
            <a:r>
              <a:rPr lang="en-GB" b="0" dirty="0"/>
              <a:t>References</a:t>
            </a:r>
          </a:p>
          <a:p>
            <a:pPr marL="228600" indent="-228600">
              <a:buFont typeface="+mj-lt"/>
              <a:buAutoNum type="arabicParenR"/>
            </a:pPr>
            <a:r>
              <a:rPr lang="en-GB" b="0" dirty="0"/>
              <a:t> </a:t>
            </a:r>
          </a:p>
        </p:txBody>
      </p:sp>
      <p:sp>
        <p:nvSpPr>
          <p:cNvPr id="4" name="Slide Number Placeholder 3"/>
          <p:cNvSpPr>
            <a:spLocks noGrp="1"/>
          </p:cNvSpPr>
          <p:nvPr>
            <p:ph type="sldNum" sz="quarter" idx="10"/>
          </p:nvPr>
        </p:nvSpPr>
        <p:spPr/>
        <p:txBody>
          <a:bodyPr/>
          <a:lstStyle/>
          <a:p>
            <a:fld id="{2F3F99BA-43AD-B845-8E67-BF48FDFD6E96}" type="slidenum">
              <a:rPr lang="en-US" smtClean="0"/>
              <a:t>35</a:t>
            </a:fld>
            <a:endParaRPr lang="en-US"/>
          </a:p>
        </p:txBody>
      </p:sp>
    </p:spTree>
    <p:extLst>
      <p:ext uri="{BB962C8B-B14F-4D97-AF65-F5344CB8AC3E}">
        <p14:creationId xmlns:p14="http://schemas.microsoft.com/office/powerpoint/2010/main" val="40901664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u="none" dirty="0"/>
              <a:t>Parents/Caregivers: </a:t>
            </a:r>
            <a:r>
              <a:rPr lang="en-GB" b="0" u="none" dirty="0"/>
              <a:t>Please click each image to watch the respective videos. </a:t>
            </a:r>
            <a:endParaRPr lang="en-GB" b="1"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Alternative Video Link: </a:t>
            </a:r>
            <a:r>
              <a:rPr lang="en-GB" dirty="0">
                <a:hlinkClick r:id="rId3"/>
              </a:rPr>
              <a:t>https://www.youtube.com/watch?v=zU8YbH0incc</a:t>
            </a:r>
            <a:r>
              <a:rPr lang="en-GB" dirty="0"/>
              <a:t>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Images: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explore.org</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BBC Earth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36</a:t>
            </a:fld>
            <a:endParaRPr lang="en-GB"/>
          </a:p>
        </p:txBody>
      </p:sp>
    </p:spTree>
    <p:extLst>
      <p:ext uri="{BB962C8B-B14F-4D97-AF65-F5344CB8AC3E}">
        <p14:creationId xmlns:p14="http://schemas.microsoft.com/office/powerpoint/2010/main" val="1677499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highlight>
                  <a:srgbClr val="FFFF00"/>
                </a:highlight>
              </a:rPr>
              <a:t>Parent/Carer Note: </a:t>
            </a:r>
            <a:r>
              <a:rPr lang="en-GB" b="0" dirty="0">
                <a:highlight>
                  <a:srgbClr val="FFFF00"/>
                </a:highlight>
              </a:rPr>
              <a:t>Use this slide to learn about headlines around the world. Using the presentation in Slide Show mode, you will be able to click on the highlighted pictures to follow links to websites and videos.</a:t>
            </a:r>
            <a:endParaRPr lang="en-GB" b="1" dirty="0">
              <a:highlight>
                <a:srgbClr val="FFFF00"/>
              </a:highlight>
            </a:endParaRPr>
          </a:p>
          <a:p>
            <a:r>
              <a:rPr lang="en-GB" b="1" dirty="0">
                <a:highlight>
                  <a:srgbClr val="FFFF00"/>
                </a:highlight>
              </a:rPr>
              <a:t>Alternative video link: </a:t>
            </a:r>
            <a:r>
              <a:rPr lang="en-GB" dirty="0">
                <a:hlinkClick r:id="rId3"/>
              </a:rPr>
              <a:t>https://www.bbc.co.uk/newsround/52228461</a:t>
            </a:r>
            <a:endParaRPr lang="en-GB" dirty="0"/>
          </a:p>
          <a:p>
            <a:endParaRPr lang="en-GB" b="1" dirty="0">
              <a:highlight>
                <a:srgbClr val="FFFF00"/>
              </a:highlight>
            </a:endParaRPr>
          </a:p>
          <a:p>
            <a:r>
              <a:rPr lang="en-GB" b="1" dirty="0">
                <a:highlight>
                  <a:srgbClr val="FFFF00"/>
                </a:highlight>
              </a:rPr>
              <a:t>Images/Stories:</a:t>
            </a:r>
            <a:endParaRPr lang="en-GB" dirty="0">
              <a:hlinkClick r:id="rId4"/>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b="0" dirty="0">
                <a:highlight>
                  <a:srgbClr val="FFFF00"/>
                </a:highlight>
              </a:rPr>
              <a:t>Lockdown:</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b="0" dirty="0">
                <a:highlight>
                  <a:srgbClr val="FFFF00"/>
                </a:highlight>
              </a:rPr>
              <a:t>Schools: </a:t>
            </a:r>
            <a:r>
              <a:rPr lang="en-GB" dirty="0">
                <a:highlight>
                  <a:srgbClr val="FFFF00"/>
                </a:highlight>
                <a:hlinkClick r:id="rId5"/>
              </a:rPr>
              <a:t>https://www.bbc.co.uk/newsround/52653333</a:t>
            </a:r>
            <a:endParaRPr lang="en-GB" b="0" dirty="0">
              <a:highlight>
                <a:srgbClr val="FFFF00"/>
              </a:highlight>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b="0" dirty="0" err="1">
                <a:highlight>
                  <a:srgbClr val="FFFF00"/>
                </a:highlight>
              </a:rPr>
              <a:t>Ickabog</a:t>
            </a:r>
            <a:r>
              <a:rPr lang="en-GB" b="0" dirty="0">
                <a:highlight>
                  <a:srgbClr val="FFFF00"/>
                </a:highlight>
              </a:rPr>
              <a:t>: </a:t>
            </a:r>
            <a:r>
              <a:rPr lang="en-GB" dirty="0">
                <a:hlinkClick r:id="rId6"/>
              </a:rPr>
              <a:t>https://www.theickabog.com/home/</a:t>
            </a:r>
            <a:endParaRPr lang="en-GB" b="0" dirty="0">
              <a:highlight>
                <a:srgbClr val="FFFF00"/>
              </a:highlight>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b="0" dirty="0">
                <a:highlight>
                  <a:srgbClr val="FFFF00"/>
                </a:highlight>
              </a:rPr>
              <a:t>Elephants: </a:t>
            </a:r>
            <a:r>
              <a:rPr lang="en-GB" dirty="0">
                <a:hlinkClick r:id="rId7"/>
              </a:rPr>
              <a:t>https://www.sciencetimes.com/articles/25808/20200526/hundreds-captive-elephants-freed-biggest-migration-thailands-history-heres-why.htm</a:t>
            </a:r>
            <a:endParaRPr lang="en-GB" b="0" dirty="0">
              <a:highlight>
                <a:srgbClr val="FFFF00"/>
              </a:highlight>
            </a:endParaRPr>
          </a:p>
        </p:txBody>
      </p:sp>
      <p:sp>
        <p:nvSpPr>
          <p:cNvPr id="4" name="Slide Number Placeholder 3"/>
          <p:cNvSpPr>
            <a:spLocks noGrp="1"/>
          </p:cNvSpPr>
          <p:nvPr>
            <p:ph type="sldNum" sz="quarter" idx="10"/>
          </p:nvPr>
        </p:nvSpPr>
        <p:spPr/>
        <p:txBody>
          <a:bodyPr/>
          <a:lstStyle/>
          <a:p>
            <a:fld id="{20F1A601-D8BD-B040-ABA4-FE93694EBCFA}" type="slidenum">
              <a:rPr lang="en-US" smtClean="0"/>
              <a:t>4</a:t>
            </a:fld>
            <a:endParaRPr lang="en-US"/>
          </a:p>
        </p:txBody>
      </p:sp>
    </p:spTree>
    <p:extLst>
      <p:ext uri="{BB962C8B-B14F-4D97-AF65-F5344CB8AC3E}">
        <p14:creationId xmlns:p14="http://schemas.microsoft.com/office/powerpoint/2010/main" val="265699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Alternative video link: </a:t>
            </a:r>
            <a:r>
              <a:rPr lang="en-GB" dirty="0">
                <a:hlinkClick r:id="rId3"/>
              </a:rPr>
              <a:t>https://www.youtube.com/watch?v=Rv9hn4IGofM</a:t>
            </a:r>
            <a:endParaRPr lang="en-GB" dirty="0"/>
          </a:p>
          <a:p>
            <a:endParaRPr lang="en-GB" b="0" dirty="0"/>
          </a:p>
          <a:p>
            <a:r>
              <a:rPr lang="en-GB" b="0" dirty="0"/>
              <a:t>Images</a:t>
            </a:r>
          </a:p>
          <a:p>
            <a:pPr marL="228600" indent="-228600">
              <a:buFont typeface="+mj-lt"/>
              <a:buAutoNum type="arabicParenR"/>
            </a:pPr>
            <a:r>
              <a:rPr lang="en-GB" dirty="0">
                <a:hlinkClick r:id="rId4"/>
              </a:rPr>
              <a:t>https://www.unilad.co.uk/featured/iguana-vs-snakes-planet-earth/</a:t>
            </a:r>
            <a:endParaRPr lang="en-GB" b="0" dirty="0"/>
          </a:p>
          <a:p>
            <a:pPr marL="0" indent="0">
              <a:buFont typeface="+mj-lt"/>
              <a:buNone/>
            </a:pPr>
            <a:r>
              <a:rPr lang="en-GB" b="0" dirty="0"/>
              <a:t>References</a:t>
            </a:r>
          </a:p>
          <a:p>
            <a:pPr marL="228600" indent="-228600">
              <a:buFont typeface="+mj-lt"/>
              <a:buAutoNum type="arabicParenR"/>
            </a:pPr>
            <a:r>
              <a:rPr lang="en-GB" b="0" dirty="0"/>
              <a:t> </a:t>
            </a:r>
          </a:p>
        </p:txBody>
      </p:sp>
      <p:sp>
        <p:nvSpPr>
          <p:cNvPr id="4" name="Slide Number Placeholder 3"/>
          <p:cNvSpPr>
            <a:spLocks noGrp="1"/>
          </p:cNvSpPr>
          <p:nvPr>
            <p:ph type="sldNum" sz="quarter" idx="10"/>
          </p:nvPr>
        </p:nvSpPr>
        <p:spPr/>
        <p:txBody>
          <a:bodyPr/>
          <a:lstStyle/>
          <a:p>
            <a:fld id="{2F3F99BA-43AD-B845-8E67-BF48FDFD6E96}" type="slidenum">
              <a:rPr lang="en-US" smtClean="0"/>
              <a:t>5</a:t>
            </a:fld>
            <a:endParaRPr lang="en-US"/>
          </a:p>
        </p:txBody>
      </p:sp>
    </p:spTree>
    <p:extLst>
      <p:ext uri="{BB962C8B-B14F-4D97-AF65-F5344CB8AC3E}">
        <p14:creationId xmlns:p14="http://schemas.microsoft.com/office/powerpoint/2010/main" val="4118549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Parent/Carer Note: </a:t>
            </a:r>
            <a:r>
              <a:rPr lang="en-GB" b="0" dirty="0"/>
              <a:t>Each week, your child completes this lesson in school before recording their vote on an online platform. Temporarily, we have created a platform you can use at home. Please see the last slide for details.</a:t>
            </a:r>
            <a:endParaRPr lang="en-GB" dirty="0"/>
          </a:p>
          <a:p>
            <a:endParaRPr lang="en-GB" dirty="0"/>
          </a:p>
          <a:p>
            <a:r>
              <a:rPr lang="en-GB" b="1" dirty="0"/>
              <a:t>Images:</a:t>
            </a:r>
          </a:p>
          <a:p>
            <a:pPr marL="228600" indent="-228600">
              <a:buAutoNum type="arabicParenR"/>
            </a:pPr>
            <a:r>
              <a:rPr lang="en-GB" dirty="0"/>
              <a:t>iStock </a:t>
            </a:r>
          </a:p>
          <a:p>
            <a:pPr marL="228600" indent="-228600">
              <a:buAutoNum type="arabicParenR"/>
            </a:pPr>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6</a:t>
            </a:fld>
            <a:endParaRPr lang="en-GB"/>
          </a:p>
        </p:txBody>
      </p:sp>
    </p:spTree>
    <p:extLst>
      <p:ext uri="{BB962C8B-B14F-4D97-AF65-F5344CB8AC3E}">
        <p14:creationId xmlns:p14="http://schemas.microsoft.com/office/powerpoint/2010/main" val="1327542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r>
              <a:rPr lang="en-GB" dirty="0"/>
              <a:t>:</a:t>
            </a:r>
          </a:p>
          <a:p>
            <a:pPr marL="228600" indent="-228600">
              <a:buAutoNum type="arabicParenR"/>
            </a:pPr>
            <a:r>
              <a:rPr lang="en-GB" dirty="0"/>
              <a:t>iStock</a:t>
            </a:r>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7</a:t>
            </a:fld>
            <a:endParaRPr lang="en-GB"/>
          </a:p>
        </p:txBody>
      </p:sp>
    </p:spTree>
    <p:extLst>
      <p:ext uri="{BB962C8B-B14F-4D97-AF65-F5344CB8AC3E}">
        <p14:creationId xmlns:p14="http://schemas.microsoft.com/office/powerpoint/2010/main" val="3607948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Parent/Carer Note: </a:t>
            </a:r>
            <a:r>
              <a:rPr lang="en-GB" b="0" dirty="0"/>
              <a:t>Use this slide to understand the context behind this week’s lesson.</a:t>
            </a:r>
            <a:endParaRPr lang="en-GB" dirty="0"/>
          </a:p>
          <a:p>
            <a:endParaRPr lang="en-GB" dirty="0"/>
          </a:p>
          <a:p>
            <a:r>
              <a:rPr lang="en-GB" b="1" dirty="0"/>
              <a:t>Images:</a:t>
            </a:r>
          </a:p>
          <a:p>
            <a:pPr marL="228600" indent="-228600">
              <a:buAutoNum type="arabicParenR"/>
            </a:pPr>
            <a:r>
              <a:rPr lang="en-GB" dirty="0"/>
              <a:t>iStock</a:t>
            </a:r>
          </a:p>
          <a:p>
            <a:pPr marL="228600" indent="-228600">
              <a:buAutoNum type="arabicParenR"/>
            </a:pPr>
            <a:r>
              <a:rPr lang="en-GB" dirty="0">
                <a:hlinkClick r:id="rId3"/>
              </a:rPr>
              <a:t>https://www.express.co.uk/news/nature/738385/Planet-Earth-2-Sir-David-Attenborough-blockbuster-success</a:t>
            </a:r>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8</a:t>
            </a:fld>
            <a:endParaRPr lang="en-GB"/>
          </a:p>
        </p:txBody>
      </p:sp>
    </p:spTree>
    <p:extLst>
      <p:ext uri="{BB962C8B-B14F-4D97-AF65-F5344CB8AC3E}">
        <p14:creationId xmlns:p14="http://schemas.microsoft.com/office/powerpoint/2010/main" val="1985230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r>
              <a:rPr lang="en-GB" dirty="0"/>
              <a:t>:</a:t>
            </a:r>
          </a:p>
          <a:p>
            <a:pPr marL="228600" indent="-228600">
              <a:buAutoNum type="arabicParenR"/>
            </a:pPr>
            <a:r>
              <a:rPr lang="en-GB" dirty="0"/>
              <a:t>iStock</a:t>
            </a:r>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9</a:t>
            </a:fld>
            <a:endParaRPr lang="en-GB"/>
          </a:p>
        </p:txBody>
      </p:sp>
    </p:spTree>
    <p:extLst>
      <p:ext uri="{BB962C8B-B14F-4D97-AF65-F5344CB8AC3E}">
        <p14:creationId xmlns:p14="http://schemas.microsoft.com/office/powerpoint/2010/main" val="359096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safeshare.tv/x/FoQ45XPO_WQ" TargetMode="External"/><Relationship Id="rId1" Type="http://schemas.openxmlformats.org/officeDocument/2006/relationships/slideMaster" Target="../slideMasters/slideMaster2.xml"/><Relationship Id="rId4" Type="http://schemas.openxmlformats.org/officeDocument/2006/relationships/hyperlink" Target="mailto:aisling@votesforschools.com"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 Id="rId6" Type="http://schemas.openxmlformats.org/officeDocument/2006/relationships/image" Target="../media/image22.svg"/><Relationship Id="rId5" Type="http://schemas.openxmlformats.org/officeDocument/2006/relationships/image" Target="../media/image20.png"/><Relationship Id="rId4" Type="http://schemas.openxmlformats.org/officeDocument/2006/relationships/image" Target="../media/image20.sv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4.xml"/><Relationship Id="rId6" Type="http://schemas.openxmlformats.org/officeDocument/2006/relationships/hyperlink" Target="mailto:georgie@votesforschools.com" TargetMode="External"/><Relationship Id="rId5" Type="http://schemas.openxmlformats.org/officeDocument/2006/relationships/hyperlink" Target="https://safeshare.tv/x/FoQ45XPO_WQ" TargetMode="External"/><Relationship Id="rId4" Type="http://schemas.openxmlformats.org/officeDocument/2006/relationships/hyperlink" Target="http://www.votesforschools.com/"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hyperlink" Target="https://safeshare.tv/x/FoQ45XPO_WQ" TargetMode="External"/><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0207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80FC176-9C3E-4E4C-AF0F-A4FE49B5BCA6}" type="datetimeFigureOut">
              <a:rPr lang="en-US" smtClean="0"/>
              <a:t>6/10/2020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488755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_Blank Colleg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45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3636DD4-3030-3C4E-B0CA-BD7DA1983090}" type="datetimeFigureOut">
              <a:rPr lang="en-US" smtClean="0"/>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1830978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7196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Titl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015642-D673-4A59-B7A1-9DC47DBD7005}"/>
              </a:ext>
            </a:extLst>
          </p:cNvPr>
          <p:cNvSpPr>
            <a:spLocks noGrp="1"/>
          </p:cNvSpPr>
          <p:nvPr>
            <p:ph type="title"/>
          </p:nvPr>
        </p:nvSpPr>
        <p:spPr>
          <a:xfrm>
            <a:off x="457200" y="274640"/>
            <a:ext cx="8229600" cy="570751"/>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2762224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Main Questi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90551" y="283298"/>
            <a:ext cx="6562898" cy="1470025"/>
          </a:xfrm>
          <a:prstGeom prst="rect">
            <a:avLst/>
          </a:prstGeom>
        </p:spPr>
        <p:txBody>
          <a:bodyPr>
            <a:normAutofit/>
          </a:bodyPr>
          <a:lstStyle>
            <a:lvl1pPr algn="ctr">
              <a:defRPr sz="2800" b="1">
                <a:latin typeface="+mn-lt"/>
              </a:defRPr>
            </a:lvl1pPr>
          </a:lstStyle>
          <a:p>
            <a:r>
              <a:rPr lang="en-US"/>
              <a:t>Centre Question</a:t>
            </a:r>
          </a:p>
        </p:txBody>
      </p:sp>
      <p:pic>
        <p:nvPicPr>
          <p:cNvPr id="5" name="Picture 4">
            <a:extLst>
              <a:ext uri="{FF2B5EF4-FFF2-40B4-BE49-F238E27FC236}">
                <a16:creationId xmlns:a16="http://schemas.microsoft.com/office/drawing/2014/main" id="{5FD1F35A-EFCB-4B47-92D2-32D0A7236F58}"/>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421107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5 Cover">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B1D5726-7759-4CB5-8B90-C9F436581032}"/>
              </a:ext>
            </a:extLst>
          </p:cNvPr>
          <p:cNvSpPr>
            <a:spLocks noGrp="1"/>
          </p:cNvSpPr>
          <p:nvPr>
            <p:ph type="body" sz="quarter" idx="13"/>
          </p:nvPr>
        </p:nvSpPr>
        <p:spPr>
          <a:xfrm>
            <a:off x="5522214" y="5148606"/>
            <a:ext cx="3355975" cy="1420812"/>
          </a:xfrm>
          <a:prstGeom prst="roundRect">
            <a:avLst/>
          </a:prstGeom>
          <a:solidFill>
            <a:schemeClr val="accent3"/>
          </a:solidFill>
          <a:ln w="28575">
            <a:solidFill>
              <a:schemeClr val="tx2"/>
            </a:solidFill>
          </a:ln>
        </p:spPr>
        <p:txBody>
          <a:bodyPr anchor="ctr">
            <a:noAutofit/>
          </a:bodyPr>
          <a:lstStyle>
            <a:lvl1pPr algn="ctr">
              <a:defRPr sz="1200" b="1"/>
            </a:lvl1pPr>
            <a:lvl2pPr algn="ctr">
              <a:defRPr sz="1200"/>
            </a:lvl2pPr>
            <a:lvl3pPr marL="914400" indent="0" algn="ctr">
              <a:buNone/>
              <a:defRPr sz="1200" i="1"/>
            </a:lvl3pPr>
            <a:lvl4pPr>
              <a:defRPr sz="1600"/>
            </a:lvl4pPr>
            <a:lvl5pPr>
              <a:defRPr sz="1600"/>
            </a:lvl5pPr>
          </a:lstStyle>
          <a:p>
            <a:pPr lvl="0"/>
            <a:r>
              <a:rPr lang="en-US"/>
              <a:t>Click to edit Master text styles</a:t>
            </a:r>
          </a:p>
          <a:p>
            <a:pPr lvl="1"/>
            <a:r>
              <a:rPr lang="en-US"/>
              <a:t>Second level</a:t>
            </a:r>
          </a:p>
          <a:p>
            <a:pPr lvl="2"/>
            <a:r>
              <a:rPr lang="en-US"/>
              <a:t>1) Third level</a:t>
            </a:r>
          </a:p>
        </p:txBody>
      </p:sp>
      <p:pic>
        <p:nvPicPr>
          <p:cNvPr id="5" name="Picture 4">
            <a:extLst>
              <a:ext uri="{FF2B5EF4-FFF2-40B4-BE49-F238E27FC236}">
                <a16:creationId xmlns:a16="http://schemas.microsoft.com/office/drawing/2014/main" id="{F8E919F7-64C3-4CFD-8AAF-B4B75A414348}"/>
              </a:ext>
            </a:extLst>
          </p:cNvPr>
          <p:cNvPicPr>
            <a:picLocks noChangeAspect="1"/>
          </p:cNvPicPr>
          <p:nvPr/>
        </p:nvPicPr>
        <p:blipFill>
          <a:blip r:embed="rId2"/>
          <a:stretch>
            <a:fillRect/>
          </a:stretch>
        </p:blipFill>
        <p:spPr>
          <a:xfrm>
            <a:off x="448731" y="2344363"/>
            <a:ext cx="8078599" cy="1561975"/>
          </a:xfrm>
          <a:prstGeom prst="rect">
            <a:avLst/>
          </a:prstGeom>
        </p:spPr>
      </p:pic>
      <p:sp>
        <p:nvSpPr>
          <p:cNvPr id="6" name="Shape 96">
            <a:extLst>
              <a:ext uri="{FF2B5EF4-FFF2-40B4-BE49-F238E27FC236}">
                <a16:creationId xmlns:a16="http://schemas.microsoft.com/office/drawing/2014/main" id="{54248BCF-05EA-4605-A9E1-4F0C88B7A185}"/>
              </a:ext>
            </a:extLst>
          </p:cNvPr>
          <p:cNvSpPr txBox="1">
            <a:spLocks/>
          </p:cNvSpPr>
          <p:nvPr/>
        </p:nvSpPr>
        <p:spPr>
          <a:xfrm>
            <a:off x="4352925" y="3126482"/>
            <a:ext cx="4174405"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spcBef>
                <a:spcPts val="0"/>
              </a:spcBef>
              <a:buClr>
                <a:srgbClr val="97E8D7"/>
              </a:buClr>
              <a:buSzPct val="25000"/>
              <a:buFont typeface="Arial"/>
              <a:buNone/>
            </a:pPr>
            <a:r>
              <a:rPr lang="en-GB" sz="4400" b="1">
                <a:solidFill>
                  <a:schemeClr val="tx2"/>
                </a:solidFill>
                <a:latin typeface="Century Gothic" panose="020B0502020202020204" pitchFamily="34" charset="0"/>
                <a:ea typeface="Lato"/>
                <a:cs typeface="Lato"/>
                <a:sym typeface="Lato"/>
              </a:rPr>
              <a:t>Secondary 45</a:t>
            </a:r>
          </a:p>
        </p:txBody>
      </p:sp>
      <p:pic>
        <p:nvPicPr>
          <p:cNvPr id="7" name="Picture 6" descr="A picture containing clock&#10;&#10;Description automatically generated">
            <a:extLst>
              <a:ext uri="{FF2B5EF4-FFF2-40B4-BE49-F238E27FC236}">
                <a16:creationId xmlns:a16="http://schemas.microsoft.com/office/drawing/2014/main" id="{83C43B43-C71C-41F6-B198-4D6694AD6C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500" y="5147728"/>
            <a:ext cx="5040000" cy="1547333"/>
          </a:xfrm>
          <a:prstGeom prst="rect">
            <a:avLst/>
          </a:prstGeom>
        </p:spPr>
      </p:pic>
    </p:spTree>
    <p:extLst>
      <p:ext uri="{BB962C8B-B14F-4D97-AF65-F5344CB8AC3E}">
        <p14:creationId xmlns:p14="http://schemas.microsoft.com/office/powerpoint/2010/main" val="4218086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5 Cover">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B1D5726-7759-4CB5-8B90-C9F436581032}"/>
              </a:ext>
            </a:extLst>
          </p:cNvPr>
          <p:cNvSpPr>
            <a:spLocks noGrp="1"/>
          </p:cNvSpPr>
          <p:nvPr>
            <p:ph type="body" sz="quarter" idx="13"/>
          </p:nvPr>
        </p:nvSpPr>
        <p:spPr>
          <a:xfrm>
            <a:off x="5522214" y="5148606"/>
            <a:ext cx="3355975" cy="1420812"/>
          </a:xfrm>
          <a:prstGeom prst="roundRect">
            <a:avLst/>
          </a:prstGeom>
          <a:solidFill>
            <a:schemeClr val="accent3"/>
          </a:solidFill>
          <a:ln w="28575">
            <a:solidFill>
              <a:schemeClr val="tx2"/>
            </a:solidFill>
          </a:ln>
        </p:spPr>
        <p:txBody>
          <a:bodyPr anchor="ctr">
            <a:noAutofit/>
          </a:bodyPr>
          <a:lstStyle>
            <a:lvl1pPr algn="ctr">
              <a:defRPr sz="1200" b="1"/>
            </a:lvl1pPr>
            <a:lvl2pPr algn="ctr">
              <a:defRPr sz="1200"/>
            </a:lvl2pPr>
            <a:lvl3pPr marL="914400" indent="0" algn="ctr">
              <a:buNone/>
              <a:defRPr sz="1200" i="1"/>
            </a:lvl3pPr>
            <a:lvl4pPr>
              <a:defRPr sz="1600"/>
            </a:lvl4pPr>
            <a:lvl5pPr>
              <a:defRPr sz="1600"/>
            </a:lvl5pPr>
          </a:lstStyle>
          <a:p>
            <a:pPr lvl="0"/>
            <a:r>
              <a:rPr lang="en-US"/>
              <a:t>Click to edit Master text styles</a:t>
            </a:r>
          </a:p>
          <a:p>
            <a:pPr lvl="1"/>
            <a:r>
              <a:rPr lang="en-US"/>
              <a:t>Second level</a:t>
            </a:r>
          </a:p>
          <a:p>
            <a:pPr lvl="2"/>
            <a:r>
              <a:rPr lang="en-US"/>
              <a:t>1) Third level</a:t>
            </a:r>
          </a:p>
        </p:txBody>
      </p:sp>
      <p:sp>
        <p:nvSpPr>
          <p:cNvPr id="8" name="AutoShape 2" descr="https://files.slack.com/files-pri/T17G4CXPU-FEBQYG2CT/image_from_ios.jpg">
            <a:extLst>
              <a:ext uri="{FF2B5EF4-FFF2-40B4-BE49-F238E27FC236}">
                <a16:creationId xmlns:a16="http://schemas.microsoft.com/office/drawing/2014/main" id="{A1D31A64-0A76-4111-8A30-CA24B7D84EED}"/>
              </a:ext>
            </a:extLst>
          </p:cNvPr>
          <p:cNvSpPr>
            <a:spLocks noChangeAspect="1" noChangeArrowheads="1"/>
          </p:cNvSpPr>
          <p:nvPr/>
        </p:nvSpPr>
        <p:spPr bwMode="auto">
          <a:xfrm>
            <a:off x="4419600" y="297602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descr="A picture containing clock&#10;&#10;Description automatically generated">
            <a:extLst>
              <a:ext uri="{FF2B5EF4-FFF2-40B4-BE49-F238E27FC236}">
                <a16:creationId xmlns:a16="http://schemas.microsoft.com/office/drawing/2014/main" id="{66936C4A-AEC2-48E9-A9C6-8E16E3F5CF6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0500" y="5147728"/>
            <a:ext cx="5040000" cy="1547333"/>
          </a:xfrm>
          <a:prstGeom prst="rect">
            <a:avLst/>
          </a:prstGeom>
        </p:spPr>
      </p:pic>
      <p:sp>
        <p:nvSpPr>
          <p:cNvPr id="12" name="Rectangle 11">
            <a:extLst>
              <a:ext uri="{FF2B5EF4-FFF2-40B4-BE49-F238E27FC236}">
                <a16:creationId xmlns:a16="http://schemas.microsoft.com/office/drawing/2014/main" id="{C5290FD4-58B2-4B7A-A30C-CB84A2968A28}"/>
              </a:ext>
            </a:extLst>
          </p:cNvPr>
          <p:cNvSpPr/>
          <p:nvPr/>
        </p:nvSpPr>
        <p:spPr>
          <a:xfrm>
            <a:off x="462040" y="2365347"/>
            <a:ext cx="991376" cy="1244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AB92C501-D70E-49AA-803B-1FBF2BA13654}"/>
              </a:ext>
            </a:extLst>
          </p:cNvPr>
          <p:cNvSpPr/>
          <p:nvPr/>
        </p:nvSpPr>
        <p:spPr>
          <a:xfrm>
            <a:off x="1376413" y="3292383"/>
            <a:ext cx="209760" cy="5328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7D671993-6259-49DC-BD57-7D7E7F22D8D2}"/>
              </a:ext>
            </a:extLst>
          </p:cNvPr>
          <p:cNvSpPr/>
          <p:nvPr/>
        </p:nvSpPr>
        <p:spPr>
          <a:xfrm rot="2097780" flipH="1">
            <a:off x="1328225" y="2308928"/>
            <a:ext cx="326380" cy="6709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B9FE6937-6C4C-4471-9530-DD2FB332BEBD}"/>
              </a:ext>
            </a:extLst>
          </p:cNvPr>
          <p:cNvPicPr>
            <a:picLocks noChangeAspect="1"/>
          </p:cNvPicPr>
          <p:nvPr/>
        </p:nvPicPr>
        <p:blipFill>
          <a:blip r:embed="rId3"/>
          <a:stretch>
            <a:fillRect/>
          </a:stretch>
        </p:blipFill>
        <p:spPr>
          <a:xfrm>
            <a:off x="448731" y="2334203"/>
            <a:ext cx="8078599" cy="1561975"/>
          </a:xfrm>
          <a:prstGeom prst="rect">
            <a:avLst/>
          </a:prstGeom>
        </p:spPr>
      </p:pic>
      <p:sp>
        <p:nvSpPr>
          <p:cNvPr id="16" name="Shape 96">
            <a:extLst>
              <a:ext uri="{FF2B5EF4-FFF2-40B4-BE49-F238E27FC236}">
                <a16:creationId xmlns:a16="http://schemas.microsoft.com/office/drawing/2014/main" id="{A433E38D-0CC7-4014-9D1F-7499547B33F3}"/>
              </a:ext>
            </a:extLst>
          </p:cNvPr>
          <p:cNvSpPr txBox="1">
            <a:spLocks/>
          </p:cNvSpPr>
          <p:nvPr/>
        </p:nvSpPr>
        <p:spPr>
          <a:xfrm>
            <a:off x="4352925" y="3126482"/>
            <a:ext cx="4174405"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spcBef>
                <a:spcPts val="0"/>
              </a:spcBef>
              <a:buClr>
                <a:srgbClr val="97E8D7"/>
              </a:buClr>
              <a:buSzPct val="25000"/>
              <a:buFont typeface="Arial"/>
              <a:buNone/>
            </a:pPr>
            <a:r>
              <a:rPr lang="en-GB" sz="4400" b="1">
                <a:solidFill>
                  <a:schemeClr val="tx2"/>
                </a:solidFill>
                <a:latin typeface="Century Gothic" panose="020B0502020202020204" pitchFamily="34" charset="0"/>
                <a:ea typeface="Lato"/>
                <a:cs typeface="Lato"/>
                <a:sym typeface="Lato"/>
              </a:rPr>
              <a:t>Secondary 15</a:t>
            </a:r>
          </a:p>
        </p:txBody>
      </p:sp>
    </p:spTree>
    <p:extLst>
      <p:ext uri="{BB962C8B-B14F-4D97-AF65-F5344CB8AC3E}">
        <p14:creationId xmlns:p14="http://schemas.microsoft.com/office/powerpoint/2010/main" val="3450371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Issues to Consider">
    <p:spTree>
      <p:nvGrpSpPr>
        <p:cNvPr id="1" name=""/>
        <p:cNvGrpSpPr/>
        <p:nvPr/>
      </p:nvGrpSpPr>
      <p:grpSpPr>
        <a:xfrm>
          <a:off x="0" y="0"/>
          <a:ext cx="0" cy="0"/>
          <a:chOff x="0" y="0"/>
          <a:chExt cx="0" cy="0"/>
        </a:xfrm>
      </p:grpSpPr>
      <p:sp>
        <p:nvSpPr>
          <p:cNvPr id="19" name="Shape 114">
            <a:extLst>
              <a:ext uri="{FF2B5EF4-FFF2-40B4-BE49-F238E27FC236}">
                <a16:creationId xmlns:a16="http://schemas.microsoft.com/office/drawing/2014/main" id="{FC5DE063-A0D5-4722-AC4F-46FD6B5BDFD8}"/>
              </a:ext>
            </a:extLst>
          </p:cNvPr>
          <p:cNvSpPr/>
          <p:nvPr/>
        </p:nvSpPr>
        <p:spPr>
          <a:xfrm>
            <a:off x="540000" y="540000"/>
            <a:ext cx="548615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a:solidFill>
                  <a:schemeClr val="tx1"/>
                </a:solidFill>
                <a:latin typeface="Century Gothic" panose="020B0502020202020204" pitchFamily="34" charset="0"/>
                <a:ea typeface="Lato"/>
                <a:cs typeface="Lato"/>
                <a:sym typeface="Lato"/>
              </a:rPr>
              <a:t>Issues to consider</a:t>
            </a:r>
          </a:p>
        </p:txBody>
      </p:sp>
      <p:sp>
        <p:nvSpPr>
          <p:cNvPr id="4" name="Text Placeholder 3">
            <a:extLst>
              <a:ext uri="{FF2B5EF4-FFF2-40B4-BE49-F238E27FC236}">
                <a16:creationId xmlns:a16="http://schemas.microsoft.com/office/drawing/2014/main" id="{9768A9B8-4B0A-4DD9-BD28-D8D11742A664}"/>
              </a:ext>
            </a:extLst>
          </p:cNvPr>
          <p:cNvSpPr>
            <a:spLocks noGrp="1"/>
          </p:cNvSpPr>
          <p:nvPr>
            <p:ph type="body" sz="quarter" idx="13" hasCustomPrompt="1"/>
          </p:nvPr>
        </p:nvSpPr>
        <p:spPr>
          <a:xfrm>
            <a:off x="570384" y="2009954"/>
            <a:ext cx="8069263" cy="3951287"/>
          </a:xfrm>
        </p:spPr>
        <p:txBody>
          <a:bodyPr/>
          <a:lstStyle>
            <a:lvl1pPr marL="285750" indent="-285750">
              <a:lnSpc>
                <a:spcPct val="200000"/>
              </a:lnSpc>
              <a:buClr>
                <a:schemeClr val="tx2"/>
              </a:buClr>
              <a:buFont typeface="Arial" panose="020B0604020202020204" pitchFamily="34" charset="0"/>
              <a:buChar char="•"/>
              <a:defRPr sz="1600" b="0">
                <a:solidFill>
                  <a:schemeClr val="tx1"/>
                </a:solidFill>
              </a:defRPr>
            </a:lvl1pPr>
          </a:lstStyle>
          <a:p>
            <a:pPr lvl="0"/>
            <a:r>
              <a:rPr lang="en-US"/>
              <a:t>Starter:</a:t>
            </a:r>
          </a:p>
          <a:p>
            <a:pPr lvl="0"/>
            <a:r>
              <a:rPr lang="en-US"/>
              <a:t>Why are we talking about this? (This should be bold and in purple)</a:t>
            </a:r>
          </a:p>
          <a:p>
            <a:pPr lvl="0"/>
            <a:r>
              <a:rPr lang="en-US"/>
              <a:t>Following points</a:t>
            </a:r>
          </a:p>
          <a:p>
            <a:pPr lvl="0"/>
            <a:r>
              <a:rPr lang="en-US"/>
              <a:t>Career Launchpad</a:t>
            </a:r>
          </a:p>
          <a:p>
            <a:pPr lvl="0"/>
            <a:r>
              <a:rPr lang="en-US"/>
              <a:t>Vote</a:t>
            </a:r>
          </a:p>
        </p:txBody>
      </p:sp>
    </p:spTree>
    <p:extLst>
      <p:ext uri="{BB962C8B-B14F-4D97-AF65-F5344CB8AC3E}">
        <p14:creationId xmlns:p14="http://schemas.microsoft.com/office/powerpoint/2010/main" val="4292860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Learning Objectives">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33BFEB9-CF5C-44C5-8A02-CB490F8A45FF}"/>
              </a:ext>
            </a:extLst>
          </p:cNvPr>
          <p:cNvSpPr>
            <a:spLocks noGrp="1"/>
          </p:cNvSpPr>
          <p:nvPr>
            <p:ph type="body" sz="quarter" idx="12" hasCustomPrompt="1"/>
          </p:nvPr>
        </p:nvSpPr>
        <p:spPr>
          <a:xfrm>
            <a:off x="466725" y="4335463"/>
            <a:ext cx="8210550" cy="2039937"/>
          </a:xfrm>
        </p:spPr>
        <p:txBody>
          <a:bodyPr/>
          <a:lstStyle>
            <a:lvl1pPr marL="285750" indent="-285750">
              <a:lnSpc>
                <a:spcPct val="200000"/>
              </a:lnSpc>
              <a:buClr>
                <a:schemeClr val="tx2"/>
              </a:buClr>
              <a:buFont typeface="Arial" panose="020B0604020202020204" pitchFamily="34" charset="0"/>
              <a:buChar char="•"/>
              <a:defRPr b="1">
                <a:solidFill>
                  <a:schemeClr val="tx2"/>
                </a:solidFill>
              </a:defRPr>
            </a:lvl1pPr>
            <a:lvl2pPr marL="457200" indent="0">
              <a:buNone/>
              <a:defRPr sz="1600"/>
            </a:lvl2pPr>
          </a:lstStyle>
          <a:p>
            <a:pPr lvl="0"/>
            <a:r>
              <a:rPr lang="en-US"/>
              <a:t>Key word (bold, purple): Meaning (lowercase, normal)</a:t>
            </a:r>
          </a:p>
          <a:p>
            <a:pPr lvl="0"/>
            <a:r>
              <a:rPr lang="en-US"/>
              <a:t>Key word:</a:t>
            </a:r>
          </a:p>
          <a:p>
            <a:pPr lvl="0"/>
            <a:r>
              <a:rPr lang="en-US"/>
              <a:t>Key word:</a:t>
            </a:r>
          </a:p>
          <a:p>
            <a:pPr lvl="0"/>
            <a:endParaRPr lang="en-US"/>
          </a:p>
          <a:p>
            <a:pPr lvl="1"/>
            <a:endParaRPr lang="en-US"/>
          </a:p>
        </p:txBody>
      </p:sp>
      <p:sp>
        <p:nvSpPr>
          <p:cNvPr id="4" name="Shape 114">
            <a:extLst>
              <a:ext uri="{FF2B5EF4-FFF2-40B4-BE49-F238E27FC236}">
                <a16:creationId xmlns:a16="http://schemas.microsoft.com/office/drawing/2014/main" id="{B4B4B7E9-811B-4FB5-8E96-89BD72E83695}"/>
              </a:ext>
            </a:extLst>
          </p:cNvPr>
          <p:cNvSpPr/>
          <p:nvPr/>
        </p:nvSpPr>
        <p:spPr>
          <a:xfrm>
            <a:off x="540000" y="540000"/>
            <a:ext cx="655930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a:solidFill>
                  <a:schemeClr val="tx1"/>
                </a:solidFill>
                <a:latin typeface="Century Gothic" panose="020B0502020202020204" pitchFamily="34" charset="0"/>
                <a:ea typeface="Lato"/>
                <a:cs typeface="Lato"/>
                <a:sym typeface="Lato"/>
              </a:rPr>
              <a:t>Learning objectives for today</a:t>
            </a:r>
          </a:p>
        </p:txBody>
      </p:sp>
      <p:sp>
        <p:nvSpPr>
          <p:cNvPr id="5" name="Shape 114">
            <a:extLst>
              <a:ext uri="{FF2B5EF4-FFF2-40B4-BE49-F238E27FC236}">
                <a16:creationId xmlns:a16="http://schemas.microsoft.com/office/drawing/2014/main" id="{2F942913-854C-4825-ACC8-BA5AEBBC3CD9}"/>
              </a:ext>
            </a:extLst>
          </p:cNvPr>
          <p:cNvSpPr/>
          <p:nvPr/>
        </p:nvSpPr>
        <p:spPr>
          <a:xfrm>
            <a:off x="540000" y="3485606"/>
            <a:ext cx="655930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a:solidFill>
                  <a:schemeClr val="tx1"/>
                </a:solidFill>
                <a:latin typeface="Century Gothic" panose="020B0502020202020204" pitchFamily="34" charset="0"/>
                <a:ea typeface="Lato"/>
                <a:cs typeface="Lato"/>
                <a:sym typeface="Lato"/>
              </a:rPr>
              <a:t>Keywords</a:t>
            </a:r>
          </a:p>
        </p:txBody>
      </p:sp>
      <p:sp>
        <p:nvSpPr>
          <p:cNvPr id="8" name="Text Placeholder 7">
            <a:extLst>
              <a:ext uri="{FF2B5EF4-FFF2-40B4-BE49-F238E27FC236}">
                <a16:creationId xmlns:a16="http://schemas.microsoft.com/office/drawing/2014/main" id="{17CB6F5C-6D68-43F4-85C9-25930A891553}"/>
              </a:ext>
            </a:extLst>
          </p:cNvPr>
          <p:cNvSpPr>
            <a:spLocks noGrp="1"/>
          </p:cNvSpPr>
          <p:nvPr>
            <p:ph type="body" sz="quarter" idx="11" hasCustomPrompt="1"/>
          </p:nvPr>
        </p:nvSpPr>
        <p:spPr>
          <a:xfrm>
            <a:off x="497108" y="1412174"/>
            <a:ext cx="8146799" cy="1559736"/>
          </a:xfrm>
        </p:spPr>
        <p:txBody>
          <a:bodyPr/>
          <a:lstStyle>
            <a:lvl1pPr marL="342900" indent="-342900">
              <a:lnSpc>
                <a:spcPct val="200000"/>
              </a:lnSpc>
              <a:buClr>
                <a:schemeClr val="accent1"/>
              </a:buClr>
              <a:buAutoNum type="arabicPeriod"/>
              <a:defRPr/>
            </a:lvl1pPr>
          </a:lstStyle>
          <a:p>
            <a:pPr lvl="0"/>
            <a:r>
              <a:rPr lang="en-US"/>
              <a:t>Write learning objective here</a:t>
            </a:r>
          </a:p>
          <a:p>
            <a:pPr lvl="0"/>
            <a:r>
              <a:rPr lang="en-US"/>
              <a:t>Write learning objective here</a:t>
            </a:r>
          </a:p>
          <a:p>
            <a:pPr lvl="0"/>
            <a:endParaRPr lang="en-US"/>
          </a:p>
        </p:txBody>
      </p:sp>
      <p:cxnSp>
        <p:nvCxnSpPr>
          <p:cNvPr id="13" name="Straight Connector 12">
            <a:extLst>
              <a:ext uri="{FF2B5EF4-FFF2-40B4-BE49-F238E27FC236}">
                <a16:creationId xmlns:a16="http://schemas.microsoft.com/office/drawing/2014/main" id="{9B9BB49B-1B66-4C7C-9911-68F7410AD577}"/>
              </a:ext>
            </a:extLst>
          </p:cNvPr>
          <p:cNvCxnSpPr/>
          <p:nvPr/>
        </p:nvCxnSpPr>
        <p:spPr>
          <a:xfrm>
            <a:off x="53752" y="3245963"/>
            <a:ext cx="9036496" cy="0"/>
          </a:xfrm>
          <a:prstGeom prst="line">
            <a:avLst/>
          </a:prstGeom>
          <a:ln w="28575">
            <a:solidFill>
              <a:srgbClr val="43D6B7"/>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7647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Titl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2FFBDDD-9207-49ED-865E-A2FFF820E72C}"/>
              </a:ext>
            </a:extLst>
          </p:cNvPr>
          <p:cNvSpPr>
            <a:spLocks noGrp="1"/>
          </p:cNvSpPr>
          <p:nvPr>
            <p:ph type="title"/>
          </p:nvPr>
        </p:nvSpPr>
        <p:spPr>
          <a:xfrm>
            <a:off x="457200" y="274638"/>
            <a:ext cx="7387389" cy="769158"/>
          </a:xfrm>
        </p:spPr>
        <p:txBody>
          <a:bodyPr>
            <a:normAutofit/>
          </a:bodyPr>
          <a:lstStyle>
            <a:lvl1pPr algn="l">
              <a:defRPr lang="en-US" sz="2800" b="1" kern="1200">
                <a:solidFill>
                  <a:schemeClr val="tx1"/>
                </a:solidFill>
                <a:latin typeface="+mn-lt"/>
                <a:ea typeface="+mj-ea"/>
                <a:cs typeface="+mj-cs"/>
              </a:defRPr>
            </a:lvl1pPr>
          </a:lstStyle>
          <a:p>
            <a:r>
              <a:rPr lang="en-US"/>
              <a:t>Click to edit Master title style</a:t>
            </a:r>
          </a:p>
        </p:txBody>
      </p:sp>
      <p:pic>
        <p:nvPicPr>
          <p:cNvPr id="7" name="Picture 6">
            <a:extLst>
              <a:ext uri="{FF2B5EF4-FFF2-40B4-BE49-F238E27FC236}">
                <a16:creationId xmlns:a16="http://schemas.microsoft.com/office/drawing/2014/main" id="{09746B77-5514-4F25-8039-1A1E79B459FC}"/>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4155306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mon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7237562" cy="457199"/>
          </a:xfrm>
          <a:prstGeom prst="rect">
            <a:avLst/>
          </a:prstGeom>
        </p:spPr>
        <p:txBody>
          <a:bodyPr>
            <a:noAutofit/>
          </a:bodyPr>
          <a:lstStyle>
            <a:lvl1pPr algn="l">
              <a:defRPr sz="2800" b="1">
                <a:latin typeface="+mn-lt"/>
              </a:defRPr>
            </a:lvl1pPr>
          </a:lstStyle>
          <a:p>
            <a:r>
              <a:rPr lang="en-US"/>
              <a:t>Commonly used boxes</a:t>
            </a:r>
          </a:p>
        </p:txBody>
      </p:sp>
      <p:sp>
        <p:nvSpPr>
          <p:cNvPr id="5" name="Text Placeholder 4">
            <a:extLst>
              <a:ext uri="{FF2B5EF4-FFF2-40B4-BE49-F238E27FC236}">
                <a16:creationId xmlns:a16="http://schemas.microsoft.com/office/drawing/2014/main" id="{0D5172E2-B8C0-4B53-8CD7-E38E5A07A91D}"/>
              </a:ext>
            </a:extLst>
          </p:cNvPr>
          <p:cNvSpPr>
            <a:spLocks noGrp="1"/>
          </p:cNvSpPr>
          <p:nvPr>
            <p:ph type="body" sz="quarter" idx="13" hasCustomPrompt="1"/>
          </p:nvPr>
        </p:nvSpPr>
        <p:spPr>
          <a:xfrm>
            <a:off x="400978" y="1620499"/>
            <a:ext cx="4355980" cy="2541708"/>
          </a:xfrm>
          <a:prstGeom prst="cloud">
            <a:avLst/>
          </a:prstGeom>
          <a:solidFill>
            <a:schemeClr val="accent5"/>
          </a:solidFill>
          <a:ln w="28575">
            <a:solidFill>
              <a:srgbClr val="AA32EA"/>
            </a:solidFill>
          </a:ln>
        </p:spPr>
        <p:txBody>
          <a:bodyPr anchor="ctr">
            <a:normAutofit/>
          </a:bodyPr>
          <a:lstStyle>
            <a:lvl1pPr marL="0" indent="0" algn="ctr">
              <a:buNone/>
              <a:defRPr sz="1600" b="1"/>
            </a:lvl1pPr>
            <a:lvl2pPr marL="457200" indent="0" algn="ctr">
              <a:buNone/>
              <a:defRPr sz="1600"/>
            </a:lvl2pPr>
          </a:lstStyle>
          <a:p>
            <a:pPr lvl="0"/>
            <a:r>
              <a:rPr lang="en-US"/>
              <a:t>Group task (Time in mins)</a:t>
            </a:r>
          </a:p>
          <a:p>
            <a:pPr lvl="1"/>
            <a:r>
              <a:rPr lang="en-US"/>
              <a:t>Activity information</a:t>
            </a:r>
          </a:p>
        </p:txBody>
      </p:sp>
      <p:sp>
        <p:nvSpPr>
          <p:cNvPr id="8" name="Text Placeholder 7">
            <a:extLst>
              <a:ext uri="{FF2B5EF4-FFF2-40B4-BE49-F238E27FC236}">
                <a16:creationId xmlns:a16="http://schemas.microsoft.com/office/drawing/2014/main" id="{E7843B41-02CF-4B64-BCD9-B9CC93735139}"/>
              </a:ext>
            </a:extLst>
          </p:cNvPr>
          <p:cNvSpPr>
            <a:spLocks noGrp="1"/>
          </p:cNvSpPr>
          <p:nvPr>
            <p:ph type="body" sz="quarter" idx="14" hasCustomPrompt="1"/>
          </p:nvPr>
        </p:nvSpPr>
        <p:spPr>
          <a:xfrm>
            <a:off x="5253036" y="1148331"/>
            <a:ext cx="2994025" cy="1080000"/>
          </a:xfrm>
          <a:prstGeom prst="roundRect">
            <a:avLst/>
          </a:prstGeom>
          <a:solidFill>
            <a:schemeClr val="bg2"/>
          </a:solidFill>
          <a:ln w="28575">
            <a:solidFill>
              <a:srgbClr val="AA32EA"/>
            </a:solidFill>
          </a:ln>
        </p:spPr>
        <p:txBody>
          <a:bodyPr anchor="ctr">
            <a:normAutofit/>
          </a:bodyPr>
          <a:lstStyle>
            <a:lvl1pPr marL="0" indent="0" algn="ctr">
              <a:buNone/>
              <a:defRPr sz="1600" b="0"/>
            </a:lvl1pPr>
          </a:lstStyle>
          <a:p>
            <a:pPr lvl="0"/>
            <a:r>
              <a:rPr lang="en-US"/>
              <a:t>Information box – key words in bold</a:t>
            </a:r>
          </a:p>
        </p:txBody>
      </p:sp>
      <p:sp>
        <p:nvSpPr>
          <p:cNvPr id="12" name="Text Placeholder 7">
            <a:extLst>
              <a:ext uri="{FF2B5EF4-FFF2-40B4-BE49-F238E27FC236}">
                <a16:creationId xmlns:a16="http://schemas.microsoft.com/office/drawing/2014/main" id="{88D644EF-BAA6-4E05-AE1F-70DBA267BF45}"/>
              </a:ext>
            </a:extLst>
          </p:cNvPr>
          <p:cNvSpPr>
            <a:spLocks noGrp="1"/>
          </p:cNvSpPr>
          <p:nvPr>
            <p:ph type="body" sz="quarter" idx="16" hasCustomPrompt="1"/>
          </p:nvPr>
        </p:nvSpPr>
        <p:spPr>
          <a:xfrm>
            <a:off x="5251859" y="3622207"/>
            <a:ext cx="2994025" cy="1080000"/>
          </a:xfrm>
          <a:prstGeom prst="roundRect">
            <a:avLst/>
          </a:prstGeom>
          <a:solidFill>
            <a:schemeClr val="accent3"/>
          </a:solidFill>
          <a:ln w="28575">
            <a:solidFill>
              <a:schemeClr val="tx1"/>
            </a:solidFill>
          </a:ln>
        </p:spPr>
        <p:txBody>
          <a:bodyPr anchor="ctr">
            <a:normAutofit/>
          </a:bodyPr>
          <a:lstStyle>
            <a:lvl1pPr marL="0" indent="0" algn="ctr">
              <a:buNone/>
              <a:defRPr sz="1600" b="1">
                <a:solidFill>
                  <a:schemeClr val="tx1"/>
                </a:solidFill>
              </a:defRPr>
            </a:lvl1pPr>
          </a:lstStyle>
          <a:p>
            <a:pPr lvl="0"/>
            <a:r>
              <a:rPr lang="en-US"/>
              <a:t>SEND/Definition Box:</a:t>
            </a:r>
          </a:p>
        </p:txBody>
      </p:sp>
      <p:sp>
        <p:nvSpPr>
          <p:cNvPr id="4" name="Text Placeholder 3">
            <a:extLst>
              <a:ext uri="{FF2B5EF4-FFF2-40B4-BE49-F238E27FC236}">
                <a16:creationId xmlns:a16="http://schemas.microsoft.com/office/drawing/2014/main" id="{D5D8471F-BD68-4AFA-90A1-ED78E7901F34}"/>
              </a:ext>
            </a:extLst>
          </p:cNvPr>
          <p:cNvSpPr>
            <a:spLocks noGrp="1"/>
          </p:cNvSpPr>
          <p:nvPr>
            <p:ph type="body" sz="quarter" idx="17" hasCustomPrompt="1"/>
          </p:nvPr>
        </p:nvSpPr>
        <p:spPr>
          <a:xfrm>
            <a:off x="5251859" y="2385269"/>
            <a:ext cx="2995200" cy="1080000"/>
          </a:xfrm>
          <a:prstGeom prst="roundRect">
            <a:avLst/>
          </a:prstGeom>
          <a:solidFill>
            <a:srgbClr val="AA32EA"/>
          </a:solidFill>
          <a:ln>
            <a:solidFill>
              <a:srgbClr val="AA32EA"/>
            </a:solidFill>
          </a:ln>
        </p:spPr>
        <p:txBody>
          <a:bodyPr anchor="ctr"/>
          <a:lstStyle>
            <a:lvl1pPr marL="0" indent="0" algn="ctr">
              <a:buNone/>
              <a:defRPr sz="1600" b="1">
                <a:solidFill>
                  <a:schemeClr val="bg1"/>
                </a:solidFill>
              </a:defRPr>
            </a:lvl1pPr>
          </a:lstStyle>
          <a:p>
            <a:pPr lvl="0"/>
            <a:r>
              <a:rPr lang="en-US"/>
              <a:t>Challenge</a:t>
            </a:r>
          </a:p>
        </p:txBody>
      </p:sp>
      <p:sp>
        <p:nvSpPr>
          <p:cNvPr id="10" name="Text Placeholder 7">
            <a:extLst>
              <a:ext uri="{FF2B5EF4-FFF2-40B4-BE49-F238E27FC236}">
                <a16:creationId xmlns:a16="http://schemas.microsoft.com/office/drawing/2014/main" id="{77269F30-4ADC-40DA-AD25-97F31391CC29}"/>
              </a:ext>
            </a:extLst>
          </p:cNvPr>
          <p:cNvSpPr>
            <a:spLocks noGrp="1"/>
          </p:cNvSpPr>
          <p:nvPr>
            <p:ph type="body" sz="quarter" idx="18" hasCustomPrompt="1"/>
          </p:nvPr>
        </p:nvSpPr>
        <p:spPr>
          <a:xfrm>
            <a:off x="5251858" y="4859145"/>
            <a:ext cx="2994025" cy="1080000"/>
          </a:xfrm>
          <a:prstGeom prst="roundRect">
            <a:avLst/>
          </a:prstGeom>
          <a:solidFill>
            <a:schemeClr val="bg1">
              <a:lumMod val="95000"/>
            </a:schemeClr>
          </a:solidFill>
          <a:ln w="28575">
            <a:solidFill>
              <a:schemeClr val="tx1"/>
            </a:solidFill>
          </a:ln>
        </p:spPr>
        <p:txBody>
          <a:bodyPr anchor="ctr">
            <a:normAutofit/>
          </a:bodyPr>
          <a:lstStyle>
            <a:lvl1pPr marL="0" indent="0" algn="ctr">
              <a:buNone/>
              <a:defRPr sz="1600" b="1"/>
            </a:lvl1pPr>
          </a:lstStyle>
          <a:p>
            <a:pPr lvl="0"/>
            <a:r>
              <a:rPr lang="en-US"/>
              <a:t>Teachers note</a:t>
            </a:r>
          </a:p>
        </p:txBody>
      </p:sp>
      <p:sp>
        <p:nvSpPr>
          <p:cNvPr id="13" name="Text Placeholder 7">
            <a:extLst>
              <a:ext uri="{FF2B5EF4-FFF2-40B4-BE49-F238E27FC236}">
                <a16:creationId xmlns:a16="http://schemas.microsoft.com/office/drawing/2014/main" id="{933C272E-2746-4403-A6CE-5E6DA906279A}"/>
              </a:ext>
            </a:extLst>
          </p:cNvPr>
          <p:cNvSpPr>
            <a:spLocks noGrp="1"/>
          </p:cNvSpPr>
          <p:nvPr>
            <p:ph type="body" sz="quarter" idx="19" hasCustomPrompt="1"/>
          </p:nvPr>
        </p:nvSpPr>
        <p:spPr>
          <a:xfrm>
            <a:off x="1081956" y="4859145"/>
            <a:ext cx="2994025" cy="1080000"/>
          </a:xfrm>
          <a:prstGeom prst="roundRect">
            <a:avLst/>
          </a:prstGeom>
          <a:solidFill>
            <a:schemeClr val="accent1"/>
          </a:solidFill>
          <a:ln w="28575">
            <a:solidFill>
              <a:schemeClr val="accent2"/>
            </a:solidFill>
          </a:ln>
        </p:spPr>
        <p:txBody>
          <a:bodyPr anchor="ctr">
            <a:normAutofit/>
          </a:bodyPr>
          <a:lstStyle>
            <a:lvl1pPr marL="0" indent="0" algn="ctr">
              <a:buNone/>
              <a:defRPr sz="1600" b="0"/>
            </a:lvl1pPr>
          </a:lstStyle>
          <a:p>
            <a:pPr lvl="0"/>
            <a:r>
              <a:rPr lang="en-US"/>
              <a:t>Other</a:t>
            </a:r>
          </a:p>
        </p:txBody>
      </p:sp>
      <p:pic>
        <p:nvPicPr>
          <p:cNvPr id="11" name="Picture 10">
            <a:extLst>
              <a:ext uri="{FF2B5EF4-FFF2-40B4-BE49-F238E27FC236}">
                <a16:creationId xmlns:a16="http://schemas.microsoft.com/office/drawing/2014/main" id="{7611E0A4-D6C2-44D1-B9FA-CEF1EDEACDB6}"/>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3321474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mparison Summary">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94FC0DA-1F7A-4A4F-96DF-822CA2457C43}"/>
              </a:ext>
            </a:extLst>
          </p:cNvPr>
          <p:cNvSpPr>
            <a:spLocks noGrp="1"/>
          </p:cNvSpPr>
          <p:nvPr>
            <p:ph type="title" hasCustomPrompt="1"/>
          </p:nvPr>
        </p:nvSpPr>
        <p:spPr>
          <a:xfrm>
            <a:off x="1408123" y="232022"/>
            <a:ext cx="6327748" cy="1038771"/>
          </a:xfrm>
          <a:prstGeom prst="rect">
            <a:avLst/>
          </a:prstGeom>
        </p:spPr>
        <p:txBody>
          <a:bodyPr>
            <a:normAutofit/>
          </a:bodyPr>
          <a:lstStyle>
            <a:lvl1pPr algn="ctr">
              <a:defRPr lang="en-US" sz="2800" b="1" kern="1200" dirty="0">
                <a:solidFill>
                  <a:schemeClr val="tx1"/>
                </a:solidFill>
                <a:latin typeface="+mn-lt"/>
                <a:ea typeface="+mj-ea"/>
                <a:cs typeface="+mj-cs"/>
              </a:defRPr>
            </a:lvl1pPr>
          </a:lstStyle>
          <a:p>
            <a:r>
              <a:rPr lang="en-GB"/>
              <a:t>Copy the Vote Topic Question Here</a:t>
            </a:r>
            <a:endParaRPr lang="en-US"/>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73955" y="1850591"/>
            <a:ext cx="3993845" cy="4003736"/>
          </a:xfrm>
          <a:ln>
            <a:solidFill>
              <a:schemeClr val="tx1"/>
            </a:solidFill>
          </a:ln>
        </p:spPr>
        <p:txBody>
          <a:bodyPr>
            <a:normAutofit/>
          </a:bodyPr>
          <a:lstStyle>
            <a:lvl1pPr marL="285750" indent="-285750">
              <a:buClr>
                <a:schemeClr val="accent2"/>
              </a:buClr>
              <a:buFont typeface="Arial" panose="020B0604020202020204" pitchFamily="34" charset="0"/>
              <a:buChar char="•"/>
              <a:defRPr sz="1600"/>
            </a:lvl1pPr>
            <a:lvl2pPr marL="457200" indent="0">
              <a:buNone/>
              <a:defRPr/>
            </a:lvl2pPr>
          </a:lstStyle>
          <a:p>
            <a:pPr lvl="0"/>
            <a:r>
              <a:rPr lang="en-US"/>
              <a:t>These boxes should </a:t>
            </a:r>
            <a:r>
              <a:rPr lang="en-US" err="1"/>
              <a:t>summarise</a:t>
            </a:r>
            <a:r>
              <a:rPr lang="en-US"/>
              <a:t> the main arguments for each side of the question. </a:t>
            </a:r>
          </a:p>
          <a:p>
            <a:pPr lvl="0"/>
            <a:r>
              <a:rPr lang="en-US"/>
              <a:t>The bullet points should be the same </a:t>
            </a:r>
            <a:r>
              <a:rPr lang="en-US" err="1"/>
              <a:t>colour</a:t>
            </a:r>
            <a:r>
              <a:rPr lang="en-US"/>
              <a:t> as the above box.</a:t>
            </a:r>
          </a:p>
        </p:txBody>
      </p:sp>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621692" y="1850591"/>
            <a:ext cx="3950305" cy="4003736"/>
          </a:xfrm>
          <a:ln>
            <a:solidFill>
              <a:schemeClr val="tx1"/>
            </a:solidFill>
          </a:ln>
        </p:spPr>
        <p:txBody>
          <a:bodyPr>
            <a:normAutofit/>
          </a:bodyPr>
          <a:lstStyle>
            <a:lvl1pPr marL="285750" indent="-285750">
              <a:buClr>
                <a:schemeClr val="bg2"/>
              </a:buClr>
              <a:buFont typeface="Arial" panose="020B0604020202020204" pitchFamily="34" charset="0"/>
              <a:buChar char="•"/>
              <a:defRPr sz="1600"/>
            </a:lvl1pPr>
            <a:lvl2pPr marL="457200" indent="0">
              <a:buNone/>
              <a:defRPr/>
            </a:lvl2pPr>
          </a:lstStyle>
          <a:p>
            <a:pPr lvl="0"/>
            <a:r>
              <a:rPr lang="en-US"/>
              <a:t>These boxes should </a:t>
            </a:r>
            <a:r>
              <a:rPr lang="en-US" err="1"/>
              <a:t>summarise</a:t>
            </a:r>
            <a:r>
              <a:rPr lang="en-US"/>
              <a:t> the main arguments for each side of the question. </a:t>
            </a:r>
          </a:p>
          <a:p>
            <a:pPr lvl="0"/>
            <a:r>
              <a:rPr lang="en-US"/>
              <a:t>The bullet points should be the same </a:t>
            </a:r>
            <a:r>
              <a:rPr lang="en-US" err="1"/>
              <a:t>colour</a:t>
            </a:r>
            <a:r>
              <a:rPr lang="en-US"/>
              <a:t> as the above box.</a:t>
            </a:r>
          </a:p>
        </p:txBody>
      </p:sp>
      <p:sp>
        <p:nvSpPr>
          <p:cNvPr id="18" name="Shape 223">
            <a:extLst>
              <a:ext uri="{FF2B5EF4-FFF2-40B4-BE49-F238E27FC236}">
                <a16:creationId xmlns:a16="http://schemas.microsoft.com/office/drawing/2014/main" id="{E23674C8-DF6F-445F-A311-54882E2AA41D}"/>
              </a:ext>
            </a:extLst>
          </p:cNvPr>
          <p:cNvSpPr/>
          <p:nvPr/>
        </p:nvSpPr>
        <p:spPr>
          <a:xfrm>
            <a:off x="4571998" y="1444372"/>
            <a:ext cx="3995802" cy="406219"/>
          </a:xfrm>
          <a:prstGeom prst="rect">
            <a:avLst/>
          </a:prstGeom>
          <a:solidFill>
            <a:srgbClr val="97E8D7"/>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dk1"/>
                </a:solidFill>
                <a:latin typeface="Century Gothic" panose="020B0502020202020204" pitchFamily="34" charset="0"/>
                <a:ea typeface="Lato" panose="020F0502020204030203" pitchFamily="34" charset="0"/>
                <a:cs typeface="Lato" panose="020F0502020204030203" pitchFamily="34" charset="0"/>
                <a:sym typeface="Calibri"/>
              </a:rPr>
              <a:t>NO</a:t>
            </a:r>
          </a:p>
        </p:txBody>
      </p:sp>
      <p:sp>
        <p:nvSpPr>
          <p:cNvPr id="19" name="Shape 234">
            <a:extLst>
              <a:ext uri="{FF2B5EF4-FFF2-40B4-BE49-F238E27FC236}">
                <a16:creationId xmlns:a16="http://schemas.microsoft.com/office/drawing/2014/main" id="{44948174-0394-4326-B2FB-3CCE21FB747C}"/>
              </a:ext>
            </a:extLst>
          </p:cNvPr>
          <p:cNvSpPr/>
          <p:nvPr/>
        </p:nvSpPr>
        <p:spPr>
          <a:xfrm>
            <a:off x="621692" y="1444372"/>
            <a:ext cx="3950307" cy="406219"/>
          </a:xfrm>
          <a:prstGeom prst="rect">
            <a:avLst/>
          </a:prstGeom>
          <a:solidFill>
            <a:srgbClr val="BD60EF"/>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dk1"/>
                </a:solidFill>
                <a:latin typeface="Century Gothic" panose="020B0502020202020204" pitchFamily="34" charset="0"/>
                <a:ea typeface="Lato" panose="020F0502020204030203" pitchFamily="34" charset="0"/>
                <a:cs typeface="Lato" panose="020F0502020204030203" pitchFamily="34" charset="0"/>
                <a:sym typeface="Calibri"/>
              </a:rPr>
              <a:t>YES</a:t>
            </a:r>
          </a:p>
        </p:txBody>
      </p:sp>
      <p:pic>
        <p:nvPicPr>
          <p:cNvPr id="11" name="Picture 10">
            <a:extLst>
              <a:ext uri="{FF2B5EF4-FFF2-40B4-BE49-F238E27FC236}">
                <a16:creationId xmlns:a16="http://schemas.microsoft.com/office/drawing/2014/main" id="{3D238BE8-6FD2-41D1-9C60-888A56636D02}"/>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3462582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areer Launchpa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1DEF6-C112-4BCD-8EF8-ADB6CE45252E}"/>
              </a:ext>
            </a:extLst>
          </p:cNvPr>
          <p:cNvSpPr/>
          <p:nvPr/>
        </p:nvSpPr>
        <p:spPr>
          <a:xfrm>
            <a:off x="180439" y="3426922"/>
            <a:ext cx="8800676" cy="3259377"/>
          </a:xfrm>
          <a:prstGeom prst="rect">
            <a:avLst/>
          </a:prstGeom>
          <a:solidFill>
            <a:schemeClr val="tx2">
              <a:alpha val="1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 Placeholder 11">
            <a:extLst>
              <a:ext uri="{FF2B5EF4-FFF2-40B4-BE49-F238E27FC236}">
                <a16:creationId xmlns:a16="http://schemas.microsoft.com/office/drawing/2014/main" id="{1F833950-833C-475A-A691-4FE801C34794}"/>
              </a:ext>
            </a:extLst>
          </p:cNvPr>
          <p:cNvSpPr>
            <a:spLocks noGrp="1"/>
          </p:cNvSpPr>
          <p:nvPr>
            <p:ph type="body" sz="quarter" idx="20" hasCustomPrompt="1"/>
          </p:nvPr>
        </p:nvSpPr>
        <p:spPr>
          <a:xfrm>
            <a:off x="4172875" y="3730469"/>
            <a:ext cx="4278975" cy="2671763"/>
          </a:xfrm>
          <a:prstGeom prst="roundRect">
            <a:avLst/>
          </a:prstGeom>
          <a:solidFill>
            <a:schemeClr val="accent1"/>
          </a:solidFill>
          <a:ln w="28575">
            <a:solidFill>
              <a:schemeClr val="accent2"/>
            </a:solidFill>
          </a:ln>
        </p:spPr>
        <p:txBody>
          <a:bodyPr anchor="ctr">
            <a:normAutofit/>
          </a:bodyPr>
          <a:lstStyle>
            <a:lvl1pPr marL="0" indent="0" algn="ctr">
              <a:buNone/>
              <a:defRPr sz="1600" b="0">
                <a:solidFill>
                  <a:schemeClr val="accent6"/>
                </a:solidFill>
              </a:defRPr>
            </a:lvl1pPr>
          </a:lstStyle>
          <a:p>
            <a:pPr lvl="0"/>
            <a:r>
              <a:rPr lang="en-GB"/>
              <a:t>Career spotlight: This is .... He is a .., which means ... </a:t>
            </a:r>
          </a:p>
          <a:p>
            <a:pPr lvl="0"/>
            <a:endParaRPr lang="en-GB"/>
          </a:p>
          <a:p>
            <a:pPr lvl="0"/>
            <a:r>
              <a:rPr lang="en-GB"/>
              <a:t>Click him to hear about how he got into a career in ...</a:t>
            </a:r>
          </a:p>
        </p:txBody>
      </p:sp>
      <p:sp>
        <p:nvSpPr>
          <p:cNvPr id="8" name="Rectangle 7">
            <a:extLst>
              <a:ext uri="{FF2B5EF4-FFF2-40B4-BE49-F238E27FC236}">
                <a16:creationId xmlns:a16="http://schemas.microsoft.com/office/drawing/2014/main" id="{8450BE83-20A5-4AD5-9347-F6ED54151A4F}"/>
              </a:ext>
            </a:extLst>
          </p:cNvPr>
          <p:cNvSpPr/>
          <p:nvPr/>
        </p:nvSpPr>
        <p:spPr>
          <a:xfrm>
            <a:off x="172126" y="178249"/>
            <a:ext cx="8800676" cy="3240360"/>
          </a:xfrm>
          <a:prstGeom prst="rect">
            <a:avLst/>
          </a:pr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Title 1">
            <a:extLst>
              <a:ext uri="{FF2B5EF4-FFF2-40B4-BE49-F238E27FC236}">
                <a16:creationId xmlns:a16="http://schemas.microsoft.com/office/drawing/2014/main" id="{43C77992-C979-4C00-A915-6251B7797C66}"/>
              </a:ext>
            </a:extLst>
          </p:cNvPr>
          <p:cNvSpPr>
            <a:spLocks noGrp="1"/>
          </p:cNvSpPr>
          <p:nvPr>
            <p:ph type="title" hasCustomPrompt="1"/>
          </p:nvPr>
        </p:nvSpPr>
        <p:spPr>
          <a:xfrm>
            <a:off x="323528" y="274641"/>
            <a:ext cx="3849545" cy="520349"/>
          </a:xfrm>
          <a:prstGeom prst="rect">
            <a:avLst/>
          </a:prstGeom>
        </p:spPr>
        <p:txBody>
          <a:bodyPr/>
          <a:lstStyle>
            <a:lvl1pPr marL="0" marR="0" indent="0" algn="l" rtl="0">
              <a:spcBef>
                <a:spcPts val="0"/>
              </a:spcBef>
              <a:buSzPct val="25000"/>
              <a:buNone/>
              <a:defRPr/>
            </a:lvl1pPr>
          </a:lstStyle>
          <a:p>
            <a:pPr marL="0" marR="0" lvl="0" indent="0" algn="l" rtl="0">
              <a:spcBef>
                <a:spcPts val="0"/>
              </a:spcBef>
              <a:buSzPct val="25000"/>
              <a:buNone/>
            </a:pPr>
            <a:r>
              <a:rPr lang="en-GB" sz="2800" b="1">
                <a:solidFill>
                  <a:schemeClr val="tx1"/>
                </a:solidFill>
                <a:latin typeface="Century Gothic" panose="020B0502020202020204" pitchFamily="34" charset="0"/>
                <a:ea typeface="Lato" panose="020F0502020204030203" pitchFamily="34" charset="0"/>
                <a:cs typeface="Lato" panose="020F0502020204030203" pitchFamily="34" charset="0"/>
                <a:sym typeface="Lato"/>
              </a:rPr>
              <a:t>Career Launchpad!</a:t>
            </a:r>
          </a:p>
        </p:txBody>
      </p:sp>
      <p:sp>
        <p:nvSpPr>
          <p:cNvPr id="26" name="Picture Placeholder 25">
            <a:extLst>
              <a:ext uri="{FF2B5EF4-FFF2-40B4-BE49-F238E27FC236}">
                <a16:creationId xmlns:a16="http://schemas.microsoft.com/office/drawing/2014/main" id="{B202AE5B-4974-447F-8ABF-D12E9A89C089}"/>
              </a:ext>
            </a:extLst>
          </p:cNvPr>
          <p:cNvSpPr>
            <a:spLocks noGrp="1"/>
          </p:cNvSpPr>
          <p:nvPr>
            <p:ph type="pic" sz="quarter" idx="15" hasCustomPrompt="1"/>
          </p:nvPr>
        </p:nvSpPr>
        <p:spPr>
          <a:xfrm>
            <a:off x="5373688" y="846138"/>
            <a:ext cx="3078162" cy="2443876"/>
          </a:xfrm>
        </p:spPr>
        <p:txBody>
          <a:bodyPr anchor="ctr">
            <a:normAutofit/>
          </a:bodyPr>
          <a:lstStyle>
            <a:lvl1pPr marL="0" indent="0">
              <a:buNone/>
              <a:defRPr sz="1600"/>
            </a:lvl1pPr>
          </a:lstStyle>
          <a:p>
            <a:r>
              <a:rPr lang="en-GB"/>
              <a:t>An image relating to the information on the left.</a:t>
            </a:r>
          </a:p>
        </p:txBody>
      </p:sp>
      <p:sp>
        <p:nvSpPr>
          <p:cNvPr id="28" name="Picture Placeholder 27">
            <a:extLst>
              <a:ext uri="{FF2B5EF4-FFF2-40B4-BE49-F238E27FC236}">
                <a16:creationId xmlns:a16="http://schemas.microsoft.com/office/drawing/2014/main" id="{90ACCFD2-7943-4AEF-88F0-D1F867DF1B6F}"/>
              </a:ext>
            </a:extLst>
          </p:cNvPr>
          <p:cNvSpPr>
            <a:spLocks noGrp="1"/>
          </p:cNvSpPr>
          <p:nvPr>
            <p:ph type="pic" sz="quarter" idx="16" hasCustomPrompt="1"/>
          </p:nvPr>
        </p:nvSpPr>
        <p:spPr>
          <a:xfrm>
            <a:off x="569914" y="3745793"/>
            <a:ext cx="2960687" cy="2672470"/>
          </a:xfrm>
        </p:spPr>
        <p:txBody>
          <a:bodyPr anchor="ctr">
            <a:normAutofit/>
          </a:bodyPr>
          <a:lstStyle>
            <a:lvl1pPr marL="0" indent="0">
              <a:buNone/>
              <a:defRPr sz="1600"/>
            </a:lvl1pPr>
          </a:lstStyle>
          <a:p>
            <a:r>
              <a:rPr lang="en-GB"/>
              <a:t>A screenshot of the video used in Career Spotlight</a:t>
            </a:r>
          </a:p>
        </p:txBody>
      </p:sp>
      <p:sp>
        <p:nvSpPr>
          <p:cNvPr id="30" name="Text Placeholder 29">
            <a:extLst>
              <a:ext uri="{FF2B5EF4-FFF2-40B4-BE49-F238E27FC236}">
                <a16:creationId xmlns:a16="http://schemas.microsoft.com/office/drawing/2014/main" id="{E4081CE7-9680-41C6-8AA6-ACAF4C6CC7F7}"/>
              </a:ext>
            </a:extLst>
          </p:cNvPr>
          <p:cNvSpPr>
            <a:spLocks noGrp="1"/>
          </p:cNvSpPr>
          <p:nvPr>
            <p:ph type="body" sz="quarter" idx="17" hasCustomPrompt="1"/>
          </p:nvPr>
        </p:nvSpPr>
        <p:spPr>
          <a:xfrm>
            <a:off x="311610" y="824725"/>
            <a:ext cx="4298950" cy="373844"/>
          </a:xfrm>
          <a:prstGeom prst="roundRect">
            <a:avLst/>
          </a:prstGeom>
          <a:solidFill>
            <a:schemeClr val="bg2"/>
          </a:solidFill>
          <a:ln w="28575">
            <a:solidFill>
              <a:srgbClr val="AA32EA"/>
            </a:solidFill>
          </a:ln>
        </p:spPr>
        <p:txBody>
          <a:bodyPr>
            <a:normAutofit/>
          </a:bodyPr>
          <a:lstStyle>
            <a:lvl1pPr marL="0" indent="0">
              <a:buNone/>
              <a:defRPr sz="1600"/>
            </a:lvl1pPr>
          </a:lstStyle>
          <a:p>
            <a:pPr lvl="0"/>
            <a:r>
              <a:rPr lang="en-US"/>
              <a:t>Learn about…</a:t>
            </a:r>
          </a:p>
        </p:txBody>
      </p:sp>
      <p:sp>
        <p:nvSpPr>
          <p:cNvPr id="5" name="Text Placeholder 4">
            <a:extLst>
              <a:ext uri="{FF2B5EF4-FFF2-40B4-BE49-F238E27FC236}">
                <a16:creationId xmlns:a16="http://schemas.microsoft.com/office/drawing/2014/main" id="{4F36DFA2-68E5-4B17-8F90-38FBDAC80A12}"/>
              </a:ext>
            </a:extLst>
          </p:cNvPr>
          <p:cNvSpPr>
            <a:spLocks noGrp="1"/>
          </p:cNvSpPr>
          <p:nvPr>
            <p:ph type="body" sz="quarter" idx="19" hasCustomPrompt="1"/>
          </p:nvPr>
        </p:nvSpPr>
        <p:spPr>
          <a:xfrm>
            <a:off x="311610" y="1276255"/>
            <a:ext cx="4699229" cy="2013046"/>
          </a:xfrm>
          <a:prstGeom prst="roundRect">
            <a:avLst/>
          </a:prstGeom>
          <a:solidFill>
            <a:schemeClr val="bg2"/>
          </a:solidFill>
          <a:ln w="28575">
            <a:solidFill>
              <a:srgbClr val="AA32EA"/>
            </a:solidFill>
          </a:ln>
        </p:spPr>
        <p:txBody>
          <a:bodyPr anchor="ctr"/>
          <a:lstStyle>
            <a:lvl1pPr marL="0" indent="0" algn="ctr">
              <a:buNone/>
              <a:defRPr sz="1600">
                <a:solidFill>
                  <a:schemeClr val="tx1"/>
                </a:solidFill>
              </a:defRPr>
            </a:lvl1pPr>
          </a:lstStyle>
          <a:p>
            <a:pPr lvl="0"/>
            <a:r>
              <a:rPr lang="en-US"/>
              <a:t>Further information about the topic.</a:t>
            </a:r>
          </a:p>
        </p:txBody>
      </p:sp>
    </p:spTree>
    <p:extLst>
      <p:ext uri="{BB962C8B-B14F-4D97-AF65-F5344CB8AC3E}">
        <p14:creationId xmlns:p14="http://schemas.microsoft.com/office/powerpoint/2010/main" val="29813683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7" name="Shape 246">
            <a:extLst>
              <a:ext uri="{FF2B5EF4-FFF2-40B4-BE49-F238E27FC236}">
                <a16:creationId xmlns:a16="http://schemas.microsoft.com/office/drawing/2014/main" id="{EC2CFFFB-4338-4B17-9C17-0C770B558F62}"/>
              </a:ext>
            </a:extLst>
          </p:cNvPr>
          <p:cNvSpPr txBox="1">
            <a:spLocks/>
          </p:cNvSpPr>
          <p:nvPr/>
        </p:nvSpPr>
        <p:spPr>
          <a:xfrm>
            <a:off x="2390613" y="4735972"/>
            <a:ext cx="4109877" cy="434967"/>
          </a:xfrm>
          <a:prstGeom prst="rect">
            <a:avLst/>
          </a:prstGeom>
          <a:noFill/>
          <a:ln>
            <a:noFill/>
          </a:ln>
        </p:spPr>
        <p:txBody>
          <a:bodyPr vert="horz"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2D2D2D"/>
              </a:buClr>
              <a:buSzPct val="25000"/>
              <a:buFont typeface="Calibri"/>
              <a:buNone/>
            </a:pPr>
            <a:r>
              <a:rPr lang="en-GB" sz="2400" b="1">
                <a:ea typeface="Lato" panose="020F0502020204030203" pitchFamily="34" charset="0"/>
                <a:cs typeface="Lato" panose="020F0502020204030203" pitchFamily="34" charset="0"/>
                <a:sym typeface="Calibri"/>
              </a:rPr>
              <a:t>To have your voice heard!</a:t>
            </a:r>
          </a:p>
        </p:txBody>
      </p:sp>
      <p:pic>
        <p:nvPicPr>
          <p:cNvPr id="8" name="Picture 7">
            <a:hlinkClick r:id="rId2"/>
            <a:extLst>
              <a:ext uri="{FF2B5EF4-FFF2-40B4-BE49-F238E27FC236}">
                <a16:creationId xmlns:a16="http://schemas.microsoft.com/office/drawing/2014/main" id="{6F0CCE7F-BF3C-4F4E-83D0-851D34E9A3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18031" y="2066700"/>
            <a:ext cx="2037547" cy="2409285"/>
          </a:xfrm>
          <a:prstGeom prst="rect">
            <a:avLst/>
          </a:prstGeom>
        </p:spPr>
      </p:pic>
      <p:sp>
        <p:nvSpPr>
          <p:cNvPr id="2" name="TextBox 1">
            <a:extLst>
              <a:ext uri="{FF2B5EF4-FFF2-40B4-BE49-F238E27FC236}">
                <a16:creationId xmlns:a16="http://schemas.microsoft.com/office/drawing/2014/main" id="{C9FCA0FD-013D-496C-914D-1B6F0E4E2473}"/>
              </a:ext>
            </a:extLst>
          </p:cNvPr>
          <p:cNvSpPr txBox="1"/>
          <p:nvPr/>
        </p:nvSpPr>
        <p:spPr>
          <a:xfrm>
            <a:off x="997527" y="534691"/>
            <a:ext cx="7148945" cy="1323439"/>
          </a:xfrm>
          <a:prstGeom prst="rect">
            <a:avLst/>
          </a:prstGeom>
          <a:noFill/>
        </p:spPr>
        <p:txBody>
          <a:bodyPr wrap="square" rtlCol="0" anchor="ctr">
            <a:spAutoFit/>
          </a:bodyPr>
          <a:lstStyle/>
          <a:p>
            <a:pPr algn="ctr"/>
            <a:r>
              <a:rPr lang="en-GB" sz="2400" b="1"/>
              <a:t>Vote Now on…</a:t>
            </a:r>
            <a:r>
              <a:rPr lang="en-GB" sz="2800" b="1"/>
              <a:t/>
            </a:r>
            <a:br>
              <a:rPr lang="en-GB" sz="2800" b="1"/>
            </a:br>
            <a:r>
              <a:rPr lang="en-GB" sz="2800" b="1"/>
              <a:t/>
            </a:r>
            <a:br>
              <a:rPr lang="en-GB" sz="2800" b="1"/>
            </a:br>
            <a:r>
              <a:rPr lang="en-GB" sz="2800" b="1"/>
              <a:t>www.votesforschools.com </a:t>
            </a:r>
          </a:p>
        </p:txBody>
      </p:sp>
      <p:sp>
        <p:nvSpPr>
          <p:cNvPr id="10" name="Rectangle: Rounded Corners 9">
            <a:hlinkClick r:id="rId2"/>
            <a:extLst>
              <a:ext uri="{FF2B5EF4-FFF2-40B4-BE49-F238E27FC236}">
                <a16:creationId xmlns:a16="http://schemas.microsoft.com/office/drawing/2014/main" id="{BAA09533-D7E2-4F4B-939F-6BBF327E3623}"/>
              </a:ext>
            </a:extLst>
          </p:cNvPr>
          <p:cNvSpPr/>
          <p:nvPr/>
        </p:nvSpPr>
        <p:spPr>
          <a:xfrm>
            <a:off x="1936761" y="5559230"/>
            <a:ext cx="6833014" cy="919401"/>
          </a:xfrm>
          <a:prstGeom prst="roundRect">
            <a:avLst/>
          </a:prstGeom>
          <a:solidFill>
            <a:schemeClr val="accent1"/>
          </a:solidFill>
          <a:ln w="28575">
            <a:solidFill>
              <a:schemeClr val="tx2"/>
            </a:solidFill>
          </a:ln>
        </p:spPr>
        <p:txBody>
          <a:bodyPr wrap="square">
            <a:spAutoFit/>
          </a:bodyPr>
          <a:lstStyle/>
          <a:p>
            <a:pPr algn="ctr"/>
            <a:r>
              <a:rPr lang="en-GB" sz="1600" b="1">
                <a:solidFill>
                  <a:srgbClr val="060505"/>
                </a:solidFill>
                <a:latin typeface="+mj-lt"/>
              </a:rPr>
              <a:t>Not sure how? </a:t>
            </a:r>
            <a:r>
              <a:rPr lang="en-GB" sz="1600">
                <a:solidFill>
                  <a:srgbClr val="060505"/>
                </a:solidFill>
                <a:latin typeface="+mj-lt"/>
              </a:rPr>
              <a:t>Click the icon to see a video on how to log your votes! </a:t>
            </a:r>
            <a:r>
              <a:rPr lang="en-GB" sz="1600">
                <a:solidFill>
                  <a:srgbClr val="060505"/>
                </a:solidFill>
              </a:rPr>
              <a:t>If you have any issues, feedback or comments, email </a:t>
            </a:r>
            <a:r>
              <a:rPr lang="en-GB" sz="1600">
                <a:solidFill>
                  <a:srgbClr val="060505"/>
                </a:solidFill>
                <a:hlinkClick r:id="rId4"/>
              </a:rPr>
              <a:t>aisling@votesforschools.com</a:t>
            </a:r>
            <a:endParaRPr lang="en-GB" sz="1600">
              <a:solidFill>
                <a:srgbClr val="060505"/>
              </a:solidFill>
            </a:endParaRPr>
          </a:p>
        </p:txBody>
      </p:sp>
    </p:spTree>
    <p:extLst>
      <p:ext uri="{BB962C8B-B14F-4D97-AF65-F5344CB8AC3E}">
        <p14:creationId xmlns:p14="http://schemas.microsoft.com/office/powerpoint/2010/main" val="39335285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Blank P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99778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Prison">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015642-D673-4A59-B7A1-9DC47DBD7005}"/>
              </a:ext>
            </a:extLst>
          </p:cNvPr>
          <p:cNvSpPr>
            <a:spLocks noGrp="1"/>
          </p:cNvSpPr>
          <p:nvPr>
            <p:ph type="title"/>
          </p:nvPr>
        </p:nvSpPr>
        <p:spPr>
          <a:xfrm>
            <a:off x="457200" y="274640"/>
            <a:ext cx="8229600" cy="570751"/>
          </a:xfrm>
          <a:prstGeom prst="rect">
            <a:avLst/>
          </a:prstGeom>
        </p:spPr>
        <p:txBody>
          <a:bodyPr/>
          <a:lstStyle>
            <a:lvl1pPr>
              <a:defRPr b="1"/>
            </a:lvl1pPr>
          </a:lstStyle>
          <a:p>
            <a:r>
              <a:rPr lang="en-US"/>
              <a:t>Click to edit Master title style</a:t>
            </a:r>
            <a:endParaRPr lang="en-GB"/>
          </a:p>
        </p:txBody>
      </p:sp>
    </p:spTree>
    <p:extLst>
      <p:ext uri="{BB962C8B-B14F-4D97-AF65-F5344CB8AC3E}">
        <p14:creationId xmlns:p14="http://schemas.microsoft.com/office/powerpoint/2010/main" val="42264738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Main Question Pris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90551" y="283298"/>
            <a:ext cx="6562898" cy="1470025"/>
          </a:xfrm>
          <a:prstGeom prst="rect">
            <a:avLst/>
          </a:prstGeom>
        </p:spPr>
        <p:txBody>
          <a:bodyPr>
            <a:normAutofit/>
          </a:bodyPr>
          <a:lstStyle>
            <a:lvl1pPr algn="ctr">
              <a:defRPr sz="2800" b="1">
                <a:latin typeface="Century Gothic" panose="020B0502020202020204" pitchFamily="34" charset="0"/>
              </a:defRPr>
            </a:lvl1pPr>
          </a:lstStyle>
          <a:p>
            <a:r>
              <a:rPr lang="en-US"/>
              <a:t>Centre Question</a:t>
            </a:r>
          </a:p>
        </p:txBody>
      </p:sp>
      <p:pic>
        <p:nvPicPr>
          <p:cNvPr id="5" name="Picture 4">
            <a:extLst>
              <a:ext uri="{FF2B5EF4-FFF2-40B4-BE49-F238E27FC236}">
                <a16:creationId xmlns:a16="http://schemas.microsoft.com/office/drawing/2014/main" id="{5FD1F35A-EFCB-4B47-92D2-32D0A7236F58}"/>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40705607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risons 45 Cover Slide">
    <p:spTree>
      <p:nvGrpSpPr>
        <p:cNvPr id="1" name=""/>
        <p:cNvGrpSpPr/>
        <p:nvPr/>
      </p:nvGrpSpPr>
      <p:grpSpPr>
        <a:xfrm>
          <a:off x="0" y="0"/>
          <a:ext cx="0" cy="0"/>
          <a:chOff x="0" y="0"/>
          <a:chExt cx="0" cy="0"/>
        </a:xfrm>
      </p:grpSpPr>
      <p:pic>
        <p:nvPicPr>
          <p:cNvPr id="3" name="Picture 2" descr="A picture containing bird, flower, tree&#10;&#10;Description automatically generated">
            <a:extLst>
              <a:ext uri="{FF2B5EF4-FFF2-40B4-BE49-F238E27FC236}">
                <a16:creationId xmlns:a16="http://schemas.microsoft.com/office/drawing/2014/main" id="{8D8228FB-3C88-4C74-A604-FDB3A25D175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84956" y="2152253"/>
            <a:ext cx="7959935" cy="1749363"/>
          </a:xfrm>
          <a:prstGeom prst="rect">
            <a:avLst/>
          </a:prstGeom>
        </p:spPr>
      </p:pic>
      <p:sp>
        <p:nvSpPr>
          <p:cNvPr id="4" name="Shape 96">
            <a:extLst>
              <a:ext uri="{FF2B5EF4-FFF2-40B4-BE49-F238E27FC236}">
                <a16:creationId xmlns:a16="http://schemas.microsoft.com/office/drawing/2014/main" id="{0743B19E-861D-4031-9AB3-7DCDD9E52264}"/>
              </a:ext>
            </a:extLst>
          </p:cNvPr>
          <p:cNvSpPr txBox="1">
            <a:spLocks/>
          </p:cNvSpPr>
          <p:nvPr/>
        </p:nvSpPr>
        <p:spPr>
          <a:xfrm>
            <a:off x="4115515" y="3067012"/>
            <a:ext cx="4417343"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400" b="1">
                <a:solidFill>
                  <a:srgbClr val="BB0F70"/>
                </a:solidFill>
                <a:latin typeface="Century Gothic" panose="020B0502020202020204" pitchFamily="34" charset="0"/>
                <a:ea typeface="Lato"/>
                <a:cs typeface="Lato"/>
                <a:sym typeface="Lato"/>
              </a:rPr>
              <a:t>45 minutes</a:t>
            </a:r>
          </a:p>
        </p:txBody>
      </p:sp>
      <p:pic>
        <p:nvPicPr>
          <p:cNvPr id="5" name="Picture 4">
            <a:extLst>
              <a:ext uri="{FF2B5EF4-FFF2-40B4-BE49-F238E27FC236}">
                <a16:creationId xmlns:a16="http://schemas.microsoft.com/office/drawing/2014/main" id="{1D0270B4-F9D9-4D32-957F-322B7A07D9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5358" y="5088169"/>
            <a:ext cx="5040000" cy="1563545"/>
          </a:xfrm>
          <a:prstGeom prst="rect">
            <a:avLst/>
          </a:prstGeom>
        </p:spPr>
      </p:pic>
    </p:spTree>
    <p:extLst>
      <p:ext uri="{BB962C8B-B14F-4D97-AF65-F5344CB8AC3E}">
        <p14:creationId xmlns:p14="http://schemas.microsoft.com/office/powerpoint/2010/main" val="40939672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risons 15 Cover Slide">
    <p:spTree>
      <p:nvGrpSpPr>
        <p:cNvPr id="1" name=""/>
        <p:cNvGrpSpPr/>
        <p:nvPr/>
      </p:nvGrpSpPr>
      <p:grpSpPr>
        <a:xfrm>
          <a:off x="0" y="0"/>
          <a:ext cx="0" cy="0"/>
          <a:chOff x="0" y="0"/>
          <a:chExt cx="0" cy="0"/>
        </a:xfrm>
      </p:grpSpPr>
      <p:pic>
        <p:nvPicPr>
          <p:cNvPr id="3" name="Picture 2" descr="A picture containing bird, flower, tree&#10;&#10;Description automatically generated">
            <a:extLst>
              <a:ext uri="{FF2B5EF4-FFF2-40B4-BE49-F238E27FC236}">
                <a16:creationId xmlns:a16="http://schemas.microsoft.com/office/drawing/2014/main" id="{8D8228FB-3C88-4C74-A604-FDB3A25D175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84956" y="2152253"/>
            <a:ext cx="7959935" cy="1749363"/>
          </a:xfrm>
          <a:prstGeom prst="rect">
            <a:avLst/>
          </a:prstGeom>
        </p:spPr>
      </p:pic>
      <p:sp>
        <p:nvSpPr>
          <p:cNvPr id="4" name="Shape 96">
            <a:extLst>
              <a:ext uri="{FF2B5EF4-FFF2-40B4-BE49-F238E27FC236}">
                <a16:creationId xmlns:a16="http://schemas.microsoft.com/office/drawing/2014/main" id="{0743B19E-861D-4031-9AB3-7DCDD9E52264}"/>
              </a:ext>
            </a:extLst>
          </p:cNvPr>
          <p:cNvSpPr txBox="1">
            <a:spLocks/>
          </p:cNvSpPr>
          <p:nvPr/>
        </p:nvSpPr>
        <p:spPr>
          <a:xfrm>
            <a:off x="4115515" y="3067012"/>
            <a:ext cx="4417343"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400" b="1">
                <a:solidFill>
                  <a:srgbClr val="BB0F70"/>
                </a:solidFill>
                <a:latin typeface="Century Gothic" panose="020B0502020202020204" pitchFamily="34" charset="0"/>
                <a:ea typeface="Lato"/>
                <a:cs typeface="Lato"/>
                <a:sym typeface="Lato"/>
              </a:rPr>
              <a:t>15 minutes</a:t>
            </a:r>
          </a:p>
        </p:txBody>
      </p:sp>
      <p:pic>
        <p:nvPicPr>
          <p:cNvPr id="5" name="Picture 4">
            <a:extLst>
              <a:ext uri="{FF2B5EF4-FFF2-40B4-BE49-F238E27FC236}">
                <a16:creationId xmlns:a16="http://schemas.microsoft.com/office/drawing/2014/main" id="{1D0270B4-F9D9-4D32-957F-322B7A07D9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5358" y="5088169"/>
            <a:ext cx="5040000" cy="1563545"/>
          </a:xfrm>
          <a:prstGeom prst="rect">
            <a:avLst/>
          </a:prstGeom>
        </p:spPr>
      </p:pic>
    </p:spTree>
    <p:extLst>
      <p:ext uri="{BB962C8B-B14F-4D97-AF65-F5344CB8AC3E}">
        <p14:creationId xmlns:p14="http://schemas.microsoft.com/office/powerpoint/2010/main" val="19958535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Yes/No P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94FC0DA-1F7A-4A4F-96DF-822CA2457C43}"/>
              </a:ext>
            </a:extLst>
          </p:cNvPr>
          <p:cNvSpPr>
            <a:spLocks noGrp="1"/>
          </p:cNvSpPr>
          <p:nvPr>
            <p:ph type="title" hasCustomPrompt="1"/>
          </p:nvPr>
        </p:nvSpPr>
        <p:spPr>
          <a:xfrm>
            <a:off x="1408123" y="232022"/>
            <a:ext cx="6327748" cy="1038771"/>
          </a:xfrm>
          <a:prstGeom prst="rect">
            <a:avLst/>
          </a:prstGeom>
        </p:spPr>
        <p:txBody>
          <a:bodyPr>
            <a:normAutofit/>
          </a:bodyPr>
          <a:lstStyle>
            <a:lvl1pPr algn="ctr">
              <a:defRPr lang="en-US" sz="2800" b="1" kern="1200" dirty="0">
                <a:solidFill>
                  <a:schemeClr val="tx1"/>
                </a:solidFill>
                <a:latin typeface="Century Gothic" panose="020B0502020202020204" pitchFamily="34" charset="0"/>
                <a:ea typeface="+mj-ea"/>
                <a:cs typeface="+mj-cs"/>
              </a:defRPr>
            </a:lvl1pPr>
          </a:lstStyle>
          <a:p>
            <a:r>
              <a:rPr lang="en-GB"/>
              <a:t>Copy the Vote Topic Question Here</a:t>
            </a:r>
            <a:endParaRPr lang="en-US"/>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73955" y="1850591"/>
            <a:ext cx="3993845" cy="4003736"/>
          </a:xfrm>
          <a:ln>
            <a:solidFill>
              <a:schemeClr val="tx1"/>
            </a:solidFill>
          </a:ln>
        </p:spPr>
        <p:txBody>
          <a:bodyPr>
            <a:normAutofit/>
          </a:bodyPr>
          <a:lstStyle>
            <a:lvl1pPr marL="285750" indent="-285750">
              <a:buClr>
                <a:schemeClr val="accent2"/>
              </a:buClr>
              <a:buFont typeface="Arial" panose="020B0604020202020204" pitchFamily="34" charset="0"/>
              <a:buChar char="•"/>
              <a:defRPr sz="1500"/>
            </a:lvl1pPr>
            <a:lvl2pPr marL="457200" indent="0">
              <a:buNone/>
              <a:defRPr/>
            </a:lvl2pPr>
          </a:lstStyle>
          <a:p>
            <a:pPr lvl="0"/>
            <a:r>
              <a:rPr lang="en-US"/>
              <a:t>These boxes should </a:t>
            </a:r>
            <a:r>
              <a:rPr lang="en-US" err="1"/>
              <a:t>summarise</a:t>
            </a:r>
            <a:r>
              <a:rPr lang="en-US"/>
              <a:t> the main arguments for each side of the question. </a:t>
            </a:r>
          </a:p>
          <a:p>
            <a:pPr lvl="0"/>
            <a:r>
              <a:rPr lang="en-US"/>
              <a:t>The bullet points should be the same </a:t>
            </a:r>
            <a:r>
              <a:rPr lang="en-US" err="1"/>
              <a:t>colour</a:t>
            </a:r>
            <a:r>
              <a:rPr lang="en-US"/>
              <a:t> as the above box.</a:t>
            </a:r>
          </a:p>
        </p:txBody>
      </p:sp>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621692" y="1850591"/>
            <a:ext cx="3950305" cy="4003736"/>
          </a:xfrm>
          <a:ln>
            <a:solidFill>
              <a:schemeClr val="tx1"/>
            </a:solidFill>
          </a:ln>
        </p:spPr>
        <p:txBody>
          <a:bodyPr>
            <a:normAutofit/>
          </a:bodyPr>
          <a:lstStyle>
            <a:lvl1pPr marL="285750" indent="-285750">
              <a:buClr>
                <a:schemeClr val="tx2"/>
              </a:buClr>
              <a:buFont typeface="Arial" panose="020B0604020202020204" pitchFamily="34" charset="0"/>
              <a:buChar char="•"/>
              <a:defRPr sz="1500"/>
            </a:lvl1pPr>
            <a:lvl2pPr marL="457200" indent="0">
              <a:buNone/>
              <a:defRPr/>
            </a:lvl2pPr>
          </a:lstStyle>
          <a:p>
            <a:pPr lvl="0"/>
            <a:r>
              <a:rPr lang="en-US"/>
              <a:t>These boxes should </a:t>
            </a:r>
            <a:r>
              <a:rPr lang="en-US" err="1"/>
              <a:t>summarise</a:t>
            </a:r>
            <a:r>
              <a:rPr lang="en-US"/>
              <a:t> the main arguments for each side of the question. </a:t>
            </a:r>
          </a:p>
          <a:p>
            <a:pPr lvl="0"/>
            <a:r>
              <a:rPr lang="en-US"/>
              <a:t>The bullet points should be the same </a:t>
            </a:r>
            <a:r>
              <a:rPr lang="en-US" err="1"/>
              <a:t>colour</a:t>
            </a:r>
            <a:r>
              <a:rPr lang="en-US"/>
              <a:t> as the above box.</a:t>
            </a:r>
          </a:p>
        </p:txBody>
      </p:sp>
      <p:sp>
        <p:nvSpPr>
          <p:cNvPr id="18" name="Shape 223">
            <a:extLst>
              <a:ext uri="{FF2B5EF4-FFF2-40B4-BE49-F238E27FC236}">
                <a16:creationId xmlns:a16="http://schemas.microsoft.com/office/drawing/2014/main" id="{E23674C8-DF6F-445F-A311-54882E2AA41D}"/>
              </a:ext>
            </a:extLst>
          </p:cNvPr>
          <p:cNvSpPr/>
          <p:nvPr/>
        </p:nvSpPr>
        <p:spPr>
          <a:xfrm>
            <a:off x="4571998" y="1444372"/>
            <a:ext cx="3995802" cy="406219"/>
          </a:xfrm>
          <a:prstGeom prst="rect">
            <a:avLst/>
          </a:prstGeom>
          <a:solidFill>
            <a:schemeClr val="accent2"/>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tx1"/>
                </a:solidFill>
                <a:latin typeface="Century Gothic" panose="020B0502020202020204" pitchFamily="34" charset="0"/>
                <a:ea typeface="Lato" panose="020F0502020204030203" pitchFamily="34" charset="0"/>
                <a:cs typeface="Lato" panose="020F0502020204030203" pitchFamily="34" charset="0"/>
                <a:sym typeface="Calibri"/>
              </a:rPr>
              <a:t>NO</a:t>
            </a:r>
          </a:p>
        </p:txBody>
      </p:sp>
      <p:sp>
        <p:nvSpPr>
          <p:cNvPr id="19" name="Shape 234">
            <a:extLst>
              <a:ext uri="{FF2B5EF4-FFF2-40B4-BE49-F238E27FC236}">
                <a16:creationId xmlns:a16="http://schemas.microsoft.com/office/drawing/2014/main" id="{44948174-0394-4326-B2FB-3CCE21FB747C}"/>
              </a:ext>
            </a:extLst>
          </p:cNvPr>
          <p:cNvSpPr/>
          <p:nvPr/>
        </p:nvSpPr>
        <p:spPr>
          <a:xfrm>
            <a:off x="621692" y="1444372"/>
            <a:ext cx="3950307" cy="406219"/>
          </a:xfrm>
          <a:prstGeom prst="rect">
            <a:avLst/>
          </a:prstGeom>
          <a:solidFill>
            <a:schemeClr val="tx2"/>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tx1"/>
                </a:solidFill>
                <a:latin typeface="Century Gothic" panose="020B0502020202020204" pitchFamily="34" charset="0"/>
                <a:ea typeface="Lato" panose="020F0502020204030203" pitchFamily="34" charset="0"/>
                <a:cs typeface="Lato" panose="020F0502020204030203" pitchFamily="34" charset="0"/>
                <a:sym typeface="Calibri"/>
              </a:rPr>
              <a:t>YES</a:t>
            </a:r>
          </a:p>
        </p:txBody>
      </p:sp>
      <p:pic>
        <p:nvPicPr>
          <p:cNvPr id="11" name="Picture 10">
            <a:extLst>
              <a:ext uri="{FF2B5EF4-FFF2-40B4-BE49-F238E27FC236}">
                <a16:creationId xmlns:a16="http://schemas.microsoft.com/office/drawing/2014/main" id="{3D238BE8-6FD2-41D1-9C60-888A56636D02}"/>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11501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Main Questio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822DD32-0D5A-4EB5-88D4-5D09DCA5E318}"/>
              </a:ext>
            </a:extLst>
          </p:cNvPr>
          <p:cNvSpPr>
            <a:spLocks noGrp="1"/>
          </p:cNvSpPr>
          <p:nvPr>
            <p:ph type="ctrTitle" hasCustomPrompt="1"/>
          </p:nvPr>
        </p:nvSpPr>
        <p:spPr>
          <a:xfrm>
            <a:off x="1290551" y="283298"/>
            <a:ext cx="6562898" cy="1470025"/>
          </a:xfrm>
          <a:prstGeom prst="rect">
            <a:avLst/>
          </a:prstGeom>
        </p:spPr>
        <p:txBody>
          <a:bodyPr>
            <a:normAutofit/>
          </a:bodyPr>
          <a:lstStyle>
            <a:lvl1pPr algn="ctr">
              <a:defRPr sz="2800" b="1">
                <a:latin typeface="+mn-lt"/>
              </a:defRPr>
            </a:lvl1pPr>
          </a:lstStyle>
          <a:p>
            <a:r>
              <a:rPr lang="en-US"/>
              <a:t>Centre Question</a:t>
            </a:r>
          </a:p>
        </p:txBody>
      </p:sp>
      <p:pic>
        <p:nvPicPr>
          <p:cNvPr id="4" name="Picture 3">
            <a:extLst>
              <a:ext uri="{FF2B5EF4-FFF2-40B4-BE49-F238E27FC236}">
                <a16:creationId xmlns:a16="http://schemas.microsoft.com/office/drawing/2014/main" id="{72DF12BC-5F83-4042-823D-DADE2A3F7E67}"/>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14558163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Further Learning">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4469EC5B-3F9C-40EF-BEA6-C8BF5ABFC7AF}"/>
              </a:ext>
            </a:extLst>
          </p:cNvPr>
          <p:cNvSpPr/>
          <p:nvPr/>
        </p:nvSpPr>
        <p:spPr>
          <a:xfrm rot="10800000" flipH="1">
            <a:off x="175614" y="198000"/>
            <a:ext cx="8860880" cy="6510124"/>
          </a:xfrm>
          <a:prstGeom prst="rtTriangle">
            <a:avLst/>
          </a:prstGeom>
          <a:solidFill>
            <a:srgbClr val="BB0F7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ight Triangle 3">
            <a:extLst>
              <a:ext uri="{FF2B5EF4-FFF2-40B4-BE49-F238E27FC236}">
                <a16:creationId xmlns:a16="http://schemas.microsoft.com/office/drawing/2014/main" id="{E09B92E2-38D2-43E7-82D0-D5250F2052CF}"/>
              </a:ext>
            </a:extLst>
          </p:cNvPr>
          <p:cNvSpPr/>
          <p:nvPr/>
        </p:nvSpPr>
        <p:spPr>
          <a:xfrm flipH="1">
            <a:off x="175614" y="175760"/>
            <a:ext cx="8860880" cy="6510124"/>
          </a:xfrm>
          <a:prstGeom prst="rtTriangle">
            <a:avLst/>
          </a:prstGeom>
          <a:solidFill>
            <a:srgbClr val="30AFA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957D865-DBDB-4C51-8742-C1220FD6BA56}"/>
              </a:ext>
            </a:extLst>
          </p:cNvPr>
          <p:cNvSpPr>
            <a:spLocks noGrp="1"/>
          </p:cNvSpPr>
          <p:nvPr>
            <p:ph type="title"/>
          </p:nvPr>
        </p:nvSpPr>
        <p:spPr>
          <a:xfrm>
            <a:off x="457200" y="274640"/>
            <a:ext cx="8229600" cy="570751"/>
          </a:xfrm>
          <a:prstGeom prst="rect">
            <a:avLst/>
          </a:prstGeom>
        </p:spPr>
        <p:txBody>
          <a:bodyPr/>
          <a:lstStyle>
            <a:lvl1pPr>
              <a:defRPr b="1"/>
            </a:lvl1pPr>
          </a:lstStyle>
          <a:p>
            <a:r>
              <a:rPr lang="en-US"/>
              <a:t>Click to edit Master title style</a:t>
            </a:r>
            <a:endParaRPr lang="en-GB"/>
          </a:p>
        </p:txBody>
      </p:sp>
    </p:spTree>
    <p:extLst>
      <p:ext uri="{BB962C8B-B14F-4D97-AF65-F5344CB8AC3E}">
        <p14:creationId xmlns:p14="http://schemas.microsoft.com/office/powerpoint/2010/main" val="10588278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nk Prison">
    <p:spTree>
      <p:nvGrpSpPr>
        <p:cNvPr id="1" name=""/>
        <p:cNvGrpSpPr/>
        <p:nvPr/>
      </p:nvGrpSpPr>
      <p:grpSpPr>
        <a:xfrm>
          <a:off x="0" y="0"/>
          <a:ext cx="0" cy="0"/>
          <a:chOff x="0" y="0"/>
          <a:chExt cx="0" cy="0"/>
        </a:xfrm>
      </p:grpSpPr>
      <p:sp>
        <p:nvSpPr>
          <p:cNvPr id="7" name="Shape 102">
            <a:extLst>
              <a:ext uri="{FF2B5EF4-FFF2-40B4-BE49-F238E27FC236}">
                <a16:creationId xmlns:a16="http://schemas.microsoft.com/office/drawing/2014/main" id="{2420849F-8730-4888-8065-7959E366065F}"/>
              </a:ext>
            </a:extLst>
          </p:cNvPr>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a:solidFill>
                  <a:srgbClr val="2D2D2D"/>
                </a:solidFill>
                <a:latin typeface="Century Gothic" panose="020B0502020202020204" pitchFamily="34" charset="0"/>
                <a:ea typeface="Lato"/>
                <a:cs typeface="Lato"/>
                <a:sym typeface="Lato"/>
              </a:rPr>
              <a:t> </a:t>
            </a:r>
            <a:r>
              <a:rPr lang="en-GB" sz="1000" b="0" u="none">
                <a:solidFill>
                  <a:srgbClr val="2D2D2D"/>
                </a:solidFill>
                <a:latin typeface="Century Gothic" panose="020B0502020202020204" pitchFamily="34" charset="0"/>
                <a:ea typeface="Lato"/>
                <a:cs typeface="Lato"/>
                <a:sym typeface="Lato"/>
              </a:rPr>
              <a:t>©VotesforPrisons2020</a:t>
            </a:r>
          </a:p>
        </p:txBody>
      </p:sp>
      <p:pic>
        <p:nvPicPr>
          <p:cNvPr id="8" name="Picture 7">
            <a:extLst>
              <a:ext uri="{FF2B5EF4-FFF2-40B4-BE49-F238E27FC236}">
                <a16:creationId xmlns:a16="http://schemas.microsoft.com/office/drawing/2014/main" id="{384FE27C-58A1-43B8-90BE-806A0DAA6CF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84055" y="2316784"/>
            <a:ext cx="2175883" cy="2651076"/>
          </a:xfrm>
          <a:prstGeom prst="rect">
            <a:avLst/>
          </a:prstGeom>
        </p:spPr>
      </p:pic>
      <p:sp>
        <p:nvSpPr>
          <p:cNvPr id="10" name="Rectangle: Rounded Corners 9">
            <a:extLst>
              <a:ext uri="{FF2B5EF4-FFF2-40B4-BE49-F238E27FC236}">
                <a16:creationId xmlns:a16="http://schemas.microsoft.com/office/drawing/2014/main" id="{F6090BD1-D391-4D68-B469-6A02768AE9AA}"/>
              </a:ext>
            </a:extLst>
          </p:cNvPr>
          <p:cNvSpPr/>
          <p:nvPr/>
        </p:nvSpPr>
        <p:spPr>
          <a:xfrm>
            <a:off x="850250" y="5623551"/>
            <a:ext cx="7443497" cy="792087"/>
          </a:xfrm>
          <a:prstGeom prst="roundRect">
            <a:avLst/>
          </a:prstGeom>
          <a:solidFill>
            <a:srgbClr val="E6E6E6"/>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500" b="1">
                <a:solidFill>
                  <a:schemeClr val="tx1"/>
                </a:solidFill>
                <a:latin typeface="Century Gothic"/>
                <a:ea typeface="Lato" panose="020F0502020204030203" pitchFamily="34" charset="0"/>
                <a:cs typeface="Century Gothic"/>
              </a:rPr>
              <a:t>Make your voice heard! </a:t>
            </a:r>
          </a:p>
          <a:p>
            <a:pPr algn="ctr"/>
            <a:r>
              <a:rPr lang="en-GB" sz="1500">
                <a:solidFill>
                  <a:schemeClr val="tx1"/>
                </a:solidFill>
                <a:latin typeface="Century Gothic"/>
                <a:ea typeface="Lato" panose="020F0502020204030203" pitchFamily="34" charset="0"/>
                <a:cs typeface="Century Gothic"/>
              </a:rPr>
              <a:t>If you have any comments about this topic, please ask your teacher to get in touch with us.</a:t>
            </a:r>
          </a:p>
        </p:txBody>
      </p:sp>
      <p:pic>
        <p:nvPicPr>
          <p:cNvPr id="11" name="Picture 10">
            <a:extLst>
              <a:ext uri="{FF2B5EF4-FFF2-40B4-BE49-F238E27FC236}">
                <a16:creationId xmlns:a16="http://schemas.microsoft.com/office/drawing/2014/main" id="{CC3CE72D-1435-4A53-A159-3A6CD2565650}"/>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
        <p:nvSpPr>
          <p:cNvPr id="14" name="TextBox 13">
            <a:extLst>
              <a:ext uri="{FF2B5EF4-FFF2-40B4-BE49-F238E27FC236}">
                <a16:creationId xmlns:a16="http://schemas.microsoft.com/office/drawing/2014/main" id="{6C4E2865-5D47-4833-930C-63AC72D8D4BA}"/>
              </a:ext>
            </a:extLst>
          </p:cNvPr>
          <p:cNvSpPr txBox="1"/>
          <p:nvPr/>
        </p:nvSpPr>
        <p:spPr>
          <a:xfrm>
            <a:off x="1720119" y="1163074"/>
            <a:ext cx="5703757" cy="707886"/>
          </a:xfrm>
          <a:prstGeom prst="rect">
            <a:avLst/>
          </a:prstGeom>
          <a:noFill/>
        </p:spPr>
        <p:txBody>
          <a:bodyPr wrap="square" rtlCol="0">
            <a:spAutoFit/>
          </a:bodyPr>
          <a:lstStyle/>
          <a:p>
            <a:r>
              <a:rPr lang="en-GB" sz="4000" b="1"/>
              <a:t>Cast your vote now…</a:t>
            </a:r>
          </a:p>
        </p:txBody>
      </p:sp>
    </p:spTree>
    <p:extLst>
      <p:ext uri="{BB962C8B-B14F-4D97-AF65-F5344CB8AC3E}">
        <p14:creationId xmlns:p14="http://schemas.microsoft.com/office/powerpoint/2010/main" val="13341861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Blank Colle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19221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Colleg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015642-D673-4A59-B7A1-9DC47DBD7005}"/>
              </a:ext>
            </a:extLst>
          </p:cNvPr>
          <p:cNvSpPr>
            <a:spLocks noGrp="1"/>
          </p:cNvSpPr>
          <p:nvPr>
            <p:ph type="title"/>
          </p:nvPr>
        </p:nvSpPr>
        <p:spPr>
          <a:xfrm>
            <a:off x="457200" y="274640"/>
            <a:ext cx="8229600" cy="570751"/>
          </a:xfrm>
          <a:prstGeom prst="rect">
            <a:avLst/>
          </a:prstGeom>
        </p:spPr>
        <p:txBody>
          <a:bodyPr/>
          <a:lstStyle>
            <a:lvl1pPr>
              <a:defRPr b="1"/>
            </a:lvl1pPr>
          </a:lstStyle>
          <a:p>
            <a:r>
              <a:rPr lang="en-US"/>
              <a:t>Click to edit Master title style</a:t>
            </a:r>
            <a:endParaRPr lang="en-GB"/>
          </a:p>
        </p:txBody>
      </p:sp>
    </p:spTree>
    <p:extLst>
      <p:ext uri="{BB962C8B-B14F-4D97-AF65-F5344CB8AC3E}">
        <p14:creationId xmlns:p14="http://schemas.microsoft.com/office/powerpoint/2010/main" val="28061146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Main Question Colle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90551" y="283298"/>
            <a:ext cx="6562898" cy="1470025"/>
          </a:xfrm>
          <a:prstGeom prst="rect">
            <a:avLst/>
          </a:prstGeom>
        </p:spPr>
        <p:txBody>
          <a:bodyPr>
            <a:normAutofit/>
          </a:bodyPr>
          <a:lstStyle>
            <a:lvl1pPr algn="ctr">
              <a:defRPr sz="2700" b="1">
                <a:latin typeface="Century Gothic" panose="020B0502020202020204" pitchFamily="34" charset="0"/>
              </a:defRPr>
            </a:lvl1pPr>
          </a:lstStyle>
          <a:p>
            <a:r>
              <a:rPr lang="en-US"/>
              <a:t>Centre Question</a:t>
            </a:r>
          </a:p>
        </p:txBody>
      </p:sp>
      <p:pic>
        <p:nvPicPr>
          <p:cNvPr id="5" name="Picture 4">
            <a:extLst>
              <a:ext uri="{FF2B5EF4-FFF2-40B4-BE49-F238E27FC236}">
                <a16:creationId xmlns:a16="http://schemas.microsoft.com/office/drawing/2014/main" id="{5FD1F35A-EFCB-4B47-92D2-32D0A7236F58}"/>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14286389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llege 45 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0270B4-F9D9-4D32-957F-322B7A07D9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5358" y="5088169"/>
            <a:ext cx="5040000" cy="1563545"/>
          </a:xfrm>
          <a:prstGeom prst="rect">
            <a:avLst/>
          </a:prstGeom>
        </p:spPr>
      </p:pic>
      <p:pic>
        <p:nvPicPr>
          <p:cNvPr id="6" name="Picture 5" descr="A picture containing bird, flower, tree&#10;&#10;Description automatically generated">
            <a:extLst>
              <a:ext uri="{FF2B5EF4-FFF2-40B4-BE49-F238E27FC236}">
                <a16:creationId xmlns:a16="http://schemas.microsoft.com/office/drawing/2014/main" id="{0812DB63-BA98-44DD-ACBB-3F090CB2FEF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30733" y="2234467"/>
            <a:ext cx="8610352" cy="1524816"/>
          </a:xfrm>
          <a:prstGeom prst="rect">
            <a:avLst/>
          </a:prstGeom>
        </p:spPr>
      </p:pic>
      <p:sp>
        <p:nvSpPr>
          <p:cNvPr id="4" name="Shape 96">
            <a:extLst>
              <a:ext uri="{FF2B5EF4-FFF2-40B4-BE49-F238E27FC236}">
                <a16:creationId xmlns:a16="http://schemas.microsoft.com/office/drawing/2014/main" id="{0743B19E-861D-4031-9AB3-7DCDD9E52264}"/>
              </a:ext>
            </a:extLst>
          </p:cNvPr>
          <p:cNvSpPr txBox="1">
            <a:spLocks/>
          </p:cNvSpPr>
          <p:nvPr/>
        </p:nvSpPr>
        <p:spPr>
          <a:xfrm>
            <a:off x="4115515" y="3067012"/>
            <a:ext cx="4417343"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400" b="1">
                <a:solidFill>
                  <a:srgbClr val="BB0F70"/>
                </a:solidFill>
                <a:latin typeface="Century Gothic" panose="020B0502020202020204" pitchFamily="34" charset="0"/>
                <a:ea typeface="Lato"/>
                <a:cs typeface="Lato"/>
                <a:sym typeface="Lato"/>
              </a:rPr>
              <a:t>45 minutes</a:t>
            </a:r>
          </a:p>
        </p:txBody>
      </p:sp>
    </p:spTree>
    <p:extLst>
      <p:ext uri="{BB962C8B-B14F-4D97-AF65-F5344CB8AC3E}">
        <p14:creationId xmlns:p14="http://schemas.microsoft.com/office/powerpoint/2010/main" val="18360896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llege 15 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0270B4-F9D9-4D32-957F-322B7A07D9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5358" y="5088169"/>
            <a:ext cx="5040000" cy="1563545"/>
          </a:xfrm>
          <a:prstGeom prst="rect">
            <a:avLst/>
          </a:prstGeom>
        </p:spPr>
      </p:pic>
      <p:pic>
        <p:nvPicPr>
          <p:cNvPr id="6" name="Picture 5" descr="A picture containing bird, flower, tree&#10;&#10;Description automatically generated">
            <a:extLst>
              <a:ext uri="{FF2B5EF4-FFF2-40B4-BE49-F238E27FC236}">
                <a16:creationId xmlns:a16="http://schemas.microsoft.com/office/drawing/2014/main" id="{0812DB63-BA98-44DD-ACBB-3F090CB2FEF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30733" y="2234467"/>
            <a:ext cx="8610352" cy="1524816"/>
          </a:xfrm>
          <a:prstGeom prst="rect">
            <a:avLst/>
          </a:prstGeom>
        </p:spPr>
      </p:pic>
      <p:sp>
        <p:nvSpPr>
          <p:cNvPr id="4" name="Shape 96">
            <a:extLst>
              <a:ext uri="{FF2B5EF4-FFF2-40B4-BE49-F238E27FC236}">
                <a16:creationId xmlns:a16="http://schemas.microsoft.com/office/drawing/2014/main" id="{0743B19E-861D-4031-9AB3-7DCDD9E52264}"/>
              </a:ext>
            </a:extLst>
          </p:cNvPr>
          <p:cNvSpPr txBox="1">
            <a:spLocks/>
          </p:cNvSpPr>
          <p:nvPr/>
        </p:nvSpPr>
        <p:spPr>
          <a:xfrm>
            <a:off x="4115515" y="3067012"/>
            <a:ext cx="4417343"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400" b="1">
                <a:solidFill>
                  <a:srgbClr val="BB0F70"/>
                </a:solidFill>
                <a:latin typeface="Century Gothic" panose="020B0502020202020204" pitchFamily="34" charset="0"/>
                <a:ea typeface="Lato"/>
                <a:cs typeface="Lato"/>
                <a:sym typeface="Lato"/>
              </a:rPr>
              <a:t>15 minutes</a:t>
            </a:r>
          </a:p>
        </p:txBody>
      </p:sp>
    </p:spTree>
    <p:extLst>
      <p:ext uri="{BB962C8B-B14F-4D97-AF65-F5344CB8AC3E}">
        <p14:creationId xmlns:p14="http://schemas.microsoft.com/office/powerpoint/2010/main" val="30930156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College 15 Cov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C6B756-08FA-421E-B3AF-6B608F35C80A}"/>
              </a:ext>
            </a:extLst>
          </p:cNvPr>
          <p:cNvSpPr>
            <a:spLocks noGrp="1"/>
          </p:cNvSpPr>
          <p:nvPr>
            <p:ph type="body" sz="quarter" idx="10" hasCustomPrompt="1"/>
          </p:nvPr>
        </p:nvSpPr>
        <p:spPr>
          <a:xfrm>
            <a:off x="629364" y="1577619"/>
            <a:ext cx="7886700" cy="4773613"/>
          </a:xfrm>
          <a:ln>
            <a:solidFill>
              <a:schemeClr val="tx1"/>
            </a:solidFill>
          </a:ln>
        </p:spPr>
        <p:txBody>
          <a:bodyPr>
            <a:normAutofit/>
          </a:bodyPr>
          <a:lstStyle>
            <a:lvl1pPr marL="342900" indent="-342900">
              <a:buAutoNum type="arabicParenR"/>
              <a:defRPr sz="1300"/>
            </a:lvl1pPr>
            <a:lvl2pPr>
              <a:defRPr sz="1300"/>
            </a:lvl2pPr>
            <a:lvl3pPr>
              <a:defRPr sz="1300"/>
            </a:lvl3pPr>
            <a:lvl4pPr>
              <a:defRPr sz="1300"/>
            </a:lvl4pPr>
            <a:lvl5pPr>
              <a:defRPr sz="1300"/>
            </a:lvl5pPr>
          </a:lstStyle>
          <a:p>
            <a:pPr lvl="0"/>
            <a:r>
              <a:rPr lang="en-US"/>
              <a:t>…</a:t>
            </a:r>
          </a:p>
          <a:p>
            <a:pPr lvl="0"/>
            <a:r>
              <a:rPr lang="en-US"/>
              <a:t>…</a:t>
            </a:r>
          </a:p>
          <a:p>
            <a:pPr lvl="0"/>
            <a:r>
              <a:rPr lang="en-US"/>
              <a:t>…</a:t>
            </a:r>
          </a:p>
          <a:p>
            <a:pPr lvl="0"/>
            <a:r>
              <a:rPr lang="en-US"/>
              <a:t>…</a:t>
            </a:r>
          </a:p>
          <a:p>
            <a:pPr lvl="0"/>
            <a:r>
              <a:rPr lang="en-US"/>
              <a:t>…</a:t>
            </a:r>
          </a:p>
          <a:p>
            <a:pPr lvl="0"/>
            <a:r>
              <a:rPr lang="en-US"/>
              <a:t>…</a:t>
            </a:r>
            <a:endParaRPr lang="en-GB"/>
          </a:p>
        </p:txBody>
      </p:sp>
      <p:sp>
        <p:nvSpPr>
          <p:cNvPr id="7" name="Shape 223">
            <a:extLst>
              <a:ext uri="{FF2B5EF4-FFF2-40B4-BE49-F238E27FC236}">
                <a16:creationId xmlns:a16="http://schemas.microsoft.com/office/drawing/2014/main" id="{C7F40F4E-63C1-4B6E-96E5-2E7166BE3984}"/>
              </a:ext>
            </a:extLst>
          </p:cNvPr>
          <p:cNvSpPr/>
          <p:nvPr/>
        </p:nvSpPr>
        <p:spPr>
          <a:xfrm>
            <a:off x="629364" y="1199435"/>
            <a:ext cx="7885269" cy="378184"/>
          </a:xfrm>
          <a:prstGeom prst="rect">
            <a:avLst/>
          </a:prstGeom>
          <a:gradFill flip="none" rotWithShape="1">
            <a:gsLst>
              <a:gs pos="0">
                <a:srgbClr val="BB0F70"/>
              </a:gs>
              <a:gs pos="100000">
                <a:srgbClr val="30AFAF"/>
              </a:gs>
            </a:gsLst>
            <a:lin ang="0" scaled="0"/>
            <a:tileRect/>
          </a:gra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tx1"/>
                </a:solidFill>
                <a:latin typeface="Century Gothic" panose="020B0502020202020204" pitchFamily="34" charset="0"/>
                <a:ea typeface="Lato" panose="020F0502020204030203" pitchFamily="34" charset="0"/>
                <a:cs typeface="Lato" panose="020F0502020204030203" pitchFamily="34" charset="0"/>
                <a:sym typeface="Calibri"/>
              </a:rPr>
              <a:t>YES/NO</a:t>
            </a:r>
          </a:p>
        </p:txBody>
      </p:sp>
      <p:pic>
        <p:nvPicPr>
          <p:cNvPr id="9" name="Picture 8">
            <a:extLst>
              <a:ext uri="{FF2B5EF4-FFF2-40B4-BE49-F238E27FC236}">
                <a16:creationId xmlns:a16="http://schemas.microsoft.com/office/drawing/2014/main" id="{53049D56-9A99-4D19-BBBC-10CB6E83F879}"/>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pic>
        <p:nvPicPr>
          <p:cNvPr id="10" name="Graphic 9" descr="Thumbs up sign">
            <a:extLst>
              <a:ext uri="{FF2B5EF4-FFF2-40B4-BE49-F238E27FC236}">
                <a16:creationId xmlns:a16="http://schemas.microsoft.com/office/drawing/2014/main" id="{061EE302-B13D-4F4B-BFEA-C3DA8D7C7A0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rot="10800000">
            <a:off x="8145985" y="5690463"/>
            <a:ext cx="914400" cy="914400"/>
          </a:xfrm>
          <a:prstGeom prst="rect">
            <a:avLst/>
          </a:prstGeom>
        </p:spPr>
      </p:pic>
      <p:pic>
        <p:nvPicPr>
          <p:cNvPr id="11" name="Graphic 10" descr="Thumbs up sign">
            <a:extLst>
              <a:ext uri="{FF2B5EF4-FFF2-40B4-BE49-F238E27FC236}">
                <a16:creationId xmlns:a16="http://schemas.microsoft.com/office/drawing/2014/main" id="{66F4683F-F1B8-4730-BD97-7183A095E6CC}"/>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7212129" y="5690774"/>
            <a:ext cx="914400" cy="914400"/>
          </a:xfrm>
          <a:prstGeom prst="rect">
            <a:avLst/>
          </a:prstGeom>
        </p:spPr>
      </p:pic>
      <p:sp>
        <p:nvSpPr>
          <p:cNvPr id="12" name="Title 1">
            <a:extLst>
              <a:ext uri="{FF2B5EF4-FFF2-40B4-BE49-F238E27FC236}">
                <a16:creationId xmlns:a16="http://schemas.microsoft.com/office/drawing/2014/main" id="{63D52306-D8B1-4DD9-BAFA-E1BD778160AB}"/>
              </a:ext>
            </a:extLst>
          </p:cNvPr>
          <p:cNvSpPr>
            <a:spLocks noGrp="1"/>
          </p:cNvSpPr>
          <p:nvPr>
            <p:ph type="ctrTitle" hasCustomPrompt="1"/>
          </p:nvPr>
        </p:nvSpPr>
        <p:spPr>
          <a:xfrm>
            <a:off x="1133365" y="252826"/>
            <a:ext cx="6877265" cy="823832"/>
          </a:xfrm>
          <a:prstGeom prst="rect">
            <a:avLst/>
          </a:prstGeom>
        </p:spPr>
        <p:txBody>
          <a:bodyPr>
            <a:normAutofit/>
          </a:bodyPr>
          <a:lstStyle>
            <a:lvl1pPr algn="ctr">
              <a:defRPr sz="2700" b="1">
                <a:latin typeface="Century Gothic" panose="020B0502020202020204" pitchFamily="34" charset="0"/>
              </a:defRPr>
            </a:lvl1pPr>
          </a:lstStyle>
          <a:p>
            <a:r>
              <a:rPr lang="en-US"/>
              <a:t>Centre Question</a:t>
            </a:r>
          </a:p>
        </p:txBody>
      </p:sp>
    </p:spTree>
    <p:extLst>
      <p:ext uri="{BB962C8B-B14F-4D97-AF65-F5344CB8AC3E}">
        <p14:creationId xmlns:p14="http://schemas.microsoft.com/office/powerpoint/2010/main" val="543219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Career Launchpa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B1D7AAC-006E-4AAA-A19A-B17FA371EFA2}"/>
              </a:ext>
            </a:extLst>
          </p:cNvPr>
          <p:cNvSpPr/>
          <p:nvPr/>
        </p:nvSpPr>
        <p:spPr>
          <a:xfrm>
            <a:off x="176812" y="3417526"/>
            <a:ext cx="8802000" cy="3276000"/>
          </a:xfrm>
          <a:prstGeom prst="rect">
            <a:avLst/>
          </a:prstGeom>
          <a:solidFill>
            <a:srgbClr val="C93F8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EAEA2527-671F-49C9-BE1A-52E69C0FE7CD}"/>
              </a:ext>
            </a:extLst>
          </p:cNvPr>
          <p:cNvSpPr/>
          <p:nvPr/>
        </p:nvSpPr>
        <p:spPr>
          <a:xfrm>
            <a:off x="109261" y="101201"/>
            <a:ext cx="8866240" cy="3317224"/>
          </a:xfrm>
          <a:prstGeom prst="rect">
            <a:avLst/>
          </a:prstGeom>
          <a:solidFill>
            <a:srgbClr val="39CB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11">
            <a:extLst>
              <a:ext uri="{FF2B5EF4-FFF2-40B4-BE49-F238E27FC236}">
                <a16:creationId xmlns:a16="http://schemas.microsoft.com/office/drawing/2014/main" id="{1F833950-833C-475A-A691-4FE801C34794}"/>
              </a:ext>
            </a:extLst>
          </p:cNvPr>
          <p:cNvSpPr>
            <a:spLocks noGrp="1"/>
          </p:cNvSpPr>
          <p:nvPr>
            <p:ph type="body" sz="quarter" idx="20" hasCustomPrompt="1"/>
          </p:nvPr>
        </p:nvSpPr>
        <p:spPr>
          <a:xfrm>
            <a:off x="4172875" y="3730469"/>
            <a:ext cx="4278975" cy="2671763"/>
          </a:xfrm>
          <a:prstGeom prst="roundRect">
            <a:avLst/>
          </a:prstGeom>
          <a:solidFill>
            <a:schemeClr val="bg2"/>
          </a:solidFill>
          <a:ln w="28575">
            <a:solidFill>
              <a:schemeClr val="tx2"/>
            </a:solidFill>
          </a:ln>
        </p:spPr>
        <p:txBody>
          <a:bodyPr anchor="ctr">
            <a:normAutofit/>
          </a:bodyPr>
          <a:lstStyle>
            <a:lvl1pPr marL="0" indent="0" algn="ctr">
              <a:buNone/>
              <a:defRPr sz="1600" b="0">
                <a:solidFill>
                  <a:schemeClr val="accent6"/>
                </a:solidFill>
              </a:defRPr>
            </a:lvl1pPr>
          </a:lstStyle>
          <a:p>
            <a:pPr lvl="0"/>
            <a:r>
              <a:rPr lang="en-GB"/>
              <a:t>Career spotlight: This is .... He is a .., which means ... </a:t>
            </a:r>
          </a:p>
          <a:p>
            <a:pPr lvl="0"/>
            <a:endParaRPr lang="en-GB"/>
          </a:p>
          <a:p>
            <a:pPr lvl="0"/>
            <a:r>
              <a:rPr lang="en-GB"/>
              <a:t>Click him to hear about how he got into a career in ...</a:t>
            </a:r>
          </a:p>
        </p:txBody>
      </p:sp>
      <p:sp>
        <p:nvSpPr>
          <p:cNvPr id="13" name="Title 1">
            <a:extLst>
              <a:ext uri="{FF2B5EF4-FFF2-40B4-BE49-F238E27FC236}">
                <a16:creationId xmlns:a16="http://schemas.microsoft.com/office/drawing/2014/main" id="{43C77992-C979-4C00-A915-6251B7797C66}"/>
              </a:ext>
            </a:extLst>
          </p:cNvPr>
          <p:cNvSpPr>
            <a:spLocks noGrp="1"/>
          </p:cNvSpPr>
          <p:nvPr>
            <p:ph type="title" hasCustomPrompt="1"/>
          </p:nvPr>
        </p:nvSpPr>
        <p:spPr>
          <a:xfrm>
            <a:off x="323528" y="274641"/>
            <a:ext cx="3849545" cy="520349"/>
          </a:xfrm>
          <a:prstGeom prst="rect">
            <a:avLst/>
          </a:prstGeom>
        </p:spPr>
        <p:txBody>
          <a:bodyPr/>
          <a:lstStyle>
            <a:lvl1pPr marL="0" marR="0" indent="0" algn="l" rtl="0">
              <a:spcBef>
                <a:spcPts val="0"/>
              </a:spcBef>
              <a:buSzPct val="25000"/>
              <a:buNone/>
              <a:defRPr/>
            </a:lvl1pPr>
          </a:lstStyle>
          <a:p>
            <a:pPr marL="0" marR="0" lvl="0" indent="0" algn="l" rtl="0">
              <a:spcBef>
                <a:spcPts val="0"/>
              </a:spcBef>
              <a:buSzPct val="25000"/>
              <a:buNone/>
            </a:pPr>
            <a:r>
              <a:rPr lang="en-GB" sz="2800" b="1">
                <a:solidFill>
                  <a:schemeClr val="tx1"/>
                </a:solidFill>
                <a:latin typeface="Century Gothic" panose="020B0502020202020204" pitchFamily="34" charset="0"/>
                <a:ea typeface="Lato" panose="020F0502020204030203" pitchFamily="34" charset="0"/>
                <a:cs typeface="Lato" panose="020F0502020204030203" pitchFamily="34" charset="0"/>
                <a:sym typeface="Lato"/>
              </a:rPr>
              <a:t>Career Launchpad!</a:t>
            </a:r>
          </a:p>
        </p:txBody>
      </p:sp>
      <p:sp>
        <p:nvSpPr>
          <p:cNvPr id="26" name="Picture Placeholder 25">
            <a:extLst>
              <a:ext uri="{FF2B5EF4-FFF2-40B4-BE49-F238E27FC236}">
                <a16:creationId xmlns:a16="http://schemas.microsoft.com/office/drawing/2014/main" id="{B202AE5B-4974-447F-8ABF-D12E9A89C089}"/>
              </a:ext>
            </a:extLst>
          </p:cNvPr>
          <p:cNvSpPr>
            <a:spLocks noGrp="1"/>
          </p:cNvSpPr>
          <p:nvPr>
            <p:ph type="pic" sz="quarter" idx="15" hasCustomPrompt="1"/>
          </p:nvPr>
        </p:nvSpPr>
        <p:spPr>
          <a:xfrm>
            <a:off x="5373688" y="846138"/>
            <a:ext cx="3078162" cy="2443876"/>
          </a:xfrm>
        </p:spPr>
        <p:txBody>
          <a:bodyPr anchor="ctr">
            <a:normAutofit/>
          </a:bodyPr>
          <a:lstStyle>
            <a:lvl1pPr marL="0" indent="0">
              <a:buNone/>
              <a:defRPr sz="1600"/>
            </a:lvl1pPr>
          </a:lstStyle>
          <a:p>
            <a:r>
              <a:rPr lang="en-GB"/>
              <a:t>An image relating to the information on the left.</a:t>
            </a:r>
          </a:p>
        </p:txBody>
      </p:sp>
      <p:sp>
        <p:nvSpPr>
          <p:cNvPr id="28" name="Picture Placeholder 27">
            <a:extLst>
              <a:ext uri="{FF2B5EF4-FFF2-40B4-BE49-F238E27FC236}">
                <a16:creationId xmlns:a16="http://schemas.microsoft.com/office/drawing/2014/main" id="{90ACCFD2-7943-4AEF-88F0-D1F867DF1B6F}"/>
              </a:ext>
            </a:extLst>
          </p:cNvPr>
          <p:cNvSpPr>
            <a:spLocks noGrp="1"/>
          </p:cNvSpPr>
          <p:nvPr>
            <p:ph type="pic" sz="quarter" idx="16" hasCustomPrompt="1"/>
          </p:nvPr>
        </p:nvSpPr>
        <p:spPr>
          <a:xfrm>
            <a:off x="569914" y="3745793"/>
            <a:ext cx="2960687" cy="2672470"/>
          </a:xfrm>
        </p:spPr>
        <p:txBody>
          <a:bodyPr anchor="ctr">
            <a:normAutofit/>
          </a:bodyPr>
          <a:lstStyle>
            <a:lvl1pPr marL="0" indent="0">
              <a:buNone/>
              <a:defRPr sz="1600"/>
            </a:lvl1pPr>
          </a:lstStyle>
          <a:p>
            <a:r>
              <a:rPr lang="en-GB"/>
              <a:t>A screenshot of the video used in Career Spotlight</a:t>
            </a:r>
          </a:p>
        </p:txBody>
      </p:sp>
      <p:sp>
        <p:nvSpPr>
          <p:cNvPr id="30" name="Text Placeholder 29">
            <a:extLst>
              <a:ext uri="{FF2B5EF4-FFF2-40B4-BE49-F238E27FC236}">
                <a16:creationId xmlns:a16="http://schemas.microsoft.com/office/drawing/2014/main" id="{E4081CE7-9680-41C6-8AA6-ACAF4C6CC7F7}"/>
              </a:ext>
            </a:extLst>
          </p:cNvPr>
          <p:cNvSpPr>
            <a:spLocks noGrp="1"/>
          </p:cNvSpPr>
          <p:nvPr>
            <p:ph type="body" sz="quarter" idx="17" hasCustomPrompt="1"/>
          </p:nvPr>
        </p:nvSpPr>
        <p:spPr>
          <a:xfrm>
            <a:off x="311610" y="824725"/>
            <a:ext cx="4298950" cy="373844"/>
          </a:xfrm>
          <a:prstGeom prst="roundRect">
            <a:avLst/>
          </a:prstGeom>
          <a:solidFill>
            <a:schemeClr val="accent1"/>
          </a:solidFill>
          <a:ln w="28575">
            <a:solidFill>
              <a:schemeClr val="accent2"/>
            </a:solidFill>
          </a:ln>
        </p:spPr>
        <p:txBody>
          <a:bodyPr>
            <a:normAutofit/>
          </a:bodyPr>
          <a:lstStyle>
            <a:lvl1pPr marL="0" indent="0">
              <a:buNone/>
              <a:defRPr sz="1600"/>
            </a:lvl1pPr>
          </a:lstStyle>
          <a:p>
            <a:pPr lvl="0"/>
            <a:r>
              <a:rPr lang="en-US"/>
              <a:t>Learn about…</a:t>
            </a:r>
          </a:p>
        </p:txBody>
      </p:sp>
      <p:sp>
        <p:nvSpPr>
          <p:cNvPr id="5" name="Text Placeholder 4">
            <a:extLst>
              <a:ext uri="{FF2B5EF4-FFF2-40B4-BE49-F238E27FC236}">
                <a16:creationId xmlns:a16="http://schemas.microsoft.com/office/drawing/2014/main" id="{4F36DFA2-68E5-4B17-8F90-38FBDAC80A12}"/>
              </a:ext>
            </a:extLst>
          </p:cNvPr>
          <p:cNvSpPr>
            <a:spLocks noGrp="1"/>
          </p:cNvSpPr>
          <p:nvPr>
            <p:ph type="body" sz="quarter" idx="19" hasCustomPrompt="1"/>
          </p:nvPr>
        </p:nvSpPr>
        <p:spPr>
          <a:xfrm>
            <a:off x="311610" y="1276255"/>
            <a:ext cx="4699229" cy="2013046"/>
          </a:xfrm>
          <a:prstGeom prst="roundRect">
            <a:avLst/>
          </a:prstGeom>
          <a:solidFill>
            <a:schemeClr val="accent1"/>
          </a:solidFill>
          <a:ln w="28575">
            <a:solidFill>
              <a:schemeClr val="accent2"/>
            </a:solidFill>
          </a:ln>
        </p:spPr>
        <p:txBody>
          <a:bodyPr anchor="ctr"/>
          <a:lstStyle>
            <a:lvl1pPr marL="0" indent="0" algn="ctr">
              <a:buNone/>
              <a:defRPr sz="1600">
                <a:solidFill>
                  <a:schemeClr val="tx1"/>
                </a:solidFill>
              </a:defRPr>
            </a:lvl1pPr>
          </a:lstStyle>
          <a:p>
            <a:pPr lvl="0"/>
            <a:r>
              <a:rPr lang="en-US"/>
              <a:t>Further information about the topic.</a:t>
            </a:r>
          </a:p>
        </p:txBody>
      </p:sp>
    </p:spTree>
    <p:extLst>
      <p:ext uri="{BB962C8B-B14F-4D97-AF65-F5344CB8AC3E}">
        <p14:creationId xmlns:p14="http://schemas.microsoft.com/office/powerpoint/2010/main" val="6672848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Yes/No  Colle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94FC0DA-1F7A-4A4F-96DF-822CA2457C43}"/>
              </a:ext>
            </a:extLst>
          </p:cNvPr>
          <p:cNvSpPr>
            <a:spLocks noGrp="1"/>
          </p:cNvSpPr>
          <p:nvPr>
            <p:ph type="title" hasCustomPrompt="1"/>
          </p:nvPr>
        </p:nvSpPr>
        <p:spPr>
          <a:xfrm>
            <a:off x="1408123" y="232022"/>
            <a:ext cx="6327748" cy="1038771"/>
          </a:xfrm>
          <a:prstGeom prst="rect">
            <a:avLst/>
          </a:prstGeom>
        </p:spPr>
        <p:txBody>
          <a:bodyPr>
            <a:normAutofit/>
          </a:bodyPr>
          <a:lstStyle>
            <a:lvl1pPr algn="ctr">
              <a:defRPr lang="en-US" sz="2800" b="1" kern="1200" dirty="0">
                <a:solidFill>
                  <a:schemeClr val="tx1"/>
                </a:solidFill>
                <a:latin typeface="Century Gothic" panose="020B0502020202020204" pitchFamily="34" charset="0"/>
                <a:ea typeface="+mj-ea"/>
                <a:cs typeface="+mj-cs"/>
              </a:defRPr>
            </a:lvl1pPr>
          </a:lstStyle>
          <a:p>
            <a:r>
              <a:rPr lang="en-GB"/>
              <a:t>Copy the Vote Topic Question Here</a:t>
            </a:r>
            <a:endParaRPr lang="en-US"/>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73955" y="1850591"/>
            <a:ext cx="3993845" cy="4003736"/>
          </a:xfrm>
          <a:ln>
            <a:solidFill>
              <a:schemeClr val="tx1"/>
            </a:solidFill>
          </a:ln>
        </p:spPr>
        <p:txBody>
          <a:bodyPr>
            <a:normAutofit/>
          </a:bodyPr>
          <a:lstStyle>
            <a:lvl1pPr marL="285750" indent="-285750">
              <a:buClr>
                <a:schemeClr val="accent2"/>
              </a:buClr>
              <a:buFont typeface="Arial" panose="020B0604020202020204" pitchFamily="34" charset="0"/>
              <a:buChar char="•"/>
              <a:defRPr sz="1500"/>
            </a:lvl1pPr>
            <a:lvl2pPr marL="457200" indent="0">
              <a:buNone/>
              <a:defRPr/>
            </a:lvl2pPr>
          </a:lstStyle>
          <a:p>
            <a:pPr lvl="0"/>
            <a:r>
              <a:rPr lang="en-US"/>
              <a:t>These boxes should </a:t>
            </a:r>
            <a:r>
              <a:rPr lang="en-US" err="1"/>
              <a:t>summarise</a:t>
            </a:r>
            <a:r>
              <a:rPr lang="en-US"/>
              <a:t> the main arguments for each side of the question. </a:t>
            </a:r>
          </a:p>
          <a:p>
            <a:pPr lvl="0"/>
            <a:r>
              <a:rPr lang="en-US"/>
              <a:t>The bullet points should be the same </a:t>
            </a:r>
            <a:r>
              <a:rPr lang="en-US" err="1"/>
              <a:t>colour</a:t>
            </a:r>
            <a:r>
              <a:rPr lang="en-US"/>
              <a:t> as the above box.</a:t>
            </a:r>
          </a:p>
        </p:txBody>
      </p:sp>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621692" y="1850591"/>
            <a:ext cx="3950305" cy="4003736"/>
          </a:xfrm>
          <a:ln>
            <a:solidFill>
              <a:schemeClr val="tx1"/>
            </a:solidFill>
          </a:ln>
        </p:spPr>
        <p:txBody>
          <a:bodyPr>
            <a:normAutofit/>
          </a:bodyPr>
          <a:lstStyle>
            <a:lvl1pPr marL="285750" indent="-285750">
              <a:buClr>
                <a:schemeClr val="tx2"/>
              </a:buClr>
              <a:buFont typeface="Arial" panose="020B0604020202020204" pitchFamily="34" charset="0"/>
              <a:buChar char="•"/>
              <a:defRPr sz="1500"/>
            </a:lvl1pPr>
            <a:lvl2pPr marL="457200" indent="0">
              <a:buNone/>
              <a:defRPr/>
            </a:lvl2pPr>
          </a:lstStyle>
          <a:p>
            <a:pPr lvl="0"/>
            <a:r>
              <a:rPr lang="en-US"/>
              <a:t>These boxes should </a:t>
            </a:r>
            <a:r>
              <a:rPr lang="en-US" err="1"/>
              <a:t>summarise</a:t>
            </a:r>
            <a:r>
              <a:rPr lang="en-US"/>
              <a:t> the main arguments for each side of the question. </a:t>
            </a:r>
          </a:p>
          <a:p>
            <a:pPr lvl="0"/>
            <a:r>
              <a:rPr lang="en-US"/>
              <a:t>The bullet points should be the same </a:t>
            </a:r>
            <a:r>
              <a:rPr lang="en-US" err="1"/>
              <a:t>colour</a:t>
            </a:r>
            <a:r>
              <a:rPr lang="en-US"/>
              <a:t> as the above box.</a:t>
            </a:r>
          </a:p>
        </p:txBody>
      </p:sp>
      <p:sp>
        <p:nvSpPr>
          <p:cNvPr id="18" name="Shape 223">
            <a:extLst>
              <a:ext uri="{FF2B5EF4-FFF2-40B4-BE49-F238E27FC236}">
                <a16:creationId xmlns:a16="http://schemas.microsoft.com/office/drawing/2014/main" id="{E23674C8-DF6F-445F-A311-54882E2AA41D}"/>
              </a:ext>
            </a:extLst>
          </p:cNvPr>
          <p:cNvSpPr/>
          <p:nvPr/>
        </p:nvSpPr>
        <p:spPr>
          <a:xfrm>
            <a:off x="4571998" y="1444372"/>
            <a:ext cx="3995802" cy="406219"/>
          </a:xfrm>
          <a:prstGeom prst="rect">
            <a:avLst/>
          </a:prstGeom>
          <a:solidFill>
            <a:schemeClr val="accent2"/>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tx1"/>
                </a:solidFill>
                <a:latin typeface="Century Gothic" panose="020B0502020202020204" pitchFamily="34" charset="0"/>
                <a:ea typeface="Lato" panose="020F0502020204030203" pitchFamily="34" charset="0"/>
                <a:cs typeface="Lato" panose="020F0502020204030203" pitchFamily="34" charset="0"/>
                <a:sym typeface="Calibri"/>
              </a:rPr>
              <a:t>NO</a:t>
            </a:r>
          </a:p>
        </p:txBody>
      </p:sp>
      <p:sp>
        <p:nvSpPr>
          <p:cNvPr id="19" name="Shape 234">
            <a:extLst>
              <a:ext uri="{FF2B5EF4-FFF2-40B4-BE49-F238E27FC236}">
                <a16:creationId xmlns:a16="http://schemas.microsoft.com/office/drawing/2014/main" id="{44948174-0394-4326-B2FB-3CCE21FB747C}"/>
              </a:ext>
            </a:extLst>
          </p:cNvPr>
          <p:cNvSpPr/>
          <p:nvPr/>
        </p:nvSpPr>
        <p:spPr>
          <a:xfrm>
            <a:off x="621692" y="1444372"/>
            <a:ext cx="3950307" cy="406219"/>
          </a:xfrm>
          <a:prstGeom prst="rect">
            <a:avLst/>
          </a:prstGeom>
          <a:solidFill>
            <a:schemeClr val="tx2"/>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tx1"/>
                </a:solidFill>
                <a:latin typeface="Century Gothic" panose="020B0502020202020204" pitchFamily="34" charset="0"/>
                <a:ea typeface="Lato" panose="020F0502020204030203" pitchFamily="34" charset="0"/>
                <a:cs typeface="Lato" panose="020F0502020204030203" pitchFamily="34" charset="0"/>
                <a:sym typeface="Calibri"/>
              </a:rPr>
              <a:t>YES</a:t>
            </a:r>
          </a:p>
        </p:txBody>
      </p:sp>
      <p:pic>
        <p:nvPicPr>
          <p:cNvPr id="11" name="Picture 10">
            <a:extLst>
              <a:ext uri="{FF2B5EF4-FFF2-40B4-BE49-F238E27FC236}">
                <a16:creationId xmlns:a16="http://schemas.microsoft.com/office/drawing/2014/main" id="{3D238BE8-6FD2-41D1-9C60-888A56636D02}"/>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87778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68D707C2-7BA7-49C9-BBBE-FE2DFB3B967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477609" y="2467955"/>
            <a:ext cx="6939815" cy="1113270"/>
          </a:xfrm>
          <a:prstGeom prst="rect">
            <a:avLst/>
          </a:prstGeom>
        </p:spPr>
      </p:pic>
      <p:sp>
        <p:nvSpPr>
          <p:cNvPr id="11" name="Shape 96">
            <a:extLst>
              <a:ext uri="{FF2B5EF4-FFF2-40B4-BE49-F238E27FC236}">
                <a16:creationId xmlns:a16="http://schemas.microsoft.com/office/drawing/2014/main" id="{A99762AC-3D98-44C7-B89F-F0413A501885}"/>
              </a:ext>
            </a:extLst>
          </p:cNvPr>
          <p:cNvSpPr txBox="1">
            <a:spLocks/>
          </p:cNvSpPr>
          <p:nvPr/>
        </p:nvSpPr>
        <p:spPr>
          <a:xfrm>
            <a:off x="5172974" y="3024590"/>
            <a:ext cx="3244450"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800" b="1">
                <a:solidFill>
                  <a:srgbClr val="6088EF"/>
                </a:solidFill>
                <a:latin typeface="Century Gothic" panose="020B0502020202020204" pitchFamily="34" charset="0"/>
                <a:ea typeface="Lato"/>
                <a:cs typeface="Lato"/>
                <a:sym typeface="Lato"/>
              </a:rPr>
              <a:t>KS2</a:t>
            </a:r>
          </a:p>
          <a:p>
            <a:pPr algn="r">
              <a:lnSpc>
                <a:spcPct val="150000"/>
              </a:lnSpc>
              <a:spcBef>
                <a:spcPts val="800"/>
              </a:spcBef>
              <a:buClr>
                <a:srgbClr val="97E8D7"/>
              </a:buClr>
              <a:buSzPct val="100000"/>
              <a:buFont typeface="Arial"/>
              <a:buNone/>
            </a:pPr>
            <a:endParaRPr lang="en-GB" sz="4800" b="1">
              <a:solidFill>
                <a:srgbClr val="6088EF"/>
              </a:solidFill>
              <a:latin typeface="Century Gothic" panose="020B0502020202020204" pitchFamily="34" charset="0"/>
              <a:ea typeface="Lato"/>
              <a:cs typeface="Lato"/>
              <a:sym typeface="Lato"/>
            </a:endParaRPr>
          </a:p>
        </p:txBody>
      </p:sp>
      <p:pic>
        <p:nvPicPr>
          <p:cNvPr id="12" name="Picture 11">
            <a:extLst>
              <a:ext uri="{FF2B5EF4-FFF2-40B4-BE49-F238E27FC236}">
                <a16:creationId xmlns:a16="http://schemas.microsoft.com/office/drawing/2014/main" id="{99598F9C-8083-495F-89E8-97B92D40957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69748" y="257360"/>
            <a:ext cx="1139862" cy="2257292"/>
          </a:xfrm>
          <a:prstGeom prst="rect">
            <a:avLst/>
          </a:prstGeom>
        </p:spPr>
      </p:pic>
      <p:pic>
        <p:nvPicPr>
          <p:cNvPr id="13" name="Picture 12" descr="A close up of a logo&#10;&#10;Description automatically generated">
            <a:extLst>
              <a:ext uri="{FF2B5EF4-FFF2-40B4-BE49-F238E27FC236}">
                <a16:creationId xmlns:a16="http://schemas.microsoft.com/office/drawing/2014/main" id="{619F7E51-A50C-4FE6-BAF9-5399E7F57E35}"/>
              </a:ext>
            </a:extLst>
          </p:cNvPr>
          <p:cNvPicPr>
            <a:picLocks noChangeAspect="1"/>
          </p:cNvPicPr>
          <p:nvPr/>
        </p:nvPicPr>
        <p:blipFill>
          <a:blip r:embed="rId4"/>
          <a:stretch>
            <a:fillRect/>
          </a:stretch>
        </p:blipFill>
        <p:spPr>
          <a:xfrm>
            <a:off x="223620" y="5427028"/>
            <a:ext cx="5040000" cy="1219439"/>
          </a:xfrm>
          <a:prstGeom prst="rect">
            <a:avLst/>
          </a:prstGeom>
        </p:spPr>
      </p:pic>
      <p:sp>
        <p:nvSpPr>
          <p:cNvPr id="2" name="Rectangle 1">
            <a:extLst>
              <a:ext uri="{FF2B5EF4-FFF2-40B4-BE49-F238E27FC236}">
                <a16:creationId xmlns:a16="http://schemas.microsoft.com/office/drawing/2014/main" id="{F0AB47B6-A7DE-4AD3-96E9-9363EE3785EE}"/>
              </a:ext>
            </a:extLst>
          </p:cNvPr>
          <p:cNvSpPr/>
          <p:nvPr/>
        </p:nvSpPr>
        <p:spPr>
          <a:xfrm rot="1789485">
            <a:off x="1360052" y="2352501"/>
            <a:ext cx="257695" cy="490451"/>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FB0AF93-F02E-471C-8525-B8A4E8EC8104}"/>
              </a:ext>
            </a:extLst>
          </p:cNvPr>
          <p:cNvSpPr/>
          <p:nvPr/>
        </p:nvSpPr>
        <p:spPr>
          <a:xfrm>
            <a:off x="1360051" y="3275403"/>
            <a:ext cx="257695" cy="30582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F8FF0AA5-BBF4-4B39-9B64-2B2E4BED08A0}"/>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19745" y="2470612"/>
            <a:ext cx="1079126" cy="1161725"/>
          </a:xfrm>
          <a:prstGeom prst="rect">
            <a:avLst/>
          </a:prstGeom>
        </p:spPr>
      </p:pic>
    </p:spTree>
    <p:extLst>
      <p:ext uri="{BB962C8B-B14F-4D97-AF65-F5344CB8AC3E}">
        <p14:creationId xmlns:p14="http://schemas.microsoft.com/office/powerpoint/2010/main" val="17469013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Further Learning">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4469EC5B-3F9C-40EF-BEA6-C8BF5ABFC7AF}"/>
              </a:ext>
            </a:extLst>
          </p:cNvPr>
          <p:cNvSpPr/>
          <p:nvPr/>
        </p:nvSpPr>
        <p:spPr>
          <a:xfrm rot="10800000" flipH="1">
            <a:off x="175614" y="198000"/>
            <a:ext cx="8860880" cy="6510124"/>
          </a:xfrm>
          <a:prstGeom prst="rtTriangle">
            <a:avLst/>
          </a:prstGeom>
          <a:solidFill>
            <a:srgbClr val="BB0F7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ight Triangle 3">
            <a:extLst>
              <a:ext uri="{FF2B5EF4-FFF2-40B4-BE49-F238E27FC236}">
                <a16:creationId xmlns:a16="http://schemas.microsoft.com/office/drawing/2014/main" id="{E09B92E2-38D2-43E7-82D0-D5250F2052CF}"/>
              </a:ext>
            </a:extLst>
          </p:cNvPr>
          <p:cNvSpPr/>
          <p:nvPr/>
        </p:nvSpPr>
        <p:spPr>
          <a:xfrm flipH="1">
            <a:off x="175614" y="175760"/>
            <a:ext cx="8860880" cy="6510124"/>
          </a:xfrm>
          <a:prstGeom prst="rtTriangle">
            <a:avLst/>
          </a:prstGeom>
          <a:solidFill>
            <a:srgbClr val="30AFA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957D865-DBDB-4C51-8742-C1220FD6BA56}"/>
              </a:ext>
            </a:extLst>
          </p:cNvPr>
          <p:cNvSpPr>
            <a:spLocks noGrp="1"/>
          </p:cNvSpPr>
          <p:nvPr>
            <p:ph type="title"/>
          </p:nvPr>
        </p:nvSpPr>
        <p:spPr>
          <a:xfrm>
            <a:off x="457200" y="274640"/>
            <a:ext cx="8229600" cy="570751"/>
          </a:xfrm>
          <a:prstGeom prst="rect">
            <a:avLst/>
          </a:prstGeom>
        </p:spPr>
        <p:txBody>
          <a:bodyPr/>
          <a:lstStyle>
            <a:lvl1pPr>
              <a:defRPr b="1"/>
            </a:lvl1pPr>
          </a:lstStyle>
          <a:p>
            <a:r>
              <a:rPr lang="en-US"/>
              <a:t>Click to edit Master title style</a:t>
            </a:r>
            <a:endParaRPr lang="en-GB"/>
          </a:p>
        </p:txBody>
      </p:sp>
    </p:spTree>
    <p:extLst>
      <p:ext uri="{BB962C8B-B14F-4D97-AF65-F5344CB8AC3E}">
        <p14:creationId xmlns:p14="http://schemas.microsoft.com/office/powerpoint/2010/main" val="41050574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lleges En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84FE27C-58A1-43B8-90BE-806A0DAA6CF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84055" y="2316784"/>
            <a:ext cx="2175883" cy="2651076"/>
          </a:xfrm>
          <a:prstGeom prst="rect">
            <a:avLst/>
          </a:prstGeom>
        </p:spPr>
      </p:pic>
      <p:pic>
        <p:nvPicPr>
          <p:cNvPr id="11" name="Picture 10">
            <a:extLst>
              <a:ext uri="{FF2B5EF4-FFF2-40B4-BE49-F238E27FC236}">
                <a16:creationId xmlns:a16="http://schemas.microsoft.com/office/drawing/2014/main" id="{CC3CE72D-1435-4A53-A159-3A6CD2565650}"/>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
        <p:nvSpPr>
          <p:cNvPr id="14" name="TextBox 13">
            <a:extLst>
              <a:ext uri="{FF2B5EF4-FFF2-40B4-BE49-F238E27FC236}">
                <a16:creationId xmlns:a16="http://schemas.microsoft.com/office/drawing/2014/main" id="{6C4E2865-5D47-4833-930C-63AC72D8D4BA}"/>
              </a:ext>
            </a:extLst>
          </p:cNvPr>
          <p:cNvSpPr txBox="1"/>
          <p:nvPr/>
        </p:nvSpPr>
        <p:spPr>
          <a:xfrm>
            <a:off x="1720119" y="947630"/>
            <a:ext cx="5703757" cy="1384995"/>
          </a:xfrm>
          <a:prstGeom prst="rect">
            <a:avLst/>
          </a:prstGeom>
          <a:noFill/>
        </p:spPr>
        <p:txBody>
          <a:bodyPr wrap="square" rtlCol="0" anchor="ctr">
            <a:spAutoFit/>
          </a:bodyPr>
          <a:lstStyle/>
          <a:p>
            <a:pPr algn="ctr"/>
            <a:r>
              <a:rPr lang="en-GB" sz="2800" b="1"/>
              <a:t>Cast your vote on…</a:t>
            </a:r>
          </a:p>
          <a:p>
            <a:pPr algn="ctr"/>
            <a:endParaRPr lang="en-GB" sz="2800" b="1"/>
          </a:p>
          <a:p>
            <a:pPr algn="ctr"/>
            <a:r>
              <a:rPr lang="en-GB" sz="2800" b="1">
                <a:hlinkClick r:id="rId4"/>
              </a:rPr>
              <a:t>www.votesforschools.com</a:t>
            </a:r>
            <a:r>
              <a:rPr lang="en-GB" sz="2800" b="1"/>
              <a:t> </a:t>
            </a:r>
          </a:p>
        </p:txBody>
      </p:sp>
      <p:sp>
        <p:nvSpPr>
          <p:cNvPr id="9" name="Rectangle: Rounded Corners 8">
            <a:hlinkClick r:id="rId5"/>
            <a:extLst>
              <a:ext uri="{FF2B5EF4-FFF2-40B4-BE49-F238E27FC236}">
                <a16:creationId xmlns:a16="http://schemas.microsoft.com/office/drawing/2014/main" id="{42CB29EC-D773-4F0B-84CC-242883F4191D}"/>
              </a:ext>
            </a:extLst>
          </p:cNvPr>
          <p:cNvSpPr/>
          <p:nvPr/>
        </p:nvSpPr>
        <p:spPr>
          <a:xfrm>
            <a:off x="358893" y="5649827"/>
            <a:ext cx="8426214" cy="868323"/>
          </a:xfrm>
          <a:prstGeom prst="roundRect">
            <a:avLst/>
          </a:prstGeom>
          <a:solidFill>
            <a:srgbClr val="EAB9D5"/>
          </a:solidFill>
          <a:ln w="28575">
            <a:solidFill>
              <a:srgbClr val="BB0F70"/>
            </a:solidFill>
          </a:ln>
        </p:spPr>
        <p:txBody>
          <a:bodyPr wrap="square">
            <a:spAutoFit/>
          </a:bodyPr>
          <a:lstStyle/>
          <a:p>
            <a:pPr algn="ctr"/>
            <a:r>
              <a:rPr lang="en-GB" sz="1500" b="1">
                <a:solidFill>
                  <a:srgbClr val="060505"/>
                </a:solidFill>
                <a:latin typeface="Century Gothic" panose="020B0502020202020204" pitchFamily="34" charset="0"/>
              </a:rPr>
              <a:t>Not sure how? </a:t>
            </a:r>
          </a:p>
          <a:p>
            <a:pPr algn="ctr"/>
            <a:r>
              <a:rPr lang="en-GB" sz="1500">
                <a:solidFill>
                  <a:srgbClr val="060505"/>
                </a:solidFill>
                <a:latin typeface="Century Gothic" panose="020B0502020202020204" pitchFamily="34" charset="0"/>
              </a:rPr>
              <a:t>Click the ballot box to see a video on how to log your votes! </a:t>
            </a:r>
          </a:p>
          <a:p>
            <a:pPr algn="ctr"/>
            <a:r>
              <a:rPr lang="en-GB" sz="1500">
                <a:solidFill>
                  <a:srgbClr val="060505"/>
                </a:solidFill>
                <a:latin typeface="Century Gothic" panose="020B0502020202020204" pitchFamily="34" charset="0"/>
              </a:rPr>
              <a:t>If you have any issues, feedback or comments, email </a:t>
            </a:r>
            <a:r>
              <a:rPr lang="en-GB" sz="1500" b="1">
                <a:solidFill>
                  <a:srgbClr val="30AFAF"/>
                </a:solidFill>
                <a:latin typeface="Century Gothic" panose="020B0502020202020204" pitchFamily="34" charset="0"/>
                <a:hlinkClick r:id="rId6">
                  <a:extLst>
                    <a:ext uri="{A12FA001-AC4F-418D-AE19-62706E023703}">
                      <ahyp:hlinkClr xmlns:ahyp="http://schemas.microsoft.com/office/drawing/2018/hyperlinkcolor" xmlns="" val="tx"/>
                    </a:ext>
                  </a:extLst>
                </a:hlinkClick>
              </a:rPr>
              <a:t>georgie@votesforschools.com</a:t>
            </a:r>
            <a:r>
              <a:rPr lang="en-GB" sz="1500">
                <a:solidFill>
                  <a:srgbClr val="060505"/>
                </a:solidFill>
                <a:latin typeface="Century Gothic" panose="020B0502020202020204" pitchFamily="34" charset="0"/>
              </a:rPr>
              <a:t>.</a:t>
            </a:r>
          </a:p>
        </p:txBody>
      </p:sp>
      <p:sp>
        <p:nvSpPr>
          <p:cNvPr id="12" name="Shape 246">
            <a:extLst>
              <a:ext uri="{FF2B5EF4-FFF2-40B4-BE49-F238E27FC236}">
                <a16:creationId xmlns:a16="http://schemas.microsoft.com/office/drawing/2014/main" id="{E6685DE7-3512-4633-8C3A-CEE6EC3DC240}"/>
              </a:ext>
            </a:extLst>
          </p:cNvPr>
          <p:cNvSpPr txBox="1">
            <a:spLocks/>
          </p:cNvSpPr>
          <p:nvPr/>
        </p:nvSpPr>
        <p:spPr>
          <a:xfrm>
            <a:off x="2517060" y="4924034"/>
            <a:ext cx="4109877" cy="434967"/>
          </a:xfrm>
          <a:prstGeom prst="rect">
            <a:avLst/>
          </a:prstGeom>
          <a:noFill/>
          <a:ln>
            <a:noFill/>
          </a:ln>
        </p:spPr>
        <p:txBody>
          <a:bodyPr vert="horz"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2D2D2D"/>
              </a:buClr>
              <a:buSzPct val="25000"/>
              <a:buFont typeface="Calibri"/>
              <a:buNone/>
            </a:pPr>
            <a:r>
              <a:rPr lang="en-GB" sz="2400" b="1">
                <a:latin typeface="Century Gothic" panose="020B0502020202020204" pitchFamily="34" charset="0"/>
                <a:ea typeface="Lato" panose="020F0502020204030203" pitchFamily="34" charset="0"/>
                <a:cs typeface="Lato" panose="020F0502020204030203" pitchFamily="34" charset="0"/>
                <a:sym typeface="Calibri"/>
              </a:rPr>
              <a:t>To have your voice heard!</a:t>
            </a:r>
          </a:p>
        </p:txBody>
      </p:sp>
    </p:spTree>
    <p:extLst>
      <p:ext uri="{BB962C8B-B14F-4D97-AF65-F5344CB8AC3E}">
        <p14:creationId xmlns:p14="http://schemas.microsoft.com/office/powerpoint/2010/main" val="2868674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Learning Journey">
    <p:spTree>
      <p:nvGrpSpPr>
        <p:cNvPr id="1" name=""/>
        <p:cNvGrpSpPr/>
        <p:nvPr/>
      </p:nvGrpSpPr>
      <p:grpSpPr>
        <a:xfrm>
          <a:off x="0" y="0"/>
          <a:ext cx="0" cy="0"/>
          <a:chOff x="0" y="0"/>
          <a:chExt cx="0" cy="0"/>
        </a:xfrm>
      </p:grpSpPr>
      <p:pic>
        <p:nvPicPr>
          <p:cNvPr id="10" name="Picture 4" descr="Image result for finish sign">
            <a:extLst>
              <a:ext uri="{FF2B5EF4-FFF2-40B4-BE49-F238E27FC236}">
                <a16:creationId xmlns:a16="http://schemas.microsoft.com/office/drawing/2014/main" id="{B3EC44D8-1F0E-474B-B346-B47AC186D926}"/>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339817" y="4985651"/>
            <a:ext cx="1228485" cy="1218753"/>
          </a:xfrm>
          <a:prstGeom prst="rect">
            <a:avLst/>
          </a:prstGeom>
          <a:noFill/>
          <a:extLst>
            <a:ext uri="{909E8E84-426E-40dd-AFC4-6F175D3DCCD1}">
              <a14:hiddenFill xmlns:a14="http://schemas.microsoft.com/office/drawing/2010/main" xmlns="">
                <a:solidFill>
                  <a:srgbClr val="FFFFFF"/>
                </a:solidFill>
              </a14:hiddenFill>
            </a:ext>
          </a:extLst>
        </p:spPr>
      </p:pic>
      <p:sp>
        <p:nvSpPr>
          <p:cNvPr id="9" name="Freeform: Shape 9">
            <a:extLst>
              <a:ext uri="{FF2B5EF4-FFF2-40B4-BE49-F238E27FC236}">
                <a16:creationId xmlns:a16="http://schemas.microsoft.com/office/drawing/2014/main" id="{E61A4D26-4875-40CA-A5B2-7B453F8FE296}"/>
              </a:ext>
            </a:extLst>
          </p:cNvPr>
          <p:cNvSpPr/>
          <p:nvPr/>
        </p:nvSpPr>
        <p:spPr>
          <a:xfrm>
            <a:off x="836464" y="1772816"/>
            <a:ext cx="7581822" cy="4000976"/>
          </a:xfrm>
          <a:custGeom>
            <a:avLst/>
            <a:gdLst>
              <a:gd name="connsiteX0" fmla="*/ 0 w 7263928"/>
              <a:gd name="connsiteY0" fmla="*/ 75127 h 3582415"/>
              <a:gd name="connsiteX1" fmla="*/ 6150280 w 7263928"/>
              <a:gd name="connsiteY1" fmla="*/ 100179 h 3582415"/>
              <a:gd name="connsiteX2" fmla="*/ 6770318 w 7263928"/>
              <a:gd name="connsiteY2" fmla="*/ 1052157 h 3582415"/>
              <a:gd name="connsiteX3" fmla="*/ 795403 w 7263928"/>
              <a:gd name="connsiteY3" fmla="*/ 1803719 h 3582415"/>
              <a:gd name="connsiteX4" fmla="*/ 989557 w 7263928"/>
              <a:gd name="connsiteY4" fmla="*/ 3075110 h 3582415"/>
              <a:gd name="connsiteX5" fmla="*/ 6657584 w 7263928"/>
              <a:gd name="connsiteY5" fmla="*/ 3582415 h 358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3928" h="3582415">
                <a:moveTo>
                  <a:pt x="0" y="75127"/>
                </a:moveTo>
                <a:cubicBezTo>
                  <a:pt x="2510947" y="6234"/>
                  <a:pt x="5021894" y="-62659"/>
                  <a:pt x="6150280" y="100179"/>
                </a:cubicBezTo>
                <a:cubicBezTo>
                  <a:pt x="7278666" y="263017"/>
                  <a:pt x="7662797" y="768234"/>
                  <a:pt x="6770318" y="1052157"/>
                </a:cubicBezTo>
                <a:cubicBezTo>
                  <a:pt x="5877839" y="1336080"/>
                  <a:pt x="1758863" y="1466560"/>
                  <a:pt x="795403" y="1803719"/>
                </a:cubicBezTo>
                <a:cubicBezTo>
                  <a:pt x="-168057" y="2140878"/>
                  <a:pt x="12527" y="2778661"/>
                  <a:pt x="989557" y="3075110"/>
                </a:cubicBezTo>
                <a:cubicBezTo>
                  <a:pt x="1966587" y="3371559"/>
                  <a:pt x="4312085" y="3476987"/>
                  <a:pt x="6657584" y="3582415"/>
                </a:cubicBezTo>
              </a:path>
            </a:pathLst>
          </a:custGeom>
          <a:no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highlight>
                <a:srgbClr val="03ABE1"/>
              </a:highlight>
              <a:latin typeface="Century Gothic"/>
              <a:cs typeface="Century Gothic"/>
            </a:endParaRPr>
          </a:p>
        </p:txBody>
      </p:sp>
      <p:pic>
        <p:nvPicPr>
          <p:cNvPr id="8" name="Picture 2" descr="http://www.thehiveinsight.com/wp-content/themes/tsu/css/images/signs-right-start.png">
            <a:extLst>
              <a:ext uri="{FF2B5EF4-FFF2-40B4-BE49-F238E27FC236}">
                <a16:creationId xmlns:a16="http://schemas.microsoft.com/office/drawing/2014/main" id="{3E3F0D5E-229D-49A7-AAB6-0D351DD0A03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1248457"/>
            <a:ext cx="1431618" cy="1247433"/>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Text Placeholder 24">
            <a:extLst>
              <a:ext uri="{FF2B5EF4-FFF2-40B4-BE49-F238E27FC236}">
                <a16:creationId xmlns:a16="http://schemas.microsoft.com/office/drawing/2014/main" id="{DB6B306F-BFCD-4479-ACB0-81C8F27DCE04}"/>
              </a:ext>
            </a:extLst>
          </p:cNvPr>
          <p:cNvSpPr>
            <a:spLocks noGrp="1"/>
          </p:cNvSpPr>
          <p:nvPr>
            <p:ph type="body" sz="quarter" idx="17"/>
          </p:nvPr>
        </p:nvSpPr>
        <p:spPr>
          <a:xfrm>
            <a:off x="641476" y="3434574"/>
            <a:ext cx="1799130" cy="1149259"/>
          </a:xfrm>
          <a:solidFill>
            <a:schemeClr val="bg1"/>
          </a:solidFill>
          <a:ln w="28575">
            <a:solidFill>
              <a:schemeClr val="tx2"/>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22" name="Title 1">
            <a:extLst>
              <a:ext uri="{FF2B5EF4-FFF2-40B4-BE49-F238E27FC236}">
                <a16:creationId xmlns:a16="http://schemas.microsoft.com/office/drawing/2014/main" id="{0B71B64D-5B71-48B0-A10B-5D516CB7DCF1}"/>
              </a:ext>
            </a:extLst>
          </p:cNvPr>
          <p:cNvSpPr txBox="1">
            <a:spLocks/>
          </p:cNvSpPr>
          <p:nvPr/>
        </p:nvSpPr>
        <p:spPr>
          <a:xfrm>
            <a:off x="457200" y="274638"/>
            <a:ext cx="8229600"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Our learning journey for this week!</a:t>
            </a:r>
          </a:p>
        </p:txBody>
      </p:sp>
      <p:sp>
        <p:nvSpPr>
          <p:cNvPr id="25" name="Text Placeholder 24">
            <a:extLst>
              <a:ext uri="{FF2B5EF4-FFF2-40B4-BE49-F238E27FC236}">
                <a16:creationId xmlns:a16="http://schemas.microsoft.com/office/drawing/2014/main" id="{15F20F20-48E6-4C24-8828-2C82B4338565}"/>
              </a:ext>
            </a:extLst>
          </p:cNvPr>
          <p:cNvSpPr>
            <a:spLocks noGrp="1"/>
          </p:cNvSpPr>
          <p:nvPr>
            <p:ph type="body" sz="quarter" idx="13"/>
          </p:nvPr>
        </p:nvSpPr>
        <p:spPr>
          <a:xfrm>
            <a:off x="2077538" y="1231203"/>
            <a:ext cx="1712913" cy="1109663"/>
          </a:xfrm>
          <a:solidFill>
            <a:schemeClr val="bg1"/>
          </a:solidFill>
          <a:ln w="28575">
            <a:solidFill>
              <a:schemeClr val="tx2"/>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27" name="Text Placeholder 26">
            <a:extLst>
              <a:ext uri="{FF2B5EF4-FFF2-40B4-BE49-F238E27FC236}">
                <a16:creationId xmlns:a16="http://schemas.microsoft.com/office/drawing/2014/main" id="{2868CCFB-DEDB-423B-A8FC-3A26C842F38A}"/>
              </a:ext>
            </a:extLst>
          </p:cNvPr>
          <p:cNvSpPr>
            <a:spLocks noGrp="1"/>
          </p:cNvSpPr>
          <p:nvPr>
            <p:ph type="body" sz="quarter" idx="14"/>
          </p:nvPr>
        </p:nvSpPr>
        <p:spPr>
          <a:xfrm>
            <a:off x="4764864" y="1140405"/>
            <a:ext cx="1884045" cy="1161348"/>
          </a:xfrm>
          <a:prstGeom prst="ellipse">
            <a:avLst/>
          </a:prstGeom>
          <a:solidFill>
            <a:schemeClr val="bg1"/>
          </a:solidFill>
          <a:ln w="28575">
            <a:solidFill>
              <a:schemeClr val="tx2"/>
            </a:solidFill>
          </a:ln>
        </p:spPr>
        <p:txBody>
          <a:bodyPr anchor="ct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29" name="Text Placeholder 24">
            <a:extLst>
              <a:ext uri="{FF2B5EF4-FFF2-40B4-BE49-F238E27FC236}">
                <a16:creationId xmlns:a16="http://schemas.microsoft.com/office/drawing/2014/main" id="{F28DE195-DDB4-47F8-8B8C-DC750A8D9C27}"/>
              </a:ext>
            </a:extLst>
          </p:cNvPr>
          <p:cNvSpPr>
            <a:spLocks noGrp="1"/>
          </p:cNvSpPr>
          <p:nvPr>
            <p:ph type="body" sz="quarter" idx="15"/>
          </p:nvPr>
        </p:nvSpPr>
        <p:spPr>
          <a:xfrm>
            <a:off x="6101812" y="2648486"/>
            <a:ext cx="1713599" cy="1108800"/>
          </a:xfrm>
          <a:solidFill>
            <a:schemeClr val="bg1"/>
          </a:solidFill>
          <a:ln w="28575">
            <a:solidFill>
              <a:schemeClr val="tx2"/>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30" name="Text Placeholder 26">
            <a:extLst>
              <a:ext uri="{FF2B5EF4-FFF2-40B4-BE49-F238E27FC236}">
                <a16:creationId xmlns:a16="http://schemas.microsoft.com/office/drawing/2014/main" id="{C074B4FC-009B-47F9-A785-7C0FDE0B90EB}"/>
              </a:ext>
            </a:extLst>
          </p:cNvPr>
          <p:cNvSpPr>
            <a:spLocks noGrp="1"/>
          </p:cNvSpPr>
          <p:nvPr>
            <p:ph type="body" sz="quarter" idx="16"/>
          </p:nvPr>
        </p:nvSpPr>
        <p:spPr>
          <a:xfrm>
            <a:off x="3393747" y="2892932"/>
            <a:ext cx="2064047" cy="1173600"/>
          </a:xfrm>
          <a:prstGeom prst="ellipse">
            <a:avLst/>
          </a:prstGeom>
          <a:solidFill>
            <a:schemeClr val="bg1"/>
          </a:solidFill>
          <a:ln w="28575">
            <a:solidFill>
              <a:schemeClr val="tx2"/>
            </a:solidFill>
          </a:ln>
        </p:spPr>
        <p:txBody>
          <a:bodyP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33" name="Text Placeholder 26">
            <a:extLst>
              <a:ext uri="{FF2B5EF4-FFF2-40B4-BE49-F238E27FC236}">
                <a16:creationId xmlns:a16="http://schemas.microsoft.com/office/drawing/2014/main" id="{4ADB8F8D-C5D2-43D9-95F6-8953E23439F5}"/>
              </a:ext>
            </a:extLst>
          </p:cNvPr>
          <p:cNvSpPr>
            <a:spLocks noGrp="1"/>
          </p:cNvSpPr>
          <p:nvPr>
            <p:ph type="body" sz="quarter" idx="18"/>
          </p:nvPr>
        </p:nvSpPr>
        <p:spPr>
          <a:xfrm>
            <a:off x="2459285" y="5006403"/>
            <a:ext cx="2064047" cy="1292824"/>
          </a:xfrm>
          <a:prstGeom prst="ellipse">
            <a:avLst/>
          </a:prstGeom>
          <a:solidFill>
            <a:schemeClr val="bg1"/>
          </a:solidFill>
          <a:ln w="28575">
            <a:solidFill>
              <a:schemeClr val="tx2"/>
            </a:solidFill>
          </a:ln>
        </p:spPr>
        <p:txBody>
          <a:bodyPr anchor="ct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3" name="Text Placeholder 2">
            <a:extLst>
              <a:ext uri="{FF2B5EF4-FFF2-40B4-BE49-F238E27FC236}">
                <a16:creationId xmlns:a16="http://schemas.microsoft.com/office/drawing/2014/main" id="{2FE22C82-1322-47F0-8433-07036B1A318E}"/>
              </a:ext>
            </a:extLst>
          </p:cNvPr>
          <p:cNvSpPr>
            <a:spLocks noGrp="1"/>
          </p:cNvSpPr>
          <p:nvPr>
            <p:ph type="body" sz="quarter" idx="19" hasCustomPrompt="1"/>
          </p:nvPr>
        </p:nvSpPr>
        <p:spPr>
          <a:xfrm>
            <a:off x="5508301" y="5062265"/>
            <a:ext cx="1487488" cy="1181100"/>
          </a:xfrm>
          <a:solidFill>
            <a:schemeClr val="bg1"/>
          </a:solidFill>
          <a:ln w="28575">
            <a:solidFill>
              <a:schemeClr val="tx2"/>
            </a:solidFill>
          </a:ln>
        </p:spPr>
        <p:txBody>
          <a:bodyPr anchor="ctr">
            <a:normAutofit/>
          </a:bodyPr>
          <a:lstStyle>
            <a:lvl1pPr marL="0" indent="0" algn="ctr">
              <a:buNone/>
              <a:defRPr sz="1600"/>
            </a:lvl1pPr>
          </a:lstStyle>
          <a:p>
            <a:pPr lvl="0"/>
            <a:r>
              <a:rPr lang="en-US"/>
              <a:t>Vote!</a:t>
            </a:r>
          </a:p>
        </p:txBody>
      </p:sp>
    </p:spTree>
    <p:extLst>
      <p:ext uri="{BB962C8B-B14F-4D97-AF65-F5344CB8AC3E}">
        <p14:creationId xmlns:p14="http://schemas.microsoft.com/office/powerpoint/2010/main" val="3579469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mon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7237562" cy="457199"/>
          </a:xfrm>
        </p:spPr>
        <p:txBody>
          <a:bodyPr>
            <a:noAutofit/>
          </a:bodyPr>
          <a:lstStyle>
            <a:lvl1pPr algn="l">
              <a:defRPr sz="2800" b="1">
                <a:latin typeface="+mn-lt"/>
              </a:defRPr>
            </a:lvl1pPr>
          </a:lstStyle>
          <a:p>
            <a:r>
              <a:rPr lang="en-US"/>
              <a:t>Commonly used boxes</a:t>
            </a:r>
          </a:p>
        </p:txBody>
      </p:sp>
      <p:sp>
        <p:nvSpPr>
          <p:cNvPr id="5" name="Text Placeholder 4">
            <a:extLst>
              <a:ext uri="{FF2B5EF4-FFF2-40B4-BE49-F238E27FC236}">
                <a16:creationId xmlns:a16="http://schemas.microsoft.com/office/drawing/2014/main" id="{0D5172E2-B8C0-4B53-8CD7-E38E5A07A91D}"/>
              </a:ext>
            </a:extLst>
          </p:cNvPr>
          <p:cNvSpPr>
            <a:spLocks noGrp="1"/>
          </p:cNvSpPr>
          <p:nvPr>
            <p:ph type="body" sz="quarter" idx="13" hasCustomPrompt="1"/>
          </p:nvPr>
        </p:nvSpPr>
        <p:spPr>
          <a:xfrm>
            <a:off x="780879" y="3832016"/>
            <a:ext cx="3789946" cy="2146261"/>
          </a:xfrm>
          <a:prstGeom prst="cloud">
            <a:avLst/>
          </a:prstGeom>
          <a:solidFill>
            <a:schemeClr val="accent5"/>
          </a:solidFill>
          <a:ln w="28575">
            <a:solidFill>
              <a:schemeClr val="tx2"/>
            </a:solidFill>
          </a:ln>
        </p:spPr>
        <p:txBody>
          <a:bodyPr anchor="ctr">
            <a:normAutofit/>
          </a:bodyPr>
          <a:lstStyle>
            <a:lvl1pPr marL="0" indent="0" algn="ctr">
              <a:buNone/>
              <a:defRPr sz="1600" b="1"/>
            </a:lvl1pPr>
            <a:lvl2pPr marL="457200" indent="0" algn="ctr">
              <a:buNone/>
              <a:defRPr sz="1600"/>
            </a:lvl2pPr>
          </a:lstStyle>
          <a:p>
            <a:pPr lvl="0"/>
            <a:r>
              <a:rPr lang="en-US"/>
              <a:t>Activity Title (X mins)</a:t>
            </a:r>
          </a:p>
          <a:p>
            <a:pPr lvl="1"/>
            <a:r>
              <a:rPr lang="en-US"/>
              <a:t>Activity information</a:t>
            </a:r>
          </a:p>
        </p:txBody>
      </p:sp>
      <p:sp>
        <p:nvSpPr>
          <p:cNvPr id="8" name="Text Placeholder 7">
            <a:extLst>
              <a:ext uri="{FF2B5EF4-FFF2-40B4-BE49-F238E27FC236}">
                <a16:creationId xmlns:a16="http://schemas.microsoft.com/office/drawing/2014/main" id="{E7843B41-02CF-4B64-BCD9-B9CC93735139}"/>
              </a:ext>
            </a:extLst>
          </p:cNvPr>
          <p:cNvSpPr>
            <a:spLocks noGrp="1"/>
          </p:cNvSpPr>
          <p:nvPr>
            <p:ph type="body" sz="quarter" idx="14" hasCustomPrompt="1"/>
          </p:nvPr>
        </p:nvSpPr>
        <p:spPr>
          <a:xfrm>
            <a:off x="1137921" y="2371512"/>
            <a:ext cx="2994025" cy="940234"/>
          </a:xfrm>
          <a:prstGeom prst="roundRect">
            <a:avLst/>
          </a:prstGeom>
          <a:solidFill>
            <a:schemeClr val="accent1"/>
          </a:solidFill>
          <a:ln w="28575">
            <a:solidFill>
              <a:schemeClr val="accent2"/>
            </a:solidFill>
          </a:ln>
        </p:spPr>
        <p:txBody>
          <a:bodyPr anchor="ctr">
            <a:normAutofit/>
          </a:bodyPr>
          <a:lstStyle>
            <a:lvl1pPr marL="0" indent="0" algn="ctr">
              <a:buNone/>
              <a:defRPr sz="1600"/>
            </a:lvl1pPr>
          </a:lstStyle>
          <a:p>
            <a:pPr lvl="0"/>
            <a:r>
              <a:rPr lang="en-US"/>
              <a:t>Information box</a:t>
            </a:r>
          </a:p>
        </p:txBody>
      </p:sp>
      <p:sp>
        <p:nvSpPr>
          <p:cNvPr id="12" name="Text Placeholder 7">
            <a:extLst>
              <a:ext uri="{FF2B5EF4-FFF2-40B4-BE49-F238E27FC236}">
                <a16:creationId xmlns:a16="http://schemas.microsoft.com/office/drawing/2014/main" id="{88D644EF-BAA6-4E05-AE1F-70DBA267BF45}"/>
              </a:ext>
            </a:extLst>
          </p:cNvPr>
          <p:cNvSpPr>
            <a:spLocks noGrp="1"/>
          </p:cNvSpPr>
          <p:nvPr>
            <p:ph type="body" sz="quarter" idx="16" hasCustomPrompt="1"/>
          </p:nvPr>
        </p:nvSpPr>
        <p:spPr>
          <a:xfrm>
            <a:off x="5180231" y="2914097"/>
            <a:ext cx="2994025" cy="940234"/>
          </a:xfrm>
          <a:prstGeom prst="roundRect">
            <a:avLst/>
          </a:prstGeom>
          <a:solidFill>
            <a:schemeClr val="accent3"/>
          </a:solidFill>
          <a:ln w="28575">
            <a:solidFill>
              <a:schemeClr val="tx1"/>
            </a:solidFill>
          </a:ln>
        </p:spPr>
        <p:txBody>
          <a:bodyPr anchor="ctr">
            <a:normAutofit/>
          </a:bodyPr>
          <a:lstStyle>
            <a:lvl1pPr marL="0" indent="0" algn="ctr">
              <a:buNone/>
              <a:defRPr sz="1600" b="1"/>
            </a:lvl1pPr>
          </a:lstStyle>
          <a:p>
            <a:pPr lvl="0"/>
            <a:r>
              <a:rPr lang="en-US"/>
              <a:t>SEND/Definition Box:</a:t>
            </a:r>
          </a:p>
        </p:txBody>
      </p:sp>
      <p:sp>
        <p:nvSpPr>
          <p:cNvPr id="10" name="Text Placeholder 7">
            <a:extLst>
              <a:ext uri="{FF2B5EF4-FFF2-40B4-BE49-F238E27FC236}">
                <a16:creationId xmlns:a16="http://schemas.microsoft.com/office/drawing/2014/main" id="{77269F30-4ADC-40DA-AD25-97F31391CC29}"/>
              </a:ext>
            </a:extLst>
          </p:cNvPr>
          <p:cNvSpPr>
            <a:spLocks noGrp="1"/>
          </p:cNvSpPr>
          <p:nvPr>
            <p:ph type="body" sz="quarter" idx="18" hasCustomPrompt="1"/>
          </p:nvPr>
        </p:nvSpPr>
        <p:spPr>
          <a:xfrm>
            <a:off x="5180230" y="4037677"/>
            <a:ext cx="2994025" cy="940234"/>
          </a:xfrm>
          <a:prstGeom prst="roundRect">
            <a:avLst/>
          </a:prstGeom>
          <a:solidFill>
            <a:schemeClr val="bg1">
              <a:lumMod val="95000"/>
            </a:schemeClr>
          </a:solidFill>
          <a:ln w="28575">
            <a:solidFill>
              <a:schemeClr val="tx1"/>
            </a:solidFill>
          </a:ln>
        </p:spPr>
        <p:txBody>
          <a:bodyPr anchor="ctr">
            <a:normAutofit/>
          </a:bodyPr>
          <a:lstStyle>
            <a:lvl1pPr marL="0" indent="0" algn="ctr">
              <a:buNone/>
              <a:defRPr sz="1600" b="1"/>
            </a:lvl1pPr>
          </a:lstStyle>
          <a:p>
            <a:pPr lvl="0"/>
            <a:r>
              <a:rPr lang="en-US"/>
              <a:t>Teachers note</a:t>
            </a:r>
          </a:p>
        </p:txBody>
      </p:sp>
      <p:sp>
        <p:nvSpPr>
          <p:cNvPr id="9" name="Text Placeholder 7">
            <a:extLst>
              <a:ext uri="{FF2B5EF4-FFF2-40B4-BE49-F238E27FC236}">
                <a16:creationId xmlns:a16="http://schemas.microsoft.com/office/drawing/2014/main" id="{3F182A14-3F1D-476C-86EF-54A1A5D78CEF}"/>
              </a:ext>
            </a:extLst>
          </p:cNvPr>
          <p:cNvSpPr>
            <a:spLocks noGrp="1"/>
          </p:cNvSpPr>
          <p:nvPr>
            <p:ph type="body" sz="quarter" idx="19" hasCustomPrompt="1"/>
          </p:nvPr>
        </p:nvSpPr>
        <p:spPr>
          <a:xfrm>
            <a:off x="1136742" y="1247932"/>
            <a:ext cx="2994025" cy="940234"/>
          </a:xfrm>
          <a:prstGeom prst="roundRect">
            <a:avLst/>
          </a:prstGeom>
          <a:solidFill>
            <a:schemeClr val="bg2"/>
          </a:solidFill>
          <a:ln w="28575">
            <a:solidFill>
              <a:schemeClr val="tx2"/>
            </a:solidFill>
          </a:ln>
        </p:spPr>
        <p:txBody>
          <a:bodyPr anchor="ctr">
            <a:normAutofit/>
          </a:bodyPr>
          <a:lstStyle>
            <a:lvl1pPr marL="0" indent="0" algn="ctr">
              <a:buNone/>
              <a:defRPr sz="1600">
                <a:solidFill>
                  <a:schemeClr val="tx1"/>
                </a:solidFill>
              </a:defRPr>
            </a:lvl1pPr>
          </a:lstStyle>
          <a:p>
            <a:pPr lvl="0"/>
            <a:r>
              <a:rPr lang="en-US"/>
              <a:t>Information box</a:t>
            </a:r>
          </a:p>
        </p:txBody>
      </p:sp>
      <p:sp>
        <p:nvSpPr>
          <p:cNvPr id="7" name="Text Placeholder 6">
            <a:extLst>
              <a:ext uri="{FF2B5EF4-FFF2-40B4-BE49-F238E27FC236}">
                <a16:creationId xmlns:a16="http://schemas.microsoft.com/office/drawing/2014/main" id="{545BC85D-E8AA-4F9D-B69B-46A19BEFAC90}"/>
              </a:ext>
            </a:extLst>
          </p:cNvPr>
          <p:cNvSpPr>
            <a:spLocks noGrp="1"/>
          </p:cNvSpPr>
          <p:nvPr>
            <p:ph type="body" sz="quarter" idx="20" hasCustomPrompt="1"/>
          </p:nvPr>
        </p:nvSpPr>
        <p:spPr>
          <a:xfrm>
            <a:off x="5180230" y="1790517"/>
            <a:ext cx="2995200" cy="940234"/>
          </a:xfrm>
          <a:prstGeom prst="roundRect">
            <a:avLst/>
          </a:prstGeom>
          <a:solidFill>
            <a:schemeClr val="tx2"/>
          </a:solidFill>
          <a:ln w="28575">
            <a:solidFill>
              <a:schemeClr val="bg2"/>
            </a:solidFill>
          </a:ln>
        </p:spPr>
        <p:txBody>
          <a:bodyPr anchor="ctr"/>
          <a:lstStyle>
            <a:lvl1pPr algn="ctr">
              <a:defRPr sz="1600" b="1">
                <a:solidFill>
                  <a:schemeClr val="bg1"/>
                </a:solidFill>
              </a:defRPr>
            </a:lvl1pPr>
            <a:lvl2pPr algn="ctr">
              <a:defRPr sz="1600">
                <a:solidFill>
                  <a:schemeClr val="bg1"/>
                </a:solidFill>
              </a:defRPr>
            </a:lvl2pPr>
          </a:lstStyle>
          <a:p>
            <a:pPr lvl="0"/>
            <a:r>
              <a:rPr lang="en-US"/>
              <a:t>Challenge:</a:t>
            </a:r>
          </a:p>
          <a:p>
            <a:pPr lvl="1"/>
            <a:r>
              <a:rPr lang="en-US"/>
              <a:t>Information</a:t>
            </a:r>
          </a:p>
        </p:txBody>
      </p:sp>
      <p:pic>
        <p:nvPicPr>
          <p:cNvPr id="14" name="Picture 13">
            <a:extLst>
              <a:ext uri="{FF2B5EF4-FFF2-40B4-BE49-F238E27FC236}">
                <a16:creationId xmlns:a16="http://schemas.microsoft.com/office/drawing/2014/main" id="{5EC2DD7D-13A1-4654-9AF7-342A85C83E1F}"/>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802832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Summary">
    <p:spTree>
      <p:nvGrpSpPr>
        <p:cNvPr id="1" name=""/>
        <p:cNvGrpSpPr/>
        <p:nvPr/>
      </p:nvGrpSpPr>
      <p:grpSpPr>
        <a:xfrm>
          <a:off x="0" y="0"/>
          <a:ext cx="0" cy="0"/>
          <a:chOff x="0" y="0"/>
          <a:chExt cx="0" cy="0"/>
        </a:xfrm>
      </p:grpSpPr>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412751" y="2140961"/>
            <a:ext cx="4176713" cy="4003736"/>
          </a:xfrm>
          <a:ln>
            <a:solidFill>
              <a:schemeClr val="tx1"/>
            </a:solidFill>
          </a:ln>
        </p:spPr>
        <p:txBody>
          <a:bodyPr>
            <a:normAutofit/>
          </a:bodyPr>
          <a:lstStyle>
            <a:lvl1pPr marL="285750" indent="-285750">
              <a:buClr>
                <a:schemeClr val="tx2"/>
              </a:buClr>
              <a:buFont typeface="Arial" panose="020B0604020202020204" pitchFamily="34" charset="0"/>
              <a:buChar char="•"/>
              <a:defRPr sz="1600"/>
            </a:lvl1pPr>
            <a:lvl2pPr marL="457200" indent="0">
              <a:buNone/>
              <a:defRPr/>
            </a:lvl2pPr>
          </a:lstStyle>
          <a:p>
            <a:pPr lvl="0"/>
            <a:r>
              <a:rPr lang="en-US"/>
              <a:t>These boxes should </a:t>
            </a:r>
            <a:r>
              <a:rPr lang="en-US" err="1"/>
              <a:t>summarise</a:t>
            </a:r>
            <a:r>
              <a:rPr lang="en-US"/>
              <a:t> the main arguments for each side of the question. </a:t>
            </a:r>
          </a:p>
          <a:p>
            <a:pPr lvl="0"/>
            <a:r>
              <a:rPr lang="en-US"/>
              <a:t>The bullet points should be the same </a:t>
            </a:r>
            <a:r>
              <a:rPr lang="en-US" err="1"/>
              <a:t>colour</a:t>
            </a:r>
            <a:r>
              <a:rPr lang="en-US"/>
              <a:t> as the above box.</a:t>
            </a:r>
          </a:p>
        </p:txBody>
      </p:sp>
      <p:sp>
        <p:nvSpPr>
          <p:cNvPr id="10" name="Title 1">
            <a:extLst>
              <a:ext uri="{FF2B5EF4-FFF2-40B4-BE49-F238E27FC236}">
                <a16:creationId xmlns:a16="http://schemas.microsoft.com/office/drawing/2014/main" id="{E94FC0DA-1F7A-4A4F-96DF-822CA2457C43}"/>
              </a:ext>
            </a:extLst>
          </p:cNvPr>
          <p:cNvSpPr>
            <a:spLocks noGrp="1"/>
          </p:cNvSpPr>
          <p:nvPr>
            <p:ph type="title" hasCustomPrompt="1"/>
          </p:nvPr>
        </p:nvSpPr>
        <p:spPr>
          <a:xfrm>
            <a:off x="1413428" y="274639"/>
            <a:ext cx="6350924" cy="1199413"/>
          </a:xfrm>
        </p:spPr>
        <p:txBody>
          <a:bodyPr>
            <a:normAutofit/>
          </a:bodyPr>
          <a:lstStyle>
            <a:lvl1pPr algn="ctr">
              <a:defRPr lang="en-US" sz="2800" b="1" kern="1200" dirty="0">
                <a:solidFill>
                  <a:schemeClr val="tx1"/>
                </a:solidFill>
                <a:latin typeface="+mn-lt"/>
                <a:ea typeface="+mj-ea"/>
                <a:cs typeface="+mj-cs"/>
              </a:defRPr>
            </a:lvl1pPr>
          </a:lstStyle>
          <a:p>
            <a:r>
              <a:rPr lang="en-GB"/>
              <a:t>Copy the Vote Topic Question Here</a:t>
            </a:r>
            <a:endParaRPr lang="en-US"/>
          </a:p>
        </p:txBody>
      </p:sp>
      <p:sp>
        <p:nvSpPr>
          <p:cNvPr id="11" name="Rectangle 10">
            <a:extLst>
              <a:ext uri="{FF2B5EF4-FFF2-40B4-BE49-F238E27FC236}">
                <a16:creationId xmlns:a16="http://schemas.microsoft.com/office/drawing/2014/main" id="{F8C349FA-FA0A-47CF-B375-590C3935656D}"/>
              </a:ext>
            </a:extLst>
          </p:cNvPr>
          <p:cNvSpPr/>
          <p:nvPr/>
        </p:nvSpPr>
        <p:spPr>
          <a:xfrm>
            <a:off x="412544" y="1708914"/>
            <a:ext cx="4176347" cy="432047"/>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entury Gothic"/>
                <a:ea typeface="Lato" panose="020F0502020204030203" pitchFamily="34" charset="0"/>
                <a:cs typeface="Century Gothic"/>
              </a:rPr>
              <a:t>Yes</a:t>
            </a:r>
            <a:endParaRPr lang="en-GB" sz="1800" b="1">
              <a:solidFill>
                <a:schemeClr val="tx1"/>
              </a:solidFill>
              <a:latin typeface="Century Gothic"/>
              <a:ea typeface="Lato" panose="020F0502020204030203" pitchFamily="34" charset="0"/>
              <a:cs typeface="Century Gothic"/>
            </a:endParaRPr>
          </a:p>
        </p:txBody>
      </p:sp>
      <p:sp>
        <p:nvSpPr>
          <p:cNvPr id="12" name="Rectangle 11">
            <a:extLst>
              <a:ext uri="{FF2B5EF4-FFF2-40B4-BE49-F238E27FC236}">
                <a16:creationId xmlns:a16="http://schemas.microsoft.com/office/drawing/2014/main" id="{F4681413-D22E-44B1-B3BB-C8FC00A935E9}"/>
              </a:ext>
            </a:extLst>
          </p:cNvPr>
          <p:cNvSpPr/>
          <p:nvPr/>
        </p:nvSpPr>
        <p:spPr>
          <a:xfrm>
            <a:off x="4588890" y="1708914"/>
            <a:ext cx="4142566" cy="432047"/>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entury Gothic"/>
                <a:ea typeface="Lato" panose="020F0502020204030203" pitchFamily="34" charset="0"/>
                <a:cs typeface="Century Gothic"/>
              </a:rPr>
              <a:t>No</a:t>
            </a:r>
            <a:endParaRPr lang="en-GB" sz="1800" b="1">
              <a:solidFill>
                <a:schemeClr val="tx1"/>
              </a:solidFill>
              <a:latin typeface="Century Gothic"/>
              <a:ea typeface="Lato" panose="020F0502020204030203" pitchFamily="34" charset="0"/>
              <a:cs typeface="Century Gothic"/>
            </a:endParaRPr>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89463" y="2135646"/>
            <a:ext cx="4141787" cy="4003736"/>
          </a:xfrm>
          <a:ln>
            <a:solidFill>
              <a:schemeClr val="tx1"/>
            </a:solidFill>
          </a:ln>
        </p:spPr>
        <p:txBody>
          <a:bodyPr>
            <a:normAutofit/>
          </a:bodyPr>
          <a:lstStyle>
            <a:lvl1pPr marL="285750" indent="-285750">
              <a:buClr>
                <a:schemeClr val="accent2"/>
              </a:buClr>
              <a:buFont typeface="Arial" panose="020B0604020202020204" pitchFamily="34" charset="0"/>
              <a:buChar char="•"/>
              <a:defRPr sz="1600"/>
            </a:lvl1pPr>
            <a:lvl2pPr marL="457200" indent="0">
              <a:buNone/>
              <a:defRPr/>
            </a:lvl2pPr>
          </a:lstStyle>
          <a:p>
            <a:pPr lvl="0"/>
            <a:r>
              <a:rPr lang="en-US"/>
              <a:t>These boxes should </a:t>
            </a:r>
            <a:r>
              <a:rPr lang="en-US" err="1"/>
              <a:t>summarise</a:t>
            </a:r>
            <a:r>
              <a:rPr lang="en-US"/>
              <a:t> the main arguments for each side of the question. </a:t>
            </a:r>
          </a:p>
          <a:p>
            <a:pPr lvl="0"/>
            <a:r>
              <a:rPr lang="en-US"/>
              <a:t>The bullet points should be the same </a:t>
            </a:r>
            <a:r>
              <a:rPr lang="en-US" err="1"/>
              <a:t>colour</a:t>
            </a:r>
            <a:r>
              <a:rPr lang="en-US"/>
              <a:t> as the above box.</a:t>
            </a:r>
          </a:p>
        </p:txBody>
      </p:sp>
      <p:pic>
        <p:nvPicPr>
          <p:cNvPr id="17" name="Picture 16">
            <a:extLst>
              <a:ext uri="{FF2B5EF4-FFF2-40B4-BE49-F238E27FC236}">
                <a16:creationId xmlns:a16="http://schemas.microsoft.com/office/drawing/2014/main" id="{80F29C03-D938-433F-A1E7-4F12140050D7}"/>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1384438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areer Launchpa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1DEF6-C112-4BCD-8EF8-ADB6CE45252E}"/>
              </a:ext>
            </a:extLst>
          </p:cNvPr>
          <p:cNvSpPr/>
          <p:nvPr/>
        </p:nvSpPr>
        <p:spPr>
          <a:xfrm>
            <a:off x="128070" y="3420376"/>
            <a:ext cx="8878297" cy="3259377"/>
          </a:xfrm>
          <a:prstGeom prst="rect">
            <a:avLst/>
          </a:prstGeom>
          <a:solidFill>
            <a:srgbClr val="EF3340">
              <a:alpha val="1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 Placeholder 11">
            <a:extLst>
              <a:ext uri="{FF2B5EF4-FFF2-40B4-BE49-F238E27FC236}">
                <a16:creationId xmlns:a16="http://schemas.microsoft.com/office/drawing/2014/main" id="{1F833950-833C-475A-A691-4FE801C34794}"/>
              </a:ext>
            </a:extLst>
          </p:cNvPr>
          <p:cNvSpPr>
            <a:spLocks noGrp="1"/>
          </p:cNvSpPr>
          <p:nvPr>
            <p:ph type="body" sz="quarter" idx="20" hasCustomPrompt="1"/>
          </p:nvPr>
        </p:nvSpPr>
        <p:spPr>
          <a:xfrm>
            <a:off x="4172875" y="3730469"/>
            <a:ext cx="4278975" cy="2671763"/>
          </a:xfrm>
          <a:prstGeom prst="roundRect">
            <a:avLst/>
          </a:prstGeom>
          <a:solidFill>
            <a:schemeClr val="bg2"/>
          </a:solidFill>
          <a:ln w="28575">
            <a:solidFill>
              <a:schemeClr val="tx2"/>
            </a:solidFill>
          </a:ln>
        </p:spPr>
        <p:txBody>
          <a:bodyPr anchor="ctr">
            <a:normAutofit/>
          </a:bodyPr>
          <a:lstStyle>
            <a:lvl1pPr marL="0" indent="0" algn="ctr">
              <a:buNone/>
              <a:defRPr sz="1600" b="0"/>
            </a:lvl1pPr>
          </a:lstStyle>
          <a:p>
            <a:pPr lvl="0"/>
            <a:r>
              <a:rPr lang="en-GB"/>
              <a:t>Career spotlight: This is .... He is a .., which means ... </a:t>
            </a:r>
          </a:p>
          <a:p>
            <a:pPr lvl="0"/>
            <a:endParaRPr lang="en-GB"/>
          </a:p>
          <a:p>
            <a:pPr lvl="0"/>
            <a:r>
              <a:rPr lang="en-GB"/>
              <a:t>Click him to hear about how he got into a career in ...</a:t>
            </a:r>
          </a:p>
        </p:txBody>
      </p:sp>
      <p:sp>
        <p:nvSpPr>
          <p:cNvPr id="8" name="Rectangle 7">
            <a:extLst>
              <a:ext uri="{FF2B5EF4-FFF2-40B4-BE49-F238E27FC236}">
                <a16:creationId xmlns:a16="http://schemas.microsoft.com/office/drawing/2014/main" id="{8450BE83-20A5-4AD5-9347-F6ED54151A4F}"/>
              </a:ext>
            </a:extLst>
          </p:cNvPr>
          <p:cNvSpPr/>
          <p:nvPr/>
        </p:nvSpPr>
        <p:spPr>
          <a:xfrm>
            <a:off x="119757" y="178249"/>
            <a:ext cx="8877984" cy="3240360"/>
          </a:xfrm>
          <a:prstGeom prst="rect">
            <a:avLst/>
          </a:prstGeom>
          <a:solidFill>
            <a:srgbClr val="80A0F2">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Title 1">
            <a:extLst>
              <a:ext uri="{FF2B5EF4-FFF2-40B4-BE49-F238E27FC236}">
                <a16:creationId xmlns:a16="http://schemas.microsoft.com/office/drawing/2014/main" id="{43C77992-C979-4C00-A915-6251B7797C66}"/>
              </a:ext>
            </a:extLst>
          </p:cNvPr>
          <p:cNvSpPr>
            <a:spLocks noGrp="1"/>
          </p:cNvSpPr>
          <p:nvPr>
            <p:ph type="title" hasCustomPrompt="1"/>
          </p:nvPr>
        </p:nvSpPr>
        <p:spPr>
          <a:xfrm>
            <a:off x="323528" y="274641"/>
            <a:ext cx="3849545" cy="520349"/>
          </a:xfrm>
        </p:spPr>
        <p:txBody>
          <a:bodyPr/>
          <a:lstStyle>
            <a:lvl1pPr marL="0" marR="0" indent="0" algn="l" rtl="0">
              <a:spcBef>
                <a:spcPts val="0"/>
              </a:spcBef>
              <a:buSzPct val="25000"/>
              <a:buNone/>
              <a:defRPr/>
            </a:lvl1pPr>
          </a:lstStyle>
          <a:p>
            <a:pPr marL="0" marR="0" lvl="0" indent="0" algn="l" rtl="0">
              <a:spcBef>
                <a:spcPts val="0"/>
              </a:spcBef>
              <a:buSzPct val="25000"/>
              <a:buNone/>
            </a:pPr>
            <a:r>
              <a:rPr lang="en-GB" sz="2800" b="1">
                <a:solidFill>
                  <a:schemeClr val="tx1"/>
                </a:solidFill>
                <a:latin typeface="Century Gothic" panose="020B0502020202020204" pitchFamily="34" charset="0"/>
                <a:ea typeface="Lato" panose="020F0502020204030203" pitchFamily="34" charset="0"/>
                <a:cs typeface="Lato" panose="020F0502020204030203" pitchFamily="34" charset="0"/>
                <a:sym typeface="Lato"/>
              </a:rPr>
              <a:t>Career Launchpad!</a:t>
            </a:r>
          </a:p>
        </p:txBody>
      </p:sp>
      <p:sp>
        <p:nvSpPr>
          <p:cNvPr id="26" name="Picture Placeholder 25">
            <a:extLst>
              <a:ext uri="{FF2B5EF4-FFF2-40B4-BE49-F238E27FC236}">
                <a16:creationId xmlns:a16="http://schemas.microsoft.com/office/drawing/2014/main" id="{B202AE5B-4974-447F-8ABF-D12E9A89C089}"/>
              </a:ext>
            </a:extLst>
          </p:cNvPr>
          <p:cNvSpPr>
            <a:spLocks noGrp="1"/>
          </p:cNvSpPr>
          <p:nvPr>
            <p:ph type="pic" sz="quarter" idx="15" hasCustomPrompt="1"/>
          </p:nvPr>
        </p:nvSpPr>
        <p:spPr>
          <a:xfrm>
            <a:off x="5373688" y="846138"/>
            <a:ext cx="3078162" cy="2443876"/>
          </a:xfrm>
        </p:spPr>
        <p:txBody>
          <a:bodyPr anchor="ctr">
            <a:normAutofit/>
          </a:bodyPr>
          <a:lstStyle>
            <a:lvl1pPr marL="0" indent="0">
              <a:buNone/>
              <a:defRPr sz="1600"/>
            </a:lvl1pPr>
          </a:lstStyle>
          <a:p>
            <a:r>
              <a:rPr lang="en-GB"/>
              <a:t>An image relating to the information on the left.</a:t>
            </a:r>
          </a:p>
        </p:txBody>
      </p:sp>
      <p:sp>
        <p:nvSpPr>
          <p:cNvPr id="28" name="Picture Placeholder 27">
            <a:extLst>
              <a:ext uri="{FF2B5EF4-FFF2-40B4-BE49-F238E27FC236}">
                <a16:creationId xmlns:a16="http://schemas.microsoft.com/office/drawing/2014/main" id="{90ACCFD2-7943-4AEF-88F0-D1F867DF1B6F}"/>
              </a:ext>
            </a:extLst>
          </p:cNvPr>
          <p:cNvSpPr>
            <a:spLocks noGrp="1"/>
          </p:cNvSpPr>
          <p:nvPr>
            <p:ph type="pic" sz="quarter" idx="16" hasCustomPrompt="1"/>
          </p:nvPr>
        </p:nvSpPr>
        <p:spPr>
          <a:xfrm>
            <a:off x="569914" y="3745793"/>
            <a:ext cx="2960687" cy="2672470"/>
          </a:xfrm>
        </p:spPr>
        <p:txBody>
          <a:bodyPr anchor="ctr">
            <a:normAutofit/>
          </a:bodyPr>
          <a:lstStyle>
            <a:lvl1pPr marL="0" indent="0">
              <a:buNone/>
              <a:defRPr sz="1600"/>
            </a:lvl1pPr>
          </a:lstStyle>
          <a:p>
            <a:r>
              <a:rPr lang="en-GB"/>
              <a:t>A screenshot of the video used in Career Spotlight</a:t>
            </a:r>
          </a:p>
        </p:txBody>
      </p:sp>
      <p:sp>
        <p:nvSpPr>
          <p:cNvPr id="30" name="Text Placeholder 29">
            <a:extLst>
              <a:ext uri="{FF2B5EF4-FFF2-40B4-BE49-F238E27FC236}">
                <a16:creationId xmlns:a16="http://schemas.microsoft.com/office/drawing/2014/main" id="{E4081CE7-9680-41C6-8AA6-ACAF4C6CC7F7}"/>
              </a:ext>
            </a:extLst>
          </p:cNvPr>
          <p:cNvSpPr>
            <a:spLocks noGrp="1"/>
          </p:cNvSpPr>
          <p:nvPr>
            <p:ph type="body" sz="quarter" idx="17" hasCustomPrompt="1"/>
          </p:nvPr>
        </p:nvSpPr>
        <p:spPr>
          <a:xfrm>
            <a:off x="311610" y="824725"/>
            <a:ext cx="3861265" cy="373844"/>
          </a:xfrm>
          <a:prstGeom prst="roundRect">
            <a:avLst/>
          </a:prstGeom>
          <a:solidFill>
            <a:schemeClr val="accent1"/>
          </a:solidFill>
          <a:ln w="28575">
            <a:solidFill>
              <a:schemeClr val="accent2"/>
            </a:solidFill>
          </a:ln>
        </p:spPr>
        <p:txBody>
          <a:bodyPr>
            <a:normAutofit/>
          </a:bodyPr>
          <a:lstStyle>
            <a:lvl1pPr marL="0" indent="0">
              <a:buNone/>
              <a:defRPr sz="1600"/>
            </a:lvl1pPr>
          </a:lstStyle>
          <a:p>
            <a:pPr lvl="0"/>
            <a:r>
              <a:rPr lang="en-US"/>
              <a:t>Learn about…</a:t>
            </a:r>
          </a:p>
        </p:txBody>
      </p:sp>
      <p:sp>
        <p:nvSpPr>
          <p:cNvPr id="3" name="Text Placeholder 2">
            <a:extLst>
              <a:ext uri="{FF2B5EF4-FFF2-40B4-BE49-F238E27FC236}">
                <a16:creationId xmlns:a16="http://schemas.microsoft.com/office/drawing/2014/main" id="{69F77652-284D-459B-921E-278C7A439EDB}"/>
              </a:ext>
            </a:extLst>
          </p:cNvPr>
          <p:cNvSpPr>
            <a:spLocks noGrp="1"/>
          </p:cNvSpPr>
          <p:nvPr>
            <p:ph type="body" sz="quarter" idx="18" hasCustomPrompt="1"/>
          </p:nvPr>
        </p:nvSpPr>
        <p:spPr>
          <a:xfrm>
            <a:off x="103131" y="6626489"/>
            <a:ext cx="2427287" cy="194845"/>
          </a:xfrm>
        </p:spPr>
        <p:txBody>
          <a:bodyPr>
            <a:noAutofit/>
          </a:bodyPr>
          <a:lstStyle>
            <a:lvl1pPr marL="0" indent="0">
              <a:buNone/>
              <a:defRPr sz="900"/>
            </a:lvl1pPr>
          </a:lstStyle>
          <a:p>
            <a:pPr lvl="0"/>
            <a:r>
              <a:rPr lang="en-US"/>
              <a:t>Place hyperlink to </a:t>
            </a:r>
            <a:r>
              <a:rPr lang="en-US" err="1"/>
              <a:t>SafeShare</a:t>
            </a:r>
            <a:r>
              <a:rPr lang="en-US"/>
              <a:t> video here</a:t>
            </a:r>
            <a:endParaRPr lang="en-GB"/>
          </a:p>
        </p:txBody>
      </p:sp>
      <p:sp>
        <p:nvSpPr>
          <p:cNvPr id="5" name="Text Placeholder 4">
            <a:extLst>
              <a:ext uri="{FF2B5EF4-FFF2-40B4-BE49-F238E27FC236}">
                <a16:creationId xmlns:a16="http://schemas.microsoft.com/office/drawing/2014/main" id="{4F36DFA2-68E5-4B17-8F90-38FBDAC80A12}"/>
              </a:ext>
            </a:extLst>
          </p:cNvPr>
          <p:cNvSpPr>
            <a:spLocks noGrp="1"/>
          </p:cNvSpPr>
          <p:nvPr>
            <p:ph type="body" sz="quarter" idx="19" hasCustomPrompt="1"/>
          </p:nvPr>
        </p:nvSpPr>
        <p:spPr>
          <a:xfrm>
            <a:off x="311610" y="1276255"/>
            <a:ext cx="4699229" cy="2013046"/>
          </a:xfrm>
          <a:prstGeom prst="roundRect">
            <a:avLst/>
          </a:prstGeom>
          <a:solidFill>
            <a:schemeClr val="accent1"/>
          </a:solidFill>
          <a:ln w="28575">
            <a:solidFill>
              <a:schemeClr val="accent2"/>
            </a:solidFill>
          </a:ln>
        </p:spPr>
        <p:txBody>
          <a:bodyPr anchor="ctr"/>
          <a:lstStyle>
            <a:lvl1pPr marL="0" indent="0" algn="ctr">
              <a:buNone/>
              <a:defRPr sz="1600"/>
            </a:lvl1pPr>
          </a:lstStyle>
          <a:p>
            <a:pPr lvl="0"/>
            <a:r>
              <a:rPr lang="en-US"/>
              <a:t>Further information about the topic.</a:t>
            </a:r>
          </a:p>
        </p:txBody>
      </p:sp>
    </p:spTree>
    <p:extLst>
      <p:ext uri="{BB962C8B-B14F-4D97-AF65-F5344CB8AC3E}">
        <p14:creationId xmlns:p14="http://schemas.microsoft.com/office/powerpoint/2010/main" val="852702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losing Slide">
    <p:spTree>
      <p:nvGrpSpPr>
        <p:cNvPr id="1" name=""/>
        <p:cNvGrpSpPr/>
        <p:nvPr/>
      </p:nvGrpSpPr>
      <p:grpSpPr>
        <a:xfrm>
          <a:off x="0" y="0"/>
          <a:ext cx="0" cy="0"/>
          <a:chOff x="0" y="0"/>
          <a:chExt cx="0" cy="0"/>
        </a:xfrm>
      </p:grpSpPr>
      <p:pic>
        <p:nvPicPr>
          <p:cNvPr id="12" name="Picture 11">
            <a:hlinkClick r:id="rId2"/>
            <a:extLst>
              <a:ext uri="{FF2B5EF4-FFF2-40B4-BE49-F238E27FC236}">
                <a16:creationId xmlns:a16="http://schemas.microsoft.com/office/drawing/2014/main" id="{B52A438F-2695-440D-854D-0CC3F37C783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12020" y="2081054"/>
            <a:ext cx="1319960" cy="2613944"/>
          </a:xfrm>
          <a:prstGeom prst="rect">
            <a:avLst/>
          </a:prstGeom>
        </p:spPr>
      </p:pic>
      <p:sp>
        <p:nvSpPr>
          <p:cNvPr id="17" name="Shape 246">
            <a:extLst>
              <a:ext uri="{FF2B5EF4-FFF2-40B4-BE49-F238E27FC236}">
                <a16:creationId xmlns:a16="http://schemas.microsoft.com/office/drawing/2014/main" id="{8AFFC216-EEEB-467D-8388-03354B848E3A}"/>
              </a:ext>
            </a:extLst>
          </p:cNvPr>
          <p:cNvSpPr txBox="1">
            <a:spLocks/>
          </p:cNvSpPr>
          <p:nvPr/>
        </p:nvSpPr>
        <p:spPr>
          <a:xfrm>
            <a:off x="2517061" y="4910632"/>
            <a:ext cx="4109877" cy="434967"/>
          </a:xfrm>
          <a:prstGeom prst="rect">
            <a:avLst/>
          </a:prstGeom>
          <a:noFill/>
          <a:ln>
            <a:noFill/>
          </a:ln>
        </p:spPr>
        <p:txBody>
          <a:bodyPr vert="horz"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2D2D2D"/>
              </a:buClr>
              <a:buSzPct val="25000"/>
              <a:buFont typeface="Calibri"/>
              <a:buNone/>
            </a:pPr>
            <a:r>
              <a:rPr lang="en-GB" sz="2400" b="1">
                <a:ea typeface="Lato" panose="020F0502020204030203" pitchFamily="34" charset="0"/>
                <a:cs typeface="Lato" panose="020F0502020204030203" pitchFamily="34" charset="0"/>
                <a:sym typeface="Calibri"/>
              </a:rPr>
              <a:t>To have your voice heard!</a:t>
            </a:r>
          </a:p>
        </p:txBody>
      </p:sp>
      <p:pic>
        <p:nvPicPr>
          <p:cNvPr id="21" name="Picture 20">
            <a:extLst>
              <a:ext uri="{FF2B5EF4-FFF2-40B4-BE49-F238E27FC236}">
                <a16:creationId xmlns:a16="http://schemas.microsoft.com/office/drawing/2014/main" id="{57C681F7-8021-46FE-BF20-494C76A5D9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5720">
            <a:off x="6735042" y="494148"/>
            <a:ext cx="499626" cy="595324"/>
          </a:xfrm>
          <a:prstGeom prst="rect">
            <a:avLst/>
          </a:prstGeom>
        </p:spPr>
      </p:pic>
      <p:pic>
        <p:nvPicPr>
          <p:cNvPr id="22" name="Picture 21">
            <a:extLst>
              <a:ext uri="{FF2B5EF4-FFF2-40B4-BE49-F238E27FC236}">
                <a16:creationId xmlns:a16="http://schemas.microsoft.com/office/drawing/2014/main" id="{065A866F-2833-4390-B33F-EC2AE32C86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21492" y="1053397"/>
            <a:ext cx="993753" cy="956220"/>
          </a:xfrm>
          <a:prstGeom prst="rect">
            <a:avLst/>
          </a:prstGeom>
        </p:spPr>
      </p:pic>
      <p:pic>
        <p:nvPicPr>
          <p:cNvPr id="23" name="Picture 22">
            <a:extLst>
              <a:ext uri="{FF2B5EF4-FFF2-40B4-BE49-F238E27FC236}">
                <a16:creationId xmlns:a16="http://schemas.microsoft.com/office/drawing/2014/main" id="{07CC0623-67D0-4915-81A6-24FED169EC71}"/>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
        <p:nvSpPr>
          <p:cNvPr id="2" name="TextBox 1">
            <a:extLst>
              <a:ext uri="{FF2B5EF4-FFF2-40B4-BE49-F238E27FC236}">
                <a16:creationId xmlns:a16="http://schemas.microsoft.com/office/drawing/2014/main" id="{55D89BCA-8D45-46A4-9D50-7C9779FEBA2A}"/>
              </a:ext>
            </a:extLst>
          </p:cNvPr>
          <p:cNvSpPr txBox="1"/>
          <p:nvPr/>
        </p:nvSpPr>
        <p:spPr>
          <a:xfrm>
            <a:off x="1295635" y="572758"/>
            <a:ext cx="6552728" cy="1292662"/>
          </a:xfrm>
          <a:prstGeom prst="rect">
            <a:avLst/>
          </a:prstGeom>
          <a:noFill/>
        </p:spPr>
        <p:txBody>
          <a:bodyPr wrap="square" rtlCol="0">
            <a:spAutoFit/>
          </a:bodyPr>
          <a:lstStyle/>
          <a:p>
            <a:pPr algn="ctr"/>
            <a:r>
              <a:rPr lang="en-GB" sz="2600" b="1" i="0" u="none" strike="noStrike" kern="1200" cap="none">
                <a:solidFill>
                  <a:schemeClr val="tx1"/>
                </a:solidFill>
                <a:latin typeface="+mn-lt"/>
                <a:ea typeface="Lato" panose="020F0502020204030203" pitchFamily="34" charset="0"/>
                <a:cs typeface="Lato" panose="020F0502020204030203" pitchFamily="34" charset="0"/>
                <a:sym typeface="Calibri"/>
              </a:rPr>
              <a:t>Vote Now on…</a:t>
            </a:r>
            <a:r>
              <a:rPr lang="en-GB" sz="2600" kern="1200">
                <a:solidFill>
                  <a:schemeClr val="tx1"/>
                </a:solidFill>
                <a:latin typeface="+mn-lt"/>
                <a:ea typeface="Lato" panose="020F0502020204030203" pitchFamily="34" charset="0"/>
                <a:cs typeface="Lato" panose="020F0502020204030203" pitchFamily="34" charset="0"/>
                <a:sym typeface="Calibri"/>
              </a:rPr>
              <a:t/>
            </a:r>
            <a:br>
              <a:rPr lang="en-GB" sz="2600" kern="1200">
                <a:solidFill>
                  <a:schemeClr val="tx1"/>
                </a:solidFill>
                <a:latin typeface="+mn-lt"/>
                <a:ea typeface="Lato" panose="020F0502020204030203" pitchFamily="34" charset="0"/>
                <a:cs typeface="Lato" panose="020F0502020204030203" pitchFamily="34" charset="0"/>
                <a:sym typeface="Calibri"/>
              </a:rPr>
            </a:br>
            <a:r>
              <a:rPr lang="en-GB" sz="2600" b="1" i="0" u="none" strike="noStrike" kern="1200" cap="none">
                <a:solidFill>
                  <a:schemeClr val="tx1"/>
                </a:solidFill>
                <a:latin typeface="+mn-lt"/>
                <a:ea typeface="Lato" panose="020F0502020204030203" pitchFamily="34" charset="0"/>
                <a:cs typeface="Lato" panose="020F0502020204030203" pitchFamily="34" charset="0"/>
                <a:sym typeface="Calibri"/>
              </a:rPr>
              <a:t/>
            </a:r>
            <a:br>
              <a:rPr lang="en-GB" sz="2600" b="1" i="0" u="none" strike="noStrike" kern="1200" cap="none">
                <a:solidFill>
                  <a:schemeClr val="tx1"/>
                </a:solidFill>
                <a:latin typeface="+mn-lt"/>
                <a:ea typeface="Lato" panose="020F0502020204030203" pitchFamily="34" charset="0"/>
                <a:cs typeface="Lato" panose="020F0502020204030203" pitchFamily="34" charset="0"/>
                <a:sym typeface="Calibri"/>
              </a:rPr>
            </a:br>
            <a:r>
              <a:rPr lang="en-GB" sz="2600" b="1" i="0" u="sng" strike="noStrike" kern="1200" cap="none">
                <a:solidFill>
                  <a:schemeClr val="tx1"/>
                </a:solidFill>
                <a:latin typeface="+mn-lt"/>
                <a:ea typeface="Lato" panose="020F0502020204030203" pitchFamily="34" charset="0"/>
                <a:cs typeface="Lato" panose="020F0502020204030203" pitchFamily="34" charset="0"/>
                <a:sym typeface="Calibri"/>
              </a:rPr>
              <a:t>www.votesforschools.com</a:t>
            </a:r>
            <a:r>
              <a:rPr lang="en-GB" sz="2600" b="1" i="0" u="none" strike="noStrike" kern="1200" cap="none">
                <a:solidFill>
                  <a:schemeClr val="tx1"/>
                </a:solidFill>
                <a:latin typeface="+mn-lt"/>
                <a:ea typeface="Lato" panose="020F0502020204030203" pitchFamily="34" charset="0"/>
                <a:cs typeface="Lato" panose="020F0502020204030203" pitchFamily="34" charset="0"/>
                <a:sym typeface="Calibri"/>
              </a:rPr>
              <a:t> </a:t>
            </a:r>
            <a:endParaRPr lang="en-GB" sz="2600"/>
          </a:p>
        </p:txBody>
      </p:sp>
    </p:spTree>
    <p:extLst>
      <p:ext uri="{BB962C8B-B14F-4D97-AF65-F5344CB8AC3E}">
        <p14:creationId xmlns:p14="http://schemas.microsoft.com/office/powerpoint/2010/main" val="4082194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0"/>
            <a:ext cx="8229600" cy="57075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p:txBody>
      </p:sp>
      <p:sp>
        <p:nvSpPr>
          <p:cNvPr id="7" name="Rectangle 6">
            <a:extLst>
              <a:ext uri="{FF2B5EF4-FFF2-40B4-BE49-F238E27FC236}">
                <a16:creationId xmlns:a16="http://schemas.microsoft.com/office/drawing/2014/main" id="{12EF9BC2-2E13-49C2-B669-0421AF03A110}"/>
              </a:ext>
            </a:extLst>
          </p:cNvPr>
          <p:cNvSpPr/>
          <p:nvPr/>
        </p:nvSpPr>
        <p:spPr>
          <a:xfrm>
            <a:off x="107505" y="116632"/>
            <a:ext cx="8928992" cy="6624736"/>
          </a:xfrm>
          <a:prstGeom prst="rect">
            <a:avLst/>
          </a:prstGeom>
          <a:noFill/>
          <a:ln w="127000">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8" name="Slide Number Placeholder 1">
            <a:extLst>
              <a:ext uri="{FF2B5EF4-FFF2-40B4-BE49-F238E27FC236}">
                <a16:creationId xmlns:a16="http://schemas.microsoft.com/office/drawing/2014/main" id="{40D64758-3C7B-4281-A024-F2C77CA5556C}"/>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©VotesForSchools2020</a:t>
            </a:r>
          </a:p>
        </p:txBody>
      </p:sp>
    </p:spTree>
    <p:extLst>
      <p:ext uri="{BB962C8B-B14F-4D97-AF65-F5344CB8AC3E}">
        <p14:creationId xmlns:p14="http://schemas.microsoft.com/office/powerpoint/2010/main" val="4277973187"/>
      </p:ext>
    </p:extLst>
  </p:cSld>
  <p:clrMap bg1="dk1" tx1="lt1" bg2="dk2" tx2="lt2" accent1="accent1" accent2="accent2" accent3="accent3" accent4="accent4" accent5="accent5" accent6="accent6" hlink="hlink" folHlink="folHlink"/>
  <p:sldLayoutIdLst>
    <p:sldLayoutId id="2147483662" r:id="rId1"/>
    <p:sldLayoutId id="2147483665" r:id="rId2"/>
    <p:sldLayoutId id="2147483674" r:id="rId3"/>
    <p:sldLayoutId id="2147483661" r:id="rId4"/>
    <p:sldLayoutId id="2147483663" r:id="rId5"/>
    <p:sldLayoutId id="2147483664" r:id="rId6"/>
    <p:sldLayoutId id="2147483668" r:id="rId7"/>
    <p:sldLayoutId id="2147483669" r:id="rId8"/>
    <p:sldLayoutId id="2147483673" r:id="rId9"/>
    <p:sldLayoutId id="2147483747" r:id="rId10"/>
    <p:sldLayoutId id="2147483748" r:id="rId11"/>
    <p:sldLayoutId id="2147483749" r:id="rId12"/>
  </p:sldLayoutIdLst>
  <p:txStyles>
    <p:titleStyle>
      <a:lvl1pPr algn="l" defTabSz="457200" rtl="0" eaLnBrk="1" latinLnBrk="0" hangingPunct="1">
        <a:spcBef>
          <a:spcPct val="0"/>
        </a:spcBef>
        <a:buNone/>
        <a:defRPr sz="2800" b="1" kern="1200">
          <a:solidFill>
            <a:schemeClr val="tx1"/>
          </a:solidFill>
          <a:latin typeface="+mn-lt"/>
          <a:ea typeface="+mj-ea"/>
          <a:cs typeface="+mj-cs"/>
        </a:defRPr>
      </a:lvl1pPr>
    </p:titleStyle>
    <p:body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0"/>
            <a:ext cx="8229600" cy="57075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p:txBody>
      </p:sp>
      <p:sp>
        <p:nvSpPr>
          <p:cNvPr id="7" name="Rectangle 6">
            <a:extLst>
              <a:ext uri="{FF2B5EF4-FFF2-40B4-BE49-F238E27FC236}">
                <a16:creationId xmlns:a16="http://schemas.microsoft.com/office/drawing/2014/main" id="{12EF9BC2-2E13-49C2-B669-0421AF03A110}"/>
              </a:ext>
            </a:extLst>
          </p:cNvPr>
          <p:cNvSpPr/>
          <p:nvPr/>
        </p:nvSpPr>
        <p:spPr>
          <a:xfrm>
            <a:off x="107505" y="116632"/>
            <a:ext cx="8928992" cy="6624736"/>
          </a:xfrm>
          <a:prstGeom prst="rect">
            <a:avLst/>
          </a:prstGeom>
          <a:noFill/>
          <a:ln w="127000">
            <a:solidFill>
              <a:srgbClr val="94E7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8" name="Slide Number Placeholder 1">
            <a:extLst>
              <a:ext uri="{FF2B5EF4-FFF2-40B4-BE49-F238E27FC236}">
                <a16:creationId xmlns:a16="http://schemas.microsoft.com/office/drawing/2014/main" id="{40D64758-3C7B-4281-A024-F2C77CA5556C}"/>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©VotesForSchools2020</a:t>
            </a:r>
          </a:p>
        </p:txBody>
      </p:sp>
    </p:spTree>
    <p:extLst>
      <p:ext uri="{BB962C8B-B14F-4D97-AF65-F5344CB8AC3E}">
        <p14:creationId xmlns:p14="http://schemas.microsoft.com/office/powerpoint/2010/main" val="641697784"/>
      </p:ext>
    </p:extLst>
  </p:cSld>
  <p:clrMap bg1="dk1" tx1="lt1" bg2="dk2" tx2="lt2" accent1="accent1" accent2="accent2" accent3="accent3" accent4="accent4" accent5="accent5" accent6="accent6" hlink="hlink" folHlink="folHlink"/>
  <p:sldLayoutIdLst>
    <p:sldLayoutId id="2147483701" r:id="rId1"/>
    <p:sldLayoutId id="2147483692" r:id="rId2"/>
    <p:sldLayoutId id="2147483688" r:id="rId3"/>
    <p:sldLayoutId id="2147483687" r:id="rId4"/>
    <p:sldLayoutId id="2147483700" r:id="rId5"/>
    <p:sldLayoutId id="2147483689" r:id="rId6"/>
    <p:sldLayoutId id="2147483690" r:id="rId7"/>
    <p:sldLayoutId id="2147483691" r:id="rId8"/>
    <p:sldLayoutId id="2147483695" r:id="rId9"/>
    <p:sldLayoutId id="2147483696" r:id="rId10"/>
    <p:sldLayoutId id="2147483697" r:id="rId11"/>
  </p:sldLayoutIdLst>
  <p:txStyles>
    <p:titleStyle>
      <a:lvl1pPr algn="l" defTabSz="457200" rtl="0" eaLnBrk="1" latinLnBrk="0" hangingPunct="1">
        <a:spcBef>
          <a:spcPct val="0"/>
        </a:spcBef>
        <a:buNone/>
        <a:defRPr sz="2800" b="1" kern="1200">
          <a:solidFill>
            <a:schemeClr val="tx1"/>
          </a:solidFill>
          <a:latin typeface="+mn-lt"/>
          <a:ea typeface="+mj-ea"/>
          <a:cs typeface="+mj-cs"/>
        </a:defRPr>
      </a:lvl1pPr>
    </p:titleStyle>
    <p:body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2F3487-8743-4C77-A1B2-0621FF240CDC}"/>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CA3CC10-1739-430D-A082-E111F121102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hape 245">
            <a:extLst>
              <a:ext uri="{FF2B5EF4-FFF2-40B4-BE49-F238E27FC236}">
                <a16:creationId xmlns:a16="http://schemas.microsoft.com/office/drawing/2014/main" id="{840FB3E4-D973-4D31-AF8D-366D26239F93}"/>
              </a:ext>
            </a:extLst>
          </p:cNvPr>
          <p:cNvSpPr/>
          <p:nvPr/>
        </p:nvSpPr>
        <p:spPr>
          <a:xfrm>
            <a:off x="107504" y="116631"/>
            <a:ext cx="8928992" cy="6624735"/>
          </a:xfrm>
          <a:prstGeom prst="rect">
            <a:avLst/>
          </a:prstGeom>
          <a:noFill/>
          <a:ln w="127000" cap="flat" cmpd="sng">
            <a:solidFill>
              <a:srgbClr val="30AFA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 name="Shape 102">
            <a:extLst>
              <a:ext uri="{FF2B5EF4-FFF2-40B4-BE49-F238E27FC236}">
                <a16:creationId xmlns:a16="http://schemas.microsoft.com/office/drawing/2014/main" id="{69514252-8BF6-43C7-9357-BE7816333A97}"/>
              </a:ext>
            </a:extLst>
          </p:cNvPr>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a:solidFill>
                  <a:srgbClr val="2D2D2D"/>
                </a:solidFill>
                <a:latin typeface="Century Gothic" panose="020B0502020202020204" pitchFamily="34" charset="0"/>
                <a:ea typeface="Lato"/>
                <a:cs typeface="Lato"/>
                <a:sym typeface="Lato"/>
              </a:rPr>
              <a:t> </a:t>
            </a:r>
            <a:r>
              <a:rPr lang="en-GB" sz="1000" b="0" u="none">
                <a:solidFill>
                  <a:srgbClr val="2D2D2D"/>
                </a:solidFill>
                <a:latin typeface="Century Gothic" panose="020B0502020202020204" pitchFamily="34" charset="0"/>
                <a:ea typeface="Lato"/>
                <a:cs typeface="Lato"/>
                <a:sym typeface="Lato"/>
              </a:rPr>
              <a:t>©VotesforPrisons2020</a:t>
            </a:r>
          </a:p>
        </p:txBody>
      </p:sp>
    </p:spTree>
    <p:extLst>
      <p:ext uri="{BB962C8B-B14F-4D97-AF65-F5344CB8AC3E}">
        <p14:creationId xmlns:p14="http://schemas.microsoft.com/office/powerpoint/2010/main" val="536183524"/>
      </p:ext>
    </p:extLst>
  </p:cSld>
  <p:clrMap bg1="dk1" tx1="lt1" bg2="dk2" tx2="lt2" accent1="accent1" accent2="accent2" accent3="accent3" accent4="accent4" accent5="accent5" accent6="accent6" hlink="hlink" folHlink="folHlink"/>
  <p:sldLayoutIdLst>
    <p:sldLayoutId id="2147483718" r:id="rId1"/>
    <p:sldLayoutId id="2147483714" r:id="rId2"/>
    <p:sldLayoutId id="2147483716" r:id="rId3"/>
    <p:sldLayoutId id="2147483719" r:id="rId4"/>
    <p:sldLayoutId id="2147483720" r:id="rId5"/>
    <p:sldLayoutId id="2147483715" r:id="rId6"/>
    <p:sldLayoutId id="2147483717" r:id="rId7"/>
    <p:sldLayoutId id="2147483703" r:id="rId8"/>
  </p:sldLayoutIdLst>
  <p:txStyles>
    <p:titleStyle>
      <a:lvl1pPr algn="l" defTabSz="914400" rtl="0" eaLnBrk="1" latinLnBrk="0" hangingPunct="1">
        <a:lnSpc>
          <a:spcPct val="90000"/>
        </a:lnSpc>
        <a:spcBef>
          <a:spcPct val="0"/>
        </a:spcBef>
        <a:buNone/>
        <a:defRPr sz="27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2F3487-8743-4C77-A1B2-0621FF240CDC}"/>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CA3CC10-1739-430D-A082-E111F121102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hape 245">
            <a:extLst>
              <a:ext uri="{FF2B5EF4-FFF2-40B4-BE49-F238E27FC236}">
                <a16:creationId xmlns:a16="http://schemas.microsoft.com/office/drawing/2014/main" id="{840FB3E4-D973-4D31-AF8D-366D26239F93}"/>
              </a:ext>
            </a:extLst>
          </p:cNvPr>
          <p:cNvSpPr/>
          <p:nvPr/>
        </p:nvSpPr>
        <p:spPr>
          <a:xfrm>
            <a:off x="107504" y="116631"/>
            <a:ext cx="8928992" cy="6624735"/>
          </a:xfrm>
          <a:prstGeom prst="rect">
            <a:avLst/>
          </a:prstGeom>
          <a:noFill/>
          <a:ln w="127000" cap="flat" cmpd="sng">
            <a:solidFill>
              <a:srgbClr val="30AFA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 name="Shape 102">
            <a:extLst>
              <a:ext uri="{FF2B5EF4-FFF2-40B4-BE49-F238E27FC236}">
                <a16:creationId xmlns:a16="http://schemas.microsoft.com/office/drawing/2014/main" id="{69514252-8BF6-43C7-9357-BE7816333A97}"/>
              </a:ext>
            </a:extLst>
          </p:cNvPr>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a:solidFill>
                  <a:srgbClr val="2D2D2D"/>
                </a:solidFill>
                <a:latin typeface="Century Gothic" panose="020B0502020202020204" pitchFamily="34" charset="0"/>
                <a:ea typeface="Lato"/>
                <a:cs typeface="Lato"/>
                <a:sym typeface="Lato"/>
              </a:rPr>
              <a:t> </a:t>
            </a:r>
            <a:r>
              <a:rPr lang="en-GB" sz="1000" b="0" u="none">
                <a:solidFill>
                  <a:srgbClr val="2D2D2D"/>
                </a:solidFill>
                <a:latin typeface="Century Gothic" panose="020B0502020202020204" pitchFamily="34" charset="0"/>
                <a:ea typeface="Lato"/>
                <a:cs typeface="Lato"/>
                <a:sym typeface="Lato"/>
              </a:rPr>
              <a:t>©VotesforColleges2020</a:t>
            </a:r>
          </a:p>
        </p:txBody>
      </p:sp>
    </p:spTree>
    <p:extLst>
      <p:ext uri="{BB962C8B-B14F-4D97-AF65-F5344CB8AC3E}">
        <p14:creationId xmlns:p14="http://schemas.microsoft.com/office/powerpoint/2010/main" val="3166575188"/>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42" r:id="rId5"/>
    <p:sldLayoutId id="2147483744" r:id="rId6"/>
    <p:sldLayoutId id="2147483743" r:id="rId7"/>
    <p:sldLayoutId id="2147483739" r:id="rId8"/>
    <p:sldLayoutId id="2147483740" r:id="rId9"/>
    <p:sldLayoutId id="2147483741" r:id="rId10"/>
  </p:sldLayoutIdLst>
  <p:txStyles>
    <p:titleStyle>
      <a:lvl1pPr algn="l" defTabSz="914400" rtl="0" eaLnBrk="1" latinLnBrk="0" hangingPunct="1">
        <a:lnSpc>
          <a:spcPct val="90000"/>
        </a:lnSpc>
        <a:spcBef>
          <a:spcPct val="0"/>
        </a:spcBef>
        <a:buNone/>
        <a:defRPr sz="27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25.svg"/><Relationship Id="rId4" Type="http://schemas.openxmlformats.org/officeDocument/2006/relationships/image" Target="../media/image22.png"/></Relationships>
</file>

<file path=ppt/slides/_rels/slide1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44.png"/><Relationship Id="rId7" Type="http://schemas.openxmlformats.org/officeDocument/2006/relationships/image" Target="../media/image6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71.svg"/><Relationship Id="rId10" Type="http://schemas.openxmlformats.org/officeDocument/2006/relationships/image" Target="../media/image65.png"/><Relationship Id="rId4" Type="http://schemas.openxmlformats.org/officeDocument/2006/relationships/image" Target="../media/image60.png"/><Relationship Id="rId9" Type="http://schemas.openxmlformats.org/officeDocument/2006/relationships/image" Target="../media/image64.pn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68.jpeg"/><Relationship Id="rId4" Type="http://schemas.openxmlformats.org/officeDocument/2006/relationships/image" Target="../media/image67.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70.png"/><Relationship Id="rId4" Type="http://schemas.openxmlformats.org/officeDocument/2006/relationships/image" Target="../media/image69.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72.jpeg"/><Relationship Id="rId4" Type="http://schemas.openxmlformats.org/officeDocument/2006/relationships/image" Target="../media/image71.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74.jpeg"/><Relationship Id="rId4" Type="http://schemas.openxmlformats.org/officeDocument/2006/relationships/image" Target="../media/image73.jpe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76.jpeg"/><Relationship Id="rId4" Type="http://schemas.openxmlformats.org/officeDocument/2006/relationships/image" Target="../media/image75.jpeg"/></Relationships>
</file>

<file path=ppt/slides/_rels/slide16.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44.png"/><Relationship Id="rId7" Type="http://schemas.openxmlformats.org/officeDocument/2006/relationships/image" Target="../media/image80.jpeg"/><Relationship Id="rId12" Type="http://schemas.openxmlformats.org/officeDocument/2006/relationships/image" Target="../media/image85.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9.jpeg"/><Relationship Id="rId11" Type="http://schemas.openxmlformats.org/officeDocument/2006/relationships/image" Target="../media/image84.jpeg"/><Relationship Id="rId5" Type="http://schemas.openxmlformats.org/officeDocument/2006/relationships/image" Target="../media/image78.jpeg"/><Relationship Id="rId10" Type="http://schemas.openxmlformats.org/officeDocument/2006/relationships/image" Target="../media/image83.jpeg"/><Relationship Id="rId4" Type="http://schemas.openxmlformats.org/officeDocument/2006/relationships/image" Target="../media/image77.jpeg"/><Relationship Id="rId9" Type="http://schemas.openxmlformats.org/officeDocument/2006/relationships/image" Target="../media/image82.jpeg"/></Relationships>
</file>

<file path=ppt/slides/_rels/slide17.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image" Target="../media/image57.jpeg"/><Relationship Id="rId3" Type="http://schemas.openxmlformats.org/officeDocument/2006/relationships/image" Target="../media/image50.png"/><Relationship Id="rId7" Type="http://schemas.openxmlformats.org/officeDocument/2006/relationships/image" Target="../media/image51.jpeg"/><Relationship Id="rId12" Type="http://schemas.openxmlformats.org/officeDocument/2006/relationships/image" Target="../media/image56.jpe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55.jpeg"/><Relationship Id="rId5" Type="http://schemas.openxmlformats.org/officeDocument/2006/relationships/image" Target="../media/image44.png"/><Relationship Id="rId10" Type="http://schemas.openxmlformats.org/officeDocument/2006/relationships/image" Target="../media/image54.jpeg"/><Relationship Id="rId4" Type="http://schemas.openxmlformats.org/officeDocument/2006/relationships/image" Target="../media/image9.png"/><Relationship Id="rId9" Type="http://schemas.openxmlformats.org/officeDocument/2006/relationships/image" Target="../media/image53.jpeg"/><Relationship Id="rId14" Type="http://schemas.openxmlformats.org/officeDocument/2006/relationships/image" Target="../media/image46.png"/></Relationships>
</file>

<file path=ppt/slides/_rels/slide18.xml.rels><?xml version="1.0" encoding="UTF-8" standalone="yes"?>
<Relationships xmlns="http://schemas.openxmlformats.org/package/2006/relationships"><Relationship Id="rId8" Type="http://schemas.openxmlformats.org/officeDocument/2006/relationships/image" Target="../media/image91.jpeg"/><Relationship Id="rId13" Type="http://schemas.microsoft.com/office/2007/relationships/hdphoto" Target="../media/hdphoto2.wdp"/><Relationship Id="rId3" Type="http://schemas.openxmlformats.org/officeDocument/2006/relationships/image" Target="../media/image86.jpeg"/><Relationship Id="rId7" Type="http://schemas.openxmlformats.org/officeDocument/2006/relationships/image" Target="../media/image90.png"/><Relationship Id="rId12" Type="http://schemas.openxmlformats.org/officeDocument/2006/relationships/image" Target="../media/image95.png"/><Relationship Id="rId2" Type="http://schemas.openxmlformats.org/officeDocument/2006/relationships/notesSlide" Target="../notesSlides/notesSlide18.xml"/><Relationship Id="rId16"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89.jpeg"/><Relationship Id="rId11" Type="http://schemas.openxmlformats.org/officeDocument/2006/relationships/image" Target="../media/image94.png"/><Relationship Id="rId5" Type="http://schemas.openxmlformats.org/officeDocument/2006/relationships/image" Target="../media/image88.jpeg"/><Relationship Id="rId15" Type="http://schemas.microsoft.com/office/2007/relationships/hdphoto" Target="../media/hdphoto3.wdp"/><Relationship Id="rId10" Type="http://schemas.openxmlformats.org/officeDocument/2006/relationships/image" Target="../media/image93.jpeg"/><Relationship Id="rId4" Type="http://schemas.openxmlformats.org/officeDocument/2006/relationships/image" Target="../media/image87.png"/><Relationship Id="rId9" Type="http://schemas.openxmlformats.org/officeDocument/2006/relationships/image" Target="../media/image92.jpeg"/><Relationship Id="rId14" Type="http://schemas.openxmlformats.org/officeDocument/2006/relationships/image" Target="../media/image96.png"/></Relationships>
</file>

<file path=ppt/slides/_rels/slide19.xml.rels><?xml version="1.0" encoding="UTF-8" standalone="yes"?>
<Relationships xmlns="http://schemas.openxmlformats.org/package/2006/relationships"><Relationship Id="rId8" Type="http://schemas.openxmlformats.org/officeDocument/2006/relationships/image" Target="../media/image112.svg"/><Relationship Id="rId3" Type="http://schemas.openxmlformats.org/officeDocument/2006/relationships/image" Target="../media/image97.jpeg"/><Relationship Id="rId7" Type="http://schemas.openxmlformats.org/officeDocument/2006/relationships/image" Target="../media/image100.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99.gif"/><Relationship Id="rId11" Type="http://schemas.openxmlformats.org/officeDocument/2006/relationships/image" Target="../media/image9.png"/><Relationship Id="rId5" Type="http://schemas.openxmlformats.org/officeDocument/2006/relationships/image" Target="../media/image98.png"/><Relationship Id="rId10" Type="http://schemas.openxmlformats.org/officeDocument/2006/relationships/image" Target="../media/image102.png"/><Relationship Id="rId4" Type="http://schemas.openxmlformats.org/officeDocument/2006/relationships/image" Target="../media/image46.png"/><Relationship Id="rId9" Type="http://schemas.openxmlformats.org/officeDocument/2006/relationships/image" Target="../media/image101.png"/></Relationships>
</file>

<file path=ppt/slides/_rels/slide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28.jpeg"/><Relationship Id="rId4" Type="http://schemas.openxmlformats.org/officeDocument/2006/relationships/image" Target="../media/image24.png"/><Relationship Id="rId9" Type="http://schemas.openxmlformats.org/officeDocument/2006/relationships/image" Target="../media/image31.svg"/></Relationships>
</file>

<file path=ppt/slides/_rels/slide20.xml.rels><?xml version="1.0" encoding="UTF-8" standalone="yes"?>
<Relationships xmlns="http://schemas.openxmlformats.org/package/2006/relationships"><Relationship Id="rId8" Type="http://schemas.openxmlformats.org/officeDocument/2006/relationships/image" Target="../media/image119.svg"/><Relationship Id="rId3" Type="http://schemas.openxmlformats.org/officeDocument/2006/relationships/image" Target="../media/image103.jpeg"/><Relationship Id="rId7" Type="http://schemas.openxmlformats.org/officeDocument/2006/relationships/image" Target="../media/image106.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105.jpeg"/><Relationship Id="rId11" Type="http://schemas.openxmlformats.org/officeDocument/2006/relationships/image" Target="../media/image9.png"/><Relationship Id="rId5" Type="http://schemas.openxmlformats.org/officeDocument/2006/relationships/image" Target="../media/image104.gif"/><Relationship Id="rId10" Type="http://schemas.openxmlformats.org/officeDocument/2006/relationships/image" Target="../media/image107.png"/><Relationship Id="rId4" Type="http://schemas.openxmlformats.org/officeDocument/2006/relationships/image" Target="../media/image46.png"/><Relationship Id="rId9" Type="http://schemas.openxmlformats.org/officeDocument/2006/relationships/image" Target="../media/image101.png"/></Relationships>
</file>

<file path=ppt/slides/_rels/slide21.xml.rels><?xml version="1.0" encoding="UTF-8" standalone="yes"?>
<Relationships xmlns="http://schemas.openxmlformats.org/package/2006/relationships"><Relationship Id="rId8" Type="http://schemas.openxmlformats.org/officeDocument/2006/relationships/image" Target="../media/image125.svg"/><Relationship Id="rId3" Type="http://schemas.openxmlformats.org/officeDocument/2006/relationships/image" Target="../media/image108.png"/><Relationship Id="rId7" Type="http://schemas.openxmlformats.org/officeDocument/2006/relationships/image" Target="../media/image111.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110.jpeg"/><Relationship Id="rId11" Type="http://schemas.openxmlformats.org/officeDocument/2006/relationships/image" Target="../media/image9.png"/><Relationship Id="rId5" Type="http://schemas.openxmlformats.org/officeDocument/2006/relationships/image" Target="../media/image109.png"/><Relationship Id="rId10" Type="http://schemas.openxmlformats.org/officeDocument/2006/relationships/image" Target="../media/image113.png"/><Relationship Id="rId4" Type="http://schemas.openxmlformats.org/officeDocument/2006/relationships/image" Target="../media/image46.png"/><Relationship Id="rId9" Type="http://schemas.openxmlformats.org/officeDocument/2006/relationships/image" Target="../media/image112.png"/></Relationships>
</file>

<file path=ppt/slides/_rels/slide22.xml.rels><?xml version="1.0" encoding="UTF-8" standalone="yes"?>
<Relationships xmlns="http://schemas.openxmlformats.org/package/2006/relationships"><Relationship Id="rId8" Type="http://schemas.openxmlformats.org/officeDocument/2006/relationships/image" Target="../media/image132.svg"/><Relationship Id="rId3" Type="http://schemas.openxmlformats.org/officeDocument/2006/relationships/image" Target="../media/image114.jpeg"/><Relationship Id="rId7" Type="http://schemas.openxmlformats.org/officeDocument/2006/relationships/image" Target="../media/image117.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116.jpeg"/><Relationship Id="rId11" Type="http://schemas.openxmlformats.org/officeDocument/2006/relationships/image" Target="../media/image9.png"/><Relationship Id="rId5" Type="http://schemas.openxmlformats.org/officeDocument/2006/relationships/image" Target="../media/image46.png"/><Relationship Id="rId10" Type="http://schemas.openxmlformats.org/officeDocument/2006/relationships/image" Target="../media/image119.png"/><Relationship Id="rId4" Type="http://schemas.openxmlformats.org/officeDocument/2006/relationships/image" Target="../media/image115.gif"/><Relationship Id="rId9" Type="http://schemas.openxmlformats.org/officeDocument/2006/relationships/image" Target="../media/image118.png"/></Relationships>
</file>

<file path=ppt/slides/_rels/slide23.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46.png"/><Relationship Id="rId7" Type="http://schemas.openxmlformats.org/officeDocument/2006/relationships/image" Target="../media/image138.sv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122.png"/><Relationship Id="rId5" Type="http://schemas.openxmlformats.org/officeDocument/2006/relationships/image" Target="../media/image121.png"/><Relationship Id="rId10" Type="http://schemas.openxmlformats.org/officeDocument/2006/relationships/image" Target="../media/image9.png"/><Relationship Id="rId4" Type="http://schemas.openxmlformats.org/officeDocument/2006/relationships/image" Target="../media/image120.gif"/><Relationship Id="rId9" Type="http://schemas.openxmlformats.org/officeDocument/2006/relationships/image" Target="../media/image124.png"/></Relationships>
</file>

<file path=ppt/slides/_rels/slide2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9.png"/><Relationship Id="rId3" Type="http://schemas.openxmlformats.org/officeDocument/2006/relationships/image" Target="../media/image95.png"/><Relationship Id="rId7" Type="http://schemas.openxmlformats.org/officeDocument/2006/relationships/image" Target="../media/image96.png"/><Relationship Id="rId12" Type="http://schemas.openxmlformats.org/officeDocument/2006/relationships/image" Target="../media/image128.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125.png"/><Relationship Id="rId11" Type="http://schemas.openxmlformats.org/officeDocument/2006/relationships/image" Target="../media/image127.png"/><Relationship Id="rId5" Type="http://schemas.openxmlformats.org/officeDocument/2006/relationships/image" Target="../media/image46.png"/><Relationship Id="rId10" Type="http://schemas.openxmlformats.org/officeDocument/2006/relationships/image" Target="../media/image143.svg"/><Relationship Id="rId4" Type="http://schemas.microsoft.com/office/2007/relationships/hdphoto" Target="../media/hdphoto2.wdp"/><Relationship Id="rId9" Type="http://schemas.openxmlformats.org/officeDocument/2006/relationships/image" Target="../media/image126.png"/></Relationships>
</file>

<file path=ppt/slides/_rels/slide25.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image" Target="../media/image57.jpeg"/><Relationship Id="rId3" Type="http://schemas.openxmlformats.org/officeDocument/2006/relationships/image" Target="../media/image50.png"/><Relationship Id="rId7" Type="http://schemas.openxmlformats.org/officeDocument/2006/relationships/image" Target="../media/image51.jpeg"/><Relationship Id="rId12" Type="http://schemas.openxmlformats.org/officeDocument/2006/relationships/image" Target="../media/image56.jpe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55.jpeg"/><Relationship Id="rId5" Type="http://schemas.openxmlformats.org/officeDocument/2006/relationships/image" Target="../media/image44.png"/><Relationship Id="rId10" Type="http://schemas.openxmlformats.org/officeDocument/2006/relationships/image" Target="../media/image54.jpeg"/><Relationship Id="rId4" Type="http://schemas.openxmlformats.org/officeDocument/2006/relationships/image" Target="../media/image9.png"/><Relationship Id="rId9" Type="http://schemas.openxmlformats.org/officeDocument/2006/relationships/image" Target="../media/image53.jpeg"/><Relationship Id="rId14" Type="http://schemas.openxmlformats.org/officeDocument/2006/relationships/image" Target="../media/image46.png"/></Relationships>
</file>

<file path=ppt/slides/_rels/slide26.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129.png"/><Relationship Id="rId7" Type="http://schemas.openxmlformats.org/officeDocument/2006/relationships/image" Target="../media/image150.sv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31.png"/><Relationship Id="rId11" Type="http://schemas.openxmlformats.org/officeDocument/2006/relationships/image" Target="../media/image46.png"/><Relationship Id="rId5" Type="http://schemas.openxmlformats.org/officeDocument/2006/relationships/image" Target="../media/image148.svg"/><Relationship Id="rId10" Type="http://schemas.openxmlformats.org/officeDocument/2006/relationships/image" Target="../media/image8.png"/><Relationship Id="rId4" Type="http://schemas.openxmlformats.org/officeDocument/2006/relationships/image" Target="../media/image130.png"/><Relationship Id="rId9" Type="http://schemas.microsoft.com/office/2007/relationships/hdphoto" Target="../media/hdphoto4.wdp"/></Relationships>
</file>

<file path=ppt/slides/_rels/slide27.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33.jpeg"/><Relationship Id="rId7" Type="http://schemas.openxmlformats.org/officeDocument/2006/relationships/image" Target="../media/image8.png"/><Relationship Id="rId12" Type="http://schemas.openxmlformats.org/officeDocument/2006/relationships/image" Target="../media/image134.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microsoft.com/office/2007/relationships/hdphoto" Target="../media/hdphoto4.wdp"/><Relationship Id="rId11" Type="http://schemas.openxmlformats.org/officeDocument/2006/relationships/image" Target="../media/image150.svg"/><Relationship Id="rId5" Type="http://schemas.openxmlformats.org/officeDocument/2006/relationships/image" Target="../media/image132.png"/><Relationship Id="rId10" Type="http://schemas.openxmlformats.org/officeDocument/2006/relationships/image" Target="../media/image131.png"/><Relationship Id="rId4" Type="http://schemas.openxmlformats.org/officeDocument/2006/relationships/image" Target="../media/image129.png"/><Relationship Id="rId9" Type="http://schemas.openxmlformats.org/officeDocument/2006/relationships/image" Target="../media/image148.svg"/></Relationships>
</file>

<file path=ppt/slides/_rels/slide28.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35.jpeg"/><Relationship Id="rId7" Type="http://schemas.openxmlformats.org/officeDocument/2006/relationships/image" Target="../media/image8.png"/><Relationship Id="rId12" Type="http://schemas.openxmlformats.org/officeDocument/2006/relationships/image" Target="../media/image136.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microsoft.com/office/2007/relationships/hdphoto" Target="../media/hdphoto4.wdp"/><Relationship Id="rId11" Type="http://schemas.openxmlformats.org/officeDocument/2006/relationships/image" Target="../media/image150.svg"/><Relationship Id="rId5" Type="http://schemas.openxmlformats.org/officeDocument/2006/relationships/image" Target="../media/image132.png"/><Relationship Id="rId10" Type="http://schemas.openxmlformats.org/officeDocument/2006/relationships/image" Target="../media/image131.png"/><Relationship Id="rId4" Type="http://schemas.openxmlformats.org/officeDocument/2006/relationships/image" Target="../media/image129.png"/><Relationship Id="rId9" Type="http://schemas.openxmlformats.org/officeDocument/2006/relationships/image" Target="../media/image148.svg"/></Relationships>
</file>

<file path=ppt/slides/_rels/slide2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37.jpeg"/><Relationship Id="rId7" Type="http://schemas.microsoft.com/office/2007/relationships/hdphoto" Target="../media/hdphoto4.wdp"/><Relationship Id="rId12" Type="http://schemas.openxmlformats.org/officeDocument/2006/relationships/image" Target="../media/image150.sv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32.png"/><Relationship Id="rId11" Type="http://schemas.openxmlformats.org/officeDocument/2006/relationships/image" Target="../media/image131.png"/><Relationship Id="rId5" Type="http://schemas.openxmlformats.org/officeDocument/2006/relationships/image" Target="../media/image129.png"/><Relationship Id="rId10" Type="http://schemas.openxmlformats.org/officeDocument/2006/relationships/image" Target="../media/image148.svg"/><Relationship Id="rId4" Type="http://schemas.openxmlformats.org/officeDocument/2006/relationships/image" Target="../media/image138.jpeg"/><Relationship Id="rId9" Type="http://schemas.openxmlformats.org/officeDocument/2006/relationships/image" Target="../media/image130.png"/></Relationships>
</file>

<file path=ppt/slides/_rels/slide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41.svg"/><Relationship Id="rId3" Type="http://schemas.openxmlformats.org/officeDocument/2006/relationships/image" Target="../media/image29.png"/><Relationship Id="rId7" Type="http://schemas.openxmlformats.org/officeDocument/2006/relationships/image" Target="../media/image8.png"/><Relationship Id="rId12"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39.svg"/><Relationship Id="rId5" Type="http://schemas.openxmlformats.org/officeDocument/2006/relationships/chart" Target="../charts/chart1.xml"/><Relationship Id="rId15" Type="http://schemas.openxmlformats.org/officeDocument/2006/relationships/image" Target="../media/image43.svg"/><Relationship Id="rId10" Type="http://schemas.openxmlformats.org/officeDocument/2006/relationships/image" Target="../media/image33.png"/><Relationship Id="rId4" Type="http://schemas.openxmlformats.org/officeDocument/2006/relationships/image" Target="../media/image34.svg"/><Relationship Id="rId9" Type="http://schemas.openxmlformats.org/officeDocument/2006/relationships/image" Target="../media/image32.png"/><Relationship Id="rId14" Type="http://schemas.openxmlformats.org/officeDocument/2006/relationships/image" Target="../media/image35.png"/></Relationships>
</file>

<file path=ppt/slides/_rels/slide30.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image" Target="../media/image57.jpeg"/><Relationship Id="rId3" Type="http://schemas.openxmlformats.org/officeDocument/2006/relationships/image" Target="../media/image50.png"/><Relationship Id="rId7" Type="http://schemas.openxmlformats.org/officeDocument/2006/relationships/image" Target="../media/image51.jpeg"/><Relationship Id="rId12" Type="http://schemas.openxmlformats.org/officeDocument/2006/relationships/image" Target="../media/image56.jpe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55.jpeg"/><Relationship Id="rId5" Type="http://schemas.openxmlformats.org/officeDocument/2006/relationships/image" Target="../media/image44.png"/><Relationship Id="rId10" Type="http://schemas.openxmlformats.org/officeDocument/2006/relationships/image" Target="../media/image54.jpeg"/><Relationship Id="rId4" Type="http://schemas.openxmlformats.org/officeDocument/2006/relationships/image" Target="../media/image9.png"/><Relationship Id="rId9" Type="http://schemas.openxmlformats.org/officeDocument/2006/relationships/image" Target="../media/image53.jpeg"/><Relationship Id="rId1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139.tif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hyperlink" Target="https://www.surveymonkey.co.uk/r/vfs-primary-zoos" TargetMode="External"/><Relationship Id="rId3" Type="http://schemas.openxmlformats.org/officeDocument/2006/relationships/image" Target="../media/image3.tiff"/><Relationship Id="rId7"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44.png"/><Relationship Id="rId4" Type="http://schemas.openxmlformats.org/officeDocument/2006/relationships/hyperlink" Target="mailto:aisling@votesforschools.com"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141.jpeg"/><Relationship Id="rId13" Type="http://schemas.openxmlformats.org/officeDocument/2006/relationships/image" Target="../media/image146.jpeg"/><Relationship Id="rId3" Type="http://schemas.openxmlformats.org/officeDocument/2006/relationships/image" Target="../media/image50.png"/><Relationship Id="rId7" Type="http://schemas.openxmlformats.org/officeDocument/2006/relationships/image" Target="../media/image140.jpeg"/><Relationship Id="rId12" Type="http://schemas.openxmlformats.org/officeDocument/2006/relationships/image" Target="../media/image145.jpeg"/><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144.jpeg"/><Relationship Id="rId5" Type="http://schemas.openxmlformats.org/officeDocument/2006/relationships/image" Target="../media/image44.png"/><Relationship Id="rId10" Type="http://schemas.openxmlformats.org/officeDocument/2006/relationships/image" Target="../media/image143.jpeg"/><Relationship Id="rId4" Type="http://schemas.openxmlformats.org/officeDocument/2006/relationships/image" Target="../media/image9.png"/><Relationship Id="rId9" Type="http://schemas.openxmlformats.org/officeDocument/2006/relationships/image" Target="../media/image142.jpeg"/><Relationship Id="rId14" Type="http://schemas.openxmlformats.org/officeDocument/2006/relationships/image" Target="../media/image46.png"/></Relationships>
</file>

<file path=ppt/slides/_rels/slide34.xml.rels><?xml version="1.0" encoding="UTF-8" standalone="yes"?>
<Relationships xmlns="http://schemas.openxmlformats.org/package/2006/relationships"><Relationship Id="rId8" Type="http://schemas.openxmlformats.org/officeDocument/2006/relationships/image" Target="../media/image152.jpeg"/><Relationship Id="rId13" Type="http://schemas.openxmlformats.org/officeDocument/2006/relationships/image" Target="../media/image8.png"/><Relationship Id="rId3" Type="http://schemas.openxmlformats.org/officeDocument/2006/relationships/image" Target="../media/image147.jpeg"/><Relationship Id="rId7" Type="http://schemas.openxmlformats.org/officeDocument/2006/relationships/image" Target="../media/image151.jpeg"/><Relationship Id="rId12" Type="http://schemas.openxmlformats.org/officeDocument/2006/relationships/image" Target="../media/image155.png"/><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150.jpeg"/><Relationship Id="rId11" Type="http://schemas.openxmlformats.org/officeDocument/2006/relationships/image" Target="../media/image128.png"/><Relationship Id="rId5" Type="http://schemas.openxmlformats.org/officeDocument/2006/relationships/image" Target="../media/image149.jpeg"/><Relationship Id="rId15" Type="http://schemas.openxmlformats.org/officeDocument/2006/relationships/image" Target="../media/image62.png"/><Relationship Id="rId10" Type="http://schemas.openxmlformats.org/officeDocument/2006/relationships/image" Target="../media/image154.jpeg"/><Relationship Id="rId4" Type="http://schemas.openxmlformats.org/officeDocument/2006/relationships/image" Target="../media/image148.jpeg"/><Relationship Id="rId9" Type="http://schemas.openxmlformats.org/officeDocument/2006/relationships/image" Target="../media/image153.jpeg"/><Relationship Id="rId14" Type="http://schemas.openxmlformats.org/officeDocument/2006/relationships/image" Target="../media/image61.png"/></Relationships>
</file>

<file path=ppt/slides/_rels/slide35.xml.rels><?xml version="1.0" encoding="UTF-8" standalone="yes"?>
<Relationships xmlns="http://schemas.openxmlformats.org/package/2006/relationships"><Relationship Id="rId8" Type="http://schemas.openxmlformats.org/officeDocument/2006/relationships/image" Target="../media/image158.jpeg"/><Relationship Id="rId13" Type="http://schemas.openxmlformats.org/officeDocument/2006/relationships/image" Target="../media/image163.jpeg"/><Relationship Id="rId18" Type="http://schemas.openxmlformats.org/officeDocument/2006/relationships/image" Target="../media/image8.png"/><Relationship Id="rId3" Type="http://schemas.openxmlformats.org/officeDocument/2006/relationships/image" Target="../media/image156.png"/><Relationship Id="rId7" Type="http://schemas.openxmlformats.org/officeDocument/2006/relationships/image" Target="../media/image157.png"/><Relationship Id="rId12" Type="http://schemas.openxmlformats.org/officeDocument/2006/relationships/image" Target="../media/image162.jpeg"/><Relationship Id="rId17" Type="http://schemas.openxmlformats.org/officeDocument/2006/relationships/image" Target="../media/image166.png"/><Relationship Id="rId2" Type="http://schemas.openxmlformats.org/officeDocument/2006/relationships/notesSlide" Target="../notesSlides/notesSlide35.xml"/><Relationship Id="rId16" Type="http://schemas.openxmlformats.org/officeDocument/2006/relationships/image" Target="../media/image64.png"/><Relationship Id="rId1" Type="http://schemas.openxmlformats.org/officeDocument/2006/relationships/slideLayout" Target="../slideLayouts/slideLayout12.xml"/><Relationship Id="rId6" Type="http://schemas.openxmlformats.org/officeDocument/2006/relationships/image" Target="../media/image63.png"/><Relationship Id="rId11" Type="http://schemas.openxmlformats.org/officeDocument/2006/relationships/image" Target="../media/image161.jpeg"/><Relationship Id="rId5" Type="http://schemas.openxmlformats.org/officeDocument/2006/relationships/image" Target="../media/image62.png"/><Relationship Id="rId15" Type="http://schemas.openxmlformats.org/officeDocument/2006/relationships/image" Target="../media/image165.jpeg"/><Relationship Id="rId10" Type="http://schemas.openxmlformats.org/officeDocument/2006/relationships/image" Target="../media/image160.jpeg"/><Relationship Id="rId4" Type="http://schemas.openxmlformats.org/officeDocument/2006/relationships/image" Target="../media/image61.png"/><Relationship Id="rId9" Type="http://schemas.openxmlformats.org/officeDocument/2006/relationships/image" Target="../media/image159.jpeg"/><Relationship Id="rId14" Type="http://schemas.openxmlformats.org/officeDocument/2006/relationships/image" Target="../media/image164.jpeg"/></Relationships>
</file>

<file path=ppt/slides/_rels/slide36.xml.rels><?xml version="1.0" encoding="UTF-8" standalone="yes"?>
<Relationships xmlns="http://schemas.openxmlformats.org/package/2006/relationships"><Relationship Id="rId8" Type="http://schemas.openxmlformats.org/officeDocument/2006/relationships/hyperlink" Target="https://safeshare.tv/x/zU8YbH0incc" TargetMode="External"/><Relationship Id="rId3" Type="http://schemas.openxmlformats.org/officeDocument/2006/relationships/image" Target="../media/image46.png"/><Relationship Id="rId7" Type="http://schemas.openxmlformats.org/officeDocument/2006/relationships/image" Target="../media/image169.png"/><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image" Target="../media/image168.jpeg"/><Relationship Id="rId5" Type="http://schemas.openxmlformats.org/officeDocument/2006/relationships/hyperlink" Target="https://explore.org/livecams" TargetMode="External"/><Relationship Id="rId4" Type="http://schemas.openxmlformats.org/officeDocument/2006/relationships/image" Target="../media/image167.jpeg"/><Relationship Id="rId9" Type="http://schemas.openxmlformats.org/officeDocument/2006/relationships/image" Target="../media/image170.jpeg"/></Relationships>
</file>

<file path=ppt/slides/_rels/slide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jpeg"/><Relationship Id="rId7" Type="http://schemas.openxmlformats.org/officeDocument/2006/relationships/hyperlink" Target="https://www.theickabog.com/read-the-story/" TargetMode="External"/><Relationship Id="rId12"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39.jpeg"/><Relationship Id="rId11" Type="http://schemas.openxmlformats.org/officeDocument/2006/relationships/image" Target="../media/image43.jpeg"/><Relationship Id="rId5" Type="http://schemas.openxmlformats.org/officeDocument/2006/relationships/image" Target="../media/image38.jpeg"/><Relationship Id="rId10" Type="http://schemas.openxmlformats.org/officeDocument/2006/relationships/image" Target="../media/image42.png"/><Relationship Id="rId4" Type="http://schemas.openxmlformats.org/officeDocument/2006/relationships/image" Target="../media/image37.png"/><Relationship Id="rId9" Type="http://schemas.openxmlformats.org/officeDocument/2006/relationships/image" Target="../media/image41.jpeg"/></Relationships>
</file>

<file path=ppt/slides/_rels/slide5.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hyperlink" Target="https://safeshare.tv/x/ss5eccdd2d5b477" TargetMode="External"/><Relationship Id="rId7"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44.png"/><Relationship Id="rId5" Type="http://schemas.openxmlformats.org/officeDocument/2006/relationships/image" Target="../media/image46.png"/><Relationship Id="rId10" Type="http://schemas.openxmlformats.org/officeDocument/2006/relationships/image" Target="../media/image58.svg"/><Relationship Id="rId4" Type="http://schemas.openxmlformats.org/officeDocument/2006/relationships/image" Target="../media/image45.jpeg"/><Relationship Id="rId9" Type="http://schemas.openxmlformats.org/officeDocument/2006/relationships/image" Target="../media/image48.png"/></Relationships>
</file>

<file path=ppt/slides/_rels/slide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image" Target="../media/image57.jpeg"/><Relationship Id="rId3" Type="http://schemas.openxmlformats.org/officeDocument/2006/relationships/image" Target="../media/image50.png"/><Relationship Id="rId7" Type="http://schemas.openxmlformats.org/officeDocument/2006/relationships/image" Target="../media/image51.jpeg"/><Relationship Id="rId12" Type="http://schemas.openxmlformats.org/officeDocument/2006/relationships/image" Target="../media/image56.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55.jpeg"/><Relationship Id="rId5" Type="http://schemas.openxmlformats.org/officeDocument/2006/relationships/image" Target="../media/image44.png"/><Relationship Id="rId10" Type="http://schemas.openxmlformats.org/officeDocument/2006/relationships/image" Target="../media/image54.jpeg"/><Relationship Id="rId4" Type="http://schemas.openxmlformats.org/officeDocument/2006/relationships/image" Target="../media/image9.png"/><Relationship Id="rId9" Type="http://schemas.openxmlformats.org/officeDocument/2006/relationships/image" Target="../media/image53.jpeg"/><Relationship Id="rId14" Type="http://schemas.openxmlformats.org/officeDocument/2006/relationships/image" Target="../media/image46.png"/></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png"/></Relationships>
</file>

<file path=ppt/slides/_rels/slide9.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image" Target="../media/image57.jpeg"/><Relationship Id="rId3" Type="http://schemas.openxmlformats.org/officeDocument/2006/relationships/image" Target="../media/image50.png"/><Relationship Id="rId7" Type="http://schemas.openxmlformats.org/officeDocument/2006/relationships/image" Target="../media/image51.jpeg"/><Relationship Id="rId12" Type="http://schemas.openxmlformats.org/officeDocument/2006/relationships/image" Target="../media/image56.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55.jpeg"/><Relationship Id="rId5" Type="http://schemas.openxmlformats.org/officeDocument/2006/relationships/image" Target="../media/image44.png"/><Relationship Id="rId10" Type="http://schemas.openxmlformats.org/officeDocument/2006/relationships/image" Target="../media/image54.jpeg"/><Relationship Id="rId4" Type="http://schemas.openxmlformats.org/officeDocument/2006/relationships/image" Target="../media/image9.png"/><Relationship Id="rId9" Type="http://schemas.openxmlformats.org/officeDocument/2006/relationships/image" Target="../media/image53.jpeg"/><Relationship Id="rId1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food&#10;&#10;Description automatically generated">
            <a:extLst>
              <a:ext uri="{FF2B5EF4-FFF2-40B4-BE49-F238E27FC236}">
                <a16:creationId xmlns:a16="http://schemas.microsoft.com/office/drawing/2014/main" id="{8E4E48F6-DCD7-4F58-BFEF-358ADC6CBF22}"/>
              </a:ext>
            </a:extLst>
          </p:cNvPr>
          <p:cNvPicPr>
            <a:picLocks noChangeAspect="1"/>
          </p:cNvPicPr>
          <p:nvPr/>
        </p:nvPicPr>
        <p:blipFill>
          <a:blip r:embed="rId3"/>
          <a:stretch>
            <a:fillRect/>
          </a:stretch>
        </p:blipFill>
        <p:spPr>
          <a:xfrm>
            <a:off x="4379764" y="524366"/>
            <a:ext cx="2829421" cy="1006439"/>
          </a:xfrm>
          <a:prstGeom prst="rect">
            <a:avLst/>
          </a:prstGeom>
        </p:spPr>
      </p:pic>
      <p:sp>
        <p:nvSpPr>
          <p:cNvPr id="3" name="TextBox 2">
            <a:extLst>
              <a:ext uri="{FF2B5EF4-FFF2-40B4-BE49-F238E27FC236}">
                <a16:creationId xmlns:a16="http://schemas.microsoft.com/office/drawing/2014/main" id="{B04D7B7D-F242-4D30-A8DD-450EB35F35B1}"/>
              </a:ext>
            </a:extLst>
          </p:cNvPr>
          <p:cNvSpPr txBox="1"/>
          <p:nvPr/>
        </p:nvSpPr>
        <p:spPr>
          <a:xfrm>
            <a:off x="362034" y="356115"/>
            <a:ext cx="3905166" cy="1736646"/>
          </a:xfrm>
          <a:prstGeom prst="wedgeRoundRectCallout">
            <a:avLst>
              <a:gd name="adj1" fmla="val 56047"/>
              <a:gd name="adj2" fmla="val 3702"/>
              <a:gd name="adj3" fmla="val 16667"/>
            </a:avLst>
          </a:prstGeom>
          <a:noFill/>
          <a:ln w="28575">
            <a:solidFill>
              <a:schemeClr val="accent2"/>
            </a:solidFill>
          </a:ln>
        </p:spPr>
        <p:txBody>
          <a:bodyPr wrap="square" rtlCol="0" anchor="t">
            <a:spAutoFit/>
          </a:bodyPr>
          <a:lstStyle/>
          <a:p>
            <a:pPr algn="ctr"/>
            <a:r>
              <a:rPr lang="en-GB" sz="1600" b="1" dirty="0"/>
              <a:t>Article 29: </a:t>
            </a:r>
            <a:r>
              <a:rPr lang="en-GB" sz="1600" dirty="0">
                <a:latin typeface="Century Gothic" panose="020B0502020202020204" pitchFamily="34" charset="0"/>
              </a:rPr>
              <a:t>“Your education should help you use and develop your talents and abilities. It should also help you learn to live peacefully, protect the environment and respect other people.”</a:t>
            </a:r>
          </a:p>
        </p:txBody>
      </p:sp>
      <p:sp>
        <p:nvSpPr>
          <p:cNvPr id="4" name="Rectangle: Rounded Corners 3">
            <a:extLst>
              <a:ext uri="{FF2B5EF4-FFF2-40B4-BE49-F238E27FC236}">
                <a16:creationId xmlns:a16="http://schemas.microsoft.com/office/drawing/2014/main" id="{8451D2CD-9FED-4951-A4FC-6B05B5162A1A}"/>
              </a:ext>
            </a:extLst>
          </p:cNvPr>
          <p:cNvSpPr/>
          <p:nvPr/>
        </p:nvSpPr>
        <p:spPr>
          <a:xfrm>
            <a:off x="5383658" y="4942068"/>
            <a:ext cx="3350279" cy="1561473"/>
          </a:xfrm>
          <a:prstGeom prst="roundRect">
            <a:avLst/>
          </a:prstGeom>
          <a:solidFill>
            <a:schemeClr val="accent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t>Parents/Carers &amp; Pupils: </a:t>
            </a:r>
          </a:p>
          <a:p>
            <a:pPr algn="ctr"/>
            <a:r>
              <a:rPr lang="en-GB" sz="1300" dirty="0"/>
              <a:t>This lesson works best in “Full Screen” mode – click the icon at the bottom right of your screen or use the “F5” key to start from the beginning. Use the space bar, mouse or arrow keys to click through! </a:t>
            </a:r>
          </a:p>
        </p:txBody>
      </p:sp>
      <p:pic>
        <p:nvPicPr>
          <p:cNvPr id="5" name="Graphic 4" descr="Projector screen">
            <a:extLst>
              <a:ext uri="{FF2B5EF4-FFF2-40B4-BE49-F238E27FC236}">
                <a16:creationId xmlns:a16="http://schemas.microsoft.com/office/drawing/2014/main" id="{7202B30A-03A6-4CD3-8E26-EEBAC7BEB9C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957335" y="4129579"/>
            <a:ext cx="914400" cy="914400"/>
          </a:xfrm>
          <a:prstGeom prst="rect">
            <a:avLst/>
          </a:prstGeom>
        </p:spPr>
      </p:pic>
      <p:sp>
        <p:nvSpPr>
          <p:cNvPr id="7" name="TextBox 6">
            <a:extLst>
              <a:ext uri="{FF2B5EF4-FFF2-40B4-BE49-F238E27FC236}">
                <a16:creationId xmlns:a16="http://schemas.microsoft.com/office/drawing/2014/main" id="{D7D96197-3EC0-489A-9391-73642A92A389}"/>
              </a:ext>
            </a:extLst>
          </p:cNvPr>
          <p:cNvSpPr txBox="1"/>
          <p:nvPr/>
        </p:nvSpPr>
        <p:spPr>
          <a:xfrm>
            <a:off x="8183959" y="4059766"/>
            <a:ext cx="989704" cy="784830"/>
          </a:xfrm>
          <a:prstGeom prst="rect">
            <a:avLst/>
          </a:prstGeom>
          <a:noFill/>
        </p:spPr>
        <p:txBody>
          <a:bodyPr wrap="square" rtlCol="0" anchor="ctr">
            <a:spAutoFit/>
          </a:bodyPr>
          <a:lstStyle/>
          <a:p>
            <a:r>
              <a:rPr lang="en-GB" sz="4500" dirty="0"/>
              <a:t>–</a:t>
            </a:r>
            <a:r>
              <a:rPr lang="en-GB" dirty="0"/>
              <a:t> </a:t>
            </a:r>
          </a:p>
        </p:txBody>
      </p:sp>
    </p:spTree>
    <p:extLst>
      <p:ext uri="{BB962C8B-B14F-4D97-AF65-F5344CB8AC3E}">
        <p14:creationId xmlns:p14="http://schemas.microsoft.com/office/powerpoint/2010/main" val="27425640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5112B-C91A-47AA-B7F3-26FECD56692C}"/>
              </a:ext>
            </a:extLst>
          </p:cNvPr>
          <p:cNvSpPr txBox="1">
            <a:spLocks/>
          </p:cNvSpPr>
          <p:nvPr/>
        </p:nvSpPr>
        <p:spPr>
          <a:xfrm>
            <a:off x="872360" y="274638"/>
            <a:ext cx="5600629"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In the wild or in a zoo? </a:t>
            </a:r>
          </a:p>
        </p:txBody>
      </p:sp>
      <p:pic>
        <p:nvPicPr>
          <p:cNvPr id="3" name="Picture 2">
            <a:extLst>
              <a:ext uri="{FF2B5EF4-FFF2-40B4-BE49-F238E27FC236}">
                <a16:creationId xmlns:a16="http://schemas.microsoft.com/office/drawing/2014/main" id="{8C552E91-75F5-41AD-8B59-AC8341BCE4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983" y="274638"/>
            <a:ext cx="654377" cy="980728"/>
          </a:xfrm>
          <a:prstGeom prst="rect">
            <a:avLst/>
          </a:prstGeom>
        </p:spPr>
      </p:pic>
      <p:sp>
        <p:nvSpPr>
          <p:cNvPr id="4" name="Cloud 3">
            <a:extLst>
              <a:ext uri="{FF2B5EF4-FFF2-40B4-BE49-F238E27FC236}">
                <a16:creationId xmlns:a16="http://schemas.microsoft.com/office/drawing/2014/main" id="{6AAAF6B4-87C1-4505-A052-CBED7723B7F2}"/>
              </a:ext>
            </a:extLst>
          </p:cNvPr>
          <p:cNvSpPr/>
          <p:nvPr/>
        </p:nvSpPr>
        <p:spPr>
          <a:xfrm>
            <a:off x="370980" y="1255840"/>
            <a:ext cx="4898498" cy="3008343"/>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Zoos vs the wild (10-15 mins)</a:t>
            </a:r>
          </a:p>
          <a:p>
            <a:pPr algn="ctr"/>
            <a:r>
              <a:rPr lang="en-GB" sz="1600" dirty="0"/>
              <a:t>Over the next five slides you are going to learn more about animals living in zoos and in the wild. As you read through, create a tally chart showing which one you think is better!</a:t>
            </a:r>
          </a:p>
        </p:txBody>
      </p:sp>
      <p:pic>
        <p:nvPicPr>
          <p:cNvPr id="7" name="Graphic 6" descr="Tally">
            <a:extLst>
              <a:ext uri="{FF2B5EF4-FFF2-40B4-BE49-F238E27FC236}">
                <a16:creationId xmlns:a16="http://schemas.microsoft.com/office/drawing/2014/main" id="{05A1242D-52B2-48DD-ACD1-3CE1CE691EC3}"/>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4622637" y="5025197"/>
            <a:ext cx="914400" cy="914400"/>
          </a:xfrm>
          <a:prstGeom prst="rect">
            <a:avLst/>
          </a:prstGeom>
        </p:spPr>
      </p:pic>
      <p:cxnSp>
        <p:nvCxnSpPr>
          <p:cNvPr id="12" name="Straight Connector 11">
            <a:extLst>
              <a:ext uri="{FF2B5EF4-FFF2-40B4-BE49-F238E27FC236}">
                <a16:creationId xmlns:a16="http://schemas.microsoft.com/office/drawing/2014/main" id="{D4A4458A-6571-488E-B565-E4A6C61018A4}"/>
              </a:ext>
            </a:extLst>
          </p:cNvPr>
          <p:cNvCxnSpPr>
            <a:cxnSpLocks/>
          </p:cNvCxnSpPr>
          <p:nvPr/>
        </p:nvCxnSpPr>
        <p:spPr>
          <a:xfrm>
            <a:off x="4521364" y="4596061"/>
            <a:ext cx="0" cy="209349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438F90B6-DDDC-42A7-885F-40C07F4E0716}"/>
              </a:ext>
            </a:extLst>
          </p:cNvPr>
          <p:cNvCxnSpPr>
            <a:cxnSpLocks/>
          </p:cNvCxnSpPr>
          <p:nvPr/>
        </p:nvCxnSpPr>
        <p:spPr>
          <a:xfrm flipH="1">
            <a:off x="217984" y="5041233"/>
            <a:ext cx="8771637" cy="1"/>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23" name="Speech Bubble: Rectangle with Corners Rounded 22">
            <a:extLst>
              <a:ext uri="{FF2B5EF4-FFF2-40B4-BE49-F238E27FC236}">
                <a16:creationId xmlns:a16="http://schemas.microsoft.com/office/drawing/2014/main" id="{07248A5D-C5D9-4A6D-9880-4BBD3D831973}"/>
              </a:ext>
            </a:extLst>
          </p:cNvPr>
          <p:cNvSpPr/>
          <p:nvPr/>
        </p:nvSpPr>
        <p:spPr>
          <a:xfrm>
            <a:off x="5733535" y="2385915"/>
            <a:ext cx="3080742" cy="1848505"/>
          </a:xfrm>
          <a:prstGeom prst="wedgeRoundRectCallout">
            <a:avLst>
              <a:gd name="adj1" fmla="val -74393"/>
              <a:gd name="adj2" fmla="val 48282"/>
              <a:gd name="adj3" fmla="val 16667"/>
            </a:avLst>
          </a:prstGeom>
          <a:solidFill>
            <a:schemeClr val="accent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Top tip:</a:t>
            </a:r>
          </a:p>
          <a:p>
            <a:pPr algn="ctr"/>
            <a:r>
              <a:rPr lang="en-GB" sz="1600" dirty="0"/>
              <a:t>To make a tally chart, add a line to award a point. When you get to four, add your fifth line diagonally, like this!</a:t>
            </a:r>
          </a:p>
        </p:txBody>
      </p:sp>
      <p:pic>
        <p:nvPicPr>
          <p:cNvPr id="30" name="Picture 6" descr="Alligator icon">
            <a:extLst>
              <a:ext uri="{FF2B5EF4-FFF2-40B4-BE49-F238E27FC236}">
                <a16:creationId xmlns:a16="http://schemas.microsoft.com/office/drawing/2014/main" id="{9C16011C-87E7-404A-9D24-4EC3D2708426}"/>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301009" y="1404426"/>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Flounder Fish icon">
            <a:extLst>
              <a:ext uri="{FF2B5EF4-FFF2-40B4-BE49-F238E27FC236}">
                <a16:creationId xmlns:a16="http://schemas.microsoft.com/office/drawing/2014/main" id="{F8B72A5A-5DA8-4A88-8DB6-636622647F78}"/>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092346" y="1436515"/>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Shark icon">
            <a:extLst>
              <a:ext uri="{FF2B5EF4-FFF2-40B4-BE49-F238E27FC236}">
                <a16:creationId xmlns:a16="http://schemas.microsoft.com/office/drawing/2014/main" id="{4F31CB32-6683-436A-B66E-3D5C9169BE17}"/>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743757" y="370407"/>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Tiger icon">
            <a:extLst>
              <a:ext uri="{FF2B5EF4-FFF2-40B4-BE49-F238E27FC236}">
                <a16:creationId xmlns:a16="http://schemas.microsoft.com/office/drawing/2014/main" id="{CD536A00-4808-4BF2-8554-2610F2B00F2A}"/>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8094277" y="404822"/>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0" descr="Clapperboard icon">
            <a:extLst>
              <a:ext uri="{FF2B5EF4-FFF2-40B4-BE49-F238E27FC236}">
                <a16:creationId xmlns:a16="http://schemas.microsoft.com/office/drawing/2014/main" id="{64787677-5A2D-4887-9FE1-07FF3D7A37AD}"/>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5301009" y="370407"/>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2" descr="Video Camera icon">
            <a:extLst>
              <a:ext uri="{FF2B5EF4-FFF2-40B4-BE49-F238E27FC236}">
                <a16:creationId xmlns:a16="http://schemas.microsoft.com/office/drawing/2014/main" id="{60FCA641-DE01-403D-93EC-3C7B2F25A149}"/>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6772541" y="1402839"/>
            <a:ext cx="720000" cy="720000"/>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oup 45">
            <a:extLst>
              <a:ext uri="{FF2B5EF4-FFF2-40B4-BE49-F238E27FC236}">
                <a16:creationId xmlns:a16="http://schemas.microsoft.com/office/drawing/2014/main" id="{A7B531C3-A30F-418E-93A9-5346760D5BEA}"/>
              </a:ext>
            </a:extLst>
          </p:cNvPr>
          <p:cNvGrpSpPr/>
          <p:nvPr/>
        </p:nvGrpSpPr>
        <p:grpSpPr>
          <a:xfrm>
            <a:off x="516014" y="5206667"/>
            <a:ext cx="460461" cy="559478"/>
            <a:chOff x="5166646" y="5271268"/>
            <a:chExt cx="460461" cy="559478"/>
          </a:xfrm>
        </p:grpSpPr>
        <p:sp>
          <p:nvSpPr>
            <p:cNvPr id="24" name="Freeform: Shape 23">
              <a:extLst>
                <a:ext uri="{FF2B5EF4-FFF2-40B4-BE49-F238E27FC236}">
                  <a16:creationId xmlns:a16="http://schemas.microsoft.com/office/drawing/2014/main" id="{96F16B2D-4199-4241-83D3-DE869112BD6E}"/>
                </a:ext>
              </a:extLst>
            </p:cNvPr>
            <p:cNvSpPr/>
            <p:nvPr/>
          </p:nvSpPr>
          <p:spPr>
            <a:xfrm>
              <a:off x="5166646" y="5271268"/>
              <a:ext cx="45719" cy="551461"/>
            </a:xfrm>
            <a:custGeom>
              <a:avLst/>
              <a:gdLst>
                <a:gd name="connsiteX0" fmla="*/ 0 w 60456"/>
                <a:gd name="connsiteY0" fmla="*/ 0 h 517357"/>
                <a:gd name="connsiteX1" fmla="*/ 12032 w 60456"/>
                <a:gd name="connsiteY1" fmla="*/ 60157 h 517357"/>
                <a:gd name="connsiteX2" fmla="*/ 24064 w 60456"/>
                <a:gd name="connsiteY2" fmla="*/ 96252 h 517357"/>
                <a:gd name="connsiteX3" fmla="*/ 48127 w 60456"/>
                <a:gd name="connsiteY3" fmla="*/ 385010 h 517357"/>
                <a:gd name="connsiteX4" fmla="*/ 60158 w 60456"/>
                <a:gd name="connsiteY4" fmla="*/ 517357 h 517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56" h="517357">
                  <a:moveTo>
                    <a:pt x="0" y="0"/>
                  </a:moveTo>
                  <a:cubicBezTo>
                    <a:pt x="4011" y="20052"/>
                    <a:pt x="7072" y="40318"/>
                    <a:pt x="12032" y="60157"/>
                  </a:cubicBezTo>
                  <a:cubicBezTo>
                    <a:pt x="15108" y="72461"/>
                    <a:pt x="21979" y="83742"/>
                    <a:pt x="24064" y="96252"/>
                  </a:cubicBezTo>
                  <a:cubicBezTo>
                    <a:pt x="38994" y="185830"/>
                    <a:pt x="39920" y="298835"/>
                    <a:pt x="48127" y="385010"/>
                  </a:cubicBezTo>
                  <a:cubicBezTo>
                    <a:pt x="63454" y="545949"/>
                    <a:pt x="60158" y="376113"/>
                    <a:pt x="60158" y="517357"/>
                  </a:cubicBezTo>
                </a:path>
              </a:pathLst>
            </a:cu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a16="http://schemas.microsoft.com/office/drawing/2014/main" id="{C917F909-C6ED-449B-9529-B0FFA5E89D7B}"/>
                </a:ext>
              </a:extLst>
            </p:cNvPr>
            <p:cNvSpPr/>
            <p:nvPr/>
          </p:nvSpPr>
          <p:spPr>
            <a:xfrm rot="10800000">
              <a:off x="5581388" y="5323388"/>
              <a:ext cx="45719" cy="447220"/>
            </a:xfrm>
            <a:custGeom>
              <a:avLst/>
              <a:gdLst>
                <a:gd name="connsiteX0" fmla="*/ 0 w 60456"/>
                <a:gd name="connsiteY0" fmla="*/ 0 h 517357"/>
                <a:gd name="connsiteX1" fmla="*/ 12032 w 60456"/>
                <a:gd name="connsiteY1" fmla="*/ 60157 h 517357"/>
                <a:gd name="connsiteX2" fmla="*/ 24064 w 60456"/>
                <a:gd name="connsiteY2" fmla="*/ 96252 h 517357"/>
                <a:gd name="connsiteX3" fmla="*/ 48127 w 60456"/>
                <a:gd name="connsiteY3" fmla="*/ 385010 h 517357"/>
                <a:gd name="connsiteX4" fmla="*/ 60158 w 60456"/>
                <a:gd name="connsiteY4" fmla="*/ 517357 h 517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56" h="517357">
                  <a:moveTo>
                    <a:pt x="0" y="0"/>
                  </a:moveTo>
                  <a:cubicBezTo>
                    <a:pt x="4011" y="20052"/>
                    <a:pt x="7072" y="40318"/>
                    <a:pt x="12032" y="60157"/>
                  </a:cubicBezTo>
                  <a:cubicBezTo>
                    <a:pt x="15108" y="72461"/>
                    <a:pt x="21979" y="83742"/>
                    <a:pt x="24064" y="96252"/>
                  </a:cubicBezTo>
                  <a:cubicBezTo>
                    <a:pt x="38994" y="185830"/>
                    <a:pt x="39920" y="298835"/>
                    <a:pt x="48127" y="385010"/>
                  </a:cubicBezTo>
                  <a:cubicBezTo>
                    <a:pt x="63454" y="545949"/>
                    <a:pt x="60158" y="376113"/>
                    <a:pt x="60158" y="517357"/>
                  </a:cubicBezTo>
                </a:path>
              </a:pathLst>
            </a:cu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48980146-4C79-4328-BC38-8C682752ECE1}"/>
                </a:ext>
              </a:extLst>
            </p:cNvPr>
            <p:cNvSpPr/>
            <p:nvPr/>
          </p:nvSpPr>
          <p:spPr>
            <a:xfrm>
              <a:off x="5439207" y="5279285"/>
              <a:ext cx="45719" cy="551461"/>
            </a:xfrm>
            <a:custGeom>
              <a:avLst/>
              <a:gdLst>
                <a:gd name="connsiteX0" fmla="*/ 0 w 60456"/>
                <a:gd name="connsiteY0" fmla="*/ 0 h 517357"/>
                <a:gd name="connsiteX1" fmla="*/ 12032 w 60456"/>
                <a:gd name="connsiteY1" fmla="*/ 60157 h 517357"/>
                <a:gd name="connsiteX2" fmla="*/ 24064 w 60456"/>
                <a:gd name="connsiteY2" fmla="*/ 96252 h 517357"/>
                <a:gd name="connsiteX3" fmla="*/ 48127 w 60456"/>
                <a:gd name="connsiteY3" fmla="*/ 385010 h 517357"/>
                <a:gd name="connsiteX4" fmla="*/ 60158 w 60456"/>
                <a:gd name="connsiteY4" fmla="*/ 517357 h 517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56" h="517357">
                  <a:moveTo>
                    <a:pt x="0" y="0"/>
                  </a:moveTo>
                  <a:cubicBezTo>
                    <a:pt x="4011" y="20052"/>
                    <a:pt x="7072" y="40318"/>
                    <a:pt x="12032" y="60157"/>
                  </a:cubicBezTo>
                  <a:cubicBezTo>
                    <a:pt x="15108" y="72461"/>
                    <a:pt x="21979" y="83742"/>
                    <a:pt x="24064" y="96252"/>
                  </a:cubicBezTo>
                  <a:cubicBezTo>
                    <a:pt x="38994" y="185830"/>
                    <a:pt x="39920" y="298835"/>
                    <a:pt x="48127" y="385010"/>
                  </a:cubicBezTo>
                  <a:cubicBezTo>
                    <a:pt x="63454" y="545949"/>
                    <a:pt x="60158" y="376113"/>
                    <a:pt x="60158" y="517357"/>
                  </a:cubicBezTo>
                </a:path>
              </a:pathLst>
            </a:cu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1" name="Freeform: Shape 40">
              <a:extLst>
                <a:ext uri="{FF2B5EF4-FFF2-40B4-BE49-F238E27FC236}">
                  <a16:creationId xmlns:a16="http://schemas.microsoft.com/office/drawing/2014/main" id="{CBCF4CF6-6130-4EAC-9F9C-AC603AB96409}"/>
                </a:ext>
              </a:extLst>
            </p:cNvPr>
            <p:cNvSpPr/>
            <p:nvPr/>
          </p:nvSpPr>
          <p:spPr>
            <a:xfrm rot="10800000">
              <a:off x="5318150" y="5368911"/>
              <a:ext cx="45719" cy="447220"/>
            </a:xfrm>
            <a:custGeom>
              <a:avLst/>
              <a:gdLst>
                <a:gd name="connsiteX0" fmla="*/ 0 w 60456"/>
                <a:gd name="connsiteY0" fmla="*/ 0 h 517357"/>
                <a:gd name="connsiteX1" fmla="*/ 12032 w 60456"/>
                <a:gd name="connsiteY1" fmla="*/ 60157 h 517357"/>
                <a:gd name="connsiteX2" fmla="*/ 24064 w 60456"/>
                <a:gd name="connsiteY2" fmla="*/ 96252 h 517357"/>
                <a:gd name="connsiteX3" fmla="*/ 48127 w 60456"/>
                <a:gd name="connsiteY3" fmla="*/ 385010 h 517357"/>
                <a:gd name="connsiteX4" fmla="*/ 60158 w 60456"/>
                <a:gd name="connsiteY4" fmla="*/ 517357 h 517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56" h="517357">
                  <a:moveTo>
                    <a:pt x="0" y="0"/>
                  </a:moveTo>
                  <a:cubicBezTo>
                    <a:pt x="4011" y="20052"/>
                    <a:pt x="7072" y="40318"/>
                    <a:pt x="12032" y="60157"/>
                  </a:cubicBezTo>
                  <a:cubicBezTo>
                    <a:pt x="15108" y="72461"/>
                    <a:pt x="21979" y="83742"/>
                    <a:pt x="24064" y="96252"/>
                  </a:cubicBezTo>
                  <a:cubicBezTo>
                    <a:pt x="38994" y="185830"/>
                    <a:pt x="39920" y="298835"/>
                    <a:pt x="48127" y="385010"/>
                  </a:cubicBezTo>
                  <a:cubicBezTo>
                    <a:pt x="63454" y="545949"/>
                    <a:pt x="60158" y="376113"/>
                    <a:pt x="60158" y="517357"/>
                  </a:cubicBezTo>
                </a:path>
              </a:pathLst>
            </a:cu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47" name="Picture 46">
            <a:extLst>
              <a:ext uri="{FF2B5EF4-FFF2-40B4-BE49-F238E27FC236}">
                <a16:creationId xmlns:a16="http://schemas.microsoft.com/office/drawing/2014/main" id="{19E41F5D-FB2E-4438-B812-68F1AC86DF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76146" y="4234420"/>
            <a:ext cx="654377" cy="980728"/>
          </a:xfrm>
          <a:prstGeom prst="rect">
            <a:avLst/>
          </a:prstGeom>
        </p:spPr>
      </p:pic>
      <p:sp>
        <p:nvSpPr>
          <p:cNvPr id="48" name="Title 1">
            <a:extLst>
              <a:ext uri="{FF2B5EF4-FFF2-40B4-BE49-F238E27FC236}">
                <a16:creationId xmlns:a16="http://schemas.microsoft.com/office/drawing/2014/main" id="{1C281101-CD4B-475B-A5C8-8EBB8D323F13}"/>
              </a:ext>
            </a:extLst>
          </p:cNvPr>
          <p:cNvSpPr txBox="1">
            <a:spLocks/>
          </p:cNvSpPr>
          <p:nvPr/>
        </p:nvSpPr>
        <p:spPr>
          <a:xfrm>
            <a:off x="159604" y="4611939"/>
            <a:ext cx="2156084"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solidFill>
                  <a:schemeClr val="tx2"/>
                </a:solidFill>
              </a:rPr>
              <a:t>In the wild</a:t>
            </a:r>
          </a:p>
        </p:txBody>
      </p:sp>
      <p:sp>
        <p:nvSpPr>
          <p:cNvPr id="49" name="Title 1">
            <a:extLst>
              <a:ext uri="{FF2B5EF4-FFF2-40B4-BE49-F238E27FC236}">
                <a16:creationId xmlns:a16="http://schemas.microsoft.com/office/drawing/2014/main" id="{D53BFA6D-09CD-462C-9AC0-C899FD31EDC0}"/>
              </a:ext>
            </a:extLst>
          </p:cNvPr>
          <p:cNvSpPr txBox="1">
            <a:spLocks/>
          </p:cNvSpPr>
          <p:nvPr/>
        </p:nvSpPr>
        <p:spPr>
          <a:xfrm>
            <a:off x="6172737" y="4595231"/>
            <a:ext cx="2753279"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pPr algn="r"/>
            <a:r>
              <a:rPr lang="en-GB" dirty="0">
                <a:solidFill>
                  <a:schemeClr val="accent2"/>
                </a:solidFill>
              </a:rPr>
              <a:t>In a zoo</a:t>
            </a:r>
          </a:p>
        </p:txBody>
      </p:sp>
    </p:spTree>
    <p:extLst>
      <p:ext uri="{BB962C8B-B14F-4D97-AF65-F5344CB8AC3E}">
        <p14:creationId xmlns:p14="http://schemas.microsoft.com/office/powerpoint/2010/main" val="152641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CDBF6D6B-CEF8-4B4B-AA29-4E64ABF6F933}"/>
              </a:ext>
            </a:extLst>
          </p:cNvPr>
          <p:cNvSpPr/>
          <p:nvPr/>
        </p:nvSpPr>
        <p:spPr>
          <a:xfrm>
            <a:off x="402667" y="1101000"/>
            <a:ext cx="4834351" cy="1367607"/>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The first zoo opened in Ancient Egyptian times. The </a:t>
            </a:r>
            <a:r>
              <a:rPr lang="en-GB" sz="1600" b="1" dirty="0"/>
              <a:t>animals were given lots of land and were fed the best food Egyptians could find</a:t>
            </a:r>
            <a:r>
              <a:rPr lang="en-GB" sz="1600" dirty="0"/>
              <a:t>. People would come from all over Egypt to </a:t>
            </a:r>
            <a:r>
              <a:rPr lang="en-GB" sz="1600" b="1" dirty="0"/>
              <a:t>worship</a:t>
            </a:r>
            <a:r>
              <a:rPr lang="en-GB" sz="1600" dirty="0"/>
              <a:t> the animals.</a:t>
            </a:r>
          </a:p>
        </p:txBody>
      </p:sp>
      <p:cxnSp>
        <p:nvCxnSpPr>
          <p:cNvPr id="3" name="Straight Connector 2">
            <a:extLst>
              <a:ext uri="{FF2B5EF4-FFF2-40B4-BE49-F238E27FC236}">
                <a16:creationId xmlns:a16="http://schemas.microsoft.com/office/drawing/2014/main" id="{082593EE-6E12-4889-AC4C-8402B86C3BC2}"/>
              </a:ext>
            </a:extLst>
          </p:cNvPr>
          <p:cNvCxnSpPr>
            <a:cxnSpLocks/>
          </p:cNvCxnSpPr>
          <p:nvPr/>
        </p:nvCxnSpPr>
        <p:spPr>
          <a:xfrm>
            <a:off x="4521364" y="5041233"/>
            <a:ext cx="0" cy="1648323"/>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5CE39536-AF7E-4E90-AF21-8AADCF9F7B01}"/>
              </a:ext>
            </a:extLst>
          </p:cNvPr>
          <p:cNvCxnSpPr>
            <a:cxnSpLocks/>
          </p:cNvCxnSpPr>
          <p:nvPr/>
        </p:nvCxnSpPr>
        <p:spPr>
          <a:xfrm flipH="1">
            <a:off x="217984" y="5617429"/>
            <a:ext cx="8771637" cy="1"/>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itle 1">
            <a:extLst>
              <a:ext uri="{FF2B5EF4-FFF2-40B4-BE49-F238E27FC236}">
                <a16:creationId xmlns:a16="http://schemas.microsoft.com/office/drawing/2014/main" id="{037B5A62-4C22-4E71-8072-6B29EE22E882}"/>
              </a:ext>
            </a:extLst>
          </p:cNvPr>
          <p:cNvSpPr txBox="1">
            <a:spLocks/>
          </p:cNvSpPr>
          <p:nvPr/>
        </p:nvSpPr>
        <p:spPr>
          <a:xfrm>
            <a:off x="159604" y="5098822"/>
            <a:ext cx="2156084"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solidFill>
                  <a:schemeClr val="tx2"/>
                </a:solidFill>
              </a:rPr>
              <a:t>In the wild</a:t>
            </a:r>
          </a:p>
        </p:txBody>
      </p:sp>
      <p:sp>
        <p:nvSpPr>
          <p:cNvPr id="14" name="Title 1">
            <a:extLst>
              <a:ext uri="{FF2B5EF4-FFF2-40B4-BE49-F238E27FC236}">
                <a16:creationId xmlns:a16="http://schemas.microsoft.com/office/drawing/2014/main" id="{3917E1B2-EA5E-4B69-9714-BA2AE81E8700}"/>
              </a:ext>
            </a:extLst>
          </p:cNvPr>
          <p:cNvSpPr txBox="1">
            <a:spLocks/>
          </p:cNvSpPr>
          <p:nvPr/>
        </p:nvSpPr>
        <p:spPr>
          <a:xfrm>
            <a:off x="6172737" y="5093989"/>
            <a:ext cx="2753279"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pPr algn="r"/>
            <a:r>
              <a:rPr lang="en-GB" dirty="0">
                <a:solidFill>
                  <a:schemeClr val="accent2"/>
                </a:solidFill>
              </a:rPr>
              <a:t>In a zoo</a:t>
            </a:r>
          </a:p>
        </p:txBody>
      </p:sp>
      <p:sp>
        <p:nvSpPr>
          <p:cNvPr id="15" name="Cloud 14">
            <a:extLst>
              <a:ext uri="{FF2B5EF4-FFF2-40B4-BE49-F238E27FC236}">
                <a16:creationId xmlns:a16="http://schemas.microsoft.com/office/drawing/2014/main" id="{D6B5C2DD-ABCD-45F9-849E-9E9ACF94FBF3}"/>
              </a:ext>
            </a:extLst>
          </p:cNvPr>
          <p:cNvSpPr/>
          <p:nvPr/>
        </p:nvSpPr>
        <p:spPr>
          <a:xfrm>
            <a:off x="2990788" y="4963706"/>
            <a:ext cx="3061152" cy="1648322"/>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Based on this information, give a tally mark to the one you think is better.</a:t>
            </a:r>
          </a:p>
        </p:txBody>
      </p:sp>
      <p:sp>
        <p:nvSpPr>
          <p:cNvPr id="16" name="Title 1">
            <a:extLst>
              <a:ext uri="{FF2B5EF4-FFF2-40B4-BE49-F238E27FC236}">
                <a16:creationId xmlns:a16="http://schemas.microsoft.com/office/drawing/2014/main" id="{2CF7E6C0-DF69-4FB2-AFF3-8E361E74786F}"/>
              </a:ext>
            </a:extLst>
          </p:cNvPr>
          <p:cNvSpPr txBox="1">
            <a:spLocks/>
          </p:cNvSpPr>
          <p:nvPr/>
        </p:nvSpPr>
        <p:spPr>
          <a:xfrm>
            <a:off x="872360" y="274638"/>
            <a:ext cx="5600629"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In the wild or in a zoo?</a:t>
            </a:r>
          </a:p>
        </p:txBody>
      </p:sp>
      <p:pic>
        <p:nvPicPr>
          <p:cNvPr id="17" name="Picture 16">
            <a:extLst>
              <a:ext uri="{FF2B5EF4-FFF2-40B4-BE49-F238E27FC236}">
                <a16:creationId xmlns:a16="http://schemas.microsoft.com/office/drawing/2014/main" id="{0E76F28A-D985-40DE-BD84-8A91A1F95D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983" y="274638"/>
            <a:ext cx="654377" cy="980728"/>
          </a:xfrm>
          <a:prstGeom prst="rect">
            <a:avLst/>
          </a:prstGeom>
        </p:spPr>
      </p:pic>
      <p:sp>
        <p:nvSpPr>
          <p:cNvPr id="25" name="Rectangle: Rounded Corners 24">
            <a:extLst>
              <a:ext uri="{FF2B5EF4-FFF2-40B4-BE49-F238E27FC236}">
                <a16:creationId xmlns:a16="http://schemas.microsoft.com/office/drawing/2014/main" id="{6E42F925-B40B-4AE3-A345-60AA99307E97}"/>
              </a:ext>
            </a:extLst>
          </p:cNvPr>
          <p:cNvSpPr/>
          <p:nvPr/>
        </p:nvSpPr>
        <p:spPr>
          <a:xfrm>
            <a:off x="4251366" y="3014210"/>
            <a:ext cx="4489967" cy="1648322"/>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Since then, </a:t>
            </a:r>
            <a:r>
              <a:rPr lang="en-GB" sz="1600" b="1" dirty="0"/>
              <a:t>zoos have always looked after animals. </a:t>
            </a:r>
            <a:r>
              <a:rPr lang="en-GB" sz="1600" dirty="0"/>
              <a:t>They often </a:t>
            </a:r>
            <a:r>
              <a:rPr lang="en-GB" sz="1600" b="1" dirty="0"/>
              <a:t>take sick or endangered animals from the wild and care for them</a:t>
            </a:r>
            <a:r>
              <a:rPr lang="en-GB" sz="1600" dirty="0"/>
              <a:t>, sometimes keeping them in the zoos and sometimes </a:t>
            </a:r>
            <a:r>
              <a:rPr lang="en-GB" sz="1600" b="1" dirty="0"/>
              <a:t>releasing them back into the wild</a:t>
            </a:r>
            <a:r>
              <a:rPr lang="en-GB" sz="1600" dirty="0"/>
              <a:t> when they are better.</a:t>
            </a:r>
          </a:p>
        </p:txBody>
      </p:sp>
      <p:pic>
        <p:nvPicPr>
          <p:cNvPr id="26" name="Picture 25">
            <a:extLst>
              <a:ext uri="{FF2B5EF4-FFF2-40B4-BE49-F238E27FC236}">
                <a16:creationId xmlns:a16="http://schemas.microsoft.com/office/drawing/2014/main" id="{8C36DD19-BCFD-4A44-80E4-C4DBEB4CCF6D}"/>
              </a:ext>
            </a:extLst>
          </p:cNvPr>
          <p:cNvPicPr>
            <a:picLocks noChangeAspect="1"/>
          </p:cNvPicPr>
          <p:nvPr/>
        </p:nvPicPr>
        <p:blipFill>
          <a:blip r:embed="rId4"/>
          <a:stretch>
            <a:fillRect/>
          </a:stretch>
        </p:blipFill>
        <p:spPr>
          <a:xfrm>
            <a:off x="402667" y="2625586"/>
            <a:ext cx="3480564" cy="2249757"/>
          </a:xfrm>
          <a:prstGeom prst="rect">
            <a:avLst/>
          </a:prstGeom>
        </p:spPr>
      </p:pic>
      <p:pic>
        <p:nvPicPr>
          <p:cNvPr id="2052" name="Picture 4" descr="The Earliest Description of a Zoo? - Beachcombing's Bizarre ...">
            <a:extLst>
              <a:ext uri="{FF2B5EF4-FFF2-40B4-BE49-F238E27FC236}">
                <a16:creationId xmlns:a16="http://schemas.microsoft.com/office/drawing/2014/main" id="{D83F514C-80C8-480A-8D7E-4491C4931B88}"/>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445063" y="610789"/>
            <a:ext cx="3296270" cy="2217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15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CDBF6D6B-CEF8-4B4B-AA29-4E64ABF6F933}"/>
              </a:ext>
            </a:extLst>
          </p:cNvPr>
          <p:cNvSpPr/>
          <p:nvPr/>
        </p:nvSpPr>
        <p:spPr>
          <a:xfrm>
            <a:off x="418290" y="1094690"/>
            <a:ext cx="4704112" cy="1205778"/>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However, wild animals are </a:t>
            </a:r>
            <a:r>
              <a:rPr lang="en-GB" sz="1600" b="1" dirty="0"/>
              <a:t>not supposed to live in zoos</a:t>
            </a:r>
            <a:r>
              <a:rPr lang="en-GB" sz="1600" dirty="0"/>
              <a:t>. Lots of people say that it is </a:t>
            </a:r>
            <a:r>
              <a:rPr lang="en-GB" sz="1600" b="1" dirty="0"/>
              <a:t>not fair to take animals away from their habitat </a:t>
            </a:r>
            <a:r>
              <a:rPr lang="en-GB" sz="1600" dirty="0"/>
              <a:t>(home) and keep them in a different place.</a:t>
            </a:r>
          </a:p>
        </p:txBody>
      </p:sp>
      <p:cxnSp>
        <p:nvCxnSpPr>
          <p:cNvPr id="3" name="Straight Connector 2">
            <a:extLst>
              <a:ext uri="{FF2B5EF4-FFF2-40B4-BE49-F238E27FC236}">
                <a16:creationId xmlns:a16="http://schemas.microsoft.com/office/drawing/2014/main" id="{082593EE-6E12-4889-AC4C-8402B86C3BC2}"/>
              </a:ext>
            </a:extLst>
          </p:cNvPr>
          <p:cNvCxnSpPr>
            <a:cxnSpLocks/>
          </p:cNvCxnSpPr>
          <p:nvPr/>
        </p:nvCxnSpPr>
        <p:spPr>
          <a:xfrm>
            <a:off x="4521364" y="5041233"/>
            <a:ext cx="0" cy="1648323"/>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5CE39536-AF7E-4E90-AF21-8AADCF9F7B01}"/>
              </a:ext>
            </a:extLst>
          </p:cNvPr>
          <p:cNvCxnSpPr>
            <a:cxnSpLocks/>
          </p:cNvCxnSpPr>
          <p:nvPr/>
        </p:nvCxnSpPr>
        <p:spPr>
          <a:xfrm flipH="1">
            <a:off x="217984" y="5617429"/>
            <a:ext cx="8771637" cy="1"/>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itle 1">
            <a:extLst>
              <a:ext uri="{FF2B5EF4-FFF2-40B4-BE49-F238E27FC236}">
                <a16:creationId xmlns:a16="http://schemas.microsoft.com/office/drawing/2014/main" id="{037B5A62-4C22-4E71-8072-6B29EE22E882}"/>
              </a:ext>
            </a:extLst>
          </p:cNvPr>
          <p:cNvSpPr txBox="1">
            <a:spLocks/>
          </p:cNvSpPr>
          <p:nvPr/>
        </p:nvSpPr>
        <p:spPr>
          <a:xfrm>
            <a:off x="159604" y="5098822"/>
            <a:ext cx="2156084"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solidFill>
                  <a:schemeClr val="tx2"/>
                </a:solidFill>
              </a:rPr>
              <a:t>In the wild</a:t>
            </a:r>
          </a:p>
        </p:txBody>
      </p:sp>
      <p:sp>
        <p:nvSpPr>
          <p:cNvPr id="14" name="Title 1">
            <a:extLst>
              <a:ext uri="{FF2B5EF4-FFF2-40B4-BE49-F238E27FC236}">
                <a16:creationId xmlns:a16="http://schemas.microsoft.com/office/drawing/2014/main" id="{3917E1B2-EA5E-4B69-9714-BA2AE81E8700}"/>
              </a:ext>
            </a:extLst>
          </p:cNvPr>
          <p:cNvSpPr txBox="1">
            <a:spLocks/>
          </p:cNvSpPr>
          <p:nvPr/>
        </p:nvSpPr>
        <p:spPr>
          <a:xfrm>
            <a:off x="6172737" y="5093989"/>
            <a:ext cx="2753279"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pPr algn="r"/>
            <a:r>
              <a:rPr lang="en-GB" dirty="0">
                <a:solidFill>
                  <a:schemeClr val="accent2"/>
                </a:solidFill>
              </a:rPr>
              <a:t>In a zoo</a:t>
            </a:r>
          </a:p>
        </p:txBody>
      </p:sp>
      <p:sp>
        <p:nvSpPr>
          <p:cNvPr id="15" name="Cloud 14">
            <a:extLst>
              <a:ext uri="{FF2B5EF4-FFF2-40B4-BE49-F238E27FC236}">
                <a16:creationId xmlns:a16="http://schemas.microsoft.com/office/drawing/2014/main" id="{D6B5C2DD-ABCD-45F9-849E-9E9ACF94FBF3}"/>
              </a:ext>
            </a:extLst>
          </p:cNvPr>
          <p:cNvSpPr/>
          <p:nvPr/>
        </p:nvSpPr>
        <p:spPr>
          <a:xfrm>
            <a:off x="2990788" y="4963706"/>
            <a:ext cx="3061152" cy="1648322"/>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Based on this information, give a tally mark to the one you think is better.</a:t>
            </a:r>
          </a:p>
        </p:txBody>
      </p:sp>
      <p:pic>
        <p:nvPicPr>
          <p:cNvPr id="17" name="Picture 16">
            <a:extLst>
              <a:ext uri="{FF2B5EF4-FFF2-40B4-BE49-F238E27FC236}">
                <a16:creationId xmlns:a16="http://schemas.microsoft.com/office/drawing/2014/main" id="{0E76F28A-D985-40DE-BD84-8A91A1F95D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983" y="274638"/>
            <a:ext cx="654377" cy="980728"/>
          </a:xfrm>
          <a:prstGeom prst="rect">
            <a:avLst/>
          </a:prstGeom>
        </p:spPr>
      </p:pic>
      <p:sp>
        <p:nvSpPr>
          <p:cNvPr id="25" name="Rectangle: Rounded Corners 24">
            <a:extLst>
              <a:ext uri="{FF2B5EF4-FFF2-40B4-BE49-F238E27FC236}">
                <a16:creationId xmlns:a16="http://schemas.microsoft.com/office/drawing/2014/main" id="{6E42F925-B40B-4AE3-A345-60AA99307E97}"/>
              </a:ext>
            </a:extLst>
          </p:cNvPr>
          <p:cNvSpPr/>
          <p:nvPr/>
        </p:nvSpPr>
        <p:spPr>
          <a:xfrm>
            <a:off x="4233468" y="3064834"/>
            <a:ext cx="4561608" cy="1648322"/>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Taking animals away from their habitats can also </a:t>
            </a:r>
            <a:r>
              <a:rPr lang="en-GB" sz="1600" b="1" dirty="0"/>
              <a:t>cause more problems for animals that are left behind</a:t>
            </a:r>
            <a:r>
              <a:rPr lang="en-GB" sz="1600" dirty="0"/>
              <a:t>, such as </a:t>
            </a:r>
            <a:r>
              <a:rPr lang="en-GB" sz="1600" b="1" dirty="0"/>
              <a:t>breaking up animal families</a:t>
            </a:r>
            <a:r>
              <a:rPr lang="en-GB" sz="1600" dirty="0"/>
              <a:t> or meaning that there is </a:t>
            </a:r>
            <a:r>
              <a:rPr lang="en-GB" sz="1600" b="1" dirty="0"/>
              <a:t>not enough food for other animals.</a:t>
            </a:r>
          </a:p>
        </p:txBody>
      </p:sp>
      <p:pic>
        <p:nvPicPr>
          <p:cNvPr id="2" name="Picture 1">
            <a:extLst>
              <a:ext uri="{FF2B5EF4-FFF2-40B4-BE49-F238E27FC236}">
                <a16:creationId xmlns:a16="http://schemas.microsoft.com/office/drawing/2014/main" id="{D4EBF36D-9352-4815-9A99-D40103C89AFB}"/>
              </a:ext>
            </a:extLst>
          </p:cNvPr>
          <p:cNvPicPr>
            <a:picLocks noChangeAspect="1"/>
          </p:cNvPicPr>
          <p:nvPr/>
        </p:nvPicPr>
        <p:blipFill>
          <a:blip r:embed="rId4"/>
          <a:stretch>
            <a:fillRect/>
          </a:stretch>
        </p:blipFill>
        <p:spPr>
          <a:xfrm>
            <a:off x="5322709" y="539535"/>
            <a:ext cx="3472367" cy="2236096"/>
          </a:xfrm>
          <a:prstGeom prst="rect">
            <a:avLst/>
          </a:prstGeom>
        </p:spPr>
      </p:pic>
      <p:pic>
        <p:nvPicPr>
          <p:cNvPr id="6" name="Picture 5">
            <a:extLst>
              <a:ext uri="{FF2B5EF4-FFF2-40B4-BE49-F238E27FC236}">
                <a16:creationId xmlns:a16="http://schemas.microsoft.com/office/drawing/2014/main" id="{4D6B1EB5-B081-4763-8D40-04164753E46E}"/>
              </a:ext>
            </a:extLst>
          </p:cNvPr>
          <p:cNvPicPr>
            <a:picLocks noChangeAspect="1"/>
          </p:cNvPicPr>
          <p:nvPr/>
        </p:nvPicPr>
        <p:blipFill>
          <a:blip r:embed="rId5"/>
          <a:stretch>
            <a:fillRect/>
          </a:stretch>
        </p:blipFill>
        <p:spPr>
          <a:xfrm>
            <a:off x="418290" y="2530196"/>
            <a:ext cx="3571819" cy="2305070"/>
          </a:xfrm>
          <a:prstGeom prst="rect">
            <a:avLst/>
          </a:prstGeom>
        </p:spPr>
      </p:pic>
      <p:sp>
        <p:nvSpPr>
          <p:cNvPr id="18" name="Title 1">
            <a:extLst>
              <a:ext uri="{FF2B5EF4-FFF2-40B4-BE49-F238E27FC236}">
                <a16:creationId xmlns:a16="http://schemas.microsoft.com/office/drawing/2014/main" id="{896143FB-4A99-45F7-AAD9-66E67C33930E}"/>
              </a:ext>
            </a:extLst>
          </p:cNvPr>
          <p:cNvSpPr txBox="1">
            <a:spLocks/>
          </p:cNvSpPr>
          <p:nvPr/>
        </p:nvSpPr>
        <p:spPr>
          <a:xfrm>
            <a:off x="872360" y="274638"/>
            <a:ext cx="5600629"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In the wild or in a zoo?</a:t>
            </a:r>
          </a:p>
        </p:txBody>
      </p:sp>
    </p:spTree>
    <p:extLst>
      <p:ext uri="{BB962C8B-B14F-4D97-AF65-F5344CB8AC3E}">
        <p14:creationId xmlns:p14="http://schemas.microsoft.com/office/powerpoint/2010/main" val="229193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CDBF6D6B-CEF8-4B4B-AA29-4E64ABF6F933}"/>
              </a:ext>
            </a:extLst>
          </p:cNvPr>
          <p:cNvSpPr/>
          <p:nvPr/>
        </p:nvSpPr>
        <p:spPr>
          <a:xfrm>
            <a:off x="442983" y="1133639"/>
            <a:ext cx="4746534" cy="1224039"/>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But is life in the wild really better? Wild animals can be </a:t>
            </a:r>
            <a:r>
              <a:rPr lang="en-GB" sz="1600" b="1" dirty="0"/>
              <a:t>hunted by humans and eaten by other animals. </a:t>
            </a:r>
            <a:r>
              <a:rPr lang="en-GB" sz="1600" dirty="0"/>
              <a:t>Plus, </a:t>
            </a:r>
            <a:r>
              <a:rPr lang="en-GB" sz="1600" b="1" dirty="0"/>
              <a:t>injured animals </a:t>
            </a:r>
            <a:r>
              <a:rPr lang="en-GB" sz="1600" dirty="0"/>
              <a:t>without care</a:t>
            </a:r>
            <a:r>
              <a:rPr lang="en-GB" sz="1600" b="1" dirty="0"/>
              <a:t> might not heal properly. </a:t>
            </a:r>
          </a:p>
        </p:txBody>
      </p:sp>
      <p:cxnSp>
        <p:nvCxnSpPr>
          <p:cNvPr id="3" name="Straight Connector 2">
            <a:extLst>
              <a:ext uri="{FF2B5EF4-FFF2-40B4-BE49-F238E27FC236}">
                <a16:creationId xmlns:a16="http://schemas.microsoft.com/office/drawing/2014/main" id="{082593EE-6E12-4889-AC4C-8402B86C3BC2}"/>
              </a:ext>
            </a:extLst>
          </p:cNvPr>
          <p:cNvCxnSpPr>
            <a:cxnSpLocks/>
          </p:cNvCxnSpPr>
          <p:nvPr/>
        </p:nvCxnSpPr>
        <p:spPr>
          <a:xfrm>
            <a:off x="4521364" y="5041233"/>
            <a:ext cx="0" cy="1648323"/>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5CE39536-AF7E-4E90-AF21-8AADCF9F7B01}"/>
              </a:ext>
            </a:extLst>
          </p:cNvPr>
          <p:cNvCxnSpPr>
            <a:cxnSpLocks/>
          </p:cNvCxnSpPr>
          <p:nvPr/>
        </p:nvCxnSpPr>
        <p:spPr>
          <a:xfrm flipH="1">
            <a:off x="217984" y="5617429"/>
            <a:ext cx="8771637" cy="1"/>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itle 1">
            <a:extLst>
              <a:ext uri="{FF2B5EF4-FFF2-40B4-BE49-F238E27FC236}">
                <a16:creationId xmlns:a16="http://schemas.microsoft.com/office/drawing/2014/main" id="{037B5A62-4C22-4E71-8072-6B29EE22E882}"/>
              </a:ext>
            </a:extLst>
          </p:cNvPr>
          <p:cNvSpPr txBox="1">
            <a:spLocks/>
          </p:cNvSpPr>
          <p:nvPr/>
        </p:nvSpPr>
        <p:spPr>
          <a:xfrm>
            <a:off x="159604" y="5098822"/>
            <a:ext cx="2156084"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solidFill>
                  <a:schemeClr val="tx2"/>
                </a:solidFill>
              </a:rPr>
              <a:t>In the wild</a:t>
            </a:r>
          </a:p>
        </p:txBody>
      </p:sp>
      <p:sp>
        <p:nvSpPr>
          <p:cNvPr id="14" name="Title 1">
            <a:extLst>
              <a:ext uri="{FF2B5EF4-FFF2-40B4-BE49-F238E27FC236}">
                <a16:creationId xmlns:a16="http://schemas.microsoft.com/office/drawing/2014/main" id="{3917E1B2-EA5E-4B69-9714-BA2AE81E8700}"/>
              </a:ext>
            </a:extLst>
          </p:cNvPr>
          <p:cNvSpPr txBox="1">
            <a:spLocks/>
          </p:cNvSpPr>
          <p:nvPr/>
        </p:nvSpPr>
        <p:spPr>
          <a:xfrm>
            <a:off x="6172737" y="5093989"/>
            <a:ext cx="2753279"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pPr algn="r"/>
            <a:r>
              <a:rPr lang="en-GB" dirty="0">
                <a:solidFill>
                  <a:schemeClr val="accent2"/>
                </a:solidFill>
              </a:rPr>
              <a:t>In a zoo</a:t>
            </a:r>
          </a:p>
        </p:txBody>
      </p:sp>
      <p:sp>
        <p:nvSpPr>
          <p:cNvPr id="15" name="Cloud 14">
            <a:extLst>
              <a:ext uri="{FF2B5EF4-FFF2-40B4-BE49-F238E27FC236}">
                <a16:creationId xmlns:a16="http://schemas.microsoft.com/office/drawing/2014/main" id="{D6B5C2DD-ABCD-45F9-849E-9E9ACF94FBF3}"/>
              </a:ext>
            </a:extLst>
          </p:cNvPr>
          <p:cNvSpPr/>
          <p:nvPr/>
        </p:nvSpPr>
        <p:spPr>
          <a:xfrm>
            <a:off x="2990788" y="4963706"/>
            <a:ext cx="3061152" cy="1648322"/>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Based on this information, give a tally mark to the one you think is better.</a:t>
            </a:r>
          </a:p>
        </p:txBody>
      </p:sp>
      <p:pic>
        <p:nvPicPr>
          <p:cNvPr id="17" name="Picture 16">
            <a:extLst>
              <a:ext uri="{FF2B5EF4-FFF2-40B4-BE49-F238E27FC236}">
                <a16:creationId xmlns:a16="http://schemas.microsoft.com/office/drawing/2014/main" id="{0E76F28A-D985-40DE-BD84-8A91A1F95D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983" y="274638"/>
            <a:ext cx="654377" cy="980728"/>
          </a:xfrm>
          <a:prstGeom prst="rect">
            <a:avLst/>
          </a:prstGeom>
        </p:spPr>
      </p:pic>
      <p:sp>
        <p:nvSpPr>
          <p:cNvPr id="25" name="Rectangle: Rounded Corners 24">
            <a:extLst>
              <a:ext uri="{FF2B5EF4-FFF2-40B4-BE49-F238E27FC236}">
                <a16:creationId xmlns:a16="http://schemas.microsoft.com/office/drawing/2014/main" id="{6E42F925-B40B-4AE3-A345-60AA99307E97}"/>
              </a:ext>
            </a:extLst>
          </p:cNvPr>
          <p:cNvSpPr/>
          <p:nvPr/>
        </p:nvSpPr>
        <p:spPr>
          <a:xfrm>
            <a:off x="4185114" y="3135093"/>
            <a:ext cx="4561608" cy="1501752"/>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Some people argue that this is </a:t>
            </a:r>
            <a:r>
              <a:rPr lang="en-GB" sz="1600" b="1" dirty="0"/>
              <a:t>natural</a:t>
            </a:r>
            <a:r>
              <a:rPr lang="en-GB" sz="1600" dirty="0"/>
              <a:t>, and we shouldn’t get involved. They say that it </a:t>
            </a:r>
            <a:r>
              <a:rPr lang="en-GB" sz="1600" b="1" dirty="0"/>
              <a:t>is better to be in the wild than be kept in enclosures which can be too small or boring for an animal.</a:t>
            </a:r>
          </a:p>
        </p:txBody>
      </p:sp>
      <p:pic>
        <p:nvPicPr>
          <p:cNvPr id="18" name="Picture 17">
            <a:extLst>
              <a:ext uri="{FF2B5EF4-FFF2-40B4-BE49-F238E27FC236}">
                <a16:creationId xmlns:a16="http://schemas.microsoft.com/office/drawing/2014/main" id="{A73E2E6B-E8DB-488A-BC8C-9AE4FE8706D3}"/>
              </a:ext>
            </a:extLst>
          </p:cNvPr>
          <p:cNvPicPr>
            <a:picLocks noChangeAspect="1"/>
          </p:cNvPicPr>
          <p:nvPr/>
        </p:nvPicPr>
        <p:blipFill>
          <a:blip r:embed="rId4"/>
          <a:stretch>
            <a:fillRect/>
          </a:stretch>
        </p:blipFill>
        <p:spPr>
          <a:xfrm>
            <a:off x="442983" y="2644280"/>
            <a:ext cx="3523375" cy="2313633"/>
          </a:xfrm>
          <a:prstGeom prst="rect">
            <a:avLst/>
          </a:prstGeom>
        </p:spPr>
      </p:pic>
      <p:pic>
        <p:nvPicPr>
          <p:cNvPr id="5" name="Picture 4">
            <a:extLst>
              <a:ext uri="{FF2B5EF4-FFF2-40B4-BE49-F238E27FC236}">
                <a16:creationId xmlns:a16="http://schemas.microsoft.com/office/drawing/2014/main" id="{55954BE1-3190-403C-97B7-D1EC9A39A27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383612" y="540702"/>
            <a:ext cx="3363109" cy="2313633"/>
          </a:xfrm>
          <a:prstGeom prst="rect">
            <a:avLst/>
          </a:prstGeom>
        </p:spPr>
      </p:pic>
      <p:sp>
        <p:nvSpPr>
          <p:cNvPr id="19" name="Title 1">
            <a:extLst>
              <a:ext uri="{FF2B5EF4-FFF2-40B4-BE49-F238E27FC236}">
                <a16:creationId xmlns:a16="http://schemas.microsoft.com/office/drawing/2014/main" id="{E1F96523-A335-402F-8070-1E0E08E7EAAE}"/>
              </a:ext>
            </a:extLst>
          </p:cNvPr>
          <p:cNvSpPr txBox="1">
            <a:spLocks/>
          </p:cNvSpPr>
          <p:nvPr/>
        </p:nvSpPr>
        <p:spPr>
          <a:xfrm>
            <a:off x="872360" y="274638"/>
            <a:ext cx="5600629"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In the wild or in a zoo?</a:t>
            </a:r>
          </a:p>
        </p:txBody>
      </p:sp>
    </p:spTree>
    <p:extLst>
      <p:ext uri="{BB962C8B-B14F-4D97-AF65-F5344CB8AC3E}">
        <p14:creationId xmlns:p14="http://schemas.microsoft.com/office/powerpoint/2010/main" val="214380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CDBF6D6B-CEF8-4B4B-AA29-4E64ABF6F933}"/>
              </a:ext>
            </a:extLst>
          </p:cNvPr>
          <p:cNvSpPr/>
          <p:nvPr/>
        </p:nvSpPr>
        <p:spPr>
          <a:xfrm>
            <a:off x="442984" y="1104250"/>
            <a:ext cx="4710907" cy="1284883"/>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Zoos can also </a:t>
            </a:r>
            <a:r>
              <a:rPr lang="en-GB" sz="1600" b="1" dirty="0"/>
              <a:t>be dangerous to animals and humans</a:t>
            </a:r>
            <a:r>
              <a:rPr lang="en-GB" sz="1600" dirty="0"/>
              <a:t>. Steve Irwin was an Australian zookeeper who died after he was injured by a sting ray while filming his TV show about the animals.</a:t>
            </a:r>
          </a:p>
        </p:txBody>
      </p:sp>
      <p:cxnSp>
        <p:nvCxnSpPr>
          <p:cNvPr id="3" name="Straight Connector 2">
            <a:extLst>
              <a:ext uri="{FF2B5EF4-FFF2-40B4-BE49-F238E27FC236}">
                <a16:creationId xmlns:a16="http://schemas.microsoft.com/office/drawing/2014/main" id="{082593EE-6E12-4889-AC4C-8402B86C3BC2}"/>
              </a:ext>
            </a:extLst>
          </p:cNvPr>
          <p:cNvCxnSpPr>
            <a:cxnSpLocks/>
          </p:cNvCxnSpPr>
          <p:nvPr/>
        </p:nvCxnSpPr>
        <p:spPr>
          <a:xfrm>
            <a:off x="4521364" y="5041233"/>
            <a:ext cx="0" cy="1648323"/>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5CE39536-AF7E-4E90-AF21-8AADCF9F7B01}"/>
              </a:ext>
            </a:extLst>
          </p:cNvPr>
          <p:cNvCxnSpPr>
            <a:cxnSpLocks/>
          </p:cNvCxnSpPr>
          <p:nvPr/>
        </p:nvCxnSpPr>
        <p:spPr>
          <a:xfrm flipH="1">
            <a:off x="217984" y="5617429"/>
            <a:ext cx="8771637" cy="1"/>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itle 1">
            <a:extLst>
              <a:ext uri="{FF2B5EF4-FFF2-40B4-BE49-F238E27FC236}">
                <a16:creationId xmlns:a16="http://schemas.microsoft.com/office/drawing/2014/main" id="{037B5A62-4C22-4E71-8072-6B29EE22E882}"/>
              </a:ext>
            </a:extLst>
          </p:cNvPr>
          <p:cNvSpPr txBox="1">
            <a:spLocks/>
          </p:cNvSpPr>
          <p:nvPr/>
        </p:nvSpPr>
        <p:spPr>
          <a:xfrm>
            <a:off x="159604" y="5098822"/>
            <a:ext cx="2156084"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solidFill>
                  <a:schemeClr val="tx2"/>
                </a:solidFill>
              </a:rPr>
              <a:t>In the wild</a:t>
            </a:r>
          </a:p>
        </p:txBody>
      </p:sp>
      <p:sp>
        <p:nvSpPr>
          <p:cNvPr id="14" name="Title 1">
            <a:extLst>
              <a:ext uri="{FF2B5EF4-FFF2-40B4-BE49-F238E27FC236}">
                <a16:creationId xmlns:a16="http://schemas.microsoft.com/office/drawing/2014/main" id="{3917E1B2-EA5E-4B69-9714-BA2AE81E8700}"/>
              </a:ext>
            </a:extLst>
          </p:cNvPr>
          <p:cNvSpPr txBox="1">
            <a:spLocks/>
          </p:cNvSpPr>
          <p:nvPr/>
        </p:nvSpPr>
        <p:spPr>
          <a:xfrm>
            <a:off x="6172737" y="5093989"/>
            <a:ext cx="2753279"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pPr algn="r"/>
            <a:r>
              <a:rPr lang="en-GB" dirty="0">
                <a:solidFill>
                  <a:schemeClr val="accent2"/>
                </a:solidFill>
              </a:rPr>
              <a:t>In a zoo</a:t>
            </a:r>
          </a:p>
        </p:txBody>
      </p:sp>
      <p:sp>
        <p:nvSpPr>
          <p:cNvPr id="15" name="Cloud 14">
            <a:extLst>
              <a:ext uri="{FF2B5EF4-FFF2-40B4-BE49-F238E27FC236}">
                <a16:creationId xmlns:a16="http://schemas.microsoft.com/office/drawing/2014/main" id="{D6B5C2DD-ABCD-45F9-849E-9E9ACF94FBF3}"/>
              </a:ext>
            </a:extLst>
          </p:cNvPr>
          <p:cNvSpPr/>
          <p:nvPr/>
        </p:nvSpPr>
        <p:spPr>
          <a:xfrm>
            <a:off x="2990788" y="4963706"/>
            <a:ext cx="3061152" cy="1648322"/>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Based on this information, give a tally mark to the one you think is better.</a:t>
            </a:r>
          </a:p>
        </p:txBody>
      </p:sp>
      <p:pic>
        <p:nvPicPr>
          <p:cNvPr id="17" name="Picture 16">
            <a:extLst>
              <a:ext uri="{FF2B5EF4-FFF2-40B4-BE49-F238E27FC236}">
                <a16:creationId xmlns:a16="http://schemas.microsoft.com/office/drawing/2014/main" id="{0E76F28A-D985-40DE-BD84-8A91A1F95D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983" y="274638"/>
            <a:ext cx="654377" cy="980728"/>
          </a:xfrm>
          <a:prstGeom prst="rect">
            <a:avLst/>
          </a:prstGeom>
        </p:spPr>
      </p:pic>
      <p:sp>
        <p:nvSpPr>
          <p:cNvPr id="25" name="Rectangle: Rounded Corners 24">
            <a:extLst>
              <a:ext uri="{FF2B5EF4-FFF2-40B4-BE49-F238E27FC236}">
                <a16:creationId xmlns:a16="http://schemas.microsoft.com/office/drawing/2014/main" id="{6E42F925-B40B-4AE3-A345-60AA99307E97}"/>
              </a:ext>
            </a:extLst>
          </p:cNvPr>
          <p:cNvSpPr/>
          <p:nvPr/>
        </p:nvSpPr>
        <p:spPr>
          <a:xfrm>
            <a:off x="4096987" y="2954091"/>
            <a:ext cx="4604030" cy="1648322"/>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In 2016, </a:t>
            </a:r>
            <a:r>
              <a:rPr lang="en-GB" sz="1600" b="1" dirty="0"/>
              <a:t>a 3-year old child climbed into a gorilla enclosure </a:t>
            </a:r>
            <a:r>
              <a:rPr lang="en-GB" sz="1600" dirty="0"/>
              <a:t>at a zoo. A gorilla, stressed by all the screaming and shouting, </a:t>
            </a:r>
            <a:r>
              <a:rPr lang="en-GB" sz="1600" b="1" dirty="0"/>
              <a:t>dragged the boy up a ladder</a:t>
            </a:r>
            <a:r>
              <a:rPr lang="en-GB" sz="1600" dirty="0"/>
              <a:t>. The zookeepers, who were worried about the boy’s safety, </a:t>
            </a:r>
            <a:r>
              <a:rPr lang="en-GB" sz="1600" b="1" dirty="0"/>
              <a:t>killed the gorilla.</a:t>
            </a:r>
          </a:p>
        </p:txBody>
      </p:sp>
      <p:pic>
        <p:nvPicPr>
          <p:cNvPr id="3074" name="Picture 2" descr="Steve Irwin's Final Words Revealed — Tragic Stingray Attack ...">
            <a:extLst>
              <a:ext uri="{FF2B5EF4-FFF2-40B4-BE49-F238E27FC236}">
                <a16:creationId xmlns:a16="http://schemas.microsoft.com/office/drawing/2014/main" id="{C8C1AA36-709A-49A7-AFCB-E290EA11AA7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70177" y="513579"/>
            <a:ext cx="3230839" cy="214312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xperts Weigh In On Harambe's Last Moments - YouTube">
            <a:extLst>
              <a:ext uri="{FF2B5EF4-FFF2-40B4-BE49-F238E27FC236}">
                <a16:creationId xmlns:a16="http://schemas.microsoft.com/office/drawing/2014/main" id="{BF3BF675-51BC-4DF8-B671-4FF971788C04}"/>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442984" y="2600703"/>
            <a:ext cx="3357120" cy="2130743"/>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1">
            <a:extLst>
              <a:ext uri="{FF2B5EF4-FFF2-40B4-BE49-F238E27FC236}">
                <a16:creationId xmlns:a16="http://schemas.microsoft.com/office/drawing/2014/main" id="{ECA6EBC8-DD0C-46F7-9B89-8744EF2F24B3}"/>
              </a:ext>
            </a:extLst>
          </p:cNvPr>
          <p:cNvSpPr txBox="1">
            <a:spLocks/>
          </p:cNvSpPr>
          <p:nvPr/>
        </p:nvSpPr>
        <p:spPr>
          <a:xfrm>
            <a:off x="872360" y="274638"/>
            <a:ext cx="5600629"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In the wild or in a zoo?</a:t>
            </a:r>
          </a:p>
        </p:txBody>
      </p:sp>
    </p:spTree>
    <p:extLst>
      <p:ext uri="{BB962C8B-B14F-4D97-AF65-F5344CB8AC3E}">
        <p14:creationId xmlns:p14="http://schemas.microsoft.com/office/powerpoint/2010/main" val="41304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CDBF6D6B-CEF8-4B4B-AA29-4E64ABF6F933}"/>
              </a:ext>
            </a:extLst>
          </p:cNvPr>
          <p:cNvSpPr/>
          <p:nvPr/>
        </p:nvSpPr>
        <p:spPr>
          <a:xfrm>
            <a:off x="442984" y="1104250"/>
            <a:ext cx="4710907" cy="1237445"/>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Finally, many people argue that </a:t>
            </a:r>
            <a:r>
              <a:rPr lang="en-GB" sz="1600" b="1" dirty="0"/>
              <a:t>humans have changed the wild</a:t>
            </a:r>
            <a:r>
              <a:rPr lang="en-GB" sz="1600" dirty="0"/>
              <a:t> through farming, cutting down forests and building cities, making it </a:t>
            </a:r>
            <a:r>
              <a:rPr lang="en-GB" sz="1600" b="1" dirty="0"/>
              <a:t>harder for wild animals to live</a:t>
            </a:r>
            <a:r>
              <a:rPr lang="en-GB" sz="1600" dirty="0"/>
              <a:t>.</a:t>
            </a:r>
          </a:p>
        </p:txBody>
      </p:sp>
      <p:cxnSp>
        <p:nvCxnSpPr>
          <p:cNvPr id="3" name="Straight Connector 2">
            <a:extLst>
              <a:ext uri="{FF2B5EF4-FFF2-40B4-BE49-F238E27FC236}">
                <a16:creationId xmlns:a16="http://schemas.microsoft.com/office/drawing/2014/main" id="{082593EE-6E12-4889-AC4C-8402B86C3BC2}"/>
              </a:ext>
            </a:extLst>
          </p:cNvPr>
          <p:cNvCxnSpPr>
            <a:cxnSpLocks/>
          </p:cNvCxnSpPr>
          <p:nvPr/>
        </p:nvCxnSpPr>
        <p:spPr>
          <a:xfrm>
            <a:off x="4521364" y="5041233"/>
            <a:ext cx="0" cy="1648323"/>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5CE39536-AF7E-4E90-AF21-8AADCF9F7B01}"/>
              </a:ext>
            </a:extLst>
          </p:cNvPr>
          <p:cNvCxnSpPr>
            <a:cxnSpLocks/>
          </p:cNvCxnSpPr>
          <p:nvPr/>
        </p:nvCxnSpPr>
        <p:spPr>
          <a:xfrm flipH="1">
            <a:off x="217984" y="5617429"/>
            <a:ext cx="8771637" cy="1"/>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itle 1">
            <a:extLst>
              <a:ext uri="{FF2B5EF4-FFF2-40B4-BE49-F238E27FC236}">
                <a16:creationId xmlns:a16="http://schemas.microsoft.com/office/drawing/2014/main" id="{037B5A62-4C22-4E71-8072-6B29EE22E882}"/>
              </a:ext>
            </a:extLst>
          </p:cNvPr>
          <p:cNvSpPr txBox="1">
            <a:spLocks/>
          </p:cNvSpPr>
          <p:nvPr/>
        </p:nvSpPr>
        <p:spPr>
          <a:xfrm>
            <a:off x="159604" y="5098822"/>
            <a:ext cx="2156084"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solidFill>
                  <a:schemeClr val="tx2"/>
                </a:solidFill>
              </a:rPr>
              <a:t>In the wild</a:t>
            </a:r>
          </a:p>
        </p:txBody>
      </p:sp>
      <p:sp>
        <p:nvSpPr>
          <p:cNvPr id="14" name="Title 1">
            <a:extLst>
              <a:ext uri="{FF2B5EF4-FFF2-40B4-BE49-F238E27FC236}">
                <a16:creationId xmlns:a16="http://schemas.microsoft.com/office/drawing/2014/main" id="{3917E1B2-EA5E-4B69-9714-BA2AE81E8700}"/>
              </a:ext>
            </a:extLst>
          </p:cNvPr>
          <p:cNvSpPr txBox="1">
            <a:spLocks/>
          </p:cNvSpPr>
          <p:nvPr/>
        </p:nvSpPr>
        <p:spPr>
          <a:xfrm>
            <a:off x="6172737" y="5093989"/>
            <a:ext cx="2753279"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pPr algn="r"/>
            <a:r>
              <a:rPr lang="en-GB" dirty="0">
                <a:solidFill>
                  <a:schemeClr val="accent2"/>
                </a:solidFill>
              </a:rPr>
              <a:t>In a zoo</a:t>
            </a:r>
          </a:p>
        </p:txBody>
      </p:sp>
      <p:pic>
        <p:nvPicPr>
          <p:cNvPr id="17" name="Picture 16">
            <a:extLst>
              <a:ext uri="{FF2B5EF4-FFF2-40B4-BE49-F238E27FC236}">
                <a16:creationId xmlns:a16="http://schemas.microsoft.com/office/drawing/2014/main" id="{0E76F28A-D985-40DE-BD84-8A91A1F95D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983" y="274638"/>
            <a:ext cx="654377" cy="980728"/>
          </a:xfrm>
          <a:prstGeom prst="rect">
            <a:avLst/>
          </a:prstGeom>
        </p:spPr>
      </p:pic>
      <p:sp>
        <p:nvSpPr>
          <p:cNvPr id="25" name="Rectangle: Rounded Corners 24">
            <a:extLst>
              <a:ext uri="{FF2B5EF4-FFF2-40B4-BE49-F238E27FC236}">
                <a16:creationId xmlns:a16="http://schemas.microsoft.com/office/drawing/2014/main" id="{6E42F925-B40B-4AE3-A345-60AA99307E97}"/>
              </a:ext>
            </a:extLst>
          </p:cNvPr>
          <p:cNvSpPr/>
          <p:nvPr/>
        </p:nvSpPr>
        <p:spPr>
          <a:xfrm>
            <a:off x="3990111" y="3171927"/>
            <a:ext cx="4710906" cy="1431106"/>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There is also much </a:t>
            </a:r>
            <a:r>
              <a:rPr lang="en-GB" sz="1600" b="1" dirty="0"/>
              <a:t>more pollution and waste </a:t>
            </a:r>
            <a:r>
              <a:rPr lang="en-GB" sz="1600" dirty="0"/>
              <a:t>in the wild which can harm animals, </a:t>
            </a:r>
            <a:r>
              <a:rPr lang="en-GB" sz="1600" b="1" dirty="0"/>
              <a:t>whereas zoos create safe spaces for animals to live</a:t>
            </a:r>
            <a:r>
              <a:rPr lang="en-GB" sz="1600" dirty="0"/>
              <a:t> without these dangers.</a:t>
            </a:r>
          </a:p>
        </p:txBody>
      </p:sp>
      <p:pic>
        <p:nvPicPr>
          <p:cNvPr id="18" name="Picture 17">
            <a:extLst>
              <a:ext uri="{FF2B5EF4-FFF2-40B4-BE49-F238E27FC236}">
                <a16:creationId xmlns:a16="http://schemas.microsoft.com/office/drawing/2014/main" id="{622781C4-FC5C-4138-B950-313BF3F4646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42983" y="2578533"/>
            <a:ext cx="3322124" cy="2203955"/>
          </a:xfrm>
          <a:prstGeom prst="rect">
            <a:avLst/>
          </a:prstGeom>
        </p:spPr>
      </p:pic>
      <p:pic>
        <p:nvPicPr>
          <p:cNvPr id="2" name="Picture 1">
            <a:extLst>
              <a:ext uri="{FF2B5EF4-FFF2-40B4-BE49-F238E27FC236}">
                <a16:creationId xmlns:a16="http://schemas.microsoft.com/office/drawing/2014/main" id="{365B43AA-9EE6-46CC-BE31-C1EED5A3557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378892" y="659217"/>
            <a:ext cx="3322124" cy="2203200"/>
          </a:xfrm>
          <a:prstGeom prst="rect">
            <a:avLst/>
          </a:prstGeom>
        </p:spPr>
      </p:pic>
      <p:sp>
        <p:nvSpPr>
          <p:cNvPr id="19" name="Title 1">
            <a:extLst>
              <a:ext uri="{FF2B5EF4-FFF2-40B4-BE49-F238E27FC236}">
                <a16:creationId xmlns:a16="http://schemas.microsoft.com/office/drawing/2014/main" id="{10C9DBF2-C5D1-4C61-946C-93893B72EE90}"/>
              </a:ext>
            </a:extLst>
          </p:cNvPr>
          <p:cNvSpPr txBox="1">
            <a:spLocks/>
          </p:cNvSpPr>
          <p:nvPr/>
        </p:nvSpPr>
        <p:spPr>
          <a:xfrm>
            <a:off x="872360" y="274638"/>
            <a:ext cx="5600629"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In the wild or in a zoo?</a:t>
            </a:r>
          </a:p>
        </p:txBody>
      </p:sp>
      <p:sp>
        <p:nvSpPr>
          <p:cNvPr id="21" name="Cloud 20">
            <a:extLst>
              <a:ext uri="{FF2B5EF4-FFF2-40B4-BE49-F238E27FC236}">
                <a16:creationId xmlns:a16="http://schemas.microsoft.com/office/drawing/2014/main" id="{B31CE64E-577C-49DB-AC27-6EAD3807AE96}"/>
              </a:ext>
            </a:extLst>
          </p:cNvPr>
          <p:cNvSpPr/>
          <p:nvPr/>
        </p:nvSpPr>
        <p:spPr>
          <a:xfrm>
            <a:off x="2990788" y="4963706"/>
            <a:ext cx="3061152" cy="1648322"/>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Based on this information, give a tally mark to the one you think is better.</a:t>
            </a:r>
          </a:p>
        </p:txBody>
      </p:sp>
    </p:spTree>
    <p:extLst>
      <p:ext uri="{BB962C8B-B14F-4D97-AF65-F5344CB8AC3E}">
        <p14:creationId xmlns:p14="http://schemas.microsoft.com/office/powerpoint/2010/main" val="408626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5"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040A5-DB59-464C-850F-7D0C4B849C71}"/>
              </a:ext>
            </a:extLst>
          </p:cNvPr>
          <p:cNvSpPr txBox="1">
            <a:spLocks/>
          </p:cNvSpPr>
          <p:nvPr/>
        </p:nvSpPr>
        <p:spPr>
          <a:xfrm>
            <a:off x="872360" y="274638"/>
            <a:ext cx="5600629"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In the wild or in a zoo?</a:t>
            </a:r>
          </a:p>
        </p:txBody>
      </p:sp>
      <p:pic>
        <p:nvPicPr>
          <p:cNvPr id="3" name="Picture 2">
            <a:extLst>
              <a:ext uri="{FF2B5EF4-FFF2-40B4-BE49-F238E27FC236}">
                <a16:creationId xmlns:a16="http://schemas.microsoft.com/office/drawing/2014/main" id="{63FE2152-B3BE-4FB7-8283-DA52AE406A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983" y="274638"/>
            <a:ext cx="654377" cy="980728"/>
          </a:xfrm>
          <a:prstGeom prst="rect">
            <a:avLst/>
          </a:prstGeom>
        </p:spPr>
      </p:pic>
      <p:cxnSp>
        <p:nvCxnSpPr>
          <p:cNvPr id="4" name="Straight Connector 3">
            <a:extLst>
              <a:ext uri="{FF2B5EF4-FFF2-40B4-BE49-F238E27FC236}">
                <a16:creationId xmlns:a16="http://schemas.microsoft.com/office/drawing/2014/main" id="{941F5764-C5D1-43C4-A03F-1075DCC6CB7D}"/>
              </a:ext>
            </a:extLst>
          </p:cNvPr>
          <p:cNvCxnSpPr>
            <a:cxnSpLocks/>
          </p:cNvCxnSpPr>
          <p:nvPr/>
        </p:nvCxnSpPr>
        <p:spPr>
          <a:xfrm flipH="1">
            <a:off x="2026109" y="4443366"/>
            <a:ext cx="5114722" cy="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itle 1">
            <a:extLst>
              <a:ext uri="{FF2B5EF4-FFF2-40B4-BE49-F238E27FC236}">
                <a16:creationId xmlns:a16="http://schemas.microsoft.com/office/drawing/2014/main" id="{7CF9BC3A-31E5-4E43-A693-77D2FA8FE66B}"/>
              </a:ext>
            </a:extLst>
          </p:cNvPr>
          <p:cNvSpPr txBox="1">
            <a:spLocks/>
          </p:cNvSpPr>
          <p:nvPr/>
        </p:nvSpPr>
        <p:spPr>
          <a:xfrm>
            <a:off x="2290387" y="3952145"/>
            <a:ext cx="2156084"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solidFill>
                  <a:schemeClr val="tx2"/>
                </a:solidFill>
              </a:rPr>
              <a:t>In the wild</a:t>
            </a:r>
          </a:p>
        </p:txBody>
      </p:sp>
      <p:sp>
        <p:nvSpPr>
          <p:cNvPr id="6" name="Title 1">
            <a:extLst>
              <a:ext uri="{FF2B5EF4-FFF2-40B4-BE49-F238E27FC236}">
                <a16:creationId xmlns:a16="http://schemas.microsoft.com/office/drawing/2014/main" id="{5449372D-CD8E-4D01-B8C7-884E427F702D}"/>
              </a:ext>
            </a:extLst>
          </p:cNvPr>
          <p:cNvSpPr txBox="1">
            <a:spLocks/>
          </p:cNvSpPr>
          <p:nvPr/>
        </p:nvSpPr>
        <p:spPr>
          <a:xfrm>
            <a:off x="3919178" y="3952145"/>
            <a:ext cx="2753279"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pPr algn="r"/>
            <a:r>
              <a:rPr lang="en-GB" dirty="0">
                <a:solidFill>
                  <a:schemeClr val="accent2"/>
                </a:solidFill>
              </a:rPr>
              <a:t>In a zoo</a:t>
            </a:r>
          </a:p>
        </p:txBody>
      </p:sp>
      <p:sp>
        <p:nvSpPr>
          <p:cNvPr id="7" name="Cloud 6">
            <a:extLst>
              <a:ext uri="{FF2B5EF4-FFF2-40B4-BE49-F238E27FC236}">
                <a16:creationId xmlns:a16="http://schemas.microsoft.com/office/drawing/2014/main" id="{9D60E214-80A9-48A9-8EEC-589EE104EE7F}"/>
              </a:ext>
            </a:extLst>
          </p:cNvPr>
          <p:cNvSpPr/>
          <p:nvPr/>
        </p:nvSpPr>
        <p:spPr>
          <a:xfrm>
            <a:off x="2348238" y="1043796"/>
            <a:ext cx="4476062" cy="2523770"/>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Final score? (2 mins)</a:t>
            </a:r>
          </a:p>
          <a:p>
            <a:pPr algn="ctr"/>
            <a:r>
              <a:rPr lang="en-GB" sz="1600" dirty="0"/>
              <a:t>Count up the score you gave to each category. Which one has more points? Do you agree that all animals should live here?</a:t>
            </a:r>
          </a:p>
        </p:txBody>
      </p:sp>
      <p:cxnSp>
        <p:nvCxnSpPr>
          <p:cNvPr id="8" name="Straight Connector 7">
            <a:extLst>
              <a:ext uri="{FF2B5EF4-FFF2-40B4-BE49-F238E27FC236}">
                <a16:creationId xmlns:a16="http://schemas.microsoft.com/office/drawing/2014/main" id="{3C66967A-C996-474D-A7EB-872ABA5F3CD3}"/>
              </a:ext>
            </a:extLst>
          </p:cNvPr>
          <p:cNvCxnSpPr>
            <a:cxnSpLocks/>
          </p:cNvCxnSpPr>
          <p:nvPr/>
        </p:nvCxnSpPr>
        <p:spPr>
          <a:xfrm>
            <a:off x="4583470" y="4050589"/>
            <a:ext cx="0" cy="2622852"/>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6549EA56-4BCA-4A8C-9E2B-5BD4B5A9899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140830" y="5456083"/>
            <a:ext cx="1699265" cy="1127279"/>
          </a:xfrm>
          <a:prstGeom prst="roundRect">
            <a:avLst/>
          </a:prstGeom>
        </p:spPr>
      </p:pic>
      <p:pic>
        <p:nvPicPr>
          <p:cNvPr id="11" name="Picture 10">
            <a:extLst>
              <a:ext uri="{FF2B5EF4-FFF2-40B4-BE49-F238E27FC236}">
                <a16:creationId xmlns:a16="http://schemas.microsoft.com/office/drawing/2014/main" id="{CD7BB32C-3F02-4081-98D6-895358EC24C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32509" y="2862004"/>
            <a:ext cx="1699200" cy="1127279"/>
          </a:xfrm>
          <a:prstGeom prst="roundRect">
            <a:avLst/>
          </a:prstGeom>
        </p:spPr>
      </p:pic>
      <p:pic>
        <p:nvPicPr>
          <p:cNvPr id="12" name="Picture 11">
            <a:extLst>
              <a:ext uri="{FF2B5EF4-FFF2-40B4-BE49-F238E27FC236}">
                <a16:creationId xmlns:a16="http://schemas.microsoft.com/office/drawing/2014/main" id="{7B5CEE50-8527-4BA3-9164-087431C0122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32509" y="1564872"/>
            <a:ext cx="1699200" cy="1126893"/>
          </a:xfrm>
          <a:prstGeom prst="roundRect">
            <a:avLst/>
          </a:prstGeom>
        </p:spPr>
      </p:pic>
      <p:pic>
        <p:nvPicPr>
          <p:cNvPr id="13" name="Picture 2" descr="Steve Irwin's Final Words Revealed — Tragic Stingray Attack ...">
            <a:extLst>
              <a:ext uri="{FF2B5EF4-FFF2-40B4-BE49-F238E27FC236}">
                <a16:creationId xmlns:a16="http://schemas.microsoft.com/office/drawing/2014/main" id="{56639F20-9110-4187-B119-BB64A3619F6F}"/>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7112797" y="1564965"/>
            <a:ext cx="1698694" cy="1126800"/>
          </a:xfrm>
          <a:prstGeom prst="round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E35B6EDF-4EF9-4E1B-9352-3F0BF593C627}"/>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7140830" y="4159043"/>
            <a:ext cx="1698694" cy="1126800"/>
          </a:xfrm>
          <a:prstGeom prst="roundRect">
            <a:avLst/>
          </a:prstGeom>
        </p:spPr>
      </p:pic>
      <p:pic>
        <p:nvPicPr>
          <p:cNvPr id="15" name="Picture 14">
            <a:extLst>
              <a:ext uri="{FF2B5EF4-FFF2-40B4-BE49-F238E27FC236}">
                <a16:creationId xmlns:a16="http://schemas.microsoft.com/office/drawing/2014/main" id="{2D0433F8-19AC-4B44-AEE8-BB7E24C68D1D}"/>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333015" y="5456562"/>
            <a:ext cx="1698694" cy="1126800"/>
          </a:xfrm>
          <a:prstGeom prst="roundRect">
            <a:avLst/>
          </a:prstGeom>
        </p:spPr>
      </p:pic>
      <p:pic>
        <p:nvPicPr>
          <p:cNvPr id="20" name="Picture 19">
            <a:extLst>
              <a:ext uri="{FF2B5EF4-FFF2-40B4-BE49-F238E27FC236}">
                <a16:creationId xmlns:a16="http://schemas.microsoft.com/office/drawing/2014/main" id="{4CB5ADD2-6C77-4919-B551-788465743D5E}"/>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7140830" y="2862004"/>
            <a:ext cx="1698694" cy="1126800"/>
          </a:xfrm>
          <a:prstGeom prst="roundRect">
            <a:avLst/>
          </a:prstGeom>
        </p:spPr>
      </p:pic>
      <p:pic>
        <p:nvPicPr>
          <p:cNvPr id="21" name="Picture 20">
            <a:extLst>
              <a:ext uri="{FF2B5EF4-FFF2-40B4-BE49-F238E27FC236}">
                <a16:creationId xmlns:a16="http://schemas.microsoft.com/office/drawing/2014/main" id="{CE74AED0-03FA-4DD9-9BC1-817D52530750}"/>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326908" y="4159522"/>
            <a:ext cx="1699201" cy="1126800"/>
          </a:xfrm>
          <a:prstGeom prst="roundRect">
            <a:avLst/>
          </a:prstGeom>
        </p:spPr>
      </p:pic>
      <p:pic>
        <p:nvPicPr>
          <p:cNvPr id="22" name="Picture 4" descr="Experts Weigh In On Harambe's Last Moments - YouTube">
            <a:extLst>
              <a:ext uri="{FF2B5EF4-FFF2-40B4-BE49-F238E27FC236}">
                <a16:creationId xmlns:a16="http://schemas.microsoft.com/office/drawing/2014/main" id="{3C23CD8C-3781-4C44-B707-E9D3A5ADA698}"/>
              </a:ext>
            </a:extLst>
          </p:cNvPr>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a:stretch/>
        </p:blipFill>
        <p:spPr bwMode="auto">
          <a:xfrm>
            <a:off x="7112797" y="267926"/>
            <a:ext cx="1698694" cy="1126800"/>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04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D93403-66FA-478F-B89A-C4BDD5917F76}"/>
              </a:ext>
            </a:extLst>
          </p:cNvPr>
          <p:cNvSpPr>
            <a:spLocks noGrp="1"/>
          </p:cNvSpPr>
          <p:nvPr>
            <p:ph type="body" sz="quarter" idx="17"/>
          </p:nvPr>
        </p:nvSpPr>
        <p:spPr>
          <a:xfrm>
            <a:off x="700868" y="3658136"/>
            <a:ext cx="1712913" cy="1149259"/>
          </a:xfrm>
        </p:spPr>
        <p:txBody>
          <a:bodyPr/>
          <a:lstStyle/>
          <a:p>
            <a:r>
              <a:rPr lang="en-GB" dirty="0"/>
              <a:t>What do you think?</a:t>
            </a:r>
          </a:p>
        </p:txBody>
      </p:sp>
      <p:sp>
        <p:nvSpPr>
          <p:cNvPr id="3" name="Text Placeholder 2">
            <a:extLst>
              <a:ext uri="{FF2B5EF4-FFF2-40B4-BE49-F238E27FC236}">
                <a16:creationId xmlns:a16="http://schemas.microsoft.com/office/drawing/2014/main" id="{1B1C5C19-3BEF-40F0-BBB3-B465E3BF533B}"/>
              </a:ext>
            </a:extLst>
          </p:cNvPr>
          <p:cNvSpPr>
            <a:spLocks noGrp="1"/>
          </p:cNvSpPr>
          <p:nvPr>
            <p:ph type="body" sz="quarter" idx="13"/>
          </p:nvPr>
        </p:nvSpPr>
        <p:spPr>
          <a:xfrm>
            <a:off x="1858417" y="1209716"/>
            <a:ext cx="1712913" cy="1109663"/>
          </a:xfrm>
        </p:spPr>
        <p:txBody>
          <a:bodyPr/>
          <a:lstStyle/>
          <a:p>
            <a:r>
              <a:rPr lang="en-GB" dirty="0"/>
              <a:t>Starter: Iguanas vs snakes</a:t>
            </a:r>
          </a:p>
        </p:txBody>
      </p:sp>
      <p:sp>
        <p:nvSpPr>
          <p:cNvPr id="4" name="Text Placeholder 3">
            <a:extLst>
              <a:ext uri="{FF2B5EF4-FFF2-40B4-BE49-F238E27FC236}">
                <a16:creationId xmlns:a16="http://schemas.microsoft.com/office/drawing/2014/main" id="{F3FB5820-814D-4D54-BDEF-81649822D553}"/>
              </a:ext>
            </a:extLst>
          </p:cNvPr>
          <p:cNvSpPr>
            <a:spLocks noGrp="1"/>
          </p:cNvSpPr>
          <p:nvPr>
            <p:ph type="body" sz="quarter" idx="14"/>
          </p:nvPr>
        </p:nvSpPr>
        <p:spPr>
          <a:xfrm>
            <a:off x="4886997" y="1158031"/>
            <a:ext cx="1884045" cy="1161348"/>
          </a:xfrm>
          <a:solidFill>
            <a:schemeClr val="bg1"/>
          </a:solidFill>
        </p:spPr>
        <p:txBody>
          <a:bodyPr/>
          <a:lstStyle/>
          <a:p>
            <a:r>
              <a:rPr lang="en-GB" dirty="0"/>
              <a:t>   Why are we talking about this?</a:t>
            </a:r>
          </a:p>
        </p:txBody>
      </p:sp>
      <p:sp>
        <p:nvSpPr>
          <p:cNvPr id="5" name="Text Placeholder 4">
            <a:extLst>
              <a:ext uri="{FF2B5EF4-FFF2-40B4-BE49-F238E27FC236}">
                <a16:creationId xmlns:a16="http://schemas.microsoft.com/office/drawing/2014/main" id="{2D4F2A90-9C1C-4009-9DE9-691AF46FB2DA}"/>
              </a:ext>
            </a:extLst>
          </p:cNvPr>
          <p:cNvSpPr>
            <a:spLocks noGrp="1"/>
          </p:cNvSpPr>
          <p:nvPr>
            <p:ph type="body" sz="quarter" idx="15"/>
          </p:nvPr>
        </p:nvSpPr>
        <p:spPr>
          <a:xfrm>
            <a:off x="7143362" y="2459510"/>
            <a:ext cx="1713599" cy="1108800"/>
          </a:xfrm>
          <a:solidFill>
            <a:schemeClr val="bg1"/>
          </a:solidFill>
        </p:spPr>
        <p:txBody>
          <a:bodyPr/>
          <a:lstStyle/>
          <a:p>
            <a:r>
              <a:rPr lang="en-GB" dirty="0"/>
              <a:t>In the wild or in a zoo?</a:t>
            </a:r>
          </a:p>
        </p:txBody>
      </p:sp>
      <p:sp>
        <p:nvSpPr>
          <p:cNvPr id="6" name="Text Placeholder 5">
            <a:extLst>
              <a:ext uri="{FF2B5EF4-FFF2-40B4-BE49-F238E27FC236}">
                <a16:creationId xmlns:a16="http://schemas.microsoft.com/office/drawing/2014/main" id="{FD2B9F97-E99F-4B06-8575-7CE12615A3A0}"/>
              </a:ext>
            </a:extLst>
          </p:cNvPr>
          <p:cNvSpPr>
            <a:spLocks noGrp="1"/>
          </p:cNvSpPr>
          <p:nvPr>
            <p:ph type="body" sz="quarter" idx="16"/>
          </p:nvPr>
        </p:nvSpPr>
        <p:spPr>
          <a:xfrm>
            <a:off x="3350317" y="2805200"/>
            <a:ext cx="2064047" cy="1173600"/>
          </a:xfrm>
          <a:solidFill>
            <a:schemeClr val="accent5"/>
          </a:solidFill>
        </p:spPr>
        <p:txBody>
          <a:bodyPr anchor="ctr"/>
          <a:lstStyle/>
          <a:p>
            <a:r>
              <a:rPr lang="en-GB" dirty="0"/>
              <a:t>Is every animal different?</a:t>
            </a:r>
          </a:p>
        </p:txBody>
      </p:sp>
      <p:sp>
        <p:nvSpPr>
          <p:cNvPr id="8" name="Text Placeholder 7">
            <a:extLst>
              <a:ext uri="{FF2B5EF4-FFF2-40B4-BE49-F238E27FC236}">
                <a16:creationId xmlns:a16="http://schemas.microsoft.com/office/drawing/2014/main" id="{F006982E-3E42-4ADD-B09B-E457CEB8AF36}"/>
              </a:ext>
            </a:extLst>
          </p:cNvPr>
          <p:cNvSpPr>
            <a:spLocks noGrp="1"/>
          </p:cNvSpPr>
          <p:nvPr>
            <p:ph type="body" sz="quarter" idx="19"/>
          </p:nvPr>
        </p:nvSpPr>
        <p:spPr>
          <a:xfrm>
            <a:off x="2662437" y="5067700"/>
            <a:ext cx="1487488" cy="1181100"/>
          </a:xfrm>
        </p:spPr>
        <p:txBody>
          <a:bodyPr/>
          <a:lstStyle/>
          <a:p>
            <a:r>
              <a:rPr lang="en-GB"/>
              <a:t>Vote!</a:t>
            </a:r>
          </a:p>
        </p:txBody>
      </p:sp>
      <p:pic>
        <p:nvPicPr>
          <p:cNvPr id="9" name="Picture 8">
            <a:extLst>
              <a:ext uri="{FF2B5EF4-FFF2-40B4-BE49-F238E27FC236}">
                <a16:creationId xmlns:a16="http://schemas.microsoft.com/office/drawing/2014/main" id="{99BBF635-27DD-4398-A315-8559E70F8E0C}"/>
              </a:ext>
            </a:extLst>
          </p:cNvPr>
          <p:cNvPicPr>
            <a:picLocks noChangeAspect="1"/>
          </p:cNvPicPr>
          <p:nvPr/>
        </p:nvPicPr>
        <p:blipFill>
          <a:blip r:embed="rId3">
            <a:clrChange>
              <a:clrFrom>
                <a:srgbClr val="FFFFFF"/>
              </a:clrFrom>
              <a:clrTo>
                <a:srgbClr val="FFFFFF">
                  <a:alpha val="0"/>
                </a:srgbClr>
              </a:clrTo>
            </a:clrChange>
          </a:blip>
          <a:stretch>
            <a:fillRect/>
          </a:stretch>
        </p:blipFill>
        <p:spPr>
          <a:xfrm flipH="1">
            <a:off x="3754072" y="4718518"/>
            <a:ext cx="1134359" cy="1737361"/>
          </a:xfrm>
          <a:prstGeom prst="rect">
            <a:avLst/>
          </a:prstGeom>
        </p:spPr>
      </p:pic>
      <p:pic>
        <p:nvPicPr>
          <p:cNvPr id="11" name="Picture 10">
            <a:extLst>
              <a:ext uri="{FF2B5EF4-FFF2-40B4-BE49-F238E27FC236}">
                <a16:creationId xmlns:a16="http://schemas.microsoft.com/office/drawing/2014/main" id="{3F389E0A-A0A2-4EF7-B0F5-7B2C4FDB14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35266" y="1072719"/>
            <a:ext cx="993753" cy="956220"/>
          </a:xfrm>
          <a:prstGeom prst="rect">
            <a:avLst/>
          </a:prstGeom>
        </p:spPr>
      </p:pic>
      <p:pic>
        <p:nvPicPr>
          <p:cNvPr id="12" name="Picture 11">
            <a:extLst>
              <a:ext uri="{FF2B5EF4-FFF2-40B4-BE49-F238E27FC236}">
                <a16:creationId xmlns:a16="http://schemas.microsoft.com/office/drawing/2014/main" id="{849250F2-06B8-4D7B-B780-610FF4841E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77915" y="2198937"/>
            <a:ext cx="654377" cy="980728"/>
          </a:xfrm>
          <a:prstGeom prst="rect">
            <a:avLst/>
          </a:prstGeom>
        </p:spPr>
      </p:pic>
      <p:sp>
        <p:nvSpPr>
          <p:cNvPr id="24" name="Text Placeholder 6">
            <a:extLst>
              <a:ext uri="{FF2B5EF4-FFF2-40B4-BE49-F238E27FC236}">
                <a16:creationId xmlns:a16="http://schemas.microsoft.com/office/drawing/2014/main" id="{1FD4CA48-E045-41C4-9C63-82C141DE65A9}"/>
              </a:ext>
            </a:extLst>
          </p:cNvPr>
          <p:cNvSpPr>
            <a:spLocks noGrp="1"/>
          </p:cNvSpPr>
          <p:nvPr>
            <p:ph type="body" sz="quarter" idx="18"/>
          </p:nvPr>
        </p:nvSpPr>
        <p:spPr>
          <a:xfrm>
            <a:off x="5241560" y="5006899"/>
            <a:ext cx="1970673" cy="1292824"/>
          </a:xfrm>
          <a:solidFill>
            <a:schemeClr val="bg1"/>
          </a:solidFill>
        </p:spPr>
        <p:txBody>
          <a:bodyPr/>
          <a:lstStyle/>
          <a:p>
            <a:r>
              <a:rPr lang="en-GB" sz="1550" dirty="0"/>
              <a:t>Ext: Design your own!</a:t>
            </a:r>
          </a:p>
        </p:txBody>
      </p:sp>
      <p:pic>
        <p:nvPicPr>
          <p:cNvPr id="25" name="Picture 24">
            <a:extLst>
              <a:ext uri="{FF2B5EF4-FFF2-40B4-BE49-F238E27FC236}">
                <a16:creationId xmlns:a16="http://schemas.microsoft.com/office/drawing/2014/main" id="{5D2AFC9A-070F-4E85-9154-2719D3FFFD1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85720">
            <a:off x="5163855" y="4868795"/>
            <a:ext cx="499626" cy="595324"/>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F18CA7CF-6B56-4CA7-857A-5B9F0057F9DD}"/>
              </a:ext>
            </a:extLst>
          </p:cNvPr>
          <p:cNvPicPr>
            <a:picLocks noChangeAspect="1"/>
          </p:cNvPicPr>
          <p:nvPr/>
        </p:nvPicPr>
        <p:blipFill rotWithShape="1">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337629" y="4537757"/>
            <a:ext cx="1134359" cy="881933"/>
          </a:xfrm>
          <a:prstGeom prst="rect">
            <a:avLst/>
          </a:prstGeom>
        </p:spPr>
      </p:pic>
      <p:pic>
        <p:nvPicPr>
          <p:cNvPr id="23" name="Picture 22" descr="A picture containing drawing&#10;&#10;Description automatically generated">
            <a:extLst>
              <a:ext uri="{FF2B5EF4-FFF2-40B4-BE49-F238E27FC236}">
                <a16:creationId xmlns:a16="http://schemas.microsoft.com/office/drawing/2014/main" id="{94C6E7EE-B44B-442B-88BC-D8F88CF9D1CD}"/>
              </a:ext>
            </a:extLst>
          </p:cNvPr>
          <p:cNvPicPr>
            <a:picLocks noChangeAspect="1"/>
          </p:cNvPicPr>
          <p:nvPr/>
        </p:nvPicPr>
        <p:blipFill rotWithShape="1">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362328" y="1274919"/>
            <a:ext cx="1051802" cy="1095453"/>
          </a:xfrm>
          <a:prstGeom prst="rect">
            <a:avLst/>
          </a:prstGeom>
        </p:spPr>
      </p:pic>
      <p:pic>
        <p:nvPicPr>
          <p:cNvPr id="26" name="Picture 25" descr="A picture containing drawing&#10;&#10;Description automatically generated">
            <a:extLst>
              <a:ext uri="{FF2B5EF4-FFF2-40B4-BE49-F238E27FC236}">
                <a16:creationId xmlns:a16="http://schemas.microsoft.com/office/drawing/2014/main" id="{6C994EA9-D582-473B-975F-27D487036095}"/>
              </a:ext>
            </a:extLst>
          </p:cNvPr>
          <p:cNvPicPr>
            <a:picLocks noChangeAspect="1"/>
          </p:cNvPicPr>
          <p:nvPr/>
        </p:nvPicPr>
        <p:blipFill rotWithShape="1">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858506" y="1822646"/>
            <a:ext cx="993753" cy="969751"/>
          </a:xfrm>
          <a:prstGeom prst="rect">
            <a:avLst/>
          </a:prstGeom>
        </p:spPr>
      </p:pic>
      <p:pic>
        <p:nvPicPr>
          <p:cNvPr id="31" name="Picture 30" descr="A picture containing drawing&#10;&#10;Description automatically generated">
            <a:extLst>
              <a:ext uri="{FF2B5EF4-FFF2-40B4-BE49-F238E27FC236}">
                <a16:creationId xmlns:a16="http://schemas.microsoft.com/office/drawing/2014/main" id="{F7D52DFF-B5C0-4AD8-AED0-4BCE270ED507}"/>
              </a:ext>
            </a:extLst>
          </p:cNvPr>
          <p:cNvPicPr>
            <a:picLocks noChangeAspect="1"/>
          </p:cNvPicPr>
          <p:nvPr/>
        </p:nvPicPr>
        <p:blipFill rotWithShape="1">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033518" y="4880359"/>
            <a:ext cx="993753" cy="1088900"/>
          </a:xfrm>
          <a:prstGeom prst="rect">
            <a:avLst/>
          </a:prstGeom>
        </p:spPr>
      </p:pic>
      <p:pic>
        <p:nvPicPr>
          <p:cNvPr id="32" name="Picture 31" descr="A picture containing drawing&#10;&#10;Description automatically generated">
            <a:extLst>
              <a:ext uri="{FF2B5EF4-FFF2-40B4-BE49-F238E27FC236}">
                <a16:creationId xmlns:a16="http://schemas.microsoft.com/office/drawing/2014/main" id="{48795192-CDAA-480D-82D3-76C81C1FA6E4}"/>
              </a:ext>
            </a:extLst>
          </p:cNvPr>
          <p:cNvPicPr>
            <a:picLocks noChangeAspect="1"/>
          </p:cNvPicPr>
          <p:nvPr/>
        </p:nvPicPr>
        <p:blipFill rotWithShape="1">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14637" y="3040722"/>
            <a:ext cx="1252140" cy="995621"/>
          </a:xfrm>
          <a:prstGeom prst="rect">
            <a:avLst/>
          </a:prstGeom>
        </p:spPr>
      </p:pic>
      <p:pic>
        <p:nvPicPr>
          <p:cNvPr id="33" name="Picture 32" descr="A picture containing drawing&#10;&#10;Description automatically generated">
            <a:extLst>
              <a:ext uri="{FF2B5EF4-FFF2-40B4-BE49-F238E27FC236}">
                <a16:creationId xmlns:a16="http://schemas.microsoft.com/office/drawing/2014/main" id="{11D4D015-6555-4105-A401-AAAD3F9F4452}"/>
              </a:ext>
            </a:extLst>
          </p:cNvPr>
          <p:cNvPicPr>
            <a:picLocks noChangeAspect="1"/>
          </p:cNvPicPr>
          <p:nvPr/>
        </p:nvPicPr>
        <p:blipFill rotWithShape="1">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41100" y="4573567"/>
            <a:ext cx="1252140" cy="846123"/>
          </a:xfrm>
          <a:prstGeom prst="rect">
            <a:avLst/>
          </a:prstGeom>
        </p:spPr>
      </p:pic>
      <p:pic>
        <p:nvPicPr>
          <p:cNvPr id="35" name="Picture 34" descr="A picture containing drawing&#10;&#10;Description automatically generated">
            <a:extLst>
              <a:ext uri="{FF2B5EF4-FFF2-40B4-BE49-F238E27FC236}">
                <a16:creationId xmlns:a16="http://schemas.microsoft.com/office/drawing/2014/main" id="{A2369177-A014-4FB9-A256-ED8FE579430D}"/>
              </a:ext>
            </a:extLst>
          </p:cNvPr>
          <p:cNvPicPr>
            <a:picLocks noChangeAspect="1"/>
          </p:cNvPicPr>
          <p:nvPr/>
        </p:nvPicPr>
        <p:blipFill rotWithShape="1">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006590" y="2849228"/>
            <a:ext cx="1252140" cy="958918"/>
          </a:xfrm>
          <a:prstGeom prst="rect">
            <a:avLst/>
          </a:prstGeom>
        </p:spPr>
      </p:pic>
      <p:pic>
        <p:nvPicPr>
          <p:cNvPr id="21" name="Picture 20">
            <a:extLst>
              <a:ext uri="{FF2B5EF4-FFF2-40B4-BE49-F238E27FC236}">
                <a16:creationId xmlns:a16="http://schemas.microsoft.com/office/drawing/2014/main" id="{48D24FFD-7A76-4318-9674-12F75EDDFCE3}"/>
              </a:ext>
            </a:extLst>
          </p:cNvPr>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spTree>
    <p:extLst>
      <p:ext uri="{BB962C8B-B14F-4D97-AF65-F5344CB8AC3E}">
        <p14:creationId xmlns:p14="http://schemas.microsoft.com/office/powerpoint/2010/main" val="1183467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4">
            <a:extLst>
              <a:ext uri="{FF2B5EF4-FFF2-40B4-BE49-F238E27FC236}">
                <a16:creationId xmlns:a16="http://schemas.microsoft.com/office/drawing/2014/main" id="{7F0B398F-9F6D-4A39-A9FE-8C567045C5FF}"/>
              </a:ext>
            </a:extLst>
          </p:cNvPr>
          <p:cNvSpPr/>
          <p:nvPr/>
        </p:nvSpPr>
        <p:spPr>
          <a:xfrm>
            <a:off x="987484" y="208607"/>
            <a:ext cx="7568194"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800" b="1" dirty="0">
                <a:solidFill>
                  <a:schemeClr val="tx1"/>
                </a:solidFill>
                <a:latin typeface="Century Gothic" panose="020B0502020202020204" pitchFamily="34" charset="0"/>
                <a:ea typeface="Lato"/>
                <a:cs typeface="Lato"/>
                <a:sym typeface="Lato"/>
              </a:rPr>
              <a:t>Is every animal different?</a:t>
            </a:r>
          </a:p>
        </p:txBody>
      </p:sp>
      <p:sp>
        <p:nvSpPr>
          <p:cNvPr id="4" name="Cloud 3">
            <a:extLst>
              <a:ext uri="{FF2B5EF4-FFF2-40B4-BE49-F238E27FC236}">
                <a16:creationId xmlns:a16="http://schemas.microsoft.com/office/drawing/2014/main" id="{F54BB08A-36BF-4175-B311-8913172F9D85}"/>
              </a:ext>
            </a:extLst>
          </p:cNvPr>
          <p:cNvSpPr/>
          <p:nvPr/>
        </p:nvSpPr>
        <p:spPr>
          <a:xfrm>
            <a:off x="2155899" y="1258637"/>
            <a:ext cx="4880476" cy="3017228"/>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Where should they live?</a:t>
            </a:r>
          </a:p>
          <a:p>
            <a:pPr algn="ctr"/>
            <a:r>
              <a:rPr lang="en-GB" sz="1600" b="1" dirty="0"/>
              <a:t>(10-15 mins)</a:t>
            </a:r>
          </a:p>
          <a:p>
            <a:pPr algn="ctr"/>
            <a:r>
              <a:rPr lang="en-GB" sz="1600" dirty="0"/>
              <a:t>On the next few slides you are going to look at six different animals and learn more about them. For each one, can you decide the best place for each one to live?</a:t>
            </a:r>
          </a:p>
        </p:txBody>
      </p:sp>
      <p:pic>
        <p:nvPicPr>
          <p:cNvPr id="5" name="Picture 4">
            <a:extLst>
              <a:ext uri="{FF2B5EF4-FFF2-40B4-BE49-F238E27FC236}">
                <a16:creationId xmlns:a16="http://schemas.microsoft.com/office/drawing/2014/main" id="{427962C3-58E7-478F-A9B0-FD578AC63715}"/>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145845" y="4379047"/>
            <a:ext cx="1792702" cy="2427379"/>
          </a:xfrm>
          <a:prstGeom prst="rect">
            <a:avLst/>
          </a:prstGeom>
        </p:spPr>
      </p:pic>
      <p:pic>
        <p:nvPicPr>
          <p:cNvPr id="6" name="Picture 5">
            <a:extLst>
              <a:ext uri="{FF2B5EF4-FFF2-40B4-BE49-F238E27FC236}">
                <a16:creationId xmlns:a16="http://schemas.microsoft.com/office/drawing/2014/main" id="{43584EDF-4DB8-4165-9B29-1D1657D03E60}"/>
              </a:ext>
            </a:extLst>
          </p:cNvPr>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933178" y="5311610"/>
            <a:ext cx="831549" cy="1391634"/>
          </a:xfrm>
          <a:prstGeom prst="rect">
            <a:avLst/>
          </a:prstGeom>
        </p:spPr>
      </p:pic>
      <p:pic>
        <p:nvPicPr>
          <p:cNvPr id="7" name="Picture 6">
            <a:extLst>
              <a:ext uri="{FF2B5EF4-FFF2-40B4-BE49-F238E27FC236}">
                <a16:creationId xmlns:a16="http://schemas.microsoft.com/office/drawing/2014/main" id="{A344E975-439F-495D-9376-E75DF4B27429}"/>
              </a:ext>
            </a:extLst>
          </p:cNvPr>
          <p:cNvPicPr>
            <a:picLocks noChangeAspect="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163581" y="3792889"/>
            <a:ext cx="1938740" cy="2934794"/>
          </a:xfrm>
          <a:prstGeom prst="rect">
            <a:avLst/>
          </a:prstGeom>
        </p:spPr>
      </p:pic>
      <p:pic>
        <p:nvPicPr>
          <p:cNvPr id="8" name="Picture 7">
            <a:extLst>
              <a:ext uri="{FF2B5EF4-FFF2-40B4-BE49-F238E27FC236}">
                <a16:creationId xmlns:a16="http://schemas.microsoft.com/office/drawing/2014/main" id="{5B56579E-4389-4AD9-A920-D48E90526043}"/>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116538" y="5047790"/>
            <a:ext cx="1279763" cy="1809774"/>
          </a:xfrm>
          <a:prstGeom prst="rect">
            <a:avLst/>
          </a:prstGeom>
        </p:spPr>
      </p:pic>
      <p:pic>
        <p:nvPicPr>
          <p:cNvPr id="9" name="Picture 8">
            <a:extLst>
              <a:ext uri="{FF2B5EF4-FFF2-40B4-BE49-F238E27FC236}">
                <a16:creationId xmlns:a16="http://schemas.microsoft.com/office/drawing/2014/main" id="{B719A03F-8318-4FE8-AFE5-C94515C69A3C}"/>
              </a:ext>
            </a:extLst>
          </p:cNvPr>
          <p:cNvPicPr>
            <a:picLocks noChangeAspect="1"/>
          </p:cNvPicPr>
          <p:nvPr/>
        </p:nvPicPr>
        <p:blipFill rotWithShape="1">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flipH="1">
            <a:off x="161389" y="765208"/>
            <a:ext cx="1544551" cy="2457981"/>
          </a:xfrm>
          <a:prstGeom prst="rect">
            <a:avLst/>
          </a:prstGeom>
        </p:spPr>
      </p:pic>
      <p:pic>
        <p:nvPicPr>
          <p:cNvPr id="10" name="Picture 9">
            <a:extLst>
              <a:ext uri="{FF2B5EF4-FFF2-40B4-BE49-F238E27FC236}">
                <a16:creationId xmlns:a16="http://schemas.microsoft.com/office/drawing/2014/main" id="{29435151-7621-4942-A3F8-9ED1F1963497}"/>
              </a:ext>
            </a:extLst>
          </p:cNvPr>
          <p:cNvPicPr>
            <a:picLocks noChangeAspect="1"/>
          </p:cNvPicPr>
          <p:nvPr/>
        </p:nvPicPr>
        <p:blipFill rotWithShape="1">
          <a:blip r:embed="rId8" cstate="screen">
            <a:clrChange>
              <a:clrFrom>
                <a:srgbClr val="FCFEFD"/>
              </a:clrFrom>
              <a:clrTo>
                <a:srgbClr val="FCFEFD">
                  <a:alpha val="0"/>
                </a:srgbClr>
              </a:clrTo>
            </a:clrChange>
            <a:extLst>
              <a:ext uri="{28A0092B-C50C-407E-A947-70E740481C1C}">
                <a14:useLocalDpi xmlns:a14="http://schemas.microsoft.com/office/drawing/2010/main"/>
              </a:ext>
            </a:extLst>
          </a:blip>
          <a:srcRect/>
          <a:stretch/>
        </p:blipFill>
        <p:spPr>
          <a:xfrm>
            <a:off x="1113374" y="1994198"/>
            <a:ext cx="987109" cy="1102426"/>
          </a:xfrm>
          <a:prstGeom prst="ellipse">
            <a:avLst/>
          </a:prstGeom>
        </p:spPr>
      </p:pic>
      <p:pic>
        <p:nvPicPr>
          <p:cNvPr id="11" name="Picture 10">
            <a:extLst>
              <a:ext uri="{FF2B5EF4-FFF2-40B4-BE49-F238E27FC236}">
                <a16:creationId xmlns:a16="http://schemas.microsoft.com/office/drawing/2014/main" id="{936D3902-4B24-4B95-82A5-AB700CDB8214}"/>
              </a:ext>
            </a:extLst>
          </p:cNvPr>
          <p:cNvPicPr>
            <a:picLocks noChangeAspect="1"/>
          </p:cNvPicPr>
          <p:nvPr/>
        </p:nvPicPr>
        <p:blipFill rotWithShape="1">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20136" y="4602856"/>
            <a:ext cx="1660170" cy="2124827"/>
          </a:xfrm>
          <a:prstGeom prst="rect">
            <a:avLst/>
          </a:prstGeom>
        </p:spPr>
      </p:pic>
      <p:pic>
        <p:nvPicPr>
          <p:cNvPr id="12" name="Picture 11">
            <a:extLst>
              <a:ext uri="{FF2B5EF4-FFF2-40B4-BE49-F238E27FC236}">
                <a16:creationId xmlns:a16="http://schemas.microsoft.com/office/drawing/2014/main" id="{C63A1A74-0D4F-4997-8E67-95A9B25D30B6}"/>
              </a:ext>
            </a:extLst>
          </p:cNvPr>
          <p:cNvPicPr>
            <a:picLocks noChangeAspect="1"/>
          </p:cNvPicPr>
          <p:nvPr/>
        </p:nvPicPr>
        <p:blipFill rotWithShape="1">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570462" y="5553683"/>
            <a:ext cx="1441048" cy="1175801"/>
          </a:xfrm>
          <a:prstGeom prst="rect">
            <a:avLst/>
          </a:prstGeom>
        </p:spPr>
      </p:pic>
      <p:pic>
        <p:nvPicPr>
          <p:cNvPr id="13" name="Picture 12">
            <a:extLst>
              <a:ext uri="{FF2B5EF4-FFF2-40B4-BE49-F238E27FC236}">
                <a16:creationId xmlns:a16="http://schemas.microsoft.com/office/drawing/2014/main" id="{CFCBD5CA-8489-4B96-8702-E0CB01C5B011}"/>
              </a:ext>
            </a:extLst>
          </p:cNvPr>
          <p:cNvPicPr>
            <a:picLocks noChangeAspect="1"/>
          </p:cNvPicPr>
          <p:nvPr/>
        </p:nvPicPr>
        <p:blipFill rotWithShape="1">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982084" y="4280023"/>
            <a:ext cx="1267593" cy="980263"/>
          </a:xfrm>
          <a:prstGeom prst="rect">
            <a:avLst/>
          </a:prstGeom>
        </p:spPr>
      </p:pic>
      <p:pic>
        <p:nvPicPr>
          <p:cNvPr id="14" name="Picture 13">
            <a:extLst>
              <a:ext uri="{FF2B5EF4-FFF2-40B4-BE49-F238E27FC236}">
                <a16:creationId xmlns:a16="http://schemas.microsoft.com/office/drawing/2014/main" id="{225E7D10-86B0-47B6-910E-8CA9B3702F46}"/>
              </a:ext>
            </a:extLst>
          </p:cNvPr>
          <p:cNvPicPr>
            <a:picLocks noChangeAspect="1"/>
          </p:cNvPicPr>
          <p:nvPr/>
        </p:nvPicPr>
        <p:blipFill rotWithShape="1">
          <a:blip r:embed="rId12" cstate="screen">
            <a:clrChange>
              <a:clrFrom>
                <a:srgbClr val="F8F8F6"/>
              </a:clrFrom>
              <a:clrTo>
                <a:srgbClr val="F8F8F6">
                  <a:alpha val="0"/>
                </a:srgbClr>
              </a:clrTo>
            </a:clrChange>
            <a:extLst>
              <a:ext uri="{BEBA8EAE-BF5A-486C-A8C5-ECC9F3942E4B}">
                <a14:imgProps xmlns:a14="http://schemas.microsoft.com/office/drawing/2010/main">
                  <a14:imgLayer r:embed="rId13">
                    <a14:imgEffect>
                      <a14:backgroundRemoval t="10000" b="90000" l="10000" r="90000">
                        <a14:foregroundMark x1="25934" y1="48307" x2="37143" y2="54557"/>
                        <a14:foregroundMark x1="37143" y1="54557" x2="41832" y2="61719"/>
                        <a14:foregroundMark x1="26081" y1="51563" x2="37802" y2="58464"/>
                        <a14:foregroundMark x1="37802" y1="58464" x2="38608" y2="59766"/>
                        <a14:foregroundMark x1="61538" y1="34375" x2="49011" y2="25911"/>
                        <a14:foregroundMark x1="49011" y1="25911" x2="61026" y2="50130"/>
                        <a14:foregroundMark x1="61026" y1="50130" x2="75678" y2="47786"/>
                        <a14:foregroundMark x1="75678" y1="47786" x2="65788" y2="37109"/>
                        <a14:foregroundMark x1="65788" y1="37109" x2="59560" y2="41667"/>
                      </a14:backgroundRemoval>
                    </a14:imgEffect>
                  </a14:imgLayer>
                </a14:imgProps>
              </a:ext>
              <a:ext uri="{28A0092B-C50C-407E-A947-70E740481C1C}">
                <a14:useLocalDpi xmlns:a14="http://schemas.microsoft.com/office/drawing/2010/main"/>
              </a:ext>
            </a:extLst>
          </a:blip>
          <a:srcRect l="7711" t="10904" r="11443"/>
          <a:stretch/>
        </p:blipFill>
        <p:spPr>
          <a:xfrm>
            <a:off x="5822086" y="188631"/>
            <a:ext cx="3148429" cy="1952218"/>
          </a:xfrm>
          <a:prstGeom prst="rect">
            <a:avLst/>
          </a:prstGeom>
        </p:spPr>
      </p:pic>
      <p:pic>
        <p:nvPicPr>
          <p:cNvPr id="15" name="Picture 14">
            <a:extLst>
              <a:ext uri="{FF2B5EF4-FFF2-40B4-BE49-F238E27FC236}">
                <a16:creationId xmlns:a16="http://schemas.microsoft.com/office/drawing/2014/main" id="{1DD994E7-D1A9-49E3-89C7-38E80BAA040F}"/>
              </a:ext>
            </a:extLst>
          </p:cNvPr>
          <p:cNvPicPr>
            <a:picLocks noChangeAspect="1"/>
          </p:cNvPicPr>
          <p:nvPr/>
        </p:nvPicPr>
        <p:blipFill>
          <a:blip r:embed="rId14" cstate="screen">
            <a:clrChange>
              <a:clrFrom>
                <a:srgbClr val="F8F8F6"/>
              </a:clrFrom>
              <a:clrTo>
                <a:srgbClr val="F8F8F6">
                  <a:alpha val="0"/>
                </a:srgbClr>
              </a:clrTo>
            </a:clrChange>
            <a:extLst>
              <a:ext uri="{BEBA8EAE-BF5A-486C-A8C5-ECC9F3942E4B}">
                <a14:imgProps xmlns:a14="http://schemas.microsoft.com/office/drawing/2010/main">
                  <a14:imgLayer r:embed="rId15">
                    <a14:imgEffect>
                      <a14:backgroundRemoval t="10000" b="90000" l="10000" r="90000">
                        <a14:foregroundMark x1="25934" y1="48307" x2="37143" y2="54557"/>
                        <a14:foregroundMark x1="37143" y1="54557" x2="41832" y2="61719"/>
                        <a14:foregroundMark x1="26081" y1="51563" x2="37802" y2="58464"/>
                        <a14:foregroundMark x1="37802" y1="58464" x2="38608" y2="59766"/>
                        <a14:foregroundMark x1="61538" y1="34375" x2="49011" y2="25911"/>
                        <a14:foregroundMark x1="49011" y1="25911" x2="61026" y2="50130"/>
                        <a14:foregroundMark x1="61026" y1="50130" x2="75678" y2="47786"/>
                        <a14:foregroundMark x1="75678" y1="47786" x2="65788" y2="37109"/>
                        <a14:foregroundMark x1="65788" y1="37109" x2="59560" y2="41667"/>
                      </a14:backgroundRemoval>
                    </a14:imgEffect>
                  </a14:imgLayer>
                </a14:imgProps>
              </a:ext>
              <a:ext uri="{28A0092B-C50C-407E-A947-70E740481C1C}">
                <a14:useLocalDpi xmlns:a14="http://schemas.microsoft.com/office/drawing/2010/main"/>
              </a:ext>
            </a:extLst>
          </a:blip>
          <a:stretch>
            <a:fillRect/>
          </a:stretch>
        </p:blipFill>
        <p:spPr>
          <a:xfrm>
            <a:off x="7031421" y="1606547"/>
            <a:ext cx="2130120" cy="1198486"/>
          </a:xfrm>
          <a:prstGeom prst="rect">
            <a:avLst/>
          </a:prstGeom>
        </p:spPr>
      </p:pic>
      <p:pic>
        <p:nvPicPr>
          <p:cNvPr id="16" name="Picture 15">
            <a:extLst>
              <a:ext uri="{FF2B5EF4-FFF2-40B4-BE49-F238E27FC236}">
                <a16:creationId xmlns:a16="http://schemas.microsoft.com/office/drawing/2014/main" id="{DD479195-5124-4903-AFE3-19DE9F94C7BC}"/>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89392" y="241282"/>
            <a:ext cx="834014" cy="802514"/>
          </a:xfrm>
          <a:prstGeom prst="rect">
            <a:avLst/>
          </a:prstGeom>
        </p:spPr>
      </p:pic>
    </p:spTree>
    <p:extLst>
      <p:ext uri="{BB962C8B-B14F-4D97-AF65-F5344CB8AC3E}">
        <p14:creationId xmlns:p14="http://schemas.microsoft.com/office/powerpoint/2010/main" val="188325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6F5016-5A7E-4DA2-8A74-B5B4510D3C0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9774" y="497869"/>
            <a:ext cx="2723637" cy="3687898"/>
          </a:xfrm>
          <a:prstGeom prst="rect">
            <a:avLst/>
          </a:prstGeom>
        </p:spPr>
      </p:pic>
      <p:sp>
        <p:nvSpPr>
          <p:cNvPr id="8" name="Shape 114">
            <a:extLst>
              <a:ext uri="{FF2B5EF4-FFF2-40B4-BE49-F238E27FC236}">
                <a16:creationId xmlns:a16="http://schemas.microsoft.com/office/drawing/2014/main" id="{8806C1FF-7E28-42E7-9523-CB2C7C9A51A9}"/>
              </a:ext>
            </a:extLst>
          </p:cNvPr>
          <p:cNvSpPr/>
          <p:nvPr/>
        </p:nvSpPr>
        <p:spPr>
          <a:xfrm>
            <a:off x="768895" y="172872"/>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endParaRPr lang="en-GB" sz="2800" b="1">
              <a:solidFill>
                <a:schemeClr val="tx1"/>
              </a:solidFill>
              <a:latin typeface="Century Gothic" panose="020B0502020202020204" pitchFamily="34" charset="0"/>
              <a:ea typeface="Lato"/>
              <a:cs typeface="Lato"/>
              <a:sym typeface="Lato"/>
            </a:endParaRPr>
          </a:p>
        </p:txBody>
      </p:sp>
      <p:sp>
        <p:nvSpPr>
          <p:cNvPr id="15" name="Shape 114">
            <a:extLst>
              <a:ext uri="{FF2B5EF4-FFF2-40B4-BE49-F238E27FC236}">
                <a16:creationId xmlns:a16="http://schemas.microsoft.com/office/drawing/2014/main" id="{AC98DBA0-58D7-423A-A505-78A2F55BBA58}"/>
              </a:ext>
            </a:extLst>
          </p:cNvPr>
          <p:cNvSpPr/>
          <p:nvPr/>
        </p:nvSpPr>
        <p:spPr>
          <a:xfrm>
            <a:off x="796574" y="181055"/>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endParaRPr lang="en-GB" sz="2800" b="1">
              <a:solidFill>
                <a:schemeClr val="tx1"/>
              </a:solidFill>
              <a:latin typeface="Century Gothic" panose="020B0502020202020204" pitchFamily="34" charset="0"/>
              <a:ea typeface="Lato"/>
              <a:cs typeface="Lato"/>
              <a:sym typeface="Lato"/>
            </a:endParaRPr>
          </a:p>
        </p:txBody>
      </p:sp>
      <p:pic>
        <p:nvPicPr>
          <p:cNvPr id="7" name="Picture 6">
            <a:extLst>
              <a:ext uri="{FF2B5EF4-FFF2-40B4-BE49-F238E27FC236}">
                <a16:creationId xmlns:a16="http://schemas.microsoft.com/office/drawing/2014/main" id="{D9A17F5E-0205-4EED-AFDC-EEBF9A1C307B}"/>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sp>
        <p:nvSpPr>
          <p:cNvPr id="9" name="Rectangle: Rounded Corners 8">
            <a:extLst>
              <a:ext uri="{FF2B5EF4-FFF2-40B4-BE49-F238E27FC236}">
                <a16:creationId xmlns:a16="http://schemas.microsoft.com/office/drawing/2014/main" id="{5EFF8FC8-6B91-4B8A-8C71-DBC2EA63E495}"/>
              </a:ext>
            </a:extLst>
          </p:cNvPr>
          <p:cNvSpPr/>
          <p:nvPr/>
        </p:nvSpPr>
        <p:spPr>
          <a:xfrm>
            <a:off x="4909459" y="1348617"/>
            <a:ext cx="3889894" cy="3126414"/>
          </a:xfrm>
          <a:prstGeom prst="roundRect">
            <a:avLst/>
          </a:prstGeom>
          <a:solidFill>
            <a:schemeClr val="accent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rPr>
              <a:t>Status:</a:t>
            </a:r>
            <a:r>
              <a:rPr lang="en-GB" sz="1600" dirty="0">
                <a:solidFill>
                  <a:schemeClr val="tx1"/>
                </a:solidFill>
                <a:latin typeface="Century Gothic" panose="020B0502020202020204" pitchFamily="34" charset="0"/>
              </a:rPr>
              <a:t> Vulnerable</a:t>
            </a:r>
          </a:p>
          <a:p>
            <a:pPr algn="ctr"/>
            <a:r>
              <a:rPr lang="en-GB" sz="1600" b="1" dirty="0">
                <a:solidFill>
                  <a:schemeClr val="tx1"/>
                </a:solidFill>
                <a:latin typeface="Century Gothic" panose="020B0502020202020204" pitchFamily="34" charset="0"/>
              </a:rPr>
              <a:t>Natural habitat:</a:t>
            </a:r>
            <a:r>
              <a:rPr lang="en-GB" sz="1600" dirty="0">
                <a:solidFill>
                  <a:schemeClr val="tx1"/>
                </a:solidFill>
                <a:latin typeface="Century Gothic" panose="020B0502020202020204" pitchFamily="34" charset="0"/>
              </a:rPr>
              <a:t> Grassy and open areas in warm countries</a:t>
            </a:r>
          </a:p>
          <a:p>
            <a:pPr algn="ctr"/>
            <a:r>
              <a:rPr lang="en-GB" sz="1600" b="1" dirty="0">
                <a:solidFill>
                  <a:schemeClr val="tx1"/>
                </a:solidFill>
                <a:latin typeface="Century Gothic" panose="020B0502020202020204" pitchFamily="34" charset="0"/>
              </a:rPr>
              <a:t>Food:</a:t>
            </a:r>
            <a:r>
              <a:rPr lang="en-GB" sz="1600" dirty="0">
                <a:solidFill>
                  <a:schemeClr val="tx1"/>
                </a:solidFill>
                <a:latin typeface="Century Gothic" panose="020B0502020202020204" pitchFamily="34" charset="0"/>
              </a:rPr>
              <a:t> Large animals such as zebras and deer</a:t>
            </a:r>
          </a:p>
          <a:p>
            <a:pPr algn="ctr"/>
            <a:r>
              <a:rPr lang="en-GB" sz="1600" b="1" dirty="0">
                <a:solidFill>
                  <a:schemeClr val="tx1"/>
                </a:solidFill>
                <a:latin typeface="Century Gothic" panose="020B0502020202020204" pitchFamily="34" charset="0"/>
              </a:rPr>
              <a:t>Sleep: </a:t>
            </a:r>
            <a:r>
              <a:rPr lang="en-GB" sz="1600" dirty="0">
                <a:solidFill>
                  <a:schemeClr val="tx1"/>
                </a:solidFill>
                <a:latin typeface="Century Gothic" panose="020B0502020202020204" pitchFamily="34" charset="0"/>
              </a:rPr>
              <a:t>16-20 hours a day</a:t>
            </a:r>
          </a:p>
          <a:p>
            <a:pPr algn="ctr"/>
            <a:r>
              <a:rPr lang="en-GB" sz="1600" b="1" dirty="0">
                <a:solidFill>
                  <a:schemeClr val="tx1"/>
                </a:solidFill>
                <a:latin typeface="Century Gothic" panose="020B0502020202020204" pitchFamily="34" charset="0"/>
              </a:rPr>
              <a:t>Threats:</a:t>
            </a:r>
            <a:r>
              <a:rPr lang="en-GB" sz="1600" dirty="0">
                <a:solidFill>
                  <a:schemeClr val="tx1"/>
                </a:solidFill>
                <a:latin typeface="Century Gothic" panose="020B0502020202020204" pitchFamily="34" charset="0"/>
              </a:rPr>
              <a:t> Hunters, poachers and not enough food</a:t>
            </a:r>
          </a:p>
          <a:p>
            <a:pPr algn="ctr"/>
            <a:r>
              <a:rPr lang="en-GB" sz="1600" b="1" dirty="0">
                <a:solidFill>
                  <a:schemeClr val="tx1"/>
                </a:solidFill>
                <a:latin typeface="Century Gothic" panose="020B0502020202020204" pitchFamily="34" charset="0"/>
              </a:rPr>
              <a:t>Dangerous? </a:t>
            </a:r>
            <a:r>
              <a:rPr lang="en-GB" sz="1600" dirty="0">
                <a:solidFill>
                  <a:schemeClr val="tx1"/>
                </a:solidFill>
                <a:latin typeface="Century Gothic" panose="020B0502020202020204" pitchFamily="34" charset="0"/>
              </a:rPr>
              <a:t>Yes</a:t>
            </a:r>
          </a:p>
          <a:p>
            <a:pPr algn="ctr"/>
            <a:r>
              <a:rPr lang="en-GB" sz="1600" b="1" dirty="0">
                <a:solidFill>
                  <a:schemeClr val="tx1"/>
                </a:solidFill>
                <a:latin typeface="Century Gothic" panose="020B0502020202020204" pitchFamily="34" charset="0"/>
              </a:rPr>
              <a:t>Fact: </a:t>
            </a:r>
            <a:r>
              <a:rPr lang="en-GB" sz="1600" dirty="0">
                <a:solidFill>
                  <a:schemeClr val="tx1"/>
                </a:solidFill>
                <a:latin typeface="Century Gothic" panose="020B0502020202020204" pitchFamily="34" charset="0"/>
              </a:rPr>
              <a:t>They are the only cats to live in groups (call prides)</a:t>
            </a:r>
          </a:p>
        </p:txBody>
      </p:sp>
      <p:pic>
        <p:nvPicPr>
          <p:cNvPr id="2" name="Picture 1">
            <a:extLst>
              <a:ext uri="{FF2B5EF4-FFF2-40B4-BE49-F238E27FC236}">
                <a16:creationId xmlns:a16="http://schemas.microsoft.com/office/drawing/2014/main" id="{90DBC594-E526-4C48-A334-EBCC27758280}"/>
              </a:ext>
            </a:extLst>
          </p:cNvPr>
          <p:cNvPicPr>
            <a:picLocks noChangeAspect="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920600" y="2076000"/>
            <a:ext cx="1162048" cy="1944739"/>
          </a:xfrm>
          <a:prstGeom prst="rect">
            <a:avLst/>
          </a:prstGeom>
        </p:spPr>
      </p:pic>
      <p:sp>
        <p:nvSpPr>
          <p:cNvPr id="16" name="Rectangle: Rounded Corners 15">
            <a:extLst>
              <a:ext uri="{FF2B5EF4-FFF2-40B4-BE49-F238E27FC236}">
                <a16:creationId xmlns:a16="http://schemas.microsoft.com/office/drawing/2014/main" id="{C3B3EC82-578A-473D-AECF-78C9A3B87BFA}"/>
              </a:ext>
            </a:extLst>
          </p:cNvPr>
          <p:cNvSpPr/>
          <p:nvPr/>
        </p:nvSpPr>
        <p:spPr>
          <a:xfrm>
            <a:off x="374041" y="4680625"/>
            <a:ext cx="1885118" cy="720000"/>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rPr>
              <a:t>In the wild: </a:t>
            </a:r>
          </a:p>
          <a:p>
            <a:pPr algn="ctr"/>
            <a:r>
              <a:rPr lang="en-GB" sz="1600" dirty="0">
                <a:solidFill>
                  <a:schemeClr val="tx1"/>
                </a:solidFill>
                <a:latin typeface="Century Gothic" panose="020B0502020202020204" pitchFamily="34" charset="0"/>
              </a:rPr>
              <a:t>12-15 years</a:t>
            </a:r>
          </a:p>
        </p:txBody>
      </p:sp>
      <p:sp>
        <p:nvSpPr>
          <p:cNvPr id="17" name="Rectangle: Rounded Corners 16">
            <a:extLst>
              <a:ext uri="{FF2B5EF4-FFF2-40B4-BE49-F238E27FC236}">
                <a16:creationId xmlns:a16="http://schemas.microsoft.com/office/drawing/2014/main" id="{2BEE99A5-AAB5-4C43-AB2D-46D9474748FC}"/>
              </a:ext>
            </a:extLst>
          </p:cNvPr>
          <p:cNvSpPr/>
          <p:nvPr/>
        </p:nvSpPr>
        <p:spPr>
          <a:xfrm>
            <a:off x="2348458" y="4680625"/>
            <a:ext cx="1885118" cy="720000"/>
          </a:xfrm>
          <a:prstGeom prst="roundRect">
            <a:avLst/>
          </a:prstGeom>
          <a:solidFill>
            <a:schemeClr val="bg1">
              <a:lumMod val="9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rPr>
              <a:t>In a zoo: </a:t>
            </a:r>
          </a:p>
          <a:p>
            <a:pPr algn="ctr"/>
            <a:r>
              <a:rPr lang="en-GB" sz="1600" dirty="0">
                <a:solidFill>
                  <a:schemeClr val="tx1"/>
                </a:solidFill>
                <a:latin typeface="Century Gothic" panose="020B0502020202020204" pitchFamily="34" charset="0"/>
              </a:rPr>
              <a:t>20 years</a:t>
            </a:r>
          </a:p>
        </p:txBody>
      </p:sp>
      <p:sp>
        <p:nvSpPr>
          <p:cNvPr id="18" name="Rectangle: Rounded Corners 33">
            <a:extLst>
              <a:ext uri="{FF2B5EF4-FFF2-40B4-BE49-F238E27FC236}">
                <a16:creationId xmlns:a16="http://schemas.microsoft.com/office/drawing/2014/main" id="{C653836C-0314-4EFF-BD4A-029DEE655619}"/>
              </a:ext>
            </a:extLst>
          </p:cNvPr>
          <p:cNvSpPr/>
          <p:nvPr/>
        </p:nvSpPr>
        <p:spPr>
          <a:xfrm>
            <a:off x="6204372" y="712157"/>
            <a:ext cx="1569353" cy="538608"/>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African Lion</a:t>
            </a:r>
          </a:p>
        </p:txBody>
      </p:sp>
      <p:pic>
        <p:nvPicPr>
          <p:cNvPr id="2050" name="Picture 2">
            <a:extLst>
              <a:ext uri="{FF2B5EF4-FFF2-40B4-BE49-F238E27FC236}">
                <a16:creationId xmlns:a16="http://schemas.microsoft.com/office/drawing/2014/main" id="{E4A0A00D-8993-43C0-A42E-A4DD4FD62725}"/>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52321" y="5489794"/>
            <a:ext cx="1881255" cy="117578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Rounded Corners 33">
            <a:extLst>
              <a:ext uri="{FF2B5EF4-FFF2-40B4-BE49-F238E27FC236}">
                <a16:creationId xmlns:a16="http://schemas.microsoft.com/office/drawing/2014/main" id="{86F0F571-F498-4770-B507-96A9CEB3C5C4}"/>
              </a:ext>
            </a:extLst>
          </p:cNvPr>
          <p:cNvSpPr/>
          <p:nvPr/>
        </p:nvSpPr>
        <p:spPr>
          <a:xfrm>
            <a:off x="374041" y="5890327"/>
            <a:ext cx="1885118" cy="542481"/>
          </a:xfrm>
          <a:prstGeom prst="roundRect">
            <a:avLst/>
          </a:prstGeom>
          <a:solidFill>
            <a:schemeClr val="bg1">
              <a:lumMod val="9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Size</a:t>
            </a:r>
            <a:r>
              <a:rPr lang="en-GB" sz="1600" dirty="0">
                <a:solidFill>
                  <a:schemeClr val="tx1"/>
                </a:solidFill>
                <a:latin typeface="Century Gothic" panose="020B0502020202020204" pitchFamily="34" charset="0"/>
                <a:ea typeface="Century Gothic"/>
                <a:cs typeface="Century Gothic"/>
                <a:sym typeface="Century Gothic"/>
              </a:rPr>
              <a:t>:</a:t>
            </a:r>
          </a:p>
        </p:txBody>
      </p:sp>
      <p:pic>
        <p:nvPicPr>
          <p:cNvPr id="29" name="Graphic 28" descr="Lion">
            <a:extLst>
              <a:ext uri="{FF2B5EF4-FFF2-40B4-BE49-F238E27FC236}">
                <a16:creationId xmlns:a16="http://schemas.microsoft.com/office/drawing/2014/main" id="{B09A9FD5-67AE-4A04-BFCF-CCB3CC7A722F}"/>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5208510" y="454516"/>
            <a:ext cx="914400" cy="914400"/>
          </a:xfrm>
          <a:prstGeom prst="rect">
            <a:avLst/>
          </a:prstGeom>
        </p:spPr>
      </p:pic>
      <p:pic>
        <p:nvPicPr>
          <p:cNvPr id="1034" name="Picture 10" descr="Forest icon">
            <a:extLst>
              <a:ext uri="{FF2B5EF4-FFF2-40B4-BE49-F238E27FC236}">
                <a16:creationId xmlns:a16="http://schemas.microsoft.com/office/drawing/2014/main" id="{10EA170A-646F-4220-958B-C26F7BC2E818}"/>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676126" y="5890327"/>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Dog Bowl icon">
            <a:extLst>
              <a:ext uri="{FF2B5EF4-FFF2-40B4-BE49-F238E27FC236}">
                <a16:creationId xmlns:a16="http://schemas.microsoft.com/office/drawing/2014/main" id="{6D9019D5-6A2F-4C2A-9212-676AAD0505CE}"/>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8079353" y="5929393"/>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2790367E-760F-4E27-AF3F-2D268F38523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89392" y="241282"/>
            <a:ext cx="834014" cy="802514"/>
          </a:xfrm>
          <a:prstGeom prst="rect">
            <a:avLst/>
          </a:prstGeom>
        </p:spPr>
      </p:pic>
      <p:sp>
        <p:nvSpPr>
          <p:cNvPr id="24" name="Rectangle: Rounded Corners 23">
            <a:extLst>
              <a:ext uri="{FF2B5EF4-FFF2-40B4-BE49-F238E27FC236}">
                <a16:creationId xmlns:a16="http://schemas.microsoft.com/office/drawing/2014/main" id="{E51D75B0-D45A-455E-B98A-1FB4E448F5AC}"/>
              </a:ext>
            </a:extLst>
          </p:cNvPr>
          <p:cNvSpPr/>
          <p:nvPr/>
        </p:nvSpPr>
        <p:spPr>
          <a:xfrm>
            <a:off x="374040" y="4111288"/>
            <a:ext cx="3860503" cy="363742"/>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rPr>
              <a:t>How long do they live?</a:t>
            </a:r>
            <a:endParaRPr lang="en-GB" sz="1600" dirty="0">
              <a:solidFill>
                <a:schemeClr val="tx1"/>
              </a:solidFill>
              <a:latin typeface="Century Gothic" panose="020B0502020202020204" pitchFamily="34" charset="0"/>
            </a:endParaRPr>
          </a:p>
        </p:txBody>
      </p:sp>
      <p:sp>
        <p:nvSpPr>
          <p:cNvPr id="25" name="Cloud 24">
            <a:extLst>
              <a:ext uri="{FF2B5EF4-FFF2-40B4-BE49-F238E27FC236}">
                <a16:creationId xmlns:a16="http://schemas.microsoft.com/office/drawing/2014/main" id="{A6BD937E-AAE1-4E50-806C-FA22B92E14DB}"/>
              </a:ext>
            </a:extLst>
          </p:cNvPr>
          <p:cNvSpPr/>
          <p:nvPr/>
        </p:nvSpPr>
        <p:spPr>
          <a:xfrm>
            <a:off x="5333475" y="4715219"/>
            <a:ext cx="3105878" cy="1678658"/>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Should lions live in the wild or in a zoo? Why?</a:t>
            </a:r>
            <a:endParaRPr lang="en-GB" sz="1600" dirty="0"/>
          </a:p>
        </p:txBody>
      </p:sp>
      <p:sp>
        <p:nvSpPr>
          <p:cNvPr id="20" name="Shape 114">
            <a:extLst>
              <a:ext uri="{FF2B5EF4-FFF2-40B4-BE49-F238E27FC236}">
                <a16:creationId xmlns:a16="http://schemas.microsoft.com/office/drawing/2014/main" id="{8965E947-175A-46A2-8F02-FFDB49EEFBBD}"/>
              </a:ext>
            </a:extLst>
          </p:cNvPr>
          <p:cNvSpPr/>
          <p:nvPr/>
        </p:nvSpPr>
        <p:spPr>
          <a:xfrm>
            <a:off x="987484" y="208607"/>
            <a:ext cx="7568194"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800" b="1" dirty="0">
                <a:solidFill>
                  <a:schemeClr val="tx1"/>
                </a:solidFill>
                <a:latin typeface="Century Gothic" panose="020B0502020202020204" pitchFamily="34" charset="0"/>
                <a:ea typeface="Lato"/>
                <a:cs typeface="Lato"/>
                <a:sym typeface="Lato"/>
              </a:rPr>
              <a:t>Is every animal different?</a:t>
            </a:r>
          </a:p>
        </p:txBody>
      </p:sp>
    </p:spTree>
    <p:extLst>
      <p:ext uri="{BB962C8B-B14F-4D97-AF65-F5344CB8AC3E}">
        <p14:creationId xmlns:p14="http://schemas.microsoft.com/office/powerpoint/2010/main" val="549321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7E870F19-20A7-4DD9-BEDB-82A5018F16F9}"/>
              </a:ext>
            </a:extLst>
          </p:cNvPr>
          <p:cNvSpPr/>
          <p:nvPr/>
        </p:nvSpPr>
        <p:spPr>
          <a:xfrm>
            <a:off x="345082" y="5618314"/>
            <a:ext cx="2727727" cy="947179"/>
          </a:xfrm>
          <a:prstGeom prst="roundRect">
            <a:avLst/>
          </a:prstGeom>
          <a:solidFill>
            <a:schemeClr val="tx2"/>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bg1"/>
                </a:solidFill>
              </a:rPr>
              <a:t>In the classroom? </a:t>
            </a:r>
          </a:p>
          <a:p>
            <a:pPr algn="ctr"/>
            <a:r>
              <a:rPr lang="en-GB" sz="1300" dirty="0">
                <a:solidFill>
                  <a:schemeClr val="bg1"/>
                </a:solidFill>
              </a:rPr>
              <a:t>Look out for these boxes to see how to make the most of the activities!</a:t>
            </a:r>
          </a:p>
        </p:txBody>
      </p:sp>
      <p:sp>
        <p:nvSpPr>
          <p:cNvPr id="20" name="Rectangle: Rounded Corners 19">
            <a:extLst>
              <a:ext uri="{FF2B5EF4-FFF2-40B4-BE49-F238E27FC236}">
                <a16:creationId xmlns:a16="http://schemas.microsoft.com/office/drawing/2014/main" id="{05DE318A-69E4-41CB-AE00-5DC143B00D4E}"/>
              </a:ext>
            </a:extLst>
          </p:cNvPr>
          <p:cNvSpPr/>
          <p:nvPr/>
        </p:nvSpPr>
        <p:spPr>
          <a:xfrm>
            <a:off x="3208137" y="5618314"/>
            <a:ext cx="2727727" cy="947179"/>
          </a:xfrm>
          <a:prstGeom prst="roundRect">
            <a:avLst/>
          </a:prstGeom>
          <a:solidFill>
            <a:srgbClr val="DF6068">
              <a:alpha val="63922"/>
            </a:srgb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bg1"/>
                </a:solidFill>
              </a:rPr>
              <a:t>Parents’ &amp; Carers’ Note: </a:t>
            </a:r>
          </a:p>
          <a:p>
            <a:pPr algn="ctr"/>
            <a:r>
              <a:rPr lang="en-GB" sz="1300" dirty="0">
                <a:solidFill>
                  <a:schemeClr val="bg1"/>
                </a:solidFill>
              </a:rPr>
              <a:t>Please see the Notes section below each slide for any further guidance. </a:t>
            </a:r>
          </a:p>
        </p:txBody>
      </p:sp>
      <p:sp>
        <p:nvSpPr>
          <p:cNvPr id="16" name="Shape 114">
            <a:extLst>
              <a:ext uri="{FF2B5EF4-FFF2-40B4-BE49-F238E27FC236}">
                <a16:creationId xmlns:a16="http://schemas.microsoft.com/office/drawing/2014/main" id="{76C3CDE3-1A0A-4D27-849C-4B8B0B93A752}"/>
              </a:ext>
            </a:extLst>
          </p:cNvPr>
          <p:cNvSpPr/>
          <p:nvPr/>
        </p:nvSpPr>
        <p:spPr>
          <a:xfrm>
            <a:off x="243628" y="2902583"/>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latin typeface="Century Gothic" panose="020B0502020202020204" pitchFamily="34" charset="0"/>
                <a:ea typeface="Lato"/>
                <a:cs typeface="Lato"/>
                <a:sym typeface="Lato"/>
              </a:rPr>
              <a:t>Learning from home?</a:t>
            </a:r>
            <a:endParaRPr lang="en-GB" sz="2500" b="1" dirty="0">
              <a:solidFill>
                <a:schemeClr val="tx1"/>
              </a:solidFill>
              <a:latin typeface="Century Gothic" panose="020B0502020202020204" pitchFamily="34" charset="0"/>
              <a:ea typeface="Lato"/>
              <a:cs typeface="Lato"/>
              <a:sym typeface="Lato"/>
            </a:endParaRPr>
          </a:p>
        </p:txBody>
      </p:sp>
      <p:sp>
        <p:nvSpPr>
          <p:cNvPr id="17" name="Rectangle: Rounded Corners 16">
            <a:extLst>
              <a:ext uri="{FF2B5EF4-FFF2-40B4-BE49-F238E27FC236}">
                <a16:creationId xmlns:a16="http://schemas.microsoft.com/office/drawing/2014/main" id="{E062C256-F089-49C1-9506-40BCFC38E7B2}"/>
              </a:ext>
            </a:extLst>
          </p:cNvPr>
          <p:cNvSpPr/>
          <p:nvPr/>
        </p:nvSpPr>
        <p:spPr>
          <a:xfrm>
            <a:off x="349098" y="3457018"/>
            <a:ext cx="8343743" cy="419012"/>
          </a:xfrm>
          <a:prstGeom prst="roundRect">
            <a:avLst/>
          </a:prstGeom>
          <a:solidFill>
            <a:schemeClr val="accent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t>Here are some </a:t>
            </a:r>
            <a:r>
              <a:rPr lang="en-GB" sz="1500" b="1" dirty="0"/>
              <a:t>ideas of how to get the most out of this lesson at home</a:t>
            </a:r>
            <a:r>
              <a:rPr lang="en-GB" sz="1500" dirty="0"/>
              <a:t>. </a:t>
            </a:r>
          </a:p>
        </p:txBody>
      </p:sp>
      <p:sp>
        <p:nvSpPr>
          <p:cNvPr id="19" name="Rectangle: Rounded Corners 18">
            <a:extLst>
              <a:ext uri="{FF2B5EF4-FFF2-40B4-BE49-F238E27FC236}">
                <a16:creationId xmlns:a16="http://schemas.microsoft.com/office/drawing/2014/main" id="{51372078-5239-46A8-8AEB-81847EA769FE}"/>
              </a:ext>
            </a:extLst>
          </p:cNvPr>
          <p:cNvSpPr/>
          <p:nvPr/>
        </p:nvSpPr>
        <p:spPr>
          <a:xfrm>
            <a:off x="643807" y="4048818"/>
            <a:ext cx="2304188" cy="1300853"/>
          </a:xfrm>
          <a:prstGeom prst="roundRect">
            <a:avLst/>
          </a:prstGeom>
          <a:solidFill>
            <a:schemeClr val="tx2">
              <a:lumMod val="20000"/>
              <a:lumOff val="8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t>Ask an adult to arrange a video call </a:t>
            </a:r>
            <a:r>
              <a:rPr lang="en-GB" sz="1500" dirty="0"/>
              <a:t>so you can do some   </a:t>
            </a:r>
          </a:p>
          <a:p>
            <a:pPr algn="ctr"/>
            <a:r>
              <a:rPr lang="en-GB" sz="1500" dirty="0"/>
              <a:t>    of the </a:t>
            </a:r>
            <a:r>
              <a:rPr lang="en-GB" sz="1500" b="1" dirty="0"/>
              <a:t>activities with a friend</a:t>
            </a:r>
            <a:r>
              <a:rPr lang="en-GB" sz="1500" dirty="0"/>
              <a:t>.</a:t>
            </a:r>
          </a:p>
        </p:txBody>
      </p:sp>
      <p:sp>
        <p:nvSpPr>
          <p:cNvPr id="21" name="Rectangle: Rounded Corners 20">
            <a:extLst>
              <a:ext uri="{FF2B5EF4-FFF2-40B4-BE49-F238E27FC236}">
                <a16:creationId xmlns:a16="http://schemas.microsoft.com/office/drawing/2014/main" id="{70A948B8-DB88-42C5-95FC-B4395C309933}"/>
              </a:ext>
            </a:extLst>
          </p:cNvPr>
          <p:cNvSpPr/>
          <p:nvPr/>
        </p:nvSpPr>
        <p:spPr>
          <a:xfrm>
            <a:off x="3563477" y="4048004"/>
            <a:ext cx="2304189" cy="1300852"/>
          </a:xfrm>
          <a:prstGeom prst="roundRect">
            <a:avLst/>
          </a:prstGeom>
          <a:solidFill>
            <a:schemeClr val="tx2">
              <a:lumMod val="40000"/>
              <a:lumOff val="6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t>Explore the topic with a parent or caregiver:</a:t>
            </a:r>
            <a:r>
              <a:rPr lang="en-GB" sz="1500" dirty="0"/>
              <a:t> how is  their opinion </a:t>
            </a:r>
          </a:p>
          <a:p>
            <a:pPr algn="ctr"/>
            <a:r>
              <a:rPr lang="en-GB" sz="1500" dirty="0"/>
              <a:t>different to yours? </a:t>
            </a:r>
          </a:p>
        </p:txBody>
      </p:sp>
      <p:sp>
        <p:nvSpPr>
          <p:cNvPr id="22" name="Rectangle: Rounded Corners 21">
            <a:extLst>
              <a:ext uri="{FF2B5EF4-FFF2-40B4-BE49-F238E27FC236}">
                <a16:creationId xmlns:a16="http://schemas.microsoft.com/office/drawing/2014/main" id="{FD54D12C-E7D6-4574-B5C9-758997D7276B}"/>
              </a:ext>
            </a:extLst>
          </p:cNvPr>
          <p:cNvSpPr/>
          <p:nvPr/>
        </p:nvSpPr>
        <p:spPr>
          <a:xfrm>
            <a:off x="6388652" y="4048004"/>
            <a:ext cx="2304189" cy="1300851"/>
          </a:xfrm>
          <a:prstGeom prst="roundRect">
            <a:avLst/>
          </a:prstGeom>
          <a:solidFill>
            <a:schemeClr val="tx2">
              <a:lumMod val="60000"/>
              <a:lumOff val="4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t>Teach a younger sibling or relative </a:t>
            </a:r>
            <a:endParaRPr lang="en-GB" sz="1500" dirty="0"/>
          </a:p>
          <a:p>
            <a:pPr algn="ctr"/>
            <a:r>
              <a:rPr lang="en-GB" sz="1500" dirty="0"/>
              <a:t>about how  </a:t>
            </a:r>
          </a:p>
          <a:p>
            <a:pPr algn="ctr"/>
            <a:r>
              <a:rPr lang="en-GB" sz="1500" dirty="0"/>
              <a:t>   VotesforSchools works!</a:t>
            </a:r>
            <a:endParaRPr lang="en-GB" sz="1500" b="1" dirty="0"/>
          </a:p>
        </p:txBody>
      </p:sp>
      <p:pic>
        <p:nvPicPr>
          <p:cNvPr id="29" name="Picture 6" descr="Brainstorm Skill icon">
            <a:extLst>
              <a:ext uri="{FF2B5EF4-FFF2-40B4-BE49-F238E27FC236}">
                <a16:creationId xmlns:a16="http://schemas.microsoft.com/office/drawing/2014/main" id="{1F3DE9F0-8D65-48A0-8FD5-B800D3DA326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21974" y="4803678"/>
            <a:ext cx="683005" cy="68300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Thinking Bubble icon">
            <a:extLst>
              <a:ext uri="{FF2B5EF4-FFF2-40B4-BE49-F238E27FC236}">
                <a16:creationId xmlns:a16="http://schemas.microsoft.com/office/drawing/2014/main" id="{1CA16BE9-5251-4E1F-9A1D-6EDC562768A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16661" y="4734408"/>
            <a:ext cx="683005" cy="68300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Video Conference icon">
            <a:extLst>
              <a:ext uri="{FF2B5EF4-FFF2-40B4-BE49-F238E27FC236}">
                <a16:creationId xmlns:a16="http://schemas.microsoft.com/office/drawing/2014/main" id="{21AD6487-CC5B-4773-9919-B492FAECF846}"/>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49098" y="4723616"/>
            <a:ext cx="683005" cy="683005"/>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Rounded Corners 33">
            <a:extLst>
              <a:ext uri="{FF2B5EF4-FFF2-40B4-BE49-F238E27FC236}">
                <a16:creationId xmlns:a16="http://schemas.microsoft.com/office/drawing/2014/main" id="{133AEE69-8A95-4893-808C-D5F454DE2FE2}"/>
              </a:ext>
            </a:extLst>
          </p:cNvPr>
          <p:cNvSpPr/>
          <p:nvPr/>
        </p:nvSpPr>
        <p:spPr>
          <a:xfrm>
            <a:off x="6071193" y="5619570"/>
            <a:ext cx="2727728" cy="946573"/>
          </a:xfrm>
          <a:prstGeom prst="roundRect">
            <a:avLst/>
          </a:prstGeom>
          <a:solidFill>
            <a:schemeClr val="accent2"/>
          </a:solidFill>
          <a:ln w="28575">
            <a:solidFill>
              <a:schemeClr val="accent5">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bg1"/>
                </a:solidFill>
              </a:rPr>
              <a:t>Don’t forget to vote…</a:t>
            </a:r>
          </a:p>
          <a:p>
            <a:pPr algn="ctr"/>
            <a:r>
              <a:rPr lang="en-GB" sz="1300" dirty="0">
                <a:solidFill>
                  <a:schemeClr val="bg1"/>
                </a:solidFill>
              </a:rPr>
              <a:t>You can find the link to do this on the final slide. Get your whole household involved!</a:t>
            </a:r>
          </a:p>
        </p:txBody>
      </p:sp>
      <p:sp>
        <p:nvSpPr>
          <p:cNvPr id="37" name="Shape 114">
            <a:extLst>
              <a:ext uri="{FF2B5EF4-FFF2-40B4-BE49-F238E27FC236}">
                <a16:creationId xmlns:a16="http://schemas.microsoft.com/office/drawing/2014/main" id="{8C34E08B-8533-44FA-A93F-AFD73F4C4AC4}"/>
              </a:ext>
            </a:extLst>
          </p:cNvPr>
          <p:cNvSpPr/>
          <p:nvPr/>
        </p:nvSpPr>
        <p:spPr>
          <a:xfrm>
            <a:off x="243628" y="218399"/>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latin typeface="Century Gothic" panose="020B0502020202020204" pitchFamily="34" charset="0"/>
                <a:ea typeface="Lato"/>
                <a:cs typeface="Lato"/>
                <a:sym typeface="Lato"/>
              </a:rPr>
              <a:t>How to use this lesson…</a:t>
            </a:r>
            <a:endParaRPr lang="en-GB" sz="2500" b="1" dirty="0">
              <a:solidFill>
                <a:schemeClr val="tx1"/>
              </a:solidFill>
              <a:latin typeface="Century Gothic" panose="020B0502020202020204" pitchFamily="34" charset="0"/>
              <a:ea typeface="Lato"/>
              <a:cs typeface="Lato"/>
              <a:sym typeface="Lato"/>
            </a:endParaRPr>
          </a:p>
        </p:txBody>
      </p:sp>
      <p:sp>
        <p:nvSpPr>
          <p:cNvPr id="38" name="Rectangle: Rounded Corners 37">
            <a:extLst>
              <a:ext uri="{FF2B5EF4-FFF2-40B4-BE49-F238E27FC236}">
                <a16:creationId xmlns:a16="http://schemas.microsoft.com/office/drawing/2014/main" id="{EC50A0FF-CE79-4D85-B222-D85960601713}"/>
              </a:ext>
            </a:extLst>
          </p:cNvPr>
          <p:cNvSpPr/>
          <p:nvPr/>
        </p:nvSpPr>
        <p:spPr>
          <a:xfrm>
            <a:off x="643807" y="1349343"/>
            <a:ext cx="2304188" cy="1287817"/>
          </a:xfrm>
          <a:prstGeom prst="round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t>Find this button </a:t>
            </a:r>
            <a:r>
              <a:rPr lang="en-GB" sz="1500" dirty="0"/>
              <a:t>in the bottom right of you screen to </a:t>
            </a:r>
            <a:r>
              <a:rPr lang="en-GB" sz="1500" b="1" dirty="0"/>
              <a:t>start your lesson.</a:t>
            </a:r>
          </a:p>
        </p:txBody>
      </p:sp>
      <p:sp>
        <p:nvSpPr>
          <p:cNvPr id="39" name="Rectangle: Rounded Corners 38">
            <a:extLst>
              <a:ext uri="{FF2B5EF4-FFF2-40B4-BE49-F238E27FC236}">
                <a16:creationId xmlns:a16="http://schemas.microsoft.com/office/drawing/2014/main" id="{12A71BFA-865E-4213-894B-8DD5D60DECFD}"/>
              </a:ext>
            </a:extLst>
          </p:cNvPr>
          <p:cNvSpPr/>
          <p:nvPr/>
        </p:nvSpPr>
        <p:spPr>
          <a:xfrm>
            <a:off x="3563476" y="1349344"/>
            <a:ext cx="2304189" cy="1287816"/>
          </a:xfrm>
          <a:prstGeom prst="roundRect">
            <a:avLst/>
          </a:prstGeom>
          <a:solidFill>
            <a:schemeClr val="accent2">
              <a:lumMod val="40000"/>
              <a:lumOff val="6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t>Use the </a:t>
            </a:r>
            <a:r>
              <a:rPr lang="en-GB" sz="1500" b="1" dirty="0"/>
              <a:t>arrow keys </a:t>
            </a:r>
            <a:r>
              <a:rPr lang="en-GB" sz="1500" dirty="0"/>
              <a:t>to </a:t>
            </a:r>
            <a:r>
              <a:rPr lang="en-GB" sz="1500" b="1" dirty="0"/>
              <a:t>go forwards and backwards </a:t>
            </a:r>
            <a:r>
              <a:rPr lang="en-GB" sz="1500" dirty="0"/>
              <a:t>through your lesson.</a:t>
            </a:r>
            <a:endParaRPr lang="en-GB" sz="1500" dirty="0">
              <a:highlight>
                <a:srgbClr val="FFFF00"/>
              </a:highlight>
            </a:endParaRPr>
          </a:p>
        </p:txBody>
      </p:sp>
      <p:sp>
        <p:nvSpPr>
          <p:cNvPr id="40" name="Rectangle: Rounded Corners 39">
            <a:extLst>
              <a:ext uri="{FF2B5EF4-FFF2-40B4-BE49-F238E27FC236}">
                <a16:creationId xmlns:a16="http://schemas.microsoft.com/office/drawing/2014/main" id="{D811F325-171E-4B77-962B-8E0E74B3FA80}"/>
              </a:ext>
            </a:extLst>
          </p:cNvPr>
          <p:cNvSpPr/>
          <p:nvPr/>
        </p:nvSpPr>
        <p:spPr>
          <a:xfrm>
            <a:off x="6388652" y="1343586"/>
            <a:ext cx="2304189" cy="1300850"/>
          </a:xfrm>
          <a:prstGeom prst="roundRect">
            <a:avLst/>
          </a:prstGeom>
          <a:solidFill>
            <a:schemeClr val="accent2">
              <a:lumMod val="60000"/>
              <a:lumOff val="4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t>To go back to your normal screen</a:t>
            </a:r>
            <a:r>
              <a:rPr lang="en-GB" sz="1500" b="1" dirty="0"/>
              <a:t>, press the esc key</a:t>
            </a:r>
            <a:r>
              <a:rPr lang="en-GB" sz="1500" dirty="0"/>
              <a:t> on your keyboard.</a:t>
            </a:r>
          </a:p>
        </p:txBody>
      </p:sp>
      <p:sp>
        <p:nvSpPr>
          <p:cNvPr id="41" name="Rectangle: Rounded Corners 40">
            <a:extLst>
              <a:ext uri="{FF2B5EF4-FFF2-40B4-BE49-F238E27FC236}">
                <a16:creationId xmlns:a16="http://schemas.microsoft.com/office/drawing/2014/main" id="{1A949420-2552-4666-8631-EA4F92EC3B29}"/>
              </a:ext>
            </a:extLst>
          </p:cNvPr>
          <p:cNvSpPr/>
          <p:nvPr/>
        </p:nvSpPr>
        <p:spPr>
          <a:xfrm>
            <a:off x="349097" y="733412"/>
            <a:ext cx="8343743" cy="419012"/>
          </a:xfrm>
          <a:prstGeom prst="roundRect">
            <a:avLst/>
          </a:prstGeom>
          <a:solidFill>
            <a:schemeClr val="accent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t>Use these buttons </a:t>
            </a:r>
            <a:r>
              <a:rPr lang="en-GB" sz="1500" dirty="0"/>
              <a:t>to get the most out of your lesson.</a:t>
            </a:r>
          </a:p>
        </p:txBody>
      </p:sp>
      <p:sp>
        <p:nvSpPr>
          <p:cNvPr id="42" name="Rectangle 41">
            <a:extLst>
              <a:ext uri="{FF2B5EF4-FFF2-40B4-BE49-F238E27FC236}">
                <a16:creationId xmlns:a16="http://schemas.microsoft.com/office/drawing/2014/main" id="{126156AC-DA4B-4710-B3A1-A7200CBBD1CD}"/>
              </a:ext>
            </a:extLst>
          </p:cNvPr>
          <p:cNvSpPr/>
          <p:nvPr/>
        </p:nvSpPr>
        <p:spPr>
          <a:xfrm>
            <a:off x="374497" y="2307518"/>
            <a:ext cx="517906" cy="28828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43" name="Picture 42">
            <a:extLst>
              <a:ext uri="{FF2B5EF4-FFF2-40B4-BE49-F238E27FC236}">
                <a16:creationId xmlns:a16="http://schemas.microsoft.com/office/drawing/2014/main" id="{15097FD1-D435-4931-A4AC-8F650E3FBFCC}"/>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a:ext>
            </a:extLst>
          </a:blip>
          <a:stretch>
            <a:fillRect/>
          </a:stretch>
        </p:blipFill>
        <p:spPr>
          <a:xfrm>
            <a:off x="6183639" y="2346600"/>
            <a:ext cx="507373" cy="385298"/>
          </a:xfrm>
          <a:prstGeom prst="roundRect">
            <a:avLst/>
          </a:prstGeom>
        </p:spPr>
      </p:pic>
      <p:pic>
        <p:nvPicPr>
          <p:cNvPr id="44" name="Graphic 43" descr="Projector screen">
            <a:extLst>
              <a:ext uri="{FF2B5EF4-FFF2-40B4-BE49-F238E27FC236}">
                <a16:creationId xmlns:a16="http://schemas.microsoft.com/office/drawing/2014/main" id="{0BE67BA8-71E1-4794-9069-F56B4BCBD35F}"/>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410903" y="2214948"/>
            <a:ext cx="558801" cy="558801"/>
          </a:xfrm>
          <a:prstGeom prst="rect">
            <a:avLst/>
          </a:prstGeom>
        </p:spPr>
      </p:pic>
      <p:sp>
        <p:nvSpPr>
          <p:cNvPr id="45" name="TextBox 44">
            <a:extLst>
              <a:ext uri="{FF2B5EF4-FFF2-40B4-BE49-F238E27FC236}">
                <a16:creationId xmlns:a16="http://schemas.microsoft.com/office/drawing/2014/main" id="{303F1AB6-0CB5-42A3-A0FC-884C5898471B}"/>
              </a:ext>
            </a:extLst>
          </p:cNvPr>
          <p:cNvSpPr txBox="1"/>
          <p:nvPr/>
        </p:nvSpPr>
        <p:spPr>
          <a:xfrm>
            <a:off x="537839" y="2243867"/>
            <a:ext cx="345233" cy="369332"/>
          </a:xfrm>
          <a:prstGeom prst="rect">
            <a:avLst/>
          </a:prstGeom>
          <a:noFill/>
        </p:spPr>
        <p:txBody>
          <a:bodyPr wrap="square" rtlCol="0">
            <a:spAutoFit/>
          </a:bodyPr>
          <a:lstStyle/>
          <a:p>
            <a:r>
              <a:rPr lang="en-GB" dirty="0">
                <a:solidFill>
                  <a:schemeClr val="tx1">
                    <a:lumMod val="50000"/>
                    <a:lumOff val="50000"/>
                  </a:schemeClr>
                </a:solidFill>
              </a:rPr>
              <a:t>–</a:t>
            </a:r>
          </a:p>
        </p:txBody>
      </p:sp>
      <p:sp>
        <p:nvSpPr>
          <p:cNvPr id="46" name="Rectangle: Rounded Corners 45">
            <a:extLst>
              <a:ext uri="{FF2B5EF4-FFF2-40B4-BE49-F238E27FC236}">
                <a16:creationId xmlns:a16="http://schemas.microsoft.com/office/drawing/2014/main" id="{2CC4265C-4030-45D5-B5D0-8D75B607BC60}"/>
              </a:ext>
            </a:extLst>
          </p:cNvPr>
          <p:cNvSpPr/>
          <p:nvPr/>
        </p:nvSpPr>
        <p:spPr>
          <a:xfrm>
            <a:off x="3468982" y="2154139"/>
            <a:ext cx="251927" cy="270587"/>
          </a:xfrm>
          <a:prstGeom prst="round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DD5E6F38-2EB5-416F-A57F-F1560655D529}"/>
              </a:ext>
            </a:extLst>
          </p:cNvPr>
          <p:cNvGrpSpPr/>
          <p:nvPr/>
        </p:nvGrpSpPr>
        <p:grpSpPr>
          <a:xfrm>
            <a:off x="3068606" y="2097469"/>
            <a:ext cx="1066478" cy="708383"/>
            <a:chOff x="-3863328" y="3072680"/>
            <a:chExt cx="2132955" cy="1420023"/>
          </a:xfrm>
        </p:grpSpPr>
        <p:sp>
          <p:nvSpPr>
            <p:cNvPr id="48" name="Rectangle: Rounded Corners 47">
              <a:extLst>
                <a:ext uri="{FF2B5EF4-FFF2-40B4-BE49-F238E27FC236}">
                  <a16:creationId xmlns:a16="http://schemas.microsoft.com/office/drawing/2014/main" id="{F271C2AB-FC76-49B7-B56E-6B0F717D287F}"/>
                </a:ext>
              </a:extLst>
            </p:cNvPr>
            <p:cNvSpPr/>
            <p:nvPr/>
          </p:nvSpPr>
          <p:spPr>
            <a:xfrm>
              <a:off x="-2373517" y="3845892"/>
              <a:ext cx="547757" cy="528431"/>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9" name="Rectangle: Rounded Corners 48">
              <a:extLst>
                <a:ext uri="{FF2B5EF4-FFF2-40B4-BE49-F238E27FC236}">
                  <a16:creationId xmlns:a16="http://schemas.microsoft.com/office/drawing/2014/main" id="{340385B5-1D44-4C91-88EB-D34F77078935}"/>
                </a:ext>
              </a:extLst>
            </p:cNvPr>
            <p:cNvSpPr/>
            <p:nvPr/>
          </p:nvSpPr>
          <p:spPr>
            <a:xfrm>
              <a:off x="-3053007" y="3842297"/>
              <a:ext cx="547757" cy="528431"/>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0" name="Rectangle: Rounded Corners 49">
              <a:extLst>
                <a:ext uri="{FF2B5EF4-FFF2-40B4-BE49-F238E27FC236}">
                  <a16:creationId xmlns:a16="http://schemas.microsoft.com/office/drawing/2014/main" id="{9171F8B5-CAAA-4A32-88F7-CD21DFD5ECFC}"/>
                </a:ext>
              </a:extLst>
            </p:cNvPr>
            <p:cNvSpPr/>
            <p:nvPr/>
          </p:nvSpPr>
          <p:spPr>
            <a:xfrm>
              <a:off x="-3714265" y="3830317"/>
              <a:ext cx="547757" cy="528431"/>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1" name="Rectangle: Rounded Corners 50">
              <a:extLst>
                <a:ext uri="{FF2B5EF4-FFF2-40B4-BE49-F238E27FC236}">
                  <a16:creationId xmlns:a16="http://schemas.microsoft.com/office/drawing/2014/main" id="{9006AC1B-DF68-416A-98DF-7BB1B43AE6E5}"/>
                </a:ext>
              </a:extLst>
            </p:cNvPr>
            <p:cNvSpPr/>
            <p:nvPr/>
          </p:nvSpPr>
          <p:spPr>
            <a:xfrm>
              <a:off x="-3054679" y="3167485"/>
              <a:ext cx="547757" cy="528431"/>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52" name="Picture 4" descr="Image result for arrow keys">
              <a:extLst>
                <a:ext uri="{FF2B5EF4-FFF2-40B4-BE49-F238E27FC236}">
                  <a16:creationId xmlns:a16="http://schemas.microsoft.com/office/drawing/2014/main" id="{A09D66D2-37A7-4AD7-8E79-EEF8EEFC5FDB}"/>
                </a:ext>
              </a:extLst>
            </p:cNvPr>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863328" y="3072680"/>
              <a:ext cx="2132955" cy="142002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781989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8DC817-671E-44E9-8527-D6CC36109F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24700" y="621047"/>
            <a:ext cx="2541196" cy="3735168"/>
          </a:xfrm>
          <a:prstGeom prst="rect">
            <a:avLst/>
          </a:prstGeom>
        </p:spPr>
      </p:pic>
      <p:sp>
        <p:nvSpPr>
          <p:cNvPr id="8" name="Shape 114">
            <a:extLst>
              <a:ext uri="{FF2B5EF4-FFF2-40B4-BE49-F238E27FC236}">
                <a16:creationId xmlns:a16="http://schemas.microsoft.com/office/drawing/2014/main" id="{8806C1FF-7E28-42E7-9523-CB2C7C9A51A9}"/>
              </a:ext>
            </a:extLst>
          </p:cNvPr>
          <p:cNvSpPr/>
          <p:nvPr/>
        </p:nvSpPr>
        <p:spPr>
          <a:xfrm>
            <a:off x="768895" y="172872"/>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endParaRPr lang="en-GB" sz="2800" b="1">
              <a:solidFill>
                <a:schemeClr val="tx1"/>
              </a:solidFill>
              <a:latin typeface="Century Gothic" panose="020B0502020202020204" pitchFamily="34" charset="0"/>
              <a:ea typeface="Lato"/>
              <a:cs typeface="Lato"/>
              <a:sym typeface="Lato"/>
            </a:endParaRPr>
          </a:p>
        </p:txBody>
      </p:sp>
      <p:sp>
        <p:nvSpPr>
          <p:cNvPr id="15" name="Shape 114">
            <a:extLst>
              <a:ext uri="{FF2B5EF4-FFF2-40B4-BE49-F238E27FC236}">
                <a16:creationId xmlns:a16="http://schemas.microsoft.com/office/drawing/2014/main" id="{AC98DBA0-58D7-423A-A505-78A2F55BBA58}"/>
              </a:ext>
            </a:extLst>
          </p:cNvPr>
          <p:cNvSpPr/>
          <p:nvPr/>
        </p:nvSpPr>
        <p:spPr>
          <a:xfrm>
            <a:off x="796574" y="181055"/>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endParaRPr lang="en-GB" sz="2800" b="1">
              <a:solidFill>
                <a:schemeClr val="tx1"/>
              </a:solidFill>
              <a:latin typeface="Century Gothic" panose="020B0502020202020204" pitchFamily="34" charset="0"/>
              <a:ea typeface="Lato"/>
              <a:cs typeface="Lato"/>
              <a:sym typeface="Lato"/>
            </a:endParaRPr>
          </a:p>
        </p:txBody>
      </p:sp>
      <p:pic>
        <p:nvPicPr>
          <p:cNvPr id="7" name="Picture 6">
            <a:extLst>
              <a:ext uri="{FF2B5EF4-FFF2-40B4-BE49-F238E27FC236}">
                <a16:creationId xmlns:a16="http://schemas.microsoft.com/office/drawing/2014/main" id="{D9A17F5E-0205-4EED-AFDC-EEBF9A1C307B}"/>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sp>
        <p:nvSpPr>
          <p:cNvPr id="9" name="Rectangle: Rounded Corners 8">
            <a:extLst>
              <a:ext uri="{FF2B5EF4-FFF2-40B4-BE49-F238E27FC236}">
                <a16:creationId xmlns:a16="http://schemas.microsoft.com/office/drawing/2014/main" id="{5EFF8FC8-6B91-4B8A-8C71-DBC2EA63E495}"/>
              </a:ext>
            </a:extLst>
          </p:cNvPr>
          <p:cNvSpPr/>
          <p:nvPr/>
        </p:nvSpPr>
        <p:spPr>
          <a:xfrm>
            <a:off x="275267" y="1454434"/>
            <a:ext cx="4556225" cy="2736490"/>
          </a:xfrm>
          <a:prstGeom prst="roundRect">
            <a:avLst/>
          </a:prstGeom>
          <a:solidFill>
            <a:schemeClr val="accent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rPr>
              <a:t>Status: </a:t>
            </a:r>
            <a:r>
              <a:rPr lang="en-GB" sz="1600" dirty="0">
                <a:solidFill>
                  <a:schemeClr val="tx1"/>
                </a:solidFill>
                <a:latin typeface="Century Gothic" panose="020B0502020202020204" pitchFamily="34" charset="0"/>
              </a:rPr>
              <a:t>Endangered</a:t>
            </a:r>
          </a:p>
          <a:p>
            <a:pPr algn="ctr"/>
            <a:r>
              <a:rPr lang="en-GB" sz="1600" b="1" dirty="0">
                <a:solidFill>
                  <a:schemeClr val="tx1"/>
                </a:solidFill>
                <a:latin typeface="Century Gothic" panose="020B0502020202020204" pitchFamily="34" charset="0"/>
              </a:rPr>
              <a:t>Natural habitat:</a:t>
            </a:r>
            <a:r>
              <a:rPr lang="en-GB" sz="1600" dirty="0">
                <a:solidFill>
                  <a:schemeClr val="tx1"/>
                </a:solidFill>
                <a:latin typeface="Century Gothic" panose="020B0502020202020204" pitchFamily="34" charset="0"/>
              </a:rPr>
              <a:t> Forests in warm countries</a:t>
            </a:r>
          </a:p>
          <a:p>
            <a:pPr algn="ctr"/>
            <a:r>
              <a:rPr lang="en-GB" sz="1600" b="1" dirty="0">
                <a:solidFill>
                  <a:schemeClr val="tx1"/>
                </a:solidFill>
                <a:latin typeface="Century Gothic" panose="020B0502020202020204" pitchFamily="34" charset="0"/>
              </a:rPr>
              <a:t>Food: </a:t>
            </a:r>
            <a:r>
              <a:rPr lang="en-GB" sz="1600" dirty="0">
                <a:solidFill>
                  <a:schemeClr val="tx1"/>
                </a:solidFill>
                <a:latin typeface="Century Gothic" panose="020B0502020202020204" pitchFamily="34" charset="0"/>
              </a:rPr>
              <a:t>Lots of leaves, branches, grass &amp; fruit</a:t>
            </a:r>
          </a:p>
          <a:p>
            <a:pPr algn="ctr"/>
            <a:r>
              <a:rPr lang="en-GB" sz="1600" b="1" dirty="0">
                <a:solidFill>
                  <a:schemeClr val="tx1"/>
                </a:solidFill>
                <a:latin typeface="Century Gothic" panose="020B0502020202020204" pitchFamily="34" charset="0"/>
              </a:rPr>
              <a:t>Sleep: </a:t>
            </a:r>
            <a:r>
              <a:rPr lang="en-GB" sz="1600" dirty="0">
                <a:solidFill>
                  <a:schemeClr val="tx1"/>
                </a:solidFill>
                <a:latin typeface="Century Gothic" panose="020B0502020202020204" pitchFamily="34" charset="0"/>
              </a:rPr>
              <a:t>3-7 hours in captivity but only 2 hours in the wild!</a:t>
            </a:r>
          </a:p>
          <a:p>
            <a:pPr algn="ctr"/>
            <a:r>
              <a:rPr lang="en-GB" sz="1600" b="1" dirty="0">
                <a:solidFill>
                  <a:schemeClr val="tx1"/>
                </a:solidFill>
                <a:latin typeface="Century Gothic" panose="020B0502020202020204" pitchFamily="34" charset="0"/>
              </a:rPr>
              <a:t>Threats:</a:t>
            </a:r>
            <a:r>
              <a:rPr lang="en-GB" sz="1600" dirty="0">
                <a:solidFill>
                  <a:schemeClr val="tx1"/>
                </a:solidFill>
                <a:latin typeface="Century Gothic" panose="020B0502020202020204" pitchFamily="34" charset="0"/>
              </a:rPr>
              <a:t> Deforestation and poachers </a:t>
            </a:r>
            <a:r>
              <a:rPr lang="en-GB" sz="1600" b="1" dirty="0">
                <a:solidFill>
                  <a:schemeClr val="tx1"/>
                </a:solidFill>
                <a:latin typeface="Century Gothic" panose="020B0502020202020204" pitchFamily="34" charset="0"/>
              </a:rPr>
              <a:t>Dangerous? </a:t>
            </a:r>
            <a:r>
              <a:rPr lang="en-GB" sz="1600" dirty="0">
                <a:solidFill>
                  <a:schemeClr val="tx1"/>
                </a:solidFill>
                <a:latin typeface="Century Gothic" panose="020B0502020202020204" pitchFamily="34" charset="0"/>
              </a:rPr>
              <a:t>No</a:t>
            </a:r>
          </a:p>
          <a:p>
            <a:pPr algn="ctr"/>
            <a:r>
              <a:rPr lang="en-GB" sz="1600" b="1" dirty="0">
                <a:solidFill>
                  <a:schemeClr val="tx1"/>
                </a:solidFill>
                <a:latin typeface="Century Gothic" panose="020B0502020202020204" pitchFamily="34" charset="0"/>
              </a:rPr>
              <a:t>Fact: </a:t>
            </a:r>
            <a:r>
              <a:rPr lang="en-GB" sz="1600" dirty="0">
                <a:solidFill>
                  <a:schemeClr val="tx1"/>
                </a:solidFill>
                <a:latin typeface="Century Gothic" panose="020B0502020202020204" pitchFamily="34" charset="0"/>
              </a:rPr>
              <a:t>Elephant populations have declined by 50% in the past 75 years</a:t>
            </a:r>
          </a:p>
        </p:txBody>
      </p:sp>
      <p:sp>
        <p:nvSpPr>
          <p:cNvPr id="18" name="Rectangle: Rounded Corners 33">
            <a:extLst>
              <a:ext uri="{FF2B5EF4-FFF2-40B4-BE49-F238E27FC236}">
                <a16:creationId xmlns:a16="http://schemas.microsoft.com/office/drawing/2014/main" id="{C653836C-0314-4EFF-BD4A-029DEE655619}"/>
              </a:ext>
            </a:extLst>
          </p:cNvPr>
          <p:cNvSpPr/>
          <p:nvPr/>
        </p:nvSpPr>
        <p:spPr>
          <a:xfrm>
            <a:off x="434941" y="831520"/>
            <a:ext cx="1887269" cy="538608"/>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Asian Elephant</a:t>
            </a:r>
          </a:p>
        </p:txBody>
      </p:sp>
      <p:pic>
        <p:nvPicPr>
          <p:cNvPr id="1028" name="Picture 4">
            <a:extLst>
              <a:ext uri="{FF2B5EF4-FFF2-40B4-BE49-F238E27FC236}">
                <a16:creationId xmlns:a16="http://schemas.microsoft.com/office/drawing/2014/main" id="{93B74378-377F-4BBC-9299-D4400C5E8935}"/>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919017" y="5670435"/>
            <a:ext cx="1417295" cy="92124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7E41333-471F-4F6D-BDDE-0630BA685FDB}"/>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003014" y="2193181"/>
            <a:ext cx="1613203" cy="2281309"/>
          </a:xfrm>
          <a:prstGeom prst="rect">
            <a:avLst/>
          </a:prstGeom>
        </p:spPr>
      </p:pic>
      <p:pic>
        <p:nvPicPr>
          <p:cNvPr id="30" name="Graphic 29" descr="Elephant">
            <a:extLst>
              <a:ext uri="{FF2B5EF4-FFF2-40B4-BE49-F238E27FC236}">
                <a16:creationId xmlns:a16="http://schemas.microsoft.com/office/drawing/2014/main" id="{25236314-D875-4F80-B3E7-E90881C90BD6}"/>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2349889" y="635393"/>
            <a:ext cx="914400" cy="914400"/>
          </a:xfrm>
          <a:prstGeom prst="rect">
            <a:avLst/>
          </a:prstGeom>
        </p:spPr>
      </p:pic>
      <p:pic>
        <p:nvPicPr>
          <p:cNvPr id="26" name="Picture 10" descr="Forest icon">
            <a:extLst>
              <a:ext uri="{FF2B5EF4-FFF2-40B4-BE49-F238E27FC236}">
                <a16:creationId xmlns:a16="http://schemas.microsoft.com/office/drawing/2014/main" id="{A10ACE51-15B3-44BE-8202-EC7A417E4121}"/>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5036787" y="5871677"/>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Large Tree icon">
            <a:extLst>
              <a:ext uri="{FF2B5EF4-FFF2-40B4-BE49-F238E27FC236}">
                <a16:creationId xmlns:a16="http://schemas.microsoft.com/office/drawing/2014/main" id="{BEA74AEC-BD3B-4850-9214-C494C5B2DB8E}"/>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7997176" y="5871677"/>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DEE5487A-AA93-4ED7-AFAB-F60392A2B8F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89392" y="241282"/>
            <a:ext cx="834014" cy="802514"/>
          </a:xfrm>
          <a:prstGeom prst="rect">
            <a:avLst/>
          </a:prstGeom>
        </p:spPr>
      </p:pic>
      <p:sp>
        <p:nvSpPr>
          <p:cNvPr id="31" name="Cloud 30">
            <a:extLst>
              <a:ext uri="{FF2B5EF4-FFF2-40B4-BE49-F238E27FC236}">
                <a16:creationId xmlns:a16="http://schemas.microsoft.com/office/drawing/2014/main" id="{0F0F3FF3-74C8-4B05-8D62-98AAB7413DEC}"/>
              </a:ext>
            </a:extLst>
          </p:cNvPr>
          <p:cNvSpPr/>
          <p:nvPr/>
        </p:nvSpPr>
        <p:spPr>
          <a:xfrm>
            <a:off x="5207610" y="4491179"/>
            <a:ext cx="3320390" cy="1446348"/>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Should elephants live in the wild or in a zoo? Why?</a:t>
            </a:r>
            <a:endParaRPr lang="en-GB" sz="1600" dirty="0"/>
          </a:p>
        </p:txBody>
      </p:sp>
      <p:sp>
        <p:nvSpPr>
          <p:cNvPr id="32" name="Rectangle: Rounded Corners 31">
            <a:extLst>
              <a:ext uri="{FF2B5EF4-FFF2-40B4-BE49-F238E27FC236}">
                <a16:creationId xmlns:a16="http://schemas.microsoft.com/office/drawing/2014/main" id="{B9CBD61E-B99B-486A-BC0F-39EC977397C3}"/>
              </a:ext>
            </a:extLst>
          </p:cNvPr>
          <p:cNvSpPr/>
          <p:nvPr/>
        </p:nvSpPr>
        <p:spPr>
          <a:xfrm>
            <a:off x="616000" y="4818307"/>
            <a:ext cx="1885118" cy="720000"/>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rPr>
              <a:t>In the wild:</a:t>
            </a:r>
            <a:r>
              <a:rPr lang="en-GB" sz="1600" dirty="0">
                <a:solidFill>
                  <a:schemeClr val="tx1"/>
                </a:solidFill>
                <a:latin typeface="Century Gothic" panose="020B0502020202020204" pitchFamily="34" charset="0"/>
              </a:rPr>
              <a:t> </a:t>
            </a:r>
          </a:p>
          <a:p>
            <a:pPr algn="ctr"/>
            <a:r>
              <a:rPr lang="en-GB" sz="1600" dirty="0">
                <a:solidFill>
                  <a:schemeClr val="tx1"/>
                </a:solidFill>
                <a:latin typeface="Century Gothic" panose="020B0502020202020204" pitchFamily="34" charset="0"/>
              </a:rPr>
              <a:t>Up to 60 years</a:t>
            </a:r>
          </a:p>
        </p:txBody>
      </p:sp>
      <p:sp>
        <p:nvSpPr>
          <p:cNvPr id="33" name="Rectangle: Rounded Corners 32">
            <a:extLst>
              <a:ext uri="{FF2B5EF4-FFF2-40B4-BE49-F238E27FC236}">
                <a16:creationId xmlns:a16="http://schemas.microsoft.com/office/drawing/2014/main" id="{D5C6A7BE-F2E5-4789-8A4A-D2FF11450EC0}"/>
              </a:ext>
            </a:extLst>
          </p:cNvPr>
          <p:cNvSpPr/>
          <p:nvPr/>
        </p:nvSpPr>
        <p:spPr>
          <a:xfrm>
            <a:off x="2591385" y="4818307"/>
            <a:ext cx="1885118" cy="720000"/>
          </a:xfrm>
          <a:prstGeom prst="roundRect">
            <a:avLst/>
          </a:prstGeom>
          <a:solidFill>
            <a:schemeClr val="bg1">
              <a:lumMod val="9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rPr>
              <a:t>In a zoo: </a:t>
            </a:r>
          </a:p>
          <a:p>
            <a:pPr algn="ctr"/>
            <a:r>
              <a:rPr lang="en-GB" sz="1600" dirty="0">
                <a:solidFill>
                  <a:schemeClr val="tx1"/>
                </a:solidFill>
                <a:latin typeface="Century Gothic" panose="020B0502020202020204" pitchFamily="34" charset="0"/>
              </a:rPr>
              <a:t>17 years</a:t>
            </a:r>
          </a:p>
        </p:txBody>
      </p:sp>
      <p:sp>
        <p:nvSpPr>
          <p:cNvPr id="34" name="Rectangle: Rounded Corners 33">
            <a:extLst>
              <a:ext uri="{FF2B5EF4-FFF2-40B4-BE49-F238E27FC236}">
                <a16:creationId xmlns:a16="http://schemas.microsoft.com/office/drawing/2014/main" id="{930CF610-09CD-42D6-AEC4-4F8BDD81D032}"/>
              </a:ext>
            </a:extLst>
          </p:cNvPr>
          <p:cNvSpPr/>
          <p:nvPr/>
        </p:nvSpPr>
        <p:spPr>
          <a:xfrm>
            <a:off x="616000" y="5896104"/>
            <a:ext cx="1885118" cy="542481"/>
          </a:xfrm>
          <a:prstGeom prst="roundRect">
            <a:avLst/>
          </a:prstGeom>
          <a:solidFill>
            <a:schemeClr val="bg1">
              <a:lumMod val="9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Size</a:t>
            </a:r>
            <a:r>
              <a:rPr lang="en-GB" sz="1600" dirty="0">
                <a:solidFill>
                  <a:schemeClr val="tx1"/>
                </a:solidFill>
                <a:latin typeface="Century Gothic" panose="020B0502020202020204" pitchFamily="34" charset="0"/>
                <a:ea typeface="Century Gothic"/>
                <a:cs typeface="Century Gothic"/>
                <a:sym typeface="Century Gothic"/>
              </a:rPr>
              <a:t>:</a:t>
            </a:r>
          </a:p>
        </p:txBody>
      </p:sp>
      <p:sp>
        <p:nvSpPr>
          <p:cNvPr id="35" name="Rectangle: Rounded Corners 34">
            <a:extLst>
              <a:ext uri="{FF2B5EF4-FFF2-40B4-BE49-F238E27FC236}">
                <a16:creationId xmlns:a16="http://schemas.microsoft.com/office/drawing/2014/main" id="{8AABCB34-519A-4272-A6A3-4BFE0A7B52F6}"/>
              </a:ext>
            </a:extLst>
          </p:cNvPr>
          <p:cNvSpPr/>
          <p:nvPr/>
        </p:nvSpPr>
        <p:spPr>
          <a:xfrm>
            <a:off x="616000" y="4315085"/>
            <a:ext cx="3860503" cy="363742"/>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rPr>
              <a:t>How long do they live?</a:t>
            </a:r>
            <a:endParaRPr lang="en-GB" sz="1600" dirty="0">
              <a:solidFill>
                <a:schemeClr val="tx1"/>
              </a:solidFill>
              <a:latin typeface="Century Gothic" panose="020B0502020202020204" pitchFamily="34" charset="0"/>
            </a:endParaRPr>
          </a:p>
        </p:txBody>
      </p:sp>
      <p:sp>
        <p:nvSpPr>
          <p:cNvPr id="20" name="Shape 114">
            <a:extLst>
              <a:ext uri="{FF2B5EF4-FFF2-40B4-BE49-F238E27FC236}">
                <a16:creationId xmlns:a16="http://schemas.microsoft.com/office/drawing/2014/main" id="{97F9AB23-30B2-473C-97C7-3700E6E7E2B3}"/>
              </a:ext>
            </a:extLst>
          </p:cNvPr>
          <p:cNvSpPr/>
          <p:nvPr/>
        </p:nvSpPr>
        <p:spPr>
          <a:xfrm>
            <a:off x="987484" y="208607"/>
            <a:ext cx="7568194"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800" b="1" dirty="0">
                <a:solidFill>
                  <a:schemeClr val="tx1"/>
                </a:solidFill>
                <a:latin typeface="Century Gothic" panose="020B0502020202020204" pitchFamily="34" charset="0"/>
                <a:ea typeface="Lato"/>
                <a:cs typeface="Lato"/>
                <a:sym typeface="Lato"/>
              </a:rPr>
              <a:t>Is every animal different?</a:t>
            </a:r>
          </a:p>
        </p:txBody>
      </p:sp>
    </p:spTree>
    <p:extLst>
      <p:ext uri="{BB962C8B-B14F-4D97-AF65-F5344CB8AC3E}">
        <p14:creationId xmlns:p14="http://schemas.microsoft.com/office/powerpoint/2010/main" val="1528224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25A9F0CD-B060-4A5B-89C8-FDA413D38EE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372017" y="434105"/>
            <a:ext cx="2528138" cy="4023250"/>
          </a:xfrm>
          <a:prstGeom prst="rect">
            <a:avLst/>
          </a:prstGeom>
        </p:spPr>
      </p:pic>
      <p:sp>
        <p:nvSpPr>
          <p:cNvPr id="8" name="Shape 114">
            <a:extLst>
              <a:ext uri="{FF2B5EF4-FFF2-40B4-BE49-F238E27FC236}">
                <a16:creationId xmlns:a16="http://schemas.microsoft.com/office/drawing/2014/main" id="{8806C1FF-7E28-42E7-9523-CB2C7C9A51A9}"/>
              </a:ext>
            </a:extLst>
          </p:cNvPr>
          <p:cNvSpPr/>
          <p:nvPr/>
        </p:nvSpPr>
        <p:spPr>
          <a:xfrm>
            <a:off x="768895" y="172872"/>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endParaRPr lang="en-GB" sz="2800" b="1">
              <a:solidFill>
                <a:schemeClr val="tx1"/>
              </a:solidFill>
              <a:latin typeface="Century Gothic" panose="020B0502020202020204" pitchFamily="34" charset="0"/>
              <a:ea typeface="Lato"/>
              <a:cs typeface="Lato"/>
              <a:sym typeface="Lato"/>
            </a:endParaRPr>
          </a:p>
        </p:txBody>
      </p:sp>
      <p:sp>
        <p:nvSpPr>
          <p:cNvPr id="15" name="Shape 114">
            <a:extLst>
              <a:ext uri="{FF2B5EF4-FFF2-40B4-BE49-F238E27FC236}">
                <a16:creationId xmlns:a16="http://schemas.microsoft.com/office/drawing/2014/main" id="{AC98DBA0-58D7-423A-A505-78A2F55BBA58}"/>
              </a:ext>
            </a:extLst>
          </p:cNvPr>
          <p:cNvSpPr/>
          <p:nvPr/>
        </p:nvSpPr>
        <p:spPr>
          <a:xfrm>
            <a:off x="796574" y="181055"/>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endParaRPr lang="en-GB" sz="2800" b="1">
              <a:solidFill>
                <a:schemeClr val="tx1"/>
              </a:solidFill>
              <a:latin typeface="Century Gothic" panose="020B0502020202020204" pitchFamily="34" charset="0"/>
              <a:ea typeface="Lato"/>
              <a:cs typeface="Lato"/>
              <a:sym typeface="Lato"/>
            </a:endParaRPr>
          </a:p>
        </p:txBody>
      </p:sp>
      <p:pic>
        <p:nvPicPr>
          <p:cNvPr id="7" name="Picture 6">
            <a:extLst>
              <a:ext uri="{FF2B5EF4-FFF2-40B4-BE49-F238E27FC236}">
                <a16:creationId xmlns:a16="http://schemas.microsoft.com/office/drawing/2014/main" id="{D9A17F5E-0205-4EED-AFDC-EEBF9A1C307B}"/>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sp>
        <p:nvSpPr>
          <p:cNvPr id="9" name="Rectangle: Rounded Corners 8">
            <a:extLst>
              <a:ext uri="{FF2B5EF4-FFF2-40B4-BE49-F238E27FC236}">
                <a16:creationId xmlns:a16="http://schemas.microsoft.com/office/drawing/2014/main" id="{5EFF8FC8-6B91-4B8A-8C71-DBC2EA63E495}"/>
              </a:ext>
            </a:extLst>
          </p:cNvPr>
          <p:cNvSpPr/>
          <p:nvPr/>
        </p:nvSpPr>
        <p:spPr>
          <a:xfrm>
            <a:off x="4477351" y="1306126"/>
            <a:ext cx="4311741" cy="2853974"/>
          </a:xfrm>
          <a:prstGeom prst="roundRect">
            <a:avLst/>
          </a:prstGeom>
          <a:solidFill>
            <a:schemeClr val="accent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rPr>
              <a:t>Status:</a:t>
            </a:r>
            <a:r>
              <a:rPr lang="en-GB" sz="1600" dirty="0">
                <a:solidFill>
                  <a:schemeClr val="tx1"/>
                </a:solidFill>
                <a:latin typeface="Century Gothic" panose="020B0502020202020204" pitchFamily="34" charset="0"/>
              </a:rPr>
              <a:t> Near threatened</a:t>
            </a:r>
          </a:p>
          <a:p>
            <a:pPr algn="ctr"/>
            <a:r>
              <a:rPr lang="en-GB" sz="1600" b="1" dirty="0">
                <a:solidFill>
                  <a:schemeClr val="tx1"/>
                </a:solidFill>
                <a:latin typeface="Century Gothic" panose="020B0502020202020204" pitchFamily="34" charset="0"/>
              </a:rPr>
              <a:t>Natural habitat:</a:t>
            </a:r>
            <a:r>
              <a:rPr lang="en-GB" sz="1600" dirty="0">
                <a:solidFill>
                  <a:schemeClr val="tx1"/>
                </a:solidFill>
                <a:latin typeface="Century Gothic" panose="020B0502020202020204" pitchFamily="34" charset="0"/>
              </a:rPr>
              <a:t> Antarctic ice, where it’s sometimes as cold as -60</a:t>
            </a:r>
            <a:r>
              <a:rPr lang="en-GB" sz="1600" dirty="0"/>
              <a:t>°C!</a:t>
            </a:r>
          </a:p>
          <a:p>
            <a:pPr algn="ctr"/>
            <a:r>
              <a:rPr lang="en-GB" sz="1600" b="1" dirty="0">
                <a:solidFill>
                  <a:schemeClr val="tx1"/>
                </a:solidFill>
                <a:latin typeface="Century Gothic" panose="020B0502020202020204" pitchFamily="34" charset="0"/>
              </a:rPr>
              <a:t>Food: </a:t>
            </a:r>
            <a:r>
              <a:rPr lang="en-GB" sz="1600" dirty="0">
                <a:solidFill>
                  <a:schemeClr val="tx1"/>
                </a:solidFill>
                <a:latin typeface="Century Gothic" panose="020B0502020202020204" pitchFamily="34" charset="0"/>
              </a:rPr>
              <a:t>Fish, squid &amp; krill</a:t>
            </a:r>
          </a:p>
          <a:p>
            <a:pPr algn="ctr"/>
            <a:r>
              <a:rPr lang="en-GB" sz="1600" b="1" dirty="0">
                <a:solidFill>
                  <a:schemeClr val="tx1"/>
                </a:solidFill>
                <a:latin typeface="Century Gothic" panose="020B0502020202020204" pitchFamily="34" charset="0"/>
              </a:rPr>
              <a:t>Sleep: </a:t>
            </a:r>
            <a:r>
              <a:rPr lang="en-GB" sz="1600" dirty="0">
                <a:solidFill>
                  <a:schemeClr val="tx1"/>
                </a:solidFill>
                <a:latin typeface="Century Gothic" panose="020B0502020202020204" pitchFamily="34" charset="0"/>
              </a:rPr>
              <a:t>Up to 21 hours</a:t>
            </a:r>
          </a:p>
          <a:p>
            <a:pPr algn="ctr"/>
            <a:r>
              <a:rPr lang="en-GB" sz="1600" b="1" dirty="0">
                <a:solidFill>
                  <a:schemeClr val="tx1"/>
                </a:solidFill>
                <a:latin typeface="Century Gothic" panose="020B0502020202020204" pitchFamily="34" charset="0"/>
              </a:rPr>
              <a:t>Threats: </a:t>
            </a:r>
            <a:r>
              <a:rPr lang="en-GB" sz="1600" dirty="0">
                <a:solidFill>
                  <a:schemeClr val="tx1"/>
                </a:solidFill>
                <a:latin typeface="Century Gothic" panose="020B0502020202020204" pitchFamily="34" charset="0"/>
              </a:rPr>
              <a:t>Not enough food or ice to live on, disease, eaten by other animals</a:t>
            </a:r>
          </a:p>
          <a:p>
            <a:pPr algn="ctr"/>
            <a:r>
              <a:rPr lang="en-GB" sz="1600" b="1" dirty="0">
                <a:solidFill>
                  <a:schemeClr val="tx1"/>
                </a:solidFill>
                <a:latin typeface="Century Gothic" panose="020B0502020202020204" pitchFamily="34" charset="0"/>
              </a:rPr>
              <a:t>Dangerous? </a:t>
            </a:r>
            <a:r>
              <a:rPr lang="en-GB" sz="1600" dirty="0">
                <a:solidFill>
                  <a:schemeClr val="tx1"/>
                </a:solidFill>
                <a:latin typeface="Century Gothic" panose="020B0502020202020204" pitchFamily="34" charset="0"/>
              </a:rPr>
              <a:t>No</a:t>
            </a:r>
          </a:p>
          <a:p>
            <a:pPr algn="ctr"/>
            <a:r>
              <a:rPr lang="en-GB" sz="1600" b="1" dirty="0">
                <a:solidFill>
                  <a:schemeClr val="tx1"/>
                </a:solidFill>
                <a:latin typeface="Century Gothic" panose="020B0502020202020204" pitchFamily="34" charset="0"/>
              </a:rPr>
              <a:t>Fact</a:t>
            </a:r>
            <a:r>
              <a:rPr lang="en-GB" sz="1600" dirty="0">
                <a:solidFill>
                  <a:schemeClr val="tx1"/>
                </a:solidFill>
                <a:latin typeface="Century Gothic" panose="020B0502020202020204" pitchFamily="34" charset="0"/>
              </a:rPr>
              <a:t>: They can dive up to 1,850 feet!</a:t>
            </a:r>
          </a:p>
        </p:txBody>
      </p:sp>
      <p:sp>
        <p:nvSpPr>
          <p:cNvPr id="18" name="Rectangle: Rounded Corners 33">
            <a:extLst>
              <a:ext uri="{FF2B5EF4-FFF2-40B4-BE49-F238E27FC236}">
                <a16:creationId xmlns:a16="http://schemas.microsoft.com/office/drawing/2014/main" id="{C653836C-0314-4EFF-BD4A-029DEE655619}"/>
              </a:ext>
            </a:extLst>
          </p:cNvPr>
          <p:cNvSpPr/>
          <p:nvPr/>
        </p:nvSpPr>
        <p:spPr>
          <a:xfrm>
            <a:off x="6033498" y="617391"/>
            <a:ext cx="1853042" cy="538608"/>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Emperor Penguin</a:t>
            </a:r>
          </a:p>
        </p:txBody>
      </p:sp>
      <p:pic>
        <p:nvPicPr>
          <p:cNvPr id="6" name="Picture 5">
            <a:extLst>
              <a:ext uri="{FF2B5EF4-FFF2-40B4-BE49-F238E27FC236}">
                <a16:creationId xmlns:a16="http://schemas.microsoft.com/office/drawing/2014/main" id="{5212C4DE-A1FF-4EBD-936B-EFC09C1C9903}"/>
              </a:ext>
            </a:extLst>
          </p:cNvPr>
          <p:cNvPicPr>
            <a:picLocks noChangeAspect="1"/>
          </p:cNvPicPr>
          <p:nvPr/>
        </p:nvPicPr>
        <p:blipFill>
          <a:blip r:embed="rId5"/>
          <a:stretch>
            <a:fillRect/>
          </a:stretch>
        </p:blipFill>
        <p:spPr>
          <a:xfrm>
            <a:off x="6767929" y="5582342"/>
            <a:ext cx="1690379" cy="1067051"/>
          </a:xfrm>
          <a:prstGeom prst="rect">
            <a:avLst/>
          </a:prstGeom>
        </p:spPr>
      </p:pic>
      <p:pic>
        <p:nvPicPr>
          <p:cNvPr id="22" name="Picture 21">
            <a:extLst>
              <a:ext uri="{FF2B5EF4-FFF2-40B4-BE49-F238E27FC236}">
                <a16:creationId xmlns:a16="http://schemas.microsoft.com/office/drawing/2014/main" id="{B6476B59-1C36-4C50-9D89-8378E918CF11}"/>
              </a:ext>
            </a:extLst>
          </p:cNvPr>
          <p:cNvPicPr>
            <a:picLocks noChangeAspect="1"/>
          </p:cNvPicPr>
          <p:nvPr/>
        </p:nvPicPr>
        <p:blipFill rotWithShape="1">
          <a:blip r:embed="rId6" cstate="screen">
            <a:clrChange>
              <a:clrFrom>
                <a:srgbClr val="FCFEFD"/>
              </a:clrFrom>
              <a:clrTo>
                <a:srgbClr val="FCFEFD">
                  <a:alpha val="0"/>
                </a:srgbClr>
              </a:clrTo>
            </a:clrChange>
            <a:extLst>
              <a:ext uri="{28A0092B-C50C-407E-A947-70E740481C1C}">
                <a14:useLocalDpi xmlns:a14="http://schemas.microsoft.com/office/drawing/2010/main"/>
              </a:ext>
            </a:extLst>
          </a:blip>
          <a:srcRect/>
          <a:stretch/>
        </p:blipFill>
        <p:spPr>
          <a:xfrm>
            <a:off x="2130827" y="2277391"/>
            <a:ext cx="1691390" cy="1888983"/>
          </a:xfrm>
          <a:prstGeom prst="ellipse">
            <a:avLst/>
          </a:prstGeom>
        </p:spPr>
      </p:pic>
      <p:pic>
        <p:nvPicPr>
          <p:cNvPr id="31" name="Graphic 30" descr="Penguin">
            <a:extLst>
              <a:ext uri="{FF2B5EF4-FFF2-40B4-BE49-F238E27FC236}">
                <a16:creationId xmlns:a16="http://schemas.microsoft.com/office/drawing/2014/main" id="{F780E6C6-7A43-46A4-BE48-9EDCD29DF5B7}"/>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5105259" y="382629"/>
            <a:ext cx="914400" cy="914400"/>
          </a:xfrm>
          <a:prstGeom prst="rect">
            <a:avLst/>
          </a:prstGeom>
        </p:spPr>
      </p:pic>
      <p:pic>
        <p:nvPicPr>
          <p:cNvPr id="2050" name="Picture 2" descr="Iceberg icon">
            <a:extLst>
              <a:ext uri="{FF2B5EF4-FFF2-40B4-BE49-F238E27FC236}">
                <a16:creationId xmlns:a16="http://schemas.microsoft.com/office/drawing/2014/main" id="{9708A78A-C7F2-427E-8F14-CBB7F1DE496C}"/>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89392" y="5896718"/>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loat icon">
            <a:extLst>
              <a:ext uri="{FF2B5EF4-FFF2-40B4-BE49-F238E27FC236}">
                <a16:creationId xmlns:a16="http://schemas.microsoft.com/office/drawing/2014/main" id="{AB07678D-8BDA-4BD5-B43E-F4A249D46CB9}"/>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3462217" y="5896718"/>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82EC25FB-B77F-4429-BE82-F411B743883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89392" y="241282"/>
            <a:ext cx="834014" cy="802514"/>
          </a:xfrm>
          <a:prstGeom prst="rect">
            <a:avLst/>
          </a:prstGeom>
        </p:spPr>
      </p:pic>
      <p:sp>
        <p:nvSpPr>
          <p:cNvPr id="30" name="Cloud 29">
            <a:extLst>
              <a:ext uri="{FF2B5EF4-FFF2-40B4-BE49-F238E27FC236}">
                <a16:creationId xmlns:a16="http://schemas.microsoft.com/office/drawing/2014/main" id="{EDFB00C7-0106-4D2B-97EB-D6B10DC5EFCE}"/>
              </a:ext>
            </a:extLst>
          </p:cNvPr>
          <p:cNvSpPr/>
          <p:nvPr/>
        </p:nvSpPr>
        <p:spPr>
          <a:xfrm>
            <a:off x="518912" y="4502599"/>
            <a:ext cx="3381385" cy="1446348"/>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Should emperor penguins live in the wild or in a zoo? Why?</a:t>
            </a:r>
            <a:endParaRPr lang="en-GB" sz="1600" dirty="0"/>
          </a:p>
        </p:txBody>
      </p:sp>
      <p:sp>
        <p:nvSpPr>
          <p:cNvPr id="32" name="Rectangle: Rounded Corners 31">
            <a:extLst>
              <a:ext uri="{FF2B5EF4-FFF2-40B4-BE49-F238E27FC236}">
                <a16:creationId xmlns:a16="http://schemas.microsoft.com/office/drawing/2014/main" id="{069CC976-B4BF-4444-A814-4182FBBEE1C0}"/>
              </a:ext>
            </a:extLst>
          </p:cNvPr>
          <p:cNvSpPr/>
          <p:nvPr/>
        </p:nvSpPr>
        <p:spPr>
          <a:xfrm>
            <a:off x="4695175" y="4882494"/>
            <a:ext cx="1885118" cy="720000"/>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rPr>
              <a:t>In the wild:</a:t>
            </a:r>
            <a:r>
              <a:rPr lang="en-GB" sz="1600" dirty="0">
                <a:solidFill>
                  <a:schemeClr val="tx1"/>
                </a:solidFill>
                <a:latin typeface="Century Gothic" panose="020B0502020202020204" pitchFamily="34" charset="0"/>
              </a:rPr>
              <a:t> </a:t>
            </a:r>
          </a:p>
          <a:p>
            <a:pPr algn="ctr"/>
            <a:r>
              <a:rPr lang="en-GB" sz="1600" dirty="0">
                <a:solidFill>
                  <a:schemeClr val="tx1"/>
                </a:solidFill>
                <a:latin typeface="Century Gothic" panose="020B0502020202020204" pitchFamily="34" charset="0"/>
              </a:rPr>
              <a:t>15-20 years</a:t>
            </a:r>
          </a:p>
        </p:txBody>
      </p:sp>
      <p:sp>
        <p:nvSpPr>
          <p:cNvPr id="33" name="Rectangle: Rounded Corners 32">
            <a:extLst>
              <a:ext uri="{FF2B5EF4-FFF2-40B4-BE49-F238E27FC236}">
                <a16:creationId xmlns:a16="http://schemas.microsoft.com/office/drawing/2014/main" id="{39794B45-B21A-4A00-A6B5-D3F1A63D7FDA}"/>
              </a:ext>
            </a:extLst>
          </p:cNvPr>
          <p:cNvSpPr/>
          <p:nvPr/>
        </p:nvSpPr>
        <p:spPr>
          <a:xfrm>
            <a:off x="6670560" y="4882494"/>
            <a:ext cx="1885118" cy="720000"/>
          </a:xfrm>
          <a:prstGeom prst="roundRect">
            <a:avLst/>
          </a:prstGeom>
          <a:solidFill>
            <a:schemeClr val="bg1">
              <a:lumMod val="9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rPr>
              <a:t>In a zoo: </a:t>
            </a:r>
          </a:p>
          <a:p>
            <a:pPr algn="ctr"/>
            <a:r>
              <a:rPr lang="en-GB" sz="1600" dirty="0">
                <a:solidFill>
                  <a:schemeClr val="tx1"/>
                </a:solidFill>
                <a:latin typeface="Century Gothic" panose="020B0502020202020204" pitchFamily="34" charset="0"/>
              </a:rPr>
              <a:t>40 years</a:t>
            </a:r>
          </a:p>
        </p:txBody>
      </p:sp>
      <p:sp>
        <p:nvSpPr>
          <p:cNvPr id="34" name="Rectangle: Rounded Corners 33">
            <a:extLst>
              <a:ext uri="{FF2B5EF4-FFF2-40B4-BE49-F238E27FC236}">
                <a16:creationId xmlns:a16="http://schemas.microsoft.com/office/drawing/2014/main" id="{6C58FDE5-6C84-4C0E-AAF7-FA670F15AF74}"/>
              </a:ext>
            </a:extLst>
          </p:cNvPr>
          <p:cNvSpPr/>
          <p:nvPr/>
        </p:nvSpPr>
        <p:spPr>
          <a:xfrm>
            <a:off x="4676126" y="5858964"/>
            <a:ext cx="1885118" cy="542481"/>
          </a:xfrm>
          <a:prstGeom prst="roundRect">
            <a:avLst/>
          </a:prstGeom>
          <a:solidFill>
            <a:schemeClr val="bg1">
              <a:lumMod val="9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Size</a:t>
            </a:r>
            <a:r>
              <a:rPr lang="en-GB" sz="1600" dirty="0">
                <a:solidFill>
                  <a:schemeClr val="tx1"/>
                </a:solidFill>
                <a:latin typeface="Century Gothic" panose="020B0502020202020204" pitchFamily="34" charset="0"/>
                <a:ea typeface="Century Gothic"/>
                <a:cs typeface="Century Gothic"/>
                <a:sym typeface="Century Gothic"/>
              </a:rPr>
              <a:t>:</a:t>
            </a:r>
          </a:p>
        </p:txBody>
      </p:sp>
      <p:sp>
        <p:nvSpPr>
          <p:cNvPr id="35" name="Rectangle: Rounded Corners 34">
            <a:extLst>
              <a:ext uri="{FF2B5EF4-FFF2-40B4-BE49-F238E27FC236}">
                <a16:creationId xmlns:a16="http://schemas.microsoft.com/office/drawing/2014/main" id="{E70558D1-E69C-4C78-880C-E9D348A7DDFF}"/>
              </a:ext>
            </a:extLst>
          </p:cNvPr>
          <p:cNvSpPr/>
          <p:nvPr/>
        </p:nvSpPr>
        <p:spPr>
          <a:xfrm>
            <a:off x="4695175" y="4379272"/>
            <a:ext cx="3860503" cy="363742"/>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rPr>
              <a:t>How long do they live?</a:t>
            </a:r>
            <a:endParaRPr lang="en-GB" sz="1600" dirty="0">
              <a:solidFill>
                <a:schemeClr val="tx1"/>
              </a:solidFill>
              <a:latin typeface="Century Gothic" panose="020B0502020202020204" pitchFamily="34" charset="0"/>
            </a:endParaRPr>
          </a:p>
        </p:txBody>
      </p:sp>
      <p:sp>
        <p:nvSpPr>
          <p:cNvPr id="20" name="Shape 114">
            <a:extLst>
              <a:ext uri="{FF2B5EF4-FFF2-40B4-BE49-F238E27FC236}">
                <a16:creationId xmlns:a16="http://schemas.microsoft.com/office/drawing/2014/main" id="{A37ADE7E-035B-4590-A0A1-56CCF7FE69A4}"/>
              </a:ext>
            </a:extLst>
          </p:cNvPr>
          <p:cNvSpPr/>
          <p:nvPr/>
        </p:nvSpPr>
        <p:spPr>
          <a:xfrm>
            <a:off x="987484" y="208607"/>
            <a:ext cx="7568194"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800" b="1" dirty="0">
                <a:solidFill>
                  <a:schemeClr val="tx1"/>
                </a:solidFill>
                <a:latin typeface="Century Gothic" panose="020B0502020202020204" pitchFamily="34" charset="0"/>
                <a:ea typeface="Lato"/>
                <a:cs typeface="Lato"/>
                <a:sym typeface="Lato"/>
              </a:rPr>
              <a:t>Is every animal different?</a:t>
            </a:r>
          </a:p>
        </p:txBody>
      </p:sp>
    </p:spTree>
    <p:extLst>
      <p:ext uri="{BB962C8B-B14F-4D97-AF65-F5344CB8AC3E}">
        <p14:creationId xmlns:p14="http://schemas.microsoft.com/office/powerpoint/2010/main" val="1291395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E913D3-1F2C-474D-A84F-21119CCFCCC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18182" y="826837"/>
            <a:ext cx="2428322" cy="3107974"/>
          </a:xfrm>
          <a:prstGeom prst="rect">
            <a:avLst/>
          </a:prstGeom>
        </p:spPr>
      </p:pic>
      <p:pic>
        <p:nvPicPr>
          <p:cNvPr id="3074" name="Picture 2">
            <a:extLst>
              <a:ext uri="{FF2B5EF4-FFF2-40B4-BE49-F238E27FC236}">
                <a16:creationId xmlns:a16="http://schemas.microsoft.com/office/drawing/2014/main" id="{5DE4AC57-2AAB-44C4-ACB3-DD37E6939EF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39785" y="5357900"/>
            <a:ext cx="2055166" cy="1335858"/>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Rounded Corners 20">
            <a:extLst>
              <a:ext uri="{FF2B5EF4-FFF2-40B4-BE49-F238E27FC236}">
                <a16:creationId xmlns:a16="http://schemas.microsoft.com/office/drawing/2014/main" id="{378542E7-8273-4B05-8E95-92AE378F8E82}"/>
              </a:ext>
            </a:extLst>
          </p:cNvPr>
          <p:cNvSpPr/>
          <p:nvPr/>
        </p:nvSpPr>
        <p:spPr>
          <a:xfrm>
            <a:off x="275267" y="1454434"/>
            <a:ext cx="4556225" cy="2736490"/>
          </a:xfrm>
          <a:prstGeom prst="roundRect">
            <a:avLst/>
          </a:prstGeom>
          <a:solidFill>
            <a:schemeClr val="accent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rPr>
              <a:t>Status:</a:t>
            </a:r>
            <a:r>
              <a:rPr lang="en-GB" sz="1600" dirty="0">
                <a:solidFill>
                  <a:schemeClr val="tx1"/>
                </a:solidFill>
                <a:latin typeface="Century Gothic" panose="020B0502020202020204" pitchFamily="34" charset="0"/>
              </a:rPr>
              <a:t> Vulnerable</a:t>
            </a:r>
          </a:p>
          <a:p>
            <a:pPr algn="ctr"/>
            <a:r>
              <a:rPr lang="en-GB" sz="1600" b="1" dirty="0">
                <a:solidFill>
                  <a:schemeClr val="tx1"/>
                </a:solidFill>
                <a:latin typeface="Century Gothic" panose="020B0502020202020204" pitchFamily="34" charset="0"/>
              </a:rPr>
              <a:t>Natural habitat: </a:t>
            </a:r>
            <a:r>
              <a:rPr lang="en-GB" sz="1600" dirty="0">
                <a:solidFill>
                  <a:schemeClr val="tx1"/>
                </a:solidFill>
                <a:latin typeface="Century Gothic" panose="020B0502020202020204" pitchFamily="34" charset="0"/>
              </a:rPr>
              <a:t>Mountains in China</a:t>
            </a:r>
          </a:p>
          <a:p>
            <a:pPr algn="ctr"/>
            <a:r>
              <a:rPr lang="en-GB" sz="1600" b="1" dirty="0">
                <a:solidFill>
                  <a:schemeClr val="tx1"/>
                </a:solidFill>
                <a:latin typeface="Century Gothic" panose="020B0502020202020204" pitchFamily="34" charset="0"/>
              </a:rPr>
              <a:t>Food:</a:t>
            </a:r>
            <a:r>
              <a:rPr lang="en-GB" sz="1600" dirty="0">
                <a:solidFill>
                  <a:schemeClr val="tx1"/>
                </a:solidFill>
                <a:latin typeface="Century Gothic" panose="020B0502020202020204" pitchFamily="34" charset="0"/>
              </a:rPr>
              <a:t> They love bamboo and can eat for 12 out of 24 hours!</a:t>
            </a:r>
          </a:p>
          <a:p>
            <a:pPr algn="ctr"/>
            <a:r>
              <a:rPr lang="en-GB" sz="1600" b="1" dirty="0">
                <a:solidFill>
                  <a:schemeClr val="tx1"/>
                </a:solidFill>
                <a:latin typeface="Century Gothic" panose="020B0502020202020204" pitchFamily="34" charset="0"/>
              </a:rPr>
              <a:t>Sleep: </a:t>
            </a:r>
            <a:r>
              <a:rPr lang="en-GB" sz="1600" dirty="0">
                <a:solidFill>
                  <a:schemeClr val="tx1"/>
                </a:solidFill>
                <a:latin typeface="Century Gothic" panose="020B0502020202020204" pitchFamily="34" charset="0"/>
              </a:rPr>
              <a:t>10 hours a day</a:t>
            </a:r>
            <a:endParaRPr lang="en-GB" sz="1600" b="1" dirty="0">
              <a:solidFill>
                <a:schemeClr val="tx1"/>
              </a:solidFill>
              <a:latin typeface="Century Gothic" panose="020B0502020202020204" pitchFamily="34" charset="0"/>
            </a:endParaRPr>
          </a:p>
          <a:p>
            <a:pPr algn="ctr"/>
            <a:r>
              <a:rPr lang="en-GB" sz="1600" b="1" dirty="0">
                <a:solidFill>
                  <a:schemeClr val="tx1"/>
                </a:solidFill>
                <a:latin typeface="Century Gothic" panose="020B0502020202020204" pitchFamily="34" charset="0"/>
              </a:rPr>
              <a:t>Threats: </a:t>
            </a:r>
            <a:r>
              <a:rPr lang="en-GB" sz="1600" dirty="0">
                <a:solidFill>
                  <a:schemeClr val="tx1"/>
                </a:solidFill>
                <a:latin typeface="Century Gothic" panose="020B0502020202020204" pitchFamily="34" charset="0"/>
              </a:rPr>
              <a:t>Loss of habitat, low birth rate</a:t>
            </a:r>
          </a:p>
          <a:p>
            <a:pPr algn="ctr"/>
            <a:r>
              <a:rPr lang="en-GB" sz="1600" b="1" dirty="0">
                <a:solidFill>
                  <a:schemeClr val="tx1"/>
                </a:solidFill>
                <a:latin typeface="Century Gothic" panose="020B0502020202020204" pitchFamily="34" charset="0"/>
              </a:rPr>
              <a:t>Dangerous? </a:t>
            </a:r>
            <a:r>
              <a:rPr lang="en-GB" sz="1600" dirty="0">
                <a:solidFill>
                  <a:schemeClr val="tx1"/>
                </a:solidFill>
                <a:latin typeface="Century Gothic" panose="020B0502020202020204" pitchFamily="34" charset="0"/>
              </a:rPr>
              <a:t>No</a:t>
            </a:r>
          </a:p>
          <a:p>
            <a:pPr algn="ctr"/>
            <a:r>
              <a:rPr lang="en-GB" sz="1600" b="1" dirty="0">
                <a:solidFill>
                  <a:schemeClr val="tx1"/>
                </a:solidFill>
                <a:latin typeface="Century Gothic" panose="020B0502020202020204" pitchFamily="34" charset="0"/>
              </a:rPr>
              <a:t>Fact: </a:t>
            </a:r>
            <a:r>
              <a:rPr lang="en-GB" sz="1600" dirty="0">
                <a:solidFill>
                  <a:schemeClr val="tx1"/>
                </a:solidFill>
                <a:latin typeface="Century Gothic" panose="020B0502020202020204" pitchFamily="34" charset="0"/>
              </a:rPr>
              <a:t>Most of our information on pandas come from studying ones in zoos, as wild ones are rare and hard to find</a:t>
            </a:r>
          </a:p>
        </p:txBody>
      </p:sp>
      <p:sp>
        <p:nvSpPr>
          <p:cNvPr id="24" name="Rectangle: Rounded Corners 23">
            <a:extLst>
              <a:ext uri="{FF2B5EF4-FFF2-40B4-BE49-F238E27FC236}">
                <a16:creationId xmlns:a16="http://schemas.microsoft.com/office/drawing/2014/main" id="{04192780-5576-456D-B321-83FAF49850FF}"/>
              </a:ext>
            </a:extLst>
          </p:cNvPr>
          <p:cNvSpPr/>
          <p:nvPr/>
        </p:nvSpPr>
        <p:spPr>
          <a:xfrm>
            <a:off x="616000" y="4818307"/>
            <a:ext cx="1885118" cy="720000"/>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rPr>
              <a:t>In the wild:</a:t>
            </a:r>
            <a:r>
              <a:rPr lang="en-GB" sz="1600" dirty="0">
                <a:solidFill>
                  <a:schemeClr val="tx1"/>
                </a:solidFill>
                <a:latin typeface="Century Gothic" panose="020B0502020202020204" pitchFamily="34" charset="0"/>
              </a:rPr>
              <a:t> </a:t>
            </a:r>
          </a:p>
          <a:p>
            <a:pPr algn="ctr"/>
            <a:r>
              <a:rPr lang="en-GB" sz="1600" dirty="0">
                <a:solidFill>
                  <a:schemeClr val="tx1"/>
                </a:solidFill>
                <a:latin typeface="Century Gothic" panose="020B0502020202020204" pitchFamily="34" charset="0"/>
              </a:rPr>
              <a:t>15-20 years</a:t>
            </a:r>
          </a:p>
        </p:txBody>
      </p:sp>
      <p:sp>
        <p:nvSpPr>
          <p:cNvPr id="25" name="Rectangle: Rounded Corners 24">
            <a:extLst>
              <a:ext uri="{FF2B5EF4-FFF2-40B4-BE49-F238E27FC236}">
                <a16:creationId xmlns:a16="http://schemas.microsoft.com/office/drawing/2014/main" id="{2D71FB3D-8656-48E6-85E4-C2A51A8A5DCA}"/>
              </a:ext>
            </a:extLst>
          </p:cNvPr>
          <p:cNvSpPr/>
          <p:nvPr/>
        </p:nvSpPr>
        <p:spPr>
          <a:xfrm>
            <a:off x="2591385" y="4818307"/>
            <a:ext cx="1885118" cy="720000"/>
          </a:xfrm>
          <a:prstGeom prst="roundRect">
            <a:avLst/>
          </a:prstGeom>
          <a:solidFill>
            <a:schemeClr val="bg1">
              <a:lumMod val="9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rPr>
              <a:t>In a zoo: </a:t>
            </a:r>
          </a:p>
          <a:p>
            <a:pPr algn="ctr"/>
            <a:r>
              <a:rPr lang="en-GB" sz="1600" dirty="0">
                <a:solidFill>
                  <a:schemeClr val="tx1"/>
                </a:solidFill>
                <a:latin typeface="Century Gothic" panose="020B0502020202020204" pitchFamily="34" charset="0"/>
              </a:rPr>
              <a:t>30 years</a:t>
            </a:r>
          </a:p>
        </p:txBody>
      </p:sp>
      <p:sp>
        <p:nvSpPr>
          <p:cNvPr id="27" name="Rectangle: Rounded Corners 26">
            <a:extLst>
              <a:ext uri="{FF2B5EF4-FFF2-40B4-BE49-F238E27FC236}">
                <a16:creationId xmlns:a16="http://schemas.microsoft.com/office/drawing/2014/main" id="{ABC20AC5-EDF8-49A0-A656-964B746A4D2A}"/>
              </a:ext>
            </a:extLst>
          </p:cNvPr>
          <p:cNvSpPr/>
          <p:nvPr/>
        </p:nvSpPr>
        <p:spPr>
          <a:xfrm>
            <a:off x="616000" y="5896104"/>
            <a:ext cx="1885118" cy="542481"/>
          </a:xfrm>
          <a:prstGeom prst="roundRect">
            <a:avLst/>
          </a:prstGeom>
          <a:solidFill>
            <a:schemeClr val="bg1">
              <a:lumMod val="9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Size</a:t>
            </a:r>
            <a:r>
              <a:rPr lang="en-GB" sz="1600" dirty="0">
                <a:solidFill>
                  <a:schemeClr val="tx1"/>
                </a:solidFill>
                <a:latin typeface="Century Gothic" panose="020B0502020202020204" pitchFamily="34" charset="0"/>
                <a:ea typeface="Century Gothic"/>
                <a:cs typeface="Century Gothic"/>
                <a:sym typeface="Century Gothic"/>
              </a:rPr>
              <a:t>:</a:t>
            </a:r>
          </a:p>
        </p:txBody>
      </p:sp>
      <p:sp>
        <p:nvSpPr>
          <p:cNvPr id="29" name="Rectangle: Rounded Corners 28">
            <a:extLst>
              <a:ext uri="{FF2B5EF4-FFF2-40B4-BE49-F238E27FC236}">
                <a16:creationId xmlns:a16="http://schemas.microsoft.com/office/drawing/2014/main" id="{8D98E544-56B1-46D3-9EB1-76671F177701}"/>
              </a:ext>
            </a:extLst>
          </p:cNvPr>
          <p:cNvSpPr/>
          <p:nvPr/>
        </p:nvSpPr>
        <p:spPr>
          <a:xfrm>
            <a:off x="616000" y="4315085"/>
            <a:ext cx="3860503" cy="363742"/>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rPr>
              <a:t>How long do they live?</a:t>
            </a:r>
            <a:endParaRPr lang="en-GB" sz="1600" dirty="0">
              <a:solidFill>
                <a:schemeClr val="tx1"/>
              </a:solidFill>
              <a:latin typeface="Century Gothic" panose="020B0502020202020204" pitchFamily="34" charset="0"/>
            </a:endParaRPr>
          </a:p>
        </p:txBody>
      </p:sp>
      <p:sp>
        <p:nvSpPr>
          <p:cNvPr id="8" name="Shape 114">
            <a:extLst>
              <a:ext uri="{FF2B5EF4-FFF2-40B4-BE49-F238E27FC236}">
                <a16:creationId xmlns:a16="http://schemas.microsoft.com/office/drawing/2014/main" id="{8806C1FF-7E28-42E7-9523-CB2C7C9A51A9}"/>
              </a:ext>
            </a:extLst>
          </p:cNvPr>
          <p:cNvSpPr/>
          <p:nvPr/>
        </p:nvSpPr>
        <p:spPr>
          <a:xfrm>
            <a:off x="768895" y="172872"/>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endParaRPr lang="en-GB" sz="2800" b="1">
              <a:solidFill>
                <a:schemeClr val="tx1"/>
              </a:solidFill>
              <a:latin typeface="Century Gothic" panose="020B0502020202020204" pitchFamily="34" charset="0"/>
              <a:ea typeface="Lato"/>
              <a:cs typeface="Lato"/>
              <a:sym typeface="Lato"/>
            </a:endParaRPr>
          </a:p>
        </p:txBody>
      </p:sp>
      <p:sp>
        <p:nvSpPr>
          <p:cNvPr id="15" name="Shape 114">
            <a:extLst>
              <a:ext uri="{FF2B5EF4-FFF2-40B4-BE49-F238E27FC236}">
                <a16:creationId xmlns:a16="http://schemas.microsoft.com/office/drawing/2014/main" id="{AC98DBA0-58D7-423A-A505-78A2F55BBA58}"/>
              </a:ext>
            </a:extLst>
          </p:cNvPr>
          <p:cNvSpPr/>
          <p:nvPr/>
        </p:nvSpPr>
        <p:spPr>
          <a:xfrm>
            <a:off x="796574" y="181055"/>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endParaRPr lang="en-GB" sz="2800" b="1">
              <a:solidFill>
                <a:schemeClr val="tx1"/>
              </a:solidFill>
              <a:latin typeface="Century Gothic" panose="020B0502020202020204" pitchFamily="34" charset="0"/>
              <a:ea typeface="Lato"/>
              <a:cs typeface="Lato"/>
              <a:sym typeface="Lato"/>
            </a:endParaRPr>
          </a:p>
        </p:txBody>
      </p:sp>
      <p:pic>
        <p:nvPicPr>
          <p:cNvPr id="7" name="Picture 6">
            <a:extLst>
              <a:ext uri="{FF2B5EF4-FFF2-40B4-BE49-F238E27FC236}">
                <a16:creationId xmlns:a16="http://schemas.microsoft.com/office/drawing/2014/main" id="{D9A17F5E-0205-4EED-AFDC-EEBF9A1C307B}"/>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sp>
        <p:nvSpPr>
          <p:cNvPr id="18" name="Rectangle: Rounded Corners 33">
            <a:extLst>
              <a:ext uri="{FF2B5EF4-FFF2-40B4-BE49-F238E27FC236}">
                <a16:creationId xmlns:a16="http://schemas.microsoft.com/office/drawing/2014/main" id="{C653836C-0314-4EFF-BD4A-029DEE655619}"/>
              </a:ext>
            </a:extLst>
          </p:cNvPr>
          <p:cNvSpPr/>
          <p:nvPr/>
        </p:nvSpPr>
        <p:spPr>
          <a:xfrm>
            <a:off x="1484818" y="787563"/>
            <a:ext cx="1474174" cy="508049"/>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Giant Panda</a:t>
            </a:r>
          </a:p>
        </p:txBody>
      </p:sp>
      <p:pic>
        <p:nvPicPr>
          <p:cNvPr id="2" name="Picture 1">
            <a:extLst>
              <a:ext uri="{FF2B5EF4-FFF2-40B4-BE49-F238E27FC236}">
                <a16:creationId xmlns:a16="http://schemas.microsoft.com/office/drawing/2014/main" id="{BBD68746-1BAA-4B26-BEDC-3CA949A7DAAC}"/>
              </a:ext>
            </a:extLst>
          </p:cNvPr>
          <p:cNvPicPr>
            <a:picLocks noChangeAspect="1"/>
          </p:cNvPicPr>
          <p:nvPr/>
        </p:nvPicPr>
        <p:blipFill rotWithShape="1">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889788" y="2224902"/>
            <a:ext cx="2183007" cy="1781191"/>
          </a:xfrm>
          <a:prstGeom prst="rect">
            <a:avLst/>
          </a:prstGeom>
        </p:spPr>
      </p:pic>
      <p:pic>
        <p:nvPicPr>
          <p:cNvPr id="28" name="Graphic 27" descr="Panda">
            <a:extLst>
              <a:ext uri="{FF2B5EF4-FFF2-40B4-BE49-F238E27FC236}">
                <a16:creationId xmlns:a16="http://schemas.microsoft.com/office/drawing/2014/main" id="{6E587ABE-036D-43C9-A3D0-06655CAFCBE5}"/>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3010168" y="591750"/>
            <a:ext cx="914400" cy="914400"/>
          </a:xfrm>
          <a:prstGeom prst="rect">
            <a:avLst/>
          </a:prstGeom>
        </p:spPr>
      </p:pic>
      <p:pic>
        <p:nvPicPr>
          <p:cNvPr id="33" name="Picture 8" descr="Mountain icon">
            <a:extLst>
              <a:ext uri="{FF2B5EF4-FFF2-40B4-BE49-F238E27FC236}">
                <a16:creationId xmlns:a16="http://schemas.microsoft.com/office/drawing/2014/main" id="{00FDDF0C-71E2-4F72-8F81-4D83FBCA96A8}"/>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5053788" y="5957701"/>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Baby Bottle icon">
            <a:extLst>
              <a:ext uri="{FF2B5EF4-FFF2-40B4-BE49-F238E27FC236}">
                <a16:creationId xmlns:a16="http://schemas.microsoft.com/office/drawing/2014/main" id="{B161172F-AC0B-45C4-842A-554357DCA9F0}"/>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8030347" y="5900023"/>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FEB11D14-6865-47D9-8EA7-6A5EC48EF0F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89392" y="241282"/>
            <a:ext cx="834014" cy="802514"/>
          </a:xfrm>
          <a:prstGeom prst="rect">
            <a:avLst/>
          </a:prstGeom>
        </p:spPr>
      </p:pic>
      <p:sp>
        <p:nvSpPr>
          <p:cNvPr id="30" name="Cloud 29">
            <a:extLst>
              <a:ext uri="{FF2B5EF4-FFF2-40B4-BE49-F238E27FC236}">
                <a16:creationId xmlns:a16="http://schemas.microsoft.com/office/drawing/2014/main" id="{1A82A55F-C488-421B-ABD3-96A04C6D7583}"/>
              </a:ext>
            </a:extLst>
          </p:cNvPr>
          <p:cNvSpPr/>
          <p:nvPr/>
        </p:nvSpPr>
        <p:spPr>
          <a:xfrm>
            <a:off x="5199095" y="4443979"/>
            <a:ext cx="3381385" cy="1446348"/>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Should giant pandas live in the wild or in a zoo? Why?</a:t>
            </a:r>
            <a:endParaRPr lang="en-GB" sz="1600" dirty="0"/>
          </a:p>
        </p:txBody>
      </p:sp>
      <p:sp>
        <p:nvSpPr>
          <p:cNvPr id="20" name="Shape 114">
            <a:extLst>
              <a:ext uri="{FF2B5EF4-FFF2-40B4-BE49-F238E27FC236}">
                <a16:creationId xmlns:a16="http://schemas.microsoft.com/office/drawing/2014/main" id="{5DDD5131-53BA-4C18-B8A7-27DB2F1B02AF}"/>
              </a:ext>
            </a:extLst>
          </p:cNvPr>
          <p:cNvSpPr/>
          <p:nvPr/>
        </p:nvSpPr>
        <p:spPr>
          <a:xfrm>
            <a:off x="987484" y="208607"/>
            <a:ext cx="7568194"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800" b="1" dirty="0">
                <a:solidFill>
                  <a:schemeClr val="tx1"/>
                </a:solidFill>
                <a:latin typeface="Century Gothic" panose="020B0502020202020204" pitchFamily="34" charset="0"/>
                <a:ea typeface="Lato"/>
                <a:cs typeface="Lato"/>
                <a:sym typeface="Lato"/>
              </a:rPr>
              <a:t>Is every animal different?</a:t>
            </a:r>
          </a:p>
        </p:txBody>
      </p:sp>
    </p:spTree>
    <p:extLst>
      <p:ext uri="{BB962C8B-B14F-4D97-AF65-F5344CB8AC3E}">
        <p14:creationId xmlns:p14="http://schemas.microsoft.com/office/powerpoint/2010/main" val="2896357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14">
            <a:extLst>
              <a:ext uri="{FF2B5EF4-FFF2-40B4-BE49-F238E27FC236}">
                <a16:creationId xmlns:a16="http://schemas.microsoft.com/office/drawing/2014/main" id="{8806C1FF-7E28-42E7-9523-CB2C7C9A51A9}"/>
              </a:ext>
            </a:extLst>
          </p:cNvPr>
          <p:cNvSpPr/>
          <p:nvPr/>
        </p:nvSpPr>
        <p:spPr>
          <a:xfrm>
            <a:off x="768895" y="172872"/>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endParaRPr lang="en-GB" sz="2800" b="1">
              <a:solidFill>
                <a:schemeClr val="tx1"/>
              </a:solidFill>
              <a:latin typeface="Century Gothic" panose="020B0502020202020204" pitchFamily="34" charset="0"/>
              <a:ea typeface="Lato"/>
              <a:cs typeface="Lato"/>
              <a:sym typeface="Lato"/>
            </a:endParaRPr>
          </a:p>
        </p:txBody>
      </p:sp>
      <p:sp>
        <p:nvSpPr>
          <p:cNvPr id="15" name="Shape 114">
            <a:extLst>
              <a:ext uri="{FF2B5EF4-FFF2-40B4-BE49-F238E27FC236}">
                <a16:creationId xmlns:a16="http://schemas.microsoft.com/office/drawing/2014/main" id="{AC98DBA0-58D7-423A-A505-78A2F55BBA58}"/>
              </a:ext>
            </a:extLst>
          </p:cNvPr>
          <p:cNvSpPr/>
          <p:nvPr/>
        </p:nvSpPr>
        <p:spPr>
          <a:xfrm>
            <a:off x="796574" y="181055"/>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endParaRPr lang="en-GB" sz="2800" b="1">
              <a:solidFill>
                <a:schemeClr val="tx1"/>
              </a:solidFill>
              <a:latin typeface="Century Gothic" panose="020B0502020202020204" pitchFamily="34" charset="0"/>
              <a:ea typeface="Lato"/>
              <a:cs typeface="Lato"/>
              <a:sym typeface="Lato"/>
            </a:endParaRPr>
          </a:p>
        </p:txBody>
      </p:sp>
      <p:pic>
        <p:nvPicPr>
          <p:cNvPr id="7" name="Picture 6">
            <a:extLst>
              <a:ext uri="{FF2B5EF4-FFF2-40B4-BE49-F238E27FC236}">
                <a16:creationId xmlns:a16="http://schemas.microsoft.com/office/drawing/2014/main" id="{D9A17F5E-0205-4EED-AFDC-EEBF9A1C307B}"/>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sp>
        <p:nvSpPr>
          <p:cNvPr id="9" name="Rectangle: Rounded Corners 8">
            <a:extLst>
              <a:ext uri="{FF2B5EF4-FFF2-40B4-BE49-F238E27FC236}">
                <a16:creationId xmlns:a16="http://schemas.microsoft.com/office/drawing/2014/main" id="{5EFF8FC8-6B91-4B8A-8C71-DBC2EA63E495}"/>
              </a:ext>
            </a:extLst>
          </p:cNvPr>
          <p:cNvSpPr/>
          <p:nvPr/>
        </p:nvSpPr>
        <p:spPr>
          <a:xfrm>
            <a:off x="4401204" y="1324696"/>
            <a:ext cx="4378214" cy="2847460"/>
          </a:xfrm>
          <a:prstGeom prst="roundRect">
            <a:avLst/>
          </a:prstGeom>
          <a:solidFill>
            <a:schemeClr val="accent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rPr>
              <a:t>Status:</a:t>
            </a:r>
            <a:r>
              <a:rPr lang="en-GB" sz="1600" dirty="0">
                <a:solidFill>
                  <a:schemeClr val="tx1"/>
                </a:solidFill>
                <a:latin typeface="Century Gothic" panose="020B0502020202020204" pitchFamily="34" charset="0"/>
              </a:rPr>
              <a:t> Vulnerable</a:t>
            </a:r>
          </a:p>
          <a:p>
            <a:pPr algn="ctr"/>
            <a:r>
              <a:rPr lang="en-GB" sz="1600" b="1" dirty="0">
                <a:solidFill>
                  <a:schemeClr val="tx1"/>
                </a:solidFill>
                <a:latin typeface="Century Gothic" panose="020B0502020202020204" pitchFamily="34" charset="0"/>
              </a:rPr>
              <a:t>Natural habitat:</a:t>
            </a:r>
            <a:r>
              <a:rPr lang="en-GB" sz="1600" dirty="0">
                <a:solidFill>
                  <a:schemeClr val="tx1"/>
                </a:solidFill>
                <a:latin typeface="Century Gothic" panose="020B0502020202020204" pitchFamily="34" charset="0"/>
              </a:rPr>
              <a:t> Forests and grassy areas in China, India and Southeast Asia</a:t>
            </a:r>
          </a:p>
          <a:p>
            <a:pPr algn="ctr"/>
            <a:r>
              <a:rPr lang="en-GB" sz="1600" b="1" dirty="0">
                <a:solidFill>
                  <a:schemeClr val="tx1"/>
                </a:solidFill>
                <a:latin typeface="Century Gothic" panose="020B0502020202020204" pitchFamily="34" charset="0"/>
              </a:rPr>
              <a:t>Food:</a:t>
            </a:r>
            <a:r>
              <a:rPr lang="en-GB" sz="1600" dirty="0">
                <a:solidFill>
                  <a:schemeClr val="tx1"/>
                </a:solidFill>
                <a:latin typeface="Century Gothic" panose="020B0502020202020204" pitchFamily="34" charset="0"/>
              </a:rPr>
              <a:t> Lizards, eggs and small mammals</a:t>
            </a:r>
          </a:p>
          <a:p>
            <a:pPr algn="ctr"/>
            <a:r>
              <a:rPr lang="en-GB" sz="1600" b="1" dirty="0">
                <a:solidFill>
                  <a:schemeClr val="tx1"/>
                </a:solidFill>
                <a:latin typeface="Century Gothic" panose="020B0502020202020204" pitchFamily="34" charset="0"/>
              </a:rPr>
              <a:t>Threats: </a:t>
            </a:r>
            <a:r>
              <a:rPr lang="en-GB" sz="1600" dirty="0">
                <a:solidFill>
                  <a:schemeClr val="tx1"/>
                </a:solidFill>
                <a:latin typeface="Century Gothic" panose="020B0502020202020204" pitchFamily="34" charset="0"/>
              </a:rPr>
              <a:t>Deforestation, taken or killed by humans</a:t>
            </a:r>
          </a:p>
          <a:p>
            <a:pPr algn="ctr"/>
            <a:r>
              <a:rPr lang="en-GB" sz="1600" b="1" dirty="0">
                <a:solidFill>
                  <a:schemeClr val="tx1"/>
                </a:solidFill>
                <a:latin typeface="Century Gothic" panose="020B0502020202020204" pitchFamily="34" charset="0"/>
              </a:rPr>
              <a:t>Dangerous? </a:t>
            </a:r>
            <a:r>
              <a:rPr lang="en-GB" sz="1600" dirty="0">
                <a:solidFill>
                  <a:schemeClr val="tx1"/>
                </a:solidFill>
                <a:latin typeface="Century Gothic" panose="020B0502020202020204" pitchFamily="34" charset="0"/>
              </a:rPr>
              <a:t>Yes</a:t>
            </a:r>
          </a:p>
          <a:p>
            <a:pPr algn="ctr"/>
            <a:r>
              <a:rPr lang="en-GB" sz="1600" b="1" dirty="0">
                <a:solidFill>
                  <a:schemeClr val="tx1"/>
                </a:solidFill>
                <a:latin typeface="Century Gothic" panose="020B0502020202020204" pitchFamily="34" charset="0"/>
              </a:rPr>
              <a:t>Fact: </a:t>
            </a:r>
            <a:r>
              <a:rPr lang="en-GB" sz="1600" dirty="0">
                <a:solidFill>
                  <a:schemeClr val="tx1"/>
                </a:solidFill>
                <a:latin typeface="Century Gothic" panose="020B0502020202020204" pitchFamily="34" charset="0"/>
              </a:rPr>
              <a:t>They’re one of the most venomous snakes on the planet, but are also known to be very shy!</a:t>
            </a:r>
          </a:p>
        </p:txBody>
      </p:sp>
      <p:sp>
        <p:nvSpPr>
          <p:cNvPr id="18" name="Rectangle: Rounded Corners 33">
            <a:extLst>
              <a:ext uri="{FF2B5EF4-FFF2-40B4-BE49-F238E27FC236}">
                <a16:creationId xmlns:a16="http://schemas.microsoft.com/office/drawing/2014/main" id="{C653836C-0314-4EFF-BD4A-029DEE655619}"/>
              </a:ext>
            </a:extLst>
          </p:cNvPr>
          <p:cNvSpPr/>
          <p:nvPr/>
        </p:nvSpPr>
        <p:spPr>
          <a:xfrm>
            <a:off x="6173387" y="583187"/>
            <a:ext cx="1477091" cy="538608"/>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King Cobra</a:t>
            </a:r>
          </a:p>
        </p:txBody>
      </p:sp>
      <p:pic>
        <p:nvPicPr>
          <p:cNvPr id="4098" name="Picture 2">
            <a:extLst>
              <a:ext uri="{FF2B5EF4-FFF2-40B4-BE49-F238E27FC236}">
                <a16:creationId xmlns:a16="http://schemas.microsoft.com/office/drawing/2014/main" id="{2CEAE47D-4527-47B5-B7F9-08AF34535002}"/>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17212" t="8297" r="13288" b="5105"/>
          <a:stretch/>
        </p:blipFill>
        <p:spPr bwMode="auto">
          <a:xfrm>
            <a:off x="7009100" y="5616141"/>
            <a:ext cx="1251692" cy="10332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B9FFF88-A532-44E5-BEA0-1A428989CA6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55538" y="1001779"/>
            <a:ext cx="4075043" cy="3151340"/>
          </a:xfrm>
          <a:prstGeom prst="rect">
            <a:avLst/>
          </a:prstGeom>
        </p:spPr>
      </p:pic>
      <p:pic>
        <p:nvPicPr>
          <p:cNvPr id="25" name="Graphic 24" descr="Snake">
            <a:extLst>
              <a:ext uri="{FF2B5EF4-FFF2-40B4-BE49-F238E27FC236}">
                <a16:creationId xmlns:a16="http://schemas.microsoft.com/office/drawing/2014/main" id="{4089C1BB-57F1-48BC-8D88-3EF81DCF1D29}"/>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5231308" y="402245"/>
            <a:ext cx="914400" cy="914400"/>
          </a:xfrm>
          <a:prstGeom prst="rect">
            <a:avLst/>
          </a:prstGeom>
        </p:spPr>
      </p:pic>
      <p:pic>
        <p:nvPicPr>
          <p:cNvPr id="5122" name="Picture 2" descr="Desk Lamp icon">
            <a:extLst>
              <a:ext uri="{FF2B5EF4-FFF2-40B4-BE49-F238E27FC236}">
                <a16:creationId xmlns:a16="http://schemas.microsoft.com/office/drawing/2014/main" id="{1C2E9CA1-511A-434B-9917-C0FBD94B3F73}"/>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421902" y="5934491"/>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Grass icon">
            <a:extLst>
              <a:ext uri="{FF2B5EF4-FFF2-40B4-BE49-F238E27FC236}">
                <a16:creationId xmlns:a16="http://schemas.microsoft.com/office/drawing/2014/main" id="{9EBE55F7-C3BE-437B-A8E8-0CD291B53D46}"/>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17242" y="5878299"/>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441F93E2-A7D3-4719-B2D2-1A99C7BBDDF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89392" y="241282"/>
            <a:ext cx="834014" cy="802514"/>
          </a:xfrm>
          <a:prstGeom prst="rect">
            <a:avLst/>
          </a:prstGeom>
        </p:spPr>
      </p:pic>
      <p:sp>
        <p:nvSpPr>
          <p:cNvPr id="30" name="Rectangle: Rounded Corners 29">
            <a:extLst>
              <a:ext uri="{FF2B5EF4-FFF2-40B4-BE49-F238E27FC236}">
                <a16:creationId xmlns:a16="http://schemas.microsoft.com/office/drawing/2014/main" id="{2A73CA20-05DA-4574-833C-AF168F62E367}"/>
              </a:ext>
            </a:extLst>
          </p:cNvPr>
          <p:cNvSpPr/>
          <p:nvPr/>
        </p:nvSpPr>
        <p:spPr>
          <a:xfrm>
            <a:off x="4695175" y="4882494"/>
            <a:ext cx="1885118" cy="720000"/>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rPr>
              <a:t>In the wild:</a:t>
            </a:r>
            <a:r>
              <a:rPr lang="en-GB" sz="1600" dirty="0">
                <a:solidFill>
                  <a:schemeClr val="tx1"/>
                </a:solidFill>
                <a:latin typeface="Century Gothic" panose="020B0502020202020204" pitchFamily="34" charset="0"/>
              </a:rPr>
              <a:t> </a:t>
            </a:r>
          </a:p>
          <a:p>
            <a:pPr algn="ctr"/>
            <a:r>
              <a:rPr lang="en-GB" sz="1600" dirty="0">
                <a:solidFill>
                  <a:schemeClr val="tx1"/>
                </a:solidFill>
                <a:latin typeface="Century Gothic" panose="020B0502020202020204" pitchFamily="34" charset="0"/>
              </a:rPr>
              <a:t>20 years</a:t>
            </a:r>
          </a:p>
        </p:txBody>
      </p:sp>
      <p:sp>
        <p:nvSpPr>
          <p:cNvPr id="31" name="Rectangle: Rounded Corners 30">
            <a:extLst>
              <a:ext uri="{FF2B5EF4-FFF2-40B4-BE49-F238E27FC236}">
                <a16:creationId xmlns:a16="http://schemas.microsoft.com/office/drawing/2014/main" id="{A28DF4F8-1CE0-4425-9039-A00FA88D9E75}"/>
              </a:ext>
            </a:extLst>
          </p:cNvPr>
          <p:cNvSpPr/>
          <p:nvPr/>
        </p:nvSpPr>
        <p:spPr>
          <a:xfrm>
            <a:off x="6670560" y="4882494"/>
            <a:ext cx="1885118" cy="720000"/>
          </a:xfrm>
          <a:prstGeom prst="roundRect">
            <a:avLst/>
          </a:prstGeom>
          <a:solidFill>
            <a:schemeClr val="bg1">
              <a:lumMod val="9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rPr>
              <a:t>In a zoo: </a:t>
            </a:r>
          </a:p>
          <a:p>
            <a:pPr algn="ctr"/>
            <a:r>
              <a:rPr lang="en-GB" sz="1600" dirty="0">
                <a:solidFill>
                  <a:schemeClr val="tx1"/>
                </a:solidFill>
                <a:latin typeface="Century Gothic" panose="020B0502020202020204" pitchFamily="34" charset="0"/>
              </a:rPr>
              <a:t>Unsure</a:t>
            </a:r>
          </a:p>
        </p:txBody>
      </p:sp>
      <p:sp>
        <p:nvSpPr>
          <p:cNvPr id="32" name="Rectangle: Rounded Corners 31">
            <a:extLst>
              <a:ext uri="{FF2B5EF4-FFF2-40B4-BE49-F238E27FC236}">
                <a16:creationId xmlns:a16="http://schemas.microsoft.com/office/drawing/2014/main" id="{27A5EB37-BA0B-4C26-9B20-BAA1EE13D7AD}"/>
              </a:ext>
            </a:extLst>
          </p:cNvPr>
          <p:cNvSpPr/>
          <p:nvPr/>
        </p:nvSpPr>
        <p:spPr>
          <a:xfrm>
            <a:off x="4676126" y="5858964"/>
            <a:ext cx="1885118" cy="542481"/>
          </a:xfrm>
          <a:prstGeom prst="roundRect">
            <a:avLst/>
          </a:prstGeom>
          <a:solidFill>
            <a:schemeClr val="bg1">
              <a:lumMod val="9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Size</a:t>
            </a:r>
            <a:r>
              <a:rPr lang="en-GB" sz="1600" dirty="0">
                <a:solidFill>
                  <a:schemeClr val="tx1"/>
                </a:solidFill>
                <a:latin typeface="Century Gothic" panose="020B0502020202020204" pitchFamily="34" charset="0"/>
                <a:ea typeface="Century Gothic"/>
                <a:cs typeface="Century Gothic"/>
                <a:sym typeface="Century Gothic"/>
              </a:rPr>
              <a:t>:</a:t>
            </a:r>
          </a:p>
        </p:txBody>
      </p:sp>
      <p:sp>
        <p:nvSpPr>
          <p:cNvPr id="33" name="Rectangle: Rounded Corners 32">
            <a:extLst>
              <a:ext uri="{FF2B5EF4-FFF2-40B4-BE49-F238E27FC236}">
                <a16:creationId xmlns:a16="http://schemas.microsoft.com/office/drawing/2014/main" id="{0C97DF2D-C6DA-48C1-9427-995F6C8213F5}"/>
              </a:ext>
            </a:extLst>
          </p:cNvPr>
          <p:cNvSpPr/>
          <p:nvPr/>
        </p:nvSpPr>
        <p:spPr>
          <a:xfrm>
            <a:off x="4695175" y="4379272"/>
            <a:ext cx="3860503" cy="363742"/>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rPr>
              <a:t>How long do they live?</a:t>
            </a:r>
            <a:endParaRPr lang="en-GB" sz="1600" dirty="0">
              <a:solidFill>
                <a:schemeClr val="tx1"/>
              </a:solidFill>
              <a:latin typeface="Century Gothic" panose="020B0502020202020204" pitchFamily="34" charset="0"/>
            </a:endParaRPr>
          </a:p>
        </p:txBody>
      </p:sp>
      <p:sp>
        <p:nvSpPr>
          <p:cNvPr id="34" name="Cloud 33">
            <a:extLst>
              <a:ext uri="{FF2B5EF4-FFF2-40B4-BE49-F238E27FC236}">
                <a16:creationId xmlns:a16="http://schemas.microsoft.com/office/drawing/2014/main" id="{D9AE9264-BFC7-4263-AAF8-F31391AFD4D4}"/>
              </a:ext>
            </a:extLst>
          </p:cNvPr>
          <p:cNvSpPr/>
          <p:nvPr/>
        </p:nvSpPr>
        <p:spPr>
          <a:xfrm>
            <a:off x="518912" y="4502599"/>
            <a:ext cx="3381385" cy="1446348"/>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Should king cobras live in the wild or in a zoo? Why?</a:t>
            </a:r>
            <a:endParaRPr lang="en-GB" sz="1600" dirty="0"/>
          </a:p>
        </p:txBody>
      </p:sp>
      <p:sp>
        <p:nvSpPr>
          <p:cNvPr id="19" name="Shape 114">
            <a:extLst>
              <a:ext uri="{FF2B5EF4-FFF2-40B4-BE49-F238E27FC236}">
                <a16:creationId xmlns:a16="http://schemas.microsoft.com/office/drawing/2014/main" id="{5199968D-EB96-4817-80E6-935B31E52256}"/>
              </a:ext>
            </a:extLst>
          </p:cNvPr>
          <p:cNvSpPr/>
          <p:nvPr/>
        </p:nvSpPr>
        <p:spPr>
          <a:xfrm>
            <a:off x="987484" y="208607"/>
            <a:ext cx="7568194"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800" b="1" dirty="0">
                <a:solidFill>
                  <a:schemeClr val="tx1"/>
                </a:solidFill>
                <a:latin typeface="Century Gothic" panose="020B0502020202020204" pitchFamily="34" charset="0"/>
                <a:ea typeface="Lato"/>
                <a:cs typeface="Lato"/>
                <a:sym typeface="Lato"/>
              </a:rPr>
              <a:t>Is every animal different?</a:t>
            </a:r>
          </a:p>
        </p:txBody>
      </p:sp>
    </p:spTree>
    <p:extLst>
      <p:ext uri="{BB962C8B-B14F-4D97-AF65-F5344CB8AC3E}">
        <p14:creationId xmlns:p14="http://schemas.microsoft.com/office/powerpoint/2010/main" val="1323226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1FB5E2B9-D682-4CEB-8838-9BFD29077C5D}"/>
              </a:ext>
            </a:extLst>
          </p:cNvPr>
          <p:cNvSpPr/>
          <p:nvPr/>
        </p:nvSpPr>
        <p:spPr>
          <a:xfrm>
            <a:off x="275267" y="1454434"/>
            <a:ext cx="4556225" cy="2736490"/>
          </a:xfrm>
          <a:prstGeom prst="roundRect">
            <a:avLst/>
          </a:prstGeom>
          <a:solidFill>
            <a:schemeClr val="accent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rPr>
              <a:t>Status:</a:t>
            </a:r>
            <a:r>
              <a:rPr lang="en-GB" sz="1600" dirty="0">
                <a:solidFill>
                  <a:schemeClr val="tx1"/>
                </a:solidFill>
                <a:latin typeface="Century Gothic" panose="020B0502020202020204" pitchFamily="34" charset="0"/>
              </a:rPr>
              <a:t> Unknown </a:t>
            </a:r>
          </a:p>
          <a:p>
            <a:pPr algn="ctr"/>
            <a:r>
              <a:rPr lang="en-GB" sz="1600" b="1" dirty="0">
                <a:solidFill>
                  <a:schemeClr val="tx1"/>
                </a:solidFill>
                <a:latin typeface="Century Gothic" panose="020B0502020202020204" pitchFamily="34" charset="0"/>
              </a:rPr>
              <a:t>Natural habitat:</a:t>
            </a:r>
            <a:r>
              <a:rPr lang="en-GB" sz="1600" dirty="0">
                <a:solidFill>
                  <a:schemeClr val="tx1"/>
                </a:solidFill>
                <a:latin typeface="Century Gothic" panose="020B0502020202020204" pitchFamily="34" charset="0"/>
              </a:rPr>
              <a:t> Cold, coastal waters</a:t>
            </a:r>
          </a:p>
          <a:p>
            <a:pPr algn="ctr"/>
            <a:r>
              <a:rPr lang="en-GB" sz="1600" b="1" dirty="0">
                <a:solidFill>
                  <a:schemeClr val="tx1"/>
                </a:solidFill>
                <a:latin typeface="Century Gothic" panose="020B0502020202020204" pitchFamily="34" charset="0"/>
              </a:rPr>
              <a:t>Sleep: </a:t>
            </a:r>
            <a:r>
              <a:rPr lang="en-GB" sz="1600" dirty="0">
                <a:solidFill>
                  <a:schemeClr val="tx1"/>
                </a:solidFill>
                <a:latin typeface="Century Gothic" panose="020B0502020202020204" pitchFamily="34" charset="0"/>
              </a:rPr>
              <a:t>1-6 hours a day</a:t>
            </a:r>
          </a:p>
          <a:p>
            <a:pPr algn="ctr"/>
            <a:r>
              <a:rPr lang="en-GB" sz="1600" b="1" dirty="0">
                <a:solidFill>
                  <a:schemeClr val="tx1"/>
                </a:solidFill>
                <a:latin typeface="Century Gothic" panose="020B0502020202020204" pitchFamily="34" charset="0"/>
              </a:rPr>
              <a:t>Food: </a:t>
            </a:r>
            <a:r>
              <a:rPr lang="en-GB" sz="1600" dirty="0">
                <a:solidFill>
                  <a:schemeClr val="tx1"/>
                </a:solidFill>
                <a:latin typeface="Century Gothic" panose="020B0502020202020204" pitchFamily="34" charset="0"/>
              </a:rPr>
              <a:t>Fish, penguins and marine mammals</a:t>
            </a:r>
          </a:p>
          <a:p>
            <a:pPr algn="ctr"/>
            <a:r>
              <a:rPr lang="en-GB" sz="1600" b="1" dirty="0">
                <a:solidFill>
                  <a:schemeClr val="tx1"/>
                </a:solidFill>
                <a:latin typeface="Century Gothic" panose="020B0502020202020204" pitchFamily="34" charset="0"/>
              </a:rPr>
              <a:t>Threats: </a:t>
            </a:r>
            <a:r>
              <a:rPr lang="en-GB" sz="1600" dirty="0">
                <a:solidFill>
                  <a:schemeClr val="tx1"/>
                </a:solidFill>
                <a:latin typeface="Century Gothic" panose="020B0502020202020204" pitchFamily="34" charset="0"/>
              </a:rPr>
              <a:t>Being kept in small enclosures</a:t>
            </a:r>
          </a:p>
          <a:p>
            <a:pPr algn="ctr"/>
            <a:r>
              <a:rPr lang="en-GB" sz="1600" b="1" dirty="0">
                <a:solidFill>
                  <a:schemeClr val="tx1"/>
                </a:solidFill>
                <a:latin typeface="Century Gothic" panose="020B0502020202020204" pitchFamily="34" charset="0"/>
              </a:rPr>
              <a:t>Dangerous? </a:t>
            </a:r>
            <a:r>
              <a:rPr lang="en-GB" sz="1600" dirty="0">
                <a:solidFill>
                  <a:schemeClr val="tx1"/>
                </a:solidFill>
                <a:latin typeface="Century Gothic" panose="020B0502020202020204" pitchFamily="34" charset="0"/>
              </a:rPr>
              <a:t>No</a:t>
            </a:r>
          </a:p>
          <a:p>
            <a:pPr algn="ctr"/>
            <a:r>
              <a:rPr lang="en-GB" sz="1600" b="1" dirty="0">
                <a:solidFill>
                  <a:schemeClr val="tx1"/>
                </a:solidFill>
                <a:latin typeface="Century Gothic" panose="020B0502020202020204" pitchFamily="34" charset="0"/>
              </a:rPr>
              <a:t>Fact:</a:t>
            </a:r>
            <a:r>
              <a:rPr lang="en-GB" sz="1600" dirty="0">
                <a:solidFill>
                  <a:schemeClr val="tx1"/>
                </a:solidFill>
                <a:latin typeface="Century Gothic" panose="020B0502020202020204" pitchFamily="34" charset="0"/>
              </a:rPr>
              <a:t> They can swim 40 miles a day and dive 100-500 feet!</a:t>
            </a:r>
            <a:endParaRPr lang="en-GB" sz="1600" b="1" dirty="0">
              <a:solidFill>
                <a:schemeClr val="tx1"/>
              </a:solidFill>
              <a:latin typeface="Century Gothic" panose="020B0502020202020204" pitchFamily="34" charset="0"/>
            </a:endParaRPr>
          </a:p>
        </p:txBody>
      </p:sp>
      <p:sp>
        <p:nvSpPr>
          <p:cNvPr id="23" name="Rectangle: Rounded Corners 22">
            <a:extLst>
              <a:ext uri="{FF2B5EF4-FFF2-40B4-BE49-F238E27FC236}">
                <a16:creationId xmlns:a16="http://schemas.microsoft.com/office/drawing/2014/main" id="{00BF6AA6-8355-4E51-9298-7BE2BCC8A6AA}"/>
              </a:ext>
            </a:extLst>
          </p:cNvPr>
          <p:cNvSpPr/>
          <p:nvPr/>
        </p:nvSpPr>
        <p:spPr>
          <a:xfrm>
            <a:off x="616000" y="4818307"/>
            <a:ext cx="1885118" cy="720000"/>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rPr>
              <a:t>In the wild:</a:t>
            </a:r>
            <a:r>
              <a:rPr lang="en-GB" sz="1600" dirty="0">
                <a:solidFill>
                  <a:schemeClr val="tx1"/>
                </a:solidFill>
                <a:latin typeface="Century Gothic" panose="020B0502020202020204" pitchFamily="34" charset="0"/>
              </a:rPr>
              <a:t> </a:t>
            </a:r>
          </a:p>
          <a:p>
            <a:pPr algn="ctr"/>
            <a:r>
              <a:rPr lang="en-GB" sz="1600" dirty="0">
                <a:solidFill>
                  <a:schemeClr val="tx1"/>
                </a:solidFill>
                <a:latin typeface="Century Gothic" panose="020B0502020202020204" pitchFamily="34" charset="0"/>
              </a:rPr>
              <a:t>50-80 years</a:t>
            </a:r>
          </a:p>
        </p:txBody>
      </p:sp>
      <p:sp>
        <p:nvSpPr>
          <p:cNvPr id="27" name="Rectangle: Rounded Corners 26">
            <a:extLst>
              <a:ext uri="{FF2B5EF4-FFF2-40B4-BE49-F238E27FC236}">
                <a16:creationId xmlns:a16="http://schemas.microsoft.com/office/drawing/2014/main" id="{A0CD0592-3D44-41FD-81C2-095370150AAC}"/>
              </a:ext>
            </a:extLst>
          </p:cNvPr>
          <p:cNvSpPr/>
          <p:nvPr/>
        </p:nvSpPr>
        <p:spPr>
          <a:xfrm>
            <a:off x="2591385" y="4818307"/>
            <a:ext cx="1885118" cy="720000"/>
          </a:xfrm>
          <a:prstGeom prst="roundRect">
            <a:avLst/>
          </a:prstGeom>
          <a:solidFill>
            <a:schemeClr val="bg1">
              <a:lumMod val="9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rPr>
              <a:t>In a zoo: </a:t>
            </a:r>
          </a:p>
          <a:p>
            <a:pPr algn="ctr"/>
            <a:r>
              <a:rPr lang="en-GB" sz="1600" dirty="0">
                <a:solidFill>
                  <a:schemeClr val="tx1"/>
                </a:solidFill>
                <a:latin typeface="Century Gothic" panose="020B0502020202020204" pitchFamily="34" charset="0"/>
              </a:rPr>
              <a:t>15-30 years</a:t>
            </a:r>
          </a:p>
        </p:txBody>
      </p:sp>
      <p:sp>
        <p:nvSpPr>
          <p:cNvPr id="28" name="Rectangle: Rounded Corners 27">
            <a:extLst>
              <a:ext uri="{FF2B5EF4-FFF2-40B4-BE49-F238E27FC236}">
                <a16:creationId xmlns:a16="http://schemas.microsoft.com/office/drawing/2014/main" id="{B56AF1B9-73BF-4556-8168-A71C1B32B97B}"/>
              </a:ext>
            </a:extLst>
          </p:cNvPr>
          <p:cNvSpPr/>
          <p:nvPr/>
        </p:nvSpPr>
        <p:spPr>
          <a:xfrm>
            <a:off x="616000" y="5896104"/>
            <a:ext cx="1885118" cy="542481"/>
          </a:xfrm>
          <a:prstGeom prst="roundRect">
            <a:avLst/>
          </a:prstGeom>
          <a:solidFill>
            <a:schemeClr val="bg1">
              <a:lumMod val="9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Size</a:t>
            </a:r>
            <a:r>
              <a:rPr lang="en-GB" sz="1600" dirty="0">
                <a:solidFill>
                  <a:schemeClr val="tx1"/>
                </a:solidFill>
                <a:latin typeface="Century Gothic" panose="020B0502020202020204" pitchFamily="34" charset="0"/>
                <a:ea typeface="Century Gothic"/>
                <a:cs typeface="Century Gothic"/>
                <a:sym typeface="Century Gothic"/>
              </a:rPr>
              <a:t>:</a:t>
            </a:r>
          </a:p>
        </p:txBody>
      </p:sp>
      <p:sp>
        <p:nvSpPr>
          <p:cNvPr id="29" name="Rectangle: Rounded Corners 28">
            <a:extLst>
              <a:ext uri="{FF2B5EF4-FFF2-40B4-BE49-F238E27FC236}">
                <a16:creationId xmlns:a16="http://schemas.microsoft.com/office/drawing/2014/main" id="{4C03C268-8F94-43DC-89E1-700E94D49490}"/>
              </a:ext>
            </a:extLst>
          </p:cNvPr>
          <p:cNvSpPr/>
          <p:nvPr/>
        </p:nvSpPr>
        <p:spPr>
          <a:xfrm>
            <a:off x="616000" y="4315085"/>
            <a:ext cx="3860503" cy="363742"/>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rPr>
              <a:t>How long do they live?</a:t>
            </a:r>
            <a:endParaRPr lang="en-GB" sz="1600" dirty="0">
              <a:solidFill>
                <a:schemeClr val="tx1"/>
              </a:solidFill>
              <a:latin typeface="Century Gothic" panose="020B0502020202020204" pitchFamily="34" charset="0"/>
            </a:endParaRPr>
          </a:p>
        </p:txBody>
      </p:sp>
      <p:pic>
        <p:nvPicPr>
          <p:cNvPr id="5" name="Picture 4">
            <a:extLst>
              <a:ext uri="{FF2B5EF4-FFF2-40B4-BE49-F238E27FC236}">
                <a16:creationId xmlns:a16="http://schemas.microsoft.com/office/drawing/2014/main" id="{88D10EB0-DB3A-46C0-AA06-87D368300570}"/>
              </a:ext>
            </a:extLst>
          </p:cNvPr>
          <p:cNvPicPr>
            <a:picLocks noChangeAspect="1"/>
          </p:cNvPicPr>
          <p:nvPr/>
        </p:nvPicPr>
        <p:blipFill rotWithShape="1">
          <a:blip r:embed="rId3" cstate="screen">
            <a:clrChange>
              <a:clrFrom>
                <a:srgbClr val="F8F8F6"/>
              </a:clrFrom>
              <a:clrTo>
                <a:srgbClr val="F8F8F6">
                  <a:alpha val="0"/>
                </a:srgbClr>
              </a:clrTo>
            </a:clrChange>
            <a:extLst>
              <a:ext uri="{BEBA8EAE-BF5A-486C-A8C5-ECC9F3942E4B}">
                <a14:imgProps xmlns:a14="http://schemas.microsoft.com/office/drawing/2010/main">
                  <a14:imgLayer r:embed="rId4">
                    <a14:imgEffect>
                      <a14:backgroundRemoval t="10000" b="90000" l="10000" r="90000">
                        <a14:foregroundMark x1="25934" y1="48307" x2="37143" y2="54557"/>
                        <a14:foregroundMark x1="37143" y1="54557" x2="41832" y2="61719"/>
                        <a14:foregroundMark x1="26081" y1="51563" x2="37802" y2="58464"/>
                        <a14:foregroundMark x1="37802" y1="58464" x2="38608" y2="59766"/>
                        <a14:foregroundMark x1="61538" y1="34375" x2="49011" y2="25911"/>
                        <a14:foregroundMark x1="49011" y1="25911" x2="61026" y2="50130"/>
                        <a14:foregroundMark x1="61026" y1="50130" x2="75678" y2="47786"/>
                        <a14:foregroundMark x1="75678" y1="47786" x2="65788" y2="37109"/>
                        <a14:foregroundMark x1="65788" y1="37109" x2="59560" y2="41667"/>
                      </a14:backgroundRemoval>
                    </a14:imgEffect>
                  </a14:imgLayer>
                </a14:imgProps>
              </a:ext>
              <a:ext uri="{28A0092B-C50C-407E-A947-70E740481C1C}">
                <a14:useLocalDpi xmlns:a14="http://schemas.microsoft.com/office/drawing/2010/main"/>
              </a:ext>
            </a:extLst>
          </a:blip>
          <a:srcRect l="7711" t="10904" r="11443"/>
          <a:stretch/>
        </p:blipFill>
        <p:spPr>
          <a:xfrm>
            <a:off x="4976429" y="1207288"/>
            <a:ext cx="3892304" cy="2413466"/>
          </a:xfrm>
          <a:prstGeom prst="rect">
            <a:avLst/>
          </a:prstGeom>
        </p:spPr>
      </p:pic>
      <p:sp>
        <p:nvSpPr>
          <p:cNvPr id="8" name="Shape 114">
            <a:extLst>
              <a:ext uri="{FF2B5EF4-FFF2-40B4-BE49-F238E27FC236}">
                <a16:creationId xmlns:a16="http://schemas.microsoft.com/office/drawing/2014/main" id="{8806C1FF-7E28-42E7-9523-CB2C7C9A51A9}"/>
              </a:ext>
            </a:extLst>
          </p:cNvPr>
          <p:cNvSpPr/>
          <p:nvPr/>
        </p:nvSpPr>
        <p:spPr>
          <a:xfrm>
            <a:off x="768895" y="172872"/>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endParaRPr lang="en-GB" sz="2800" b="1">
              <a:solidFill>
                <a:schemeClr val="tx1"/>
              </a:solidFill>
              <a:latin typeface="Century Gothic" panose="020B0502020202020204" pitchFamily="34" charset="0"/>
              <a:ea typeface="Lato"/>
              <a:cs typeface="Lato"/>
              <a:sym typeface="Lato"/>
            </a:endParaRPr>
          </a:p>
        </p:txBody>
      </p:sp>
      <p:sp>
        <p:nvSpPr>
          <p:cNvPr id="15" name="Shape 114">
            <a:extLst>
              <a:ext uri="{FF2B5EF4-FFF2-40B4-BE49-F238E27FC236}">
                <a16:creationId xmlns:a16="http://schemas.microsoft.com/office/drawing/2014/main" id="{AC98DBA0-58D7-423A-A505-78A2F55BBA58}"/>
              </a:ext>
            </a:extLst>
          </p:cNvPr>
          <p:cNvSpPr/>
          <p:nvPr/>
        </p:nvSpPr>
        <p:spPr>
          <a:xfrm>
            <a:off x="796574" y="181055"/>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endParaRPr lang="en-GB" sz="2800" b="1">
              <a:solidFill>
                <a:schemeClr val="tx1"/>
              </a:solidFill>
              <a:latin typeface="Century Gothic" panose="020B0502020202020204" pitchFamily="34" charset="0"/>
              <a:ea typeface="Lato"/>
              <a:cs typeface="Lato"/>
              <a:sym typeface="Lato"/>
            </a:endParaRPr>
          </a:p>
        </p:txBody>
      </p:sp>
      <p:pic>
        <p:nvPicPr>
          <p:cNvPr id="7" name="Picture 6">
            <a:extLst>
              <a:ext uri="{FF2B5EF4-FFF2-40B4-BE49-F238E27FC236}">
                <a16:creationId xmlns:a16="http://schemas.microsoft.com/office/drawing/2014/main" id="{D9A17F5E-0205-4EED-AFDC-EEBF9A1C307B}"/>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sp>
        <p:nvSpPr>
          <p:cNvPr id="18" name="Rectangle: Rounded Corners 33">
            <a:extLst>
              <a:ext uri="{FF2B5EF4-FFF2-40B4-BE49-F238E27FC236}">
                <a16:creationId xmlns:a16="http://schemas.microsoft.com/office/drawing/2014/main" id="{C653836C-0314-4EFF-BD4A-029DEE655619}"/>
              </a:ext>
            </a:extLst>
          </p:cNvPr>
          <p:cNvSpPr/>
          <p:nvPr/>
        </p:nvSpPr>
        <p:spPr>
          <a:xfrm>
            <a:off x="1790260" y="797442"/>
            <a:ext cx="939186" cy="538608"/>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Orca</a:t>
            </a:r>
          </a:p>
        </p:txBody>
      </p:sp>
      <p:pic>
        <p:nvPicPr>
          <p:cNvPr id="3" name="Picture 2">
            <a:extLst>
              <a:ext uri="{FF2B5EF4-FFF2-40B4-BE49-F238E27FC236}">
                <a16:creationId xmlns:a16="http://schemas.microsoft.com/office/drawing/2014/main" id="{04D2D6B9-4B0D-4481-870A-F8F8F4A2194F}"/>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660135" y="5509806"/>
            <a:ext cx="1593908" cy="1189882"/>
          </a:xfrm>
          <a:prstGeom prst="rect">
            <a:avLst/>
          </a:prstGeom>
        </p:spPr>
      </p:pic>
      <p:pic>
        <p:nvPicPr>
          <p:cNvPr id="24" name="Picture 23">
            <a:extLst>
              <a:ext uri="{FF2B5EF4-FFF2-40B4-BE49-F238E27FC236}">
                <a16:creationId xmlns:a16="http://schemas.microsoft.com/office/drawing/2014/main" id="{CD04D3F1-23A4-4B8A-BB57-2E546E0429DF}"/>
              </a:ext>
            </a:extLst>
          </p:cNvPr>
          <p:cNvPicPr>
            <a:picLocks noChangeAspect="1"/>
          </p:cNvPicPr>
          <p:nvPr/>
        </p:nvPicPr>
        <p:blipFill>
          <a:blip r:embed="rId7" cstate="screen">
            <a:clrChange>
              <a:clrFrom>
                <a:srgbClr val="F8F8F6"/>
              </a:clrFrom>
              <a:clrTo>
                <a:srgbClr val="F8F8F6">
                  <a:alpha val="0"/>
                </a:srgbClr>
              </a:clrTo>
            </a:clrChange>
            <a:extLst>
              <a:ext uri="{BEBA8EAE-BF5A-486C-A8C5-ECC9F3942E4B}">
                <a14:imgProps xmlns:a14="http://schemas.microsoft.com/office/drawing/2010/main">
                  <a14:imgLayer r:embed="rId8">
                    <a14:imgEffect>
                      <a14:backgroundRemoval t="10000" b="90000" l="10000" r="90000">
                        <a14:foregroundMark x1="25934" y1="48307" x2="37143" y2="54557"/>
                        <a14:foregroundMark x1="37143" y1="54557" x2="41832" y2="61719"/>
                        <a14:foregroundMark x1="26081" y1="51563" x2="37802" y2="58464"/>
                        <a14:foregroundMark x1="37802" y1="58464" x2="38608" y2="59766"/>
                        <a14:foregroundMark x1="61538" y1="34375" x2="49011" y2="25911"/>
                        <a14:foregroundMark x1="49011" y1="25911" x2="61026" y2="50130"/>
                        <a14:foregroundMark x1="61026" y1="50130" x2="75678" y2="47786"/>
                        <a14:foregroundMark x1="75678" y1="47786" x2="65788" y2="37109"/>
                        <a14:foregroundMark x1="65788" y1="37109" x2="59560" y2="41667"/>
                      </a14:backgroundRemoval>
                    </a14:imgEffect>
                  </a14:imgLayer>
                </a14:imgProps>
              </a:ext>
              <a:ext uri="{28A0092B-C50C-407E-A947-70E740481C1C}">
                <a14:useLocalDpi xmlns:a14="http://schemas.microsoft.com/office/drawing/2010/main"/>
              </a:ext>
            </a:extLst>
          </a:blip>
          <a:stretch>
            <a:fillRect/>
          </a:stretch>
        </p:blipFill>
        <p:spPr>
          <a:xfrm>
            <a:off x="4569235" y="2825407"/>
            <a:ext cx="2130120" cy="1198486"/>
          </a:xfrm>
          <a:prstGeom prst="rect">
            <a:avLst/>
          </a:prstGeom>
        </p:spPr>
      </p:pic>
      <p:pic>
        <p:nvPicPr>
          <p:cNvPr id="25" name="Graphic 24" descr="Orca">
            <a:extLst>
              <a:ext uri="{FF2B5EF4-FFF2-40B4-BE49-F238E27FC236}">
                <a16:creationId xmlns:a16="http://schemas.microsoft.com/office/drawing/2014/main" id="{5FC90AC9-E3EE-4383-A1EC-413B931EFBB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2918548" y="675755"/>
            <a:ext cx="751127" cy="751127"/>
          </a:xfrm>
          <a:prstGeom prst="rect">
            <a:avLst/>
          </a:prstGeom>
        </p:spPr>
      </p:pic>
      <p:pic>
        <p:nvPicPr>
          <p:cNvPr id="6146" name="Picture 2" descr="Water Element icon">
            <a:extLst>
              <a:ext uri="{FF2B5EF4-FFF2-40B4-BE49-F238E27FC236}">
                <a16:creationId xmlns:a16="http://schemas.microsoft.com/office/drawing/2014/main" id="{3EC233EC-BEC9-4E4C-A7C3-E10055BE7038}"/>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4867387" y="5979688"/>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Aquarium icon">
            <a:extLst>
              <a:ext uri="{FF2B5EF4-FFF2-40B4-BE49-F238E27FC236}">
                <a16:creationId xmlns:a16="http://schemas.microsoft.com/office/drawing/2014/main" id="{8A4D5ADB-EA4F-4621-805C-B1AD1F23D409}"/>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7924170" y="5927668"/>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AD4CC63F-96F8-49B2-93F4-8783BB0E08A9}"/>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89392" y="241282"/>
            <a:ext cx="834014" cy="802514"/>
          </a:xfrm>
          <a:prstGeom prst="rect">
            <a:avLst/>
          </a:prstGeom>
        </p:spPr>
      </p:pic>
      <p:sp>
        <p:nvSpPr>
          <p:cNvPr id="32" name="Cloud 31">
            <a:extLst>
              <a:ext uri="{FF2B5EF4-FFF2-40B4-BE49-F238E27FC236}">
                <a16:creationId xmlns:a16="http://schemas.microsoft.com/office/drawing/2014/main" id="{E864BD2E-A442-4D21-B361-6D96481D5667}"/>
              </a:ext>
            </a:extLst>
          </p:cNvPr>
          <p:cNvSpPr/>
          <p:nvPr/>
        </p:nvSpPr>
        <p:spPr>
          <a:xfrm>
            <a:off x="5199095" y="4443979"/>
            <a:ext cx="3381385" cy="1446348"/>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Should orcas live in the wild or in a zoo? Why?</a:t>
            </a:r>
            <a:endParaRPr lang="en-GB" sz="1600" dirty="0"/>
          </a:p>
        </p:txBody>
      </p:sp>
      <p:sp>
        <p:nvSpPr>
          <p:cNvPr id="20" name="Shape 114">
            <a:extLst>
              <a:ext uri="{FF2B5EF4-FFF2-40B4-BE49-F238E27FC236}">
                <a16:creationId xmlns:a16="http://schemas.microsoft.com/office/drawing/2014/main" id="{0BA34F7F-70A6-4B5D-A833-3E6685CCF18A}"/>
              </a:ext>
            </a:extLst>
          </p:cNvPr>
          <p:cNvSpPr/>
          <p:nvPr/>
        </p:nvSpPr>
        <p:spPr>
          <a:xfrm>
            <a:off x="987484" y="208607"/>
            <a:ext cx="7568194"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800" b="1" dirty="0">
                <a:solidFill>
                  <a:schemeClr val="tx1"/>
                </a:solidFill>
                <a:latin typeface="Century Gothic" panose="020B0502020202020204" pitchFamily="34" charset="0"/>
                <a:ea typeface="Lato"/>
                <a:cs typeface="Lato"/>
                <a:sym typeface="Lato"/>
              </a:rPr>
              <a:t>Is every animal different?</a:t>
            </a:r>
          </a:p>
        </p:txBody>
      </p:sp>
    </p:spTree>
    <p:extLst>
      <p:ext uri="{BB962C8B-B14F-4D97-AF65-F5344CB8AC3E}">
        <p14:creationId xmlns:p14="http://schemas.microsoft.com/office/powerpoint/2010/main" val="2531216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D93403-66FA-478F-B89A-C4BDD5917F76}"/>
              </a:ext>
            </a:extLst>
          </p:cNvPr>
          <p:cNvSpPr>
            <a:spLocks noGrp="1"/>
          </p:cNvSpPr>
          <p:nvPr>
            <p:ph type="body" sz="quarter" idx="17"/>
          </p:nvPr>
        </p:nvSpPr>
        <p:spPr>
          <a:xfrm>
            <a:off x="700868" y="3658136"/>
            <a:ext cx="1712913" cy="1149259"/>
          </a:xfrm>
          <a:solidFill>
            <a:schemeClr val="accent5"/>
          </a:solidFill>
        </p:spPr>
        <p:txBody>
          <a:bodyPr/>
          <a:lstStyle/>
          <a:p>
            <a:r>
              <a:rPr lang="en-GB" dirty="0"/>
              <a:t>What do you think?</a:t>
            </a:r>
          </a:p>
        </p:txBody>
      </p:sp>
      <p:sp>
        <p:nvSpPr>
          <p:cNvPr id="3" name="Text Placeholder 2">
            <a:extLst>
              <a:ext uri="{FF2B5EF4-FFF2-40B4-BE49-F238E27FC236}">
                <a16:creationId xmlns:a16="http://schemas.microsoft.com/office/drawing/2014/main" id="{1B1C5C19-3BEF-40F0-BBB3-B465E3BF533B}"/>
              </a:ext>
            </a:extLst>
          </p:cNvPr>
          <p:cNvSpPr>
            <a:spLocks noGrp="1"/>
          </p:cNvSpPr>
          <p:nvPr>
            <p:ph type="body" sz="quarter" idx="13"/>
          </p:nvPr>
        </p:nvSpPr>
        <p:spPr>
          <a:xfrm>
            <a:off x="1858417" y="1209716"/>
            <a:ext cx="1712913" cy="1109663"/>
          </a:xfrm>
        </p:spPr>
        <p:txBody>
          <a:bodyPr/>
          <a:lstStyle/>
          <a:p>
            <a:r>
              <a:rPr lang="en-GB" dirty="0"/>
              <a:t>Starter: Iguanas vs snakes</a:t>
            </a:r>
          </a:p>
        </p:txBody>
      </p:sp>
      <p:sp>
        <p:nvSpPr>
          <p:cNvPr id="4" name="Text Placeholder 3">
            <a:extLst>
              <a:ext uri="{FF2B5EF4-FFF2-40B4-BE49-F238E27FC236}">
                <a16:creationId xmlns:a16="http://schemas.microsoft.com/office/drawing/2014/main" id="{F3FB5820-814D-4D54-BDEF-81649822D553}"/>
              </a:ext>
            </a:extLst>
          </p:cNvPr>
          <p:cNvSpPr>
            <a:spLocks noGrp="1"/>
          </p:cNvSpPr>
          <p:nvPr>
            <p:ph type="body" sz="quarter" idx="14"/>
          </p:nvPr>
        </p:nvSpPr>
        <p:spPr>
          <a:xfrm>
            <a:off x="4886997" y="1158031"/>
            <a:ext cx="1884045" cy="1161348"/>
          </a:xfrm>
          <a:solidFill>
            <a:schemeClr val="bg1"/>
          </a:solidFill>
        </p:spPr>
        <p:txBody>
          <a:bodyPr/>
          <a:lstStyle/>
          <a:p>
            <a:r>
              <a:rPr lang="en-GB" dirty="0"/>
              <a:t>   Why are we talking about this?</a:t>
            </a:r>
          </a:p>
        </p:txBody>
      </p:sp>
      <p:sp>
        <p:nvSpPr>
          <p:cNvPr id="5" name="Text Placeholder 4">
            <a:extLst>
              <a:ext uri="{FF2B5EF4-FFF2-40B4-BE49-F238E27FC236}">
                <a16:creationId xmlns:a16="http://schemas.microsoft.com/office/drawing/2014/main" id="{2D4F2A90-9C1C-4009-9DE9-691AF46FB2DA}"/>
              </a:ext>
            </a:extLst>
          </p:cNvPr>
          <p:cNvSpPr>
            <a:spLocks noGrp="1"/>
          </p:cNvSpPr>
          <p:nvPr>
            <p:ph type="body" sz="quarter" idx="15"/>
          </p:nvPr>
        </p:nvSpPr>
        <p:spPr>
          <a:xfrm>
            <a:off x="7143362" y="2459510"/>
            <a:ext cx="1713599" cy="1108800"/>
          </a:xfrm>
          <a:solidFill>
            <a:schemeClr val="bg1"/>
          </a:solidFill>
        </p:spPr>
        <p:txBody>
          <a:bodyPr/>
          <a:lstStyle/>
          <a:p>
            <a:r>
              <a:rPr lang="en-GB" dirty="0"/>
              <a:t>In the wild or in a zoo?</a:t>
            </a:r>
          </a:p>
        </p:txBody>
      </p:sp>
      <p:sp>
        <p:nvSpPr>
          <p:cNvPr id="6" name="Text Placeholder 5">
            <a:extLst>
              <a:ext uri="{FF2B5EF4-FFF2-40B4-BE49-F238E27FC236}">
                <a16:creationId xmlns:a16="http://schemas.microsoft.com/office/drawing/2014/main" id="{FD2B9F97-E99F-4B06-8575-7CE12615A3A0}"/>
              </a:ext>
            </a:extLst>
          </p:cNvPr>
          <p:cNvSpPr>
            <a:spLocks noGrp="1"/>
          </p:cNvSpPr>
          <p:nvPr>
            <p:ph type="body" sz="quarter" idx="16"/>
          </p:nvPr>
        </p:nvSpPr>
        <p:spPr>
          <a:xfrm>
            <a:off x="3350317" y="2805200"/>
            <a:ext cx="2064047" cy="1173600"/>
          </a:xfrm>
          <a:solidFill>
            <a:schemeClr val="bg1"/>
          </a:solidFill>
        </p:spPr>
        <p:txBody>
          <a:bodyPr anchor="ctr"/>
          <a:lstStyle/>
          <a:p>
            <a:r>
              <a:rPr lang="en-GB" dirty="0"/>
              <a:t>Is every animal different?</a:t>
            </a:r>
          </a:p>
        </p:txBody>
      </p:sp>
      <p:sp>
        <p:nvSpPr>
          <p:cNvPr id="8" name="Text Placeholder 7">
            <a:extLst>
              <a:ext uri="{FF2B5EF4-FFF2-40B4-BE49-F238E27FC236}">
                <a16:creationId xmlns:a16="http://schemas.microsoft.com/office/drawing/2014/main" id="{F006982E-3E42-4ADD-B09B-E457CEB8AF36}"/>
              </a:ext>
            </a:extLst>
          </p:cNvPr>
          <p:cNvSpPr>
            <a:spLocks noGrp="1"/>
          </p:cNvSpPr>
          <p:nvPr>
            <p:ph type="body" sz="quarter" idx="19"/>
          </p:nvPr>
        </p:nvSpPr>
        <p:spPr>
          <a:xfrm>
            <a:off x="2662437" y="5067700"/>
            <a:ext cx="1487488" cy="1181100"/>
          </a:xfrm>
          <a:solidFill>
            <a:schemeClr val="bg1"/>
          </a:solidFill>
        </p:spPr>
        <p:txBody>
          <a:bodyPr/>
          <a:lstStyle/>
          <a:p>
            <a:r>
              <a:rPr lang="en-GB"/>
              <a:t>Vote!</a:t>
            </a:r>
          </a:p>
        </p:txBody>
      </p:sp>
      <p:pic>
        <p:nvPicPr>
          <p:cNvPr id="9" name="Picture 8">
            <a:extLst>
              <a:ext uri="{FF2B5EF4-FFF2-40B4-BE49-F238E27FC236}">
                <a16:creationId xmlns:a16="http://schemas.microsoft.com/office/drawing/2014/main" id="{99BBF635-27DD-4398-A315-8559E70F8E0C}"/>
              </a:ext>
            </a:extLst>
          </p:cNvPr>
          <p:cNvPicPr>
            <a:picLocks noChangeAspect="1"/>
          </p:cNvPicPr>
          <p:nvPr/>
        </p:nvPicPr>
        <p:blipFill>
          <a:blip r:embed="rId3">
            <a:clrChange>
              <a:clrFrom>
                <a:srgbClr val="FFFFFF"/>
              </a:clrFrom>
              <a:clrTo>
                <a:srgbClr val="FFFFFF">
                  <a:alpha val="0"/>
                </a:srgbClr>
              </a:clrTo>
            </a:clrChange>
          </a:blip>
          <a:stretch>
            <a:fillRect/>
          </a:stretch>
        </p:blipFill>
        <p:spPr>
          <a:xfrm flipH="1">
            <a:off x="3754072" y="4718518"/>
            <a:ext cx="1134359" cy="1737361"/>
          </a:xfrm>
          <a:prstGeom prst="rect">
            <a:avLst/>
          </a:prstGeom>
        </p:spPr>
      </p:pic>
      <p:pic>
        <p:nvPicPr>
          <p:cNvPr id="11" name="Picture 10">
            <a:extLst>
              <a:ext uri="{FF2B5EF4-FFF2-40B4-BE49-F238E27FC236}">
                <a16:creationId xmlns:a16="http://schemas.microsoft.com/office/drawing/2014/main" id="{3F389E0A-A0A2-4EF7-B0F5-7B2C4FDB14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35266" y="1072719"/>
            <a:ext cx="993753" cy="956220"/>
          </a:xfrm>
          <a:prstGeom prst="rect">
            <a:avLst/>
          </a:prstGeom>
        </p:spPr>
      </p:pic>
      <p:pic>
        <p:nvPicPr>
          <p:cNvPr id="12" name="Picture 11">
            <a:extLst>
              <a:ext uri="{FF2B5EF4-FFF2-40B4-BE49-F238E27FC236}">
                <a16:creationId xmlns:a16="http://schemas.microsoft.com/office/drawing/2014/main" id="{849250F2-06B8-4D7B-B780-610FF4841E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77915" y="2198937"/>
            <a:ext cx="654377" cy="980728"/>
          </a:xfrm>
          <a:prstGeom prst="rect">
            <a:avLst/>
          </a:prstGeom>
        </p:spPr>
      </p:pic>
      <p:sp>
        <p:nvSpPr>
          <p:cNvPr id="24" name="Text Placeholder 6">
            <a:extLst>
              <a:ext uri="{FF2B5EF4-FFF2-40B4-BE49-F238E27FC236}">
                <a16:creationId xmlns:a16="http://schemas.microsoft.com/office/drawing/2014/main" id="{1FD4CA48-E045-41C4-9C63-82C141DE65A9}"/>
              </a:ext>
            </a:extLst>
          </p:cNvPr>
          <p:cNvSpPr>
            <a:spLocks noGrp="1"/>
          </p:cNvSpPr>
          <p:nvPr>
            <p:ph type="body" sz="quarter" idx="18"/>
          </p:nvPr>
        </p:nvSpPr>
        <p:spPr>
          <a:xfrm>
            <a:off x="5241560" y="5006899"/>
            <a:ext cx="1970673" cy="1292824"/>
          </a:xfrm>
          <a:solidFill>
            <a:schemeClr val="bg1"/>
          </a:solidFill>
        </p:spPr>
        <p:txBody>
          <a:bodyPr/>
          <a:lstStyle/>
          <a:p>
            <a:r>
              <a:rPr lang="en-GB" sz="1550" dirty="0"/>
              <a:t>Ext: Design your own!</a:t>
            </a:r>
          </a:p>
        </p:txBody>
      </p:sp>
      <p:pic>
        <p:nvPicPr>
          <p:cNvPr id="25" name="Picture 24">
            <a:extLst>
              <a:ext uri="{FF2B5EF4-FFF2-40B4-BE49-F238E27FC236}">
                <a16:creationId xmlns:a16="http://schemas.microsoft.com/office/drawing/2014/main" id="{5D2AFC9A-070F-4E85-9154-2719D3FFFD1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85720">
            <a:off x="5163855" y="4868795"/>
            <a:ext cx="499626" cy="595324"/>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F18CA7CF-6B56-4CA7-857A-5B9F0057F9DD}"/>
              </a:ext>
            </a:extLst>
          </p:cNvPr>
          <p:cNvPicPr>
            <a:picLocks noChangeAspect="1"/>
          </p:cNvPicPr>
          <p:nvPr/>
        </p:nvPicPr>
        <p:blipFill rotWithShape="1">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337629" y="4537757"/>
            <a:ext cx="1134359" cy="881933"/>
          </a:xfrm>
          <a:prstGeom prst="rect">
            <a:avLst/>
          </a:prstGeom>
        </p:spPr>
      </p:pic>
      <p:pic>
        <p:nvPicPr>
          <p:cNvPr id="23" name="Picture 22" descr="A picture containing drawing&#10;&#10;Description automatically generated">
            <a:extLst>
              <a:ext uri="{FF2B5EF4-FFF2-40B4-BE49-F238E27FC236}">
                <a16:creationId xmlns:a16="http://schemas.microsoft.com/office/drawing/2014/main" id="{94C6E7EE-B44B-442B-88BC-D8F88CF9D1CD}"/>
              </a:ext>
            </a:extLst>
          </p:cNvPr>
          <p:cNvPicPr>
            <a:picLocks noChangeAspect="1"/>
          </p:cNvPicPr>
          <p:nvPr/>
        </p:nvPicPr>
        <p:blipFill rotWithShape="1">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362328" y="1274919"/>
            <a:ext cx="1051802" cy="1095453"/>
          </a:xfrm>
          <a:prstGeom prst="rect">
            <a:avLst/>
          </a:prstGeom>
        </p:spPr>
      </p:pic>
      <p:pic>
        <p:nvPicPr>
          <p:cNvPr id="26" name="Picture 25" descr="A picture containing drawing&#10;&#10;Description automatically generated">
            <a:extLst>
              <a:ext uri="{FF2B5EF4-FFF2-40B4-BE49-F238E27FC236}">
                <a16:creationId xmlns:a16="http://schemas.microsoft.com/office/drawing/2014/main" id="{6C994EA9-D582-473B-975F-27D487036095}"/>
              </a:ext>
            </a:extLst>
          </p:cNvPr>
          <p:cNvPicPr>
            <a:picLocks noChangeAspect="1"/>
          </p:cNvPicPr>
          <p:nvPr/>
        </p:nvPicPr>
        <p:blipFill rotWithShape="1">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858506" y="1822646"/>
            <a:ext cx="993753" cy="969751"/>
          </a:xfrm>
          <a:prstGeom prst="rect">
            <a:avLst/>
          </a:prstGeom>
        </p:spPr>
      </p:pic>
      <p:pic>
        <p:nvPicPr>
          <p:cNvPr id="31" name="Picture 30" descr="A picture containing drawing&#10;&#10;Description automatically generated">
            <a:extLst>
              <a:ext uri="{FF2B5EF4-FFF2-40B4-BE49-F238E27FC236}">
                <a16:creationId xmlns:a16="http://schemas.microsoft.com/office/drawing/2014/main" id="{F7D52DFF-B5C0-4AD8-AED0-4BCE270ED507}"/>
              </a:ext>
            </a:extLst>
          </p:cNvPr>
          <p:cNvPicPr>
            <a:picLocks noChangeAspect="1"/>
          </p:cNvPicPr>
          <p:nvPr/>
        </p:nvPicPr>
        <p:blipFill rotWithShape="1">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033518" y="4880359"/>
            <a:ext cx="993753" cy="1088900"/>
          </a:xfrm>
          <a:prstGeom prst="rect">
            <a:avLst/>
          </a:prstGeom>
        </p:spPr>
      </p:pic>
      <p:pic>
        <p:nvPicPr>
          <p:cNvPr id="32" name="Picture 31" descr="A picture containing drawing&#10;&#10;Description automatically generated">
            <a:extLst>
              <a:ext uri="{FF2B5EF4-FFF2-40B4-BE49-F238E27FC236}">
                <a16:creationId xmlns:a16="http://schemas.microsoft.com/office/drawing/2014/main" id="{48795192-CDAA-480D-82D3-76C81C1FA6E4}"/>
              </a:ext>
            </a:extLst>
          </p:cNvPr>
          <p:cNvPicPr>
            <a:picLocks noChangeAspect="1"/>
          </p:cNvPicPr>
          <p:nvPr/>
        </p:nvPicPr>
        <p:blipFill rotWithShape="1">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14637" y="3040722"/>
            <a:ext cx="1252140" cy="995621"/>
          </a:xfrm>
          <a:prstGeom prst="rect">
            <a:avLst/>
          </a:prstGeom>
        </p:spPr>
      </p:pic>
      <p:pic>
        <p:nvPicPr>
          <p:cNvPr id="33" name="Picture 32" descr="A picture containing drawing&#10;&#10;Description automatically generated">
            <a:extLst>
              <a:ext uri="{FF2B5EF4-FFF2-40B4-BE49-F238E27FC236}">
                <a16:creationId xmlns:a16="http://schemas.microsoft.com/office/drawing/2014/main" id="{11D4D015-6555-4105-A401-AAAD3F9F4452}"/>
              </a:ext>
            </a:extLst>
          </p:cNvPr>
          <p:cNvPicPr>
            <a:picLocks noChangeAspect="1"/>
          </p:cNvPicPr>
          <p:nvPr/>
        </p:nvPicPr>
        <p:blipFill rotWithShape="1">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41100" y="4573567"/>
            <a:ext cx="1252140" cy="846123"/>
          </a:xfrm>
          <a:prstGeom prst="rect">
            <a:avLst/>
          </a:prstGeom>
        </p:spPr>
      </p:pic>
      <p:pic>
        <p:nvPicPr>
          <p:cNvPr id="35" name="Picture 34" descr="A picture containing drawing&#10;&#10;Description automatically generated">
            <a:extLst>
              <a:ext uri="{FF2B5EF4-FFF2-40B4-BE49-F238E27FC236}">
                <a16:creationId xmlns:a16="http://schemas.microsoft.com/office/drawing/2014/main" id="{A2369177-A014-4FB9-A256-ED8FE579430D}"/>
              </a:ext>
            </a:extLst>
          </p:cNvPr>
          <p:cNvPicPr>
            <a:picLocks noChangeAspect="1"/>
          </p:cNvPicPr>
          <p:nvPr/>
        </p:nvPicPr>
        <p:blipFill rotWithShape="1">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006590" y="2849228"/>
            <a:ext cx="1252140" cy="958918"/>
          </a:xfrm>
          <a:prstGeom prst="rect">
            <a:avLst/>
          </a:prstGeom>
        </p:spPr>
      </p:pic>
      <p:pic>
        <p:nvPicPr>
          <p:cNvPr id="21" name="Picture 20">
            <a:extLst>
              <a:ext uri="{FF2B5EF4-FFF2-40B4-BE49-F238E27FC236}">
                <a16:creationId xmlns:a16="http://schemas.microsoft.com/office/drawing/2014/main" id="{48D24FFD-7A76-4318-9674-12F75EDDFCE3}"/>
              </a:ext>
            </a:extLst>
          </p:cNvPr>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spTree>
    <p:extLst>
      <p:ext uri="{BB962C8B-B14F-4D97-AF65-F5344CB8AC3E}">
        <p14:creationId xmlns:p14="http://schemas.microsoft.com/office/powerpoint/2010/main" val="3691122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554BE3-A1CA-476E-9F9F-A63506CF236C}"/>
              </a:ext>
            </a:extLst>
          </p:cNvPr>
          <p:cNvPicPr>
            <a:picLocks noChangeAspect="1"/>
          </p:cNvPicPr>
          <p:nvPr/>
        </p:nvPicPr>
        <p:blipFill>
          <a:blip r:embed="rId3"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43701" y="4587010"/>
            <a:ext cx="9144000" cy="2404043"/>
          </a:xfrm>
          <a:prstGeom prst="rect">
            <a:avLst/>
          </a:prstGeom>
        </p:spPr>
      </p:pic>
      <p:pic>
        <p:nvPicPr>
          <p:cNvPr id="3" name="Graphic 2" descr="Shoe footprints">
            <a:extLst>
              <a:ext uri="{FF2B5EF4-FFF2-40B4-BE49-F238E27FC236}">
                <a16:creationId xmlns:a16="http://schemas.microsoft.com/office/drawing/2014/main" id="{DB08E1B1-6826-41C7-8C93-D4573A86A287}"/>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1356935">
            <a:off x="816795" y="1315200"/>
            <a:ext cx="914400" cy="914400"/>
          </a:xfrm>
          <a:prstGeom prst="rect">
            <a:avLst/>
          </a:prstGeom>
        </p:spPr>
      </p:pic>
      <p:pic>
        <p:nvPicPr>
          <p:cNvPr id="4" name="Graphic 3" descr="Shoe footprints">
            <a:extLst>
              <a:ext uri="{FF2B5EF4-FFF2-40B4-BE49-F238E27FC236}">
                <a16:creationId xmlns:a16="http://schemas.microsoft.com/office/drawing/2014/main" id="{61FF5807-0D1B-4728-A4A0-62BACEE3FB17}"/>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rot="20559592">
            <a:off x="7185060" y="1184455"/>
            <a:ext cx="914400" cy="914400"/>
          </a:xfrm>
          <a:prstGeom prst="rect">
            <a:avLst/>
          </a:prstGeom>
        </p:spPr>
      </p:pic>
      <p:pic>
        <p:nvPicPr>
          <p:cNvPr id="5" name="Graphic 4" descr="Shoe footprints">
            <a:extLst>
              <a:ext uri="{FF2B5EF4-FFF2-40B4-BE49-F238E27FC236}">
                <a16:creationId xmlns:a16="http://schemas.microsoft.com/office/drawing/2014/main" id="{E6C32513-64F4-4319-A23D-3B02D8B73EB1}"/>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rot="20559592">
            <a:off x="787123" y="3966974"/>
            <a:ext cx="914400" cy="914400"/>
          </a:xfrm>
          <a:prstGeom prst="rect">
            <a:avLst/>
          </a:prstGeom>
        </p:spPr>
      </p:pic>
      <p:pic>
        <p:nvPicPr>
          <p:cNvPr id="6" name="Graphic 5" descr="Shoe footprints">
            <a:extLst>
              <a:ext uri="{FF2B5EF4-FFF2-40B4-BE49-F238E27FC236}">
                <a16:creationId xmlns:a16="http://schemas.microsoft.com/office/drawing/2014/main" id="{9758D139-9607-47E9-BEE1-F42E9DAFDD9A}"/>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21442194">
            <a:off x="4940891" y="561403"/>
            <a:ext cx="914400" cy="914400"/>
          </a:xfrm>
          <a:prstGeom prst="rect">
            <a:avLst/>
          </a:prstGeom>
        </p:spPr>
      </p:pic>
      <p:pic>
        <p:nvPicPr>
          <p:cNvPr id="7" name="Graphic 6" descr="Shoe footprints">
            <a:extLst>
              <a:ext uri="{FF2B5EF4-FFF2-40B4-BE49-F238E27FC236}">
                <a16:creationId xmlns:a16="http://schemas.microsoft.com/office/drawing/2014/main" id="{D9DC6992-73F1-4901-A9A2-D06A6FA7CD8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1356935">
            <a:off x="7185061" y="4252729"/>
            <a:ext cx="914400" cy="914400"/>
          </a:xfrm>
          <a:prstGeom prst="rect">
            <a:avLst/>
          </a:prstGeom>
        </p:spPr>
      </p:pic>
      <p:pic>
        <p:nvPicPr>
          <p:cNvPr id="8" name="Picture 7">
            <a:extLst>
              <a:ext uri="{FF2B5EF4-FFF2-40B4-BE49-F238E27FC236}">
                <a16:creationId xmlns:a16="http://schemas.microsoft.com/office/drawing/2014/main" id="{281ECF6F-3E81-4567-8DFF-245FB0F102BF}"/>
              </a:ext>
            </a:extLst>
          </p:cNvPr>
          <p:cNvPicPr>
            <a:picLocks noChangeAspect="1"/>
          </p:cNvPicPr>
          <p:nvPr/>
        </p:nvPicPr>
        <p:blipFill>
          <a:blip r:embed="rId8" cstate="print">
            <a:clrChange>
              <a:clrFrom>
                <a:srgbClr val="FFFFFF"/>
              </a:clrFrom>
              <a:clrTo>
                <a:srgbClr val="FFFFFF">
                  <a:alpha val="0"/>
                </a:srgbClr>
              </a:clrTo>
            </a:clrChange>
            <a:duotone>
              <a:prstClr val="black"/>
              <a:schemeClr val="tx2">
                <a:tint val="45000"/>
                <a:satMod val="400000"/>
              </a:schemeClr>
            </a:duotone>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43703" y="4587010"/>
            <a:ext cx="9144000" cy="2404043"/>
          </a:xfrm>
          <a:prstGeom prst="rtTriangle">
            <a:avLst/>
          </a:prstGeom>
        </p:spPr>
      </p:pic>
      <p:sp>
        <p:nvSpPr>
          <p:cNvPr id="10" name="Title 1">
            <a:extLst>
              <a:ext uri="{FF2B5EF4-FFF2-40B4-BE49-F238E27FC236}">
                <a16:creationId xmlns:a16="http://schemas.microsoft.com/office/drawing/2014/main" id="{085BF97C-78F1-46B0-9923-A90116A8C37B}"/>
              </a:ext>
            </a:extLst>
          </p:cNvPr>
          <p:cNvSpPr txBox="1">
            <a:spLocks/>
          </p:cNvSpPr>
          <p:nvPr/>
        </p:nvSpPr>
        <p:spPr>
          <a:xfrm>
            <a:off x="989321" y="274638"/>
            <a:ext cx="5600629"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What do you think?</a:t>
            </a:r>
          </a:p>
        </p:txBody>
      </p:sp>
      <p:sp>
        <p:nvSpPr>
          <p:cNvPr id="11" name="Cloud 10">
            <a:extLst>
              <a:ext uri="{FF2B5EF4-FFF2-40B4-BE49-F238E27FC236}">
                <a16:creationId xmlns:a16="http://schemas.microsoft.com/office/drawing/2014/main" id="{7F370D6B-A3EC-4C25-A34A-E9D093C4C05A}"/>
              </a:ext>
            </a:extLst>
          </p:cNvPr>
          <p:cNvSpPr/>
          <p:nvPr/>
        </p:nvSpPr>
        <p:spPr>
          <a:xfrm>
            <a:off x="1661470" y="1681450"/>
            <a:ext cx="5821060" cy="3003958"/>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Vote with your feet (6-12 mins)</a:t>
            </a:r>
          </a:p>
          <a:p>
            <a:pPr algn="ctr"/>
            <a:r>
              <a:rPr lang="en-GB" sz="1600" dirty="0"/>
              <a:t>Now you know some facts about zoos and different animals, it’s time to see what your opinion is. On the next few slides you are going to read some different points of view. For each one, use your feet to show whether you agree or disagree.</a:t>
            </a:r>
          </a:p>
        </p:txBody>
      </p:sp>
      <p:pic>
        <p:nvPicPr>
          <p:cNvPr id="12" name="Picture 11">
            <a:extLst>
              <a:ext uri="{FF2B5EF4-FFF2-40B4-BE49-F238E27FC236}">
                <a16:creationId xmlns:a16="http://schemas.microsoft.com/office/drawing/2014/main" id="{712E9C0E-5EB8-443E-81AD-4E8D6736A3E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185720">
            <a:off x="233127" y="191108"/>
            <a:ext cx="667560" cy="795424"/>
          </a:xfrm>
          <a:prstGeom prst="rect">
            <a:avLst/>
          </a:prstGeom>
        </p:spPr>
      </p:pic>
      <p:pic>
        <p:nvPicPr>
          <p:cNvPr id="13" name="Picture 12">
            <a:extLst>
              <a:ext uri="{FF2B5EF4-FFF2-40B4-BE49-F238E27FC236}">
                <a16:creationId xmlns:a16="http://schemas.microsoft.com/office/drawing/2014/main" id="{4007FF0A-920C-4B99-BDC3-E0462FDD8EA3}"/>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spTree>
    <p:extLst>
      <p:ext uri="{BB962C8B-B14F-4D97-AF65-F5344CB8AC3E}">
        <p14:creationId xmlns:p14="http://schemas.microsoft.com/office/powerpoint/2010/main" val="1981531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close up of a boy&#10;&#10;Description automatically generated">
            <a:extLst>
              <a:ext uri="{FF2B5EF4-FFF2-40B4-BE49-F238E27FC236}">
                <a16:creationId xmlns:a16="http://schemas.microsoft.com/office/drawing/2014/main" id="{EFB5510B-1790-47DC-9355-4A15DDA76FF2}"/>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70392" y="749367"/>
            <a:ext cx="5218072" cy="3478715"/>
          </a:xfrm>
          <a:prstGeom prst="rect">
            <a:avLst/>
          </a:prstGeom>
        </p:spPr>
      </p:pic>
      <p:pic>
        <p:nvPicPr>
          <p:cNvPr id="2" name="Picture 1">
            <a:extLst>
              <a:ext uri="{FF2B5EF4-FFF2-40B4-BE49-F238E27FC236}">
                <a16:creationId xmlns:a16="http://schemas.microsoft.com/office/drawing/2014/main" id="{3F554BE3-A1CA-476E-9F9F-A63506CF236C}"/>
              </a:ext>
            </a:extLst>
          </p:cNvPr>
          <p:cNvPicPr>
            <a:picLocks noChangeAspect="1"/>
          </p:cNvPicPr>
          <p:nvPr/>
        </p:nvPicPr>
        <p:blipFill>
          <a:blip r:embed="rId4"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43701" y="4587010"/>
            <a:ext cx="9144000" cy="2404043"/>
          </a:xfrm>
          <a:prstGeom prst="rect">
            <a:avLst/>
          </a:prstGeom>
        </p:spPr>
      </p:pic>
      <p:pic>
        <p:nvPicPr>
          <p:cNvPr id="8" name="Picture 7">
            <a:extLst>
              <a:ext uri="{FF2B5EF4-FFF2-40B4-BE49-F238E27FC236}">
                <a16:creationId xmlns:a16="http://schemas.microsoft.com/office/drawing/2014/main" id="{281ECF6F-3E81-4567-8DFF-245FB0F102BF}"/>
              </a:ext>
            </a:extLst>
          </p:cNvPr>
          <p:cNvPicPr>
            <a:picLocks noChangeAspect="1"/>
          </p:cNvPicPr>
          <p:nvPr/>
        </p:nvPicPr>
        <p:blipFill>
          <a:blip r:embed="rId5" cstate="print">
            <a:clrChange>
              <a:clrFrom>
                <a:srgbClr val="FFFFFF"/>
              </a:clrFrom>
              <a:clrTo>
                <a:srgbClr val="FFFFFF">
                  <a:alpha val="0"/>
                </a:srgbClr>
              </a:clrTo>
            </a:clrChange>
            <a:duotone>
              <a:prstClr val="black"/>
              <a:schemeClr val="tx2">
                <a:tint val="45000"/>
                <a:satMod val="400000"/>
              </a:schemeClr>
            </a:duotone>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43703" y="4587010"/>
            <a:ext cx="9144000" cy="2404043"/>
          </a:xfrm>
          <a:prstGeom prst="rtTriangle">
            <a:avLst/>
          </a:prstGeom>
        </p:spPr>
      </p:pic>
      <p:sp>
        <p:nvSpPr>
          <p:cNvPr id="12" name="Speech Bubble: Rectangle with Corners Rounded 11">
            <a:extLst>
              <a:ext uri="{FF2B5EF4-FFF2-40B4-BE49-F238E27FC236}">
                <a16:creationId xmlns:a16="http://schemas.microsoft.com/office/drawing/2014/main" id="{83BB2509-C137-47EF-8C47-4A6084316CDA}"/>
              </a:ext>
            </a:extLst>
          </p:cNvPr>
          <p:cNvSpPr/>
          <p:nvPr/>
        </p:nvSpPr>
        <p:spPr>
          <a:xfrm>
            <a:off x="4156364" y="1350842"/>
            <a:ext cx="4613037" cy="1119225"/>
          </a:xfrm>
          <a:prstGeom prst="wedgeRoundRectCallout">
            <a:avLst>
              <a:gd name="adj1" fmla="val -75241"/>
              <a:gd name="adj2" fmla="val 12127"/>
              <a:gd name="adj3" fmla="val 16667"/>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Zoos help look after animals that would die in the wild. We can’t shut them down!</a:t>
            </a:r>
          </a:p>
        </p:txBody>
      </p:sp>
      <p:sp>
        <p:nvSpPr>
          <p:cNvPr id="13" name="Title 1">
            <a:extLst>
              <a:ext uri="{FF2B5EF4-FFF2-40B4-BE49-F238E27FC236}">
                <a16:creationId xmlns:a16="http://schemas.microsoft.com/office/drawing/2014/main" id="{E7AEE940-F091-4583-ABA2-5B627CA89A21}"/>
              </a:ext>
            </a:extLst>
          </p:cNvPr>
          <p:cNvSpPr txBox="1">
            <a:spLocks/>
          </p:cNvSpPr>
          <p:nvPr/>
        </p:nvSpPr>
        <p:spPr>
          <a:xfrm>
            <a:off x="989321" y="274638"/>
            <a:ext cx="5600629"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What do you think?</a:t>
            </a:r>
          </a:p>
        </p:txBody>
      </p:sp>
      <p:pic>
        <p:nvPicPr>
          <p:cNvPr id="14" name="Picture 13">
            <a:extLst>
              <a:ext uri="{FF2B5EF4-FFF2-40B4-BE49-F238E27FC236}">
                <a16:creationId xmlns:a16="http://schemas.microsoft.com/office/drawing/2014/main" id="{3D6B183A-1466-43A1-A3E3-A81B3FFE33B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85720">
            <a:off x="233127" y="191108"/>
            <a:ext cx="667560" cy="795424"/>
          </a:xfrm>
          <a:prstGeom prst="rect">
            <a:avLst/>
          </a:prstGeom>
        </p:spPr>
      </p:pic>
      <p:sp>
        <p:nvSpPr>
          <p:cNvPr id="15" name="Speech Bubble: Rectangle with Corners Rounded 14">
            <a:extLst>
              <a:ext uri="{FF2B5EF4-FFF2-40B4-BE49-F238E27FC236}">
                <a16:creationId xmlns:a16="http://schemas.microsoft.com/office/drawing/2014/main" id="{BD28B15F-12BE-4FFE-AEBC-B6E8FBCE5608}"/>
              </a:ext>
            </a:extLst>
          </p:cNvPr>
          <p:cNvSpPr/>
          <p:nvPr/>
        </p:nvSpPr>
        <p:spPr>
          <a:xfrm>
            <a:off x="376901" y="3617970"/>
            <a:ext cx="4613037" cy="1119225"/>
          </a:xfrm>
          <a:prstGeom prst="wedgeRoundRectCallout">
            <a:avLst>
              <a:gd name="adj1" fmla="val 76899"/>
              <a:gd name="adj2" fmla="val -40926"/>
              <a:gd name="adj3" fmla="val 16667"/>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It doesn’t matter where animals live, they will still need to eat each other to survive, so they should do it naturally.</a:t>
            </a:r>
          </a:p>
        </p:txBody>
      </p:sp>
      <p:pic>
        <p:nvPicPr>
          <p:cNvPr id="16" name="Graphic 15" descr="Shoe footprints">
            <a:extLst>
              <a:ext uri="{FF2B5EF4-FFF2-40B4-BE49-F238E27FC236}">
                <a16:creationId xmlns:a16="http://schemas.microsoft.com/office/drawing/2014/main" id="{DAFE5D42-DDA9-4242-B8D0-F1EDA35DD432}"/>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rot="1356935">
            <a:off x="7714343" y="275874"/>
            <a:ext cx="914400" cy="914400"/>
          </a:xfrm>
          <a:prstGeom prst="rect">
            <a:avLst/>
          </a:prstGeom>
        </p:spPr>
      </p:pic>
      <p:pic>
        <p:nvPicPr>
          <p:cNvPr id="17" name="Graphic 16" descr="Shoe footprints">
            <a:extLst>
              <a:ext uri="{FF2B5EF4-FFF2-40B4-BE49-F238E27FC236}">
                <a16:creationId xmlns:a16="http://schemas.microsoft.com/office/drawing/2014/main" id="{A9D52066-68BC-444A-B429-4656829F8EAB}"/>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rot="20559592">
            <a:off x="5266337" y="4282591"/>
            <a:ext cx="914400" cy="914400"/>
          </a:xfrm>
          <a:prstGeom prst="rect">
            <a:avLst/>
          </a:prstGeom>
        </p:spPr>
      </p:pic>
      <p:pic>
        <p:nvPicPr>
          <p:cNvPr id="23" name="Picture 22" descr="A person posing for the camera&#10;&#10;Description automatically generated">
            <a:extLst>
              <a:ext uri="{FF2B5EF4-FFF2-40B4-BE49-F238E27FC236}">
                <a16:creationId xmlns:a16="http://schemas.microsoft.com/office/drawing/2014/main" id="{D162A6FB-B400-40AC-8258-9C8E2FF9BB2D}"/>
              </a:ext>
            </a:extLst>
          </p:cNvPr>
          <p:cNvPicPr>
            <a:picLocks noChangeAspect="1"/>
          </p:cNvPicPr>
          <p:nvPr/>
        </p:nvPicPr>
        <p:blipFill rotWithShape="1">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925690" y="2571655"/>
            <a:ext cx="2932107" cy="2564330"/>
          </a:xfrm>
          <a:prstGeom prst="rect">
            <a:avLst/>
          </a:prstGeom>
        </p:spPr>
      </p:pic>
    </p:spTree>
    <p:extLst>
      <p:ext uri="{BB962C8B-B14F-4D97-AF65-F5344CB8AC3E}">
        <p14:creationId xmlns:p14="http://schemas.microsoft.com/office/powerpoint/2010/main" val="151852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erson posing for the camera&#10;&#10;Description automatically generated">
            <a:extLst>
              <a:ext uri="{FF2B5EF4-FFF2-40B4-BE49-F238E27FC236}">
                <a16:creationId xmlns:a16="http://schemas.microsoft.com/office/drawing/2014/main" id="{80526C63-2C6C-46C1-BF00-DD1DDF003ECA}"/>
              </a:ext>
            </a:extLst>
          </p:cNvPr>
          <p:cNvPicPr>
            <a:picLocks noChangeAspect="1"/>
          </p:cNvPicPr>
          <p:nvPr/>
        </p:nvPicPr>
        <p:blipFill>
          <a:blip r:embed="rId3" cstate="screen">
            <a:clrChange>
              <a:clrFrom>
                <a:srgbClr val="FEFEFF"/>
              </a:clrFrom>
              <a:clrTo>
                <a:srgbClr val="FEFEFF">
                  <a:alpha val="0"/>
                </a:srgbClr>
              </a:clrTo>
            </a:clrChange>
            <a:extLst>
              <a:ext uri="{28A0092B-C50C-407E-A947-70E740481C1C}">
                <a14:useLocalDpi xmlns:a14="http://schemas.microsoft.com/office/drawing/2010/main"/>
              </a:ext>
            </a:extLst>
          </a:blip>
          <a:stretch>
            <a:fillRect/>
          </a:stretch>
        </p:blipFill>
        <p:spPr>
          <a:xfrm>
            <a:off x="4783756" y="240878"/>
            <a:ext cx="3983343" cy="3187086"/>
          </a:xfrm>
          <a:prstGeom prst="rect">
            <a:avLst/>
          </a:prstGeom>
        </p:spPr>
      </p:pic>
      <p:pic>
        <p:nvPicPr>
          <p:cNvPr id="2" name="Picture 1">
            <a:extLst>
              <a:ext uri="{FF2B5EF4-FFF2-40B4-BE49-F238E27FC236}">
                <a16:creationId xmlns:a16="http://schemas.microsoft.com/office/drawing/2014/main" id="{3F554BE3-A1CA-476E-9F9F-A63506CF236C}"/>
              </a:ext>
            </a:extLst>
          </p:cNvPr>
          <p:cNvPicPr>
            <a:picLocks noChangeAspect="1"/>
          </p:cNvPicPr>
          <p:nvPr/>
        </p:nvPicPr>
        <p:blipFill>
          <a:blip r:embed="rId4"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43701" y="4587010"/>
            <a:ext cx="9144000" cy="2404043"/>
          </a:xfrm>
          <a:prstGeom prst="rect">
            <a:avLst/>
          </a:prstGeom>
        </p:spPr>
      </p:pic>
      <p:pic>
        <p:nvPicPr>
          <p:cNvPr id="8" name="Picture 7">
            <a:extLst>
              <a:ext uri="{FF2B5EF4-FFF2-40B4-BE49-F238E27FC236}">
                <a16:creationId xmlns:a16="http://schemas.microsoft.com/office/drawing/2014/main" id="{281ECF6F-3E81-4567-8DFF-245FB0F102BF}"/>
              </a:ext>
            </a:extLst>
          </p:cNvPr>
          <p:cNvPicPr>
            <a:picLocks noChangeAspect="1"/>
          </p:cNvPicPr>
          <p:nvPr/>
        </p:nvPicPr>
        <p:blipFill>
          <a:blip r:embed="rId5" cstate="print">
            <a:clrChange>
              <a:clrFrom>
                <a:srgbClr val="FFFFFF"/>
              </a:clrFrom>
              <a:clrTo>
                <a:srgbClr val="FFFFFF">
                  <a:alpha val="0"/>
                </a:srgbClr>
              </a:clrTo>
            </a:clrChange>
            <a:duotone>
              <a:prstClr val="black"/>
              <a:schemeClr val="tx2">
                <a:tint val="45000"/>
                <a:satMod val="400000"/>
              </a:schemeClr>
            </a:duotone>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43703" y="4587010"/>
            <a:ext cx="9144000" cy="2404043"/>
          </a:xfrm>
          <a:prstGeom prst="rtTriangle">
            <a:avLst/>
          </a:prstGeom>
        </p:spPr>
      </p:pic>
      <p:sp>
        <p:nvSpPr>
          <p:cNvPr id="12" name="Speech Bubble: Rectangle with Corners Rounded 11">
            <a:extLst>
              <a:ext uri="{FF2B5EF4-FFF2-40B4-BE49-F238E27FC236}">
                <a16:creationId xmlns:a16="http://schemas.microsoft.com/office/drawing/2014/main" id="{83BB2509-C137-47EF-8C47-4A6084316CDA}"/>
              </a:ext>
            </a:extLst>
          </p:cNvPr>
          <p:cNvSpPr/>
          <p:nvPr/>
        </p:nvSpPr>
        <p:spPr>
          <a:xfrm>
            <a:off x="3562598" y="3427965"/>
            <a:ext cx="5206804" cy="1119225"/>
          </a:xfrm>
          <a:prstGeom prst="wedgeRoundRectCallout">
            <a:avLst>
              <a:gd name="adj1" fmla="val -63041"/>
              <a:gd name="adj2" fmla="val -13339"/>
              <a:gd name="adj3" fmla="val 16667"/>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To help look after animals we should stop destroying their habitats, not just create fake ones for them!</a:t>
            </a:r>
          </a:p>
        </p:txBody>
      </p:sp>
      <p:sp>
        <p:nvSpPr>
          <p:cNvPr id="13" name="Title 1">
            <a:extLst>
              <a:ext uri="{FF2B5EF4-FFF2-40B4-BE49-F238E27FC236}">
                <a16:creationId xmlns:a16="http://schemas.microsoft.com/office/drawing/2014/main" id="{E7AEE940-F091-4583-ABA2-5B627CA89A21}"/>
              </a:ext>
            </a:extLst>
          </p:cNvPr>
          <p:cNvSpPr txBox="1">
            <a:spLocks/>
          </p:cNvSpPr>
          <p:nvPr/>
        </p:nvSpPr>
        <p:spPr>
          <a:xfrm>
            <a:off x="989321" y="274638"/>
            <a:ext cx="5600629"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What do you think?</a:t>
            </a:r>
          </a:p>
        </p:txBody>
      </p:sp>
      <p:pic>
        <p:nvPicPr>
          <p:cNvPr id="14" name="Picture 13">
            <a:extLst>
              <a:ext uri="{FF2B5EF4-FFF2-40B4-BE49-F238E27FC236}">
                <a16:creationId xmlns:a16="http://schemas.microsoft.com/office/drawing/2014/main" id="{3D6B183A-1466-43A1-A3E3-A81B3FFE33B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85720">
            <a:off x="233127" y="191108"/>
            <a:ext cx="667560" cy="795424"/>
          </a:xfrm>
          <a:prstGeom prst="rect">
            <a:avLst/>
          </a:prstGeom>
        </p:spPr>
      </p:pic>
      <p:sp>
        <p:nvSpPr>
          <p:cNvPr id="15" name="Speech Bubble: Rectangle with Corners Rounded 14">
            <a:extLst>
              <a:ext uri="{FF2B5EF4-FFF2-40B4-BE49-F238E27FC236}">
                <a16:creationId xmlns:a16="http://schemas.microsoft.com/office/drawing/2014/main" id="{BD28B15F-12BE-4FFE-AEBC-B6E8FBCE5608}"/>
              </a:ext>
            </a:extLst>
          </p:cNvPr>
          <p:cNvSpPr/>
          <p:nvPr/>
        </p:nvSpPr>
        <p:spPr>
          <a:xfrm>
            <a:off x="376901" y="1350842"/>
            <a:ext cx="4613037" cy="1119225"/>
          </a:xfrm>
          <a:prstGeom prst="wedgeRoundRectCallout">
            <a:avLst>
              <a:gd name="adj1" fmla="val 67375"/>
              <a:gd name="adj2" fmla="val 10004"/>
              <a:gd name="adj3" fmla="val 16667"/>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Humans have destroyed animals’ homes. It is our responsibility to look after them now, and zoos help do that.</a:t>
            </a:r>
          </a:p>
        </p:txBody>
      </p:sp>
      <p:pic>
        <p:nvPicPr>
          <p:cNvPr id="9" name="Graphic 8" descr="Shoe footprints">
            <a:extLst>
              <a:ext uri="{FF2B5EF4-FFF2-40B4-BE49-F238E27FC236}">
                <a16:creationId xmlns:a16="http://schemas.microsoft.com/office/drawing/2014/main" id="{397F1AC4-86D2-4EF8-B5F9-E409942566D8}"/>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rot="1356935">
            <a:off x="7903269" y="4727668"/>
            <a:ext cx="914400" cy="914400"/>
          </a:xfrm>
          <a:prstGeom prst="rect">
            <a:avLst/>
          </a:prstGeom>
        </p:spPr>
      </p:pic>
      <p:pic>
        <p:nvPicPr>
          <p:cNvPr id="10" name="Graphic 9" descr="Shoe footprints">
            <a:extLst>
              <a:ext uri="{FF2B5EF4-FFF2-40B4-BE49-F238E27FC236}">
                <a16:creationId xmlns:a16="http://schemas.microsoft.com/office/drawing/2014/main" id="{A8599A19-EDF8-4C9C-9258-8D9F06EEE88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rot="20559592">
            <a:off x="4687487" y="414693"/>
            <a:ext cx="914400" cy="914400"/>
          </a:xfrm>
          <a:prstGeom prst="rect">
            <a:avLst/>
          </a:prstGeom>
        </p:spPr>
      </p:pic>
      <p:pic>
        <p:nvPicPr>
          <p:cNvPr id="20" name="Picture 19" descr="A young boy who is smiling at the camera&#10;&#10;Description automatically generated">
            <a:extLst>
              <a:ext uri="{FF2B5EF4-FFF2-40B4-BE49-F238E27FC236}">
                <a16:creationId xmlns:a16="http://schemas.microsoft.com/office/drawing/2014/main" id="{4C3A76CC-C9A0-400C-865F-BB3A2168DB3C}"/>
              </a:ext>
            </a:extLst>
          </p:cNvPr>
          <p:cNvPicPr>
            <a:picLocks noChangeAspect="1"/>
          </p:cNvPicPr>
          <p:nvPr/>
        </p:nvPicPr>
        <p:blipFill rotWithShape="1">
          <a:blip r:embed="rId12" cstate="screen">
            <a:clrChange>
              <a:clrFrom>
                <a:srgbClr val="F2F2F4"/>
              </a:clrFrom>
              <a:clrTo>
                <a:srgbClr val="F2F2F4">
                  <a:alpha val="0"/>
                </a:srgbClr>
              </a:clrTo>
            </a:clrChange>
            <a:extLst>
              <a:ext uri="{28A0092B-C50C-407E-A947-70E740481C1C}">
                <a14:useLocalDpi xmlns:a14="http://schemas.microsoft.com/office/drawing/2010/main"/>
              </a:ext>
            </a:extLst>
          </a:blip>
          <a:srcRect/>
          <a:stretch/>
        </p:blipFill>
        <p:spPr>
          <a:xfrm>
            <a:off x="185672" y="2602874"/>
            <a:ext cx="3261186" cy="2404043"/>
          </a:xfrm>
          <a:prstGeom prst="rect">
            <a:avLst/>
          </a:prstGeom>
        </p:spPr>
      </p:pic>
    </p:spTree>
    <p:extLst>
      <p:ext uri="{BB962C8B-B14F-4D97-AF65-F5344CB8AC3E}">
        <p14:creationId xmlns:p14="http://schemas.microsoft.com/office/powerpoint/2010/main" val="85514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in a white shirt&#10;&#10;Description automatically generated">
            <a:extLst>
              <a:ext uri="{FF2B5EF4-FFF2-40B4-BE49-F238E27FC236}">
                <a16:creationId xmlns:a16="http://schemas.microsoft.com/office/drawing/2014/main" id="{75D7C1B4-5178-4C3D-8AD0-F9BEB8645562}"/>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754952" y="2322589"/>
            <a:ext cx="4209720" cy="2851279"/>
          </a:xfrm>
          <a:prstGeom prst="rect">
            <a:avLst/>
          </a:prstGeom>
        </p:spPr>
      </p:pic>
      <p:pic>
        <p:nvPicPr>
          <p:cNvPr id="4" name="Picture 3" descr="A person posing for the camera&#10;&#10;Description automatically generated">
            <a:extLst>
              <a:ext uri="{FF2B5EF4-FFF2-40B4-BE49-F238E27FC236}">
                <a16:creationId xmlns:a16="http://schemas.microsoft.com/office/drawing/2014/main" id="{40862420-9D24-4BC9-9730-C765A77F8DF8}"/>
              </a:ext>
            </a:extLst>
          </p:cNvPr>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474870" y="640557"/>
            <a:ext cx="6464808" cy="3171422"/>
          </a:xfrm>
          <a:prstGeom prst="rect">
            <a:avLst/>
          </a:prstGeom>
        </p:spPr>
      </p:pic>
      <p:pic>
        <p:nvPicPr>
          <p:cNvPr id="2" name="Picture 1">
            <a:extLst>
              <a:ext uri="{FF2B5EF4-FFF2-40B4-BE49-F238E27FC236}">
                <a16:creationId xmlns:a16="http://schemas.microsoft.com/office/drawing/2014/main" id="{3F554BE3-A1CA-476E-9F9F-A63506CF236C}"/>
              </a:ext>
            </a:extLst>
          </p:cNvPr>
          <p:cNvPicPr>
            <a:picLocks noChangeAspect="1"/>
          </p:cNvPicPr>
          <p:nvPr/>
        </p:nvPicPr>
        <p:blipFill>
          <a:blip r:embed="rId5"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43701" y="4587010"/>
            <a:ext cx="9144000" cy="2404043"/>
          </a:xfrm>
          <a:prstGeom prst="rect">
            <a:avLst/>
          </a:prstGeom>
        </p:spPr>
      </p:pic>
      <p:pic>
        <p:nvPicPr>
          <p:cNvPr id="8" name="Picture 7">
            <a:extLst>
              <a:ext uri="{FF2B5EF4-FFF2-40B4-BE49-F238E27FC236}">
                <a16:creationId xmlns:a16="http://schemas.microsoft.com/office/drawing/2014/main" id="{281ECF6F-3E81-4567-8DFF-245FB0F102BF}"/>
              </a:ext>
            </a:extLst>
          </p:cNvPr>
          <p:cNvPicPr>
            <a:picLocks noChangeAspect="1"/>
          </p:cNvPicPr>
          <p:nvPr/>
        </p:nvPicPr>
        <p:blipFill>
          <a:blip r:embed="rId6" cstate="print">
            <a:clrChange>
              <a:clrFrom>
                <a:srgbClr val="FFFFFF"/>
              </a:clrFrom>
              <a:clrTo>
                <a:srgbClr val="FFFFFF">
                  <a:alpha val="0"/>
                </a:srgbClr>
              </a:clrTo>
            </a:clrChange>
            <a:duotone>
              <a:prstClr val="black"/>
              <a:schemeClr val="tx2">
                <a:tint val="45000"/>
                <a:satMod val="400000"/>
              </a:schemeClr>
            </a:duotone>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43703" y="4587010"/>
            <a:ext cx="9144000" cy="2404043"/>
          </a:xfrm>
          <a:prstGeom prst="rtTriangle">
            <a:avLst/>
          </a:prstGeom>
        </p:spPr>
      </p:pic>
      <p:sp>
        <p:nvSpPr>
          <p:cNvPr id="12" name="Speech Bubble: Rectangle with Corners Rounded 11">
            <a:extLst>
              <a:ext uri="{FF2B5EF4-FFF2-40B4-BE49-F238E27FC236}">
                <a16:creationId xmlns:a16="http://schemas.microsoft.com/office/drawing/2014/main" id="{83BB2509-C137-47EF-8C47-4A6084316CDA}"/>
              </a:ext>
            </a:extLst>
          </p:cNvPr>
          <p:cNvSpPr/>
          <p:nvPr/>
        </p:nvSpPr>
        <p:spPr>
          <a:xfrm>
            <a:off x="4156364" y="1350842"/>
            <a:ext cx="4613037" cy="1119225"/>
          </a:xfrm>
          <a:prstGeom prst="wedgeRoundRectCallout">
            <a:avLst>
              <a:gd name="adj1" fmla="val -75241"/>
              <a:gd name="adj2" fmla="val 12127"/>
              <a:gd name="adj3" fmla="val 16667"/>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Zoos are the best way to learn about and understand animals. We wouldn’t know all the things we do today if we didn’t keep them and study them.</a:t>
            </a:r>
          </a:p>
        </p:txBody>
      </p:sp>
      <p:sp>
        <p:nvSpPr>
          <p:cNvPr id="13" name="Title 1">
            <a:extLst>
              <a:ext uri="{FF2B5EF4-FFF2-40B4-BE49-F238E27FC236}">
                <a16:creationId xmlns:a16="http://schemas.microsoft.com/office/drawing/2014/main" id="{E7AEE940-F091-4583-ABA2-5B627CA89A21}"/>
              </a:ext>
            </a:extLst>
          </p:cNvPr>
          <p:cNvSpPr txBox="1">
            <a:spLocks/>
          </p:cNvSpPr>
          <p:nvPr/>
        </p:nvSpPr>
        <p:spPr>
          <a:xfrm>
            <a:off x="989321" y="274638"/>
            <a:ext cx="5600629"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What do you think?</a:t>
            </a:r>
          </a:p>
        </p:txBody>
      </p:sp>
      <p:pic>
        <p:nvPicPr>
          <p:cNvPr id="14" name="Picture 13">
            <a:extLst>
              <a:ext uri="{FF2B5EF4-FFF2-40B4-BE49-F238E27FC236}">
                <a16:creationId xmlns:a16="http://schemas.microsoft.com/office/drawing/2014/main" id="{3D6B183A-1466-43A1-A3E3-A81B3FFE33B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85720">
            <a:off x="233127" y="191108"/>
            <a:ext cx="667560" cy="795424"/>
          </a:xfrm>
          <a:prstGeom prst="rect">
            <a:avLst/>
          </a:prstGeom>
        </p:spPr>
      </p:pic>
      <p:sp>
        <p:nvSpPr>
          <p:cNvPr id="15" name="Speech Bubble: Rectangle with Corners Rounded 14">
            <a:extLst>
              <a:ext uri="{FF2B5EF4-FFF2-40B4-BE49-F238E27FC236}">
                <a16:creationId xmlns:a16="http://schemas.microsoft.com/office/drawing/2014/main" id="{BD28B15F-12BE-4FFE-AEBC-B6E8FBCE5608}"/>
              </a:ext>
            </a:extLst>
          </p:cNvPr>
          <p:cNvSpPr/>
          <p:nvPr/>
        </p:nvSpPr>
        <p:spPr>
          <a:xfrm>
            <a:off x="376901" y="3617970"/>
            <a:ext cx="4613037" cy="1119225"/>
          </a:xfrm>
          <a:prstGeom prst="wedgeRoundRectCallout">
            <a:avLst>
              <a:gd name="adj1" fmla="val 77156"/>
              <a:gd name="adj2" fmla="val -29255"/>
              <a:gd name="adj3" fmla="val 16667"/>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You can’t just shut zoos down. The animals are used to living there and wouldn’t know how to survive in the wild now.</a:t>
            </a:r>
          </a:p>
        </p:txBody>
      </p:sp>
      <p:pic>
        <p:nvPicPr>
          <p:cNvPr id="16" name="Graphic 15" descr="Shoe footprints">
            <a:extLst>
              <a:ext uri="{FF2B5EF4-FFF2-40B4-BE49-F238E27FC236}">
                <a16:creationId xmlns:a16="http://schemas.microsoft.com/office/drawing/2014/main" id="{DAFE5D42-DDA9-4242-B8D0-F1EDA35DD432}"/>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rot="1356935">
            <a:off x="6628611" y="360425"/>
            <a:ext cx="914400" cy="914400"/>
          </a:xfrm>
          <a:prstGeom prst="rect">
            <a:avLst/>
          </a:prstGeom>
        </p:spPr>
      </p:pic>
      <p:pic>
        <p:nvPicPr>
          <p:cNvPr id="17" name="Graphic 16" descr="Shoe footprints">
            <a:extLst>
              <a:ext uri="{FF2B5EF4-FFF2-40B4-BE49-F238E27FC236}">
                <a16:creationId xmlns:a16="http://schemas.microsoft.com/office/drawing/2014/main" id="{A9D52066-68BC-444A-B429-4656829F8EAB}"/>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rot="20559592">
            <a:off x="4187370" y="2641103"/>
            <a:ext cx="914400" cy="914400"/>
          </a:xfrm>
          <a:prstGeom prst="rect">
            <a:avLst/>
          </a:prstGeom>
        </p:spPr>
      </p:pic>
    </p:spTree>
    <p:extLst>
      <p:ext uri="{BB962C8B-B14F-4D97-AF65-F5344CB8AC3E}">
        <p14:creationId xmlns:p14="http://schemas.microsoft.com/office/powerpoint/2010/main" val="409203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Outer Space Landscape">
            <a:extLst>
              <a:ext uri="{FF2B5EF4-FFF2-40B4-BE49-F238E27FC236}">
                <a16:creationId xmlns:a16="http://schemas.microsoft.com/office/drawing/2014/main" id="{1D343309-407F-4B64-956D-01603BEF737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063696" y="2415898"/>
            <a:ext cx="767145" cy="767145"/>
          </a:xfrm>
          <a:prstGeom prst="rect">
            <a:avLst/>
          </a:prstGeom>
        </p:spPr>
      </p:pic>
      <p:graphicFrame>
        <p:nvGraphicFramePr>
          <p:cNvPr id="22" name="Chart 21">
            <a:extLst>
              <a:ext uri="{FF2B5EF4-FFF2-40B4-BE49-F238E27FC236}">
                <a16:creationId xmlns:a16="http://schemas.microsoft.com/office/drawing/2014/main" id="{28B5BE69-F30A-4EFE-B069-35356263CD64}"/>
              </a:ext>
            </a:extLst>
          </p:cNvPr>
          <p:cNvGraphicFramePr/>
          <p:nvPr>
            <p:extLst>
              <p:ext uri="{D42A27DB-BD31-4B8C-83A1-F6EECF244321}">
                <p14:modId xmlns:p14="http://schemas.microsoft.com/office/powerpoint/2010/main" val="566115058"/>
              </p:ext>
            </p:extLst>
          </p:nvPr>
        </p:nvGraphicFramePr>
        <p:xfrm>
          <a:off x="3014745" y="1239262"/>
          <a:ext cx="4065559" cy="2808735"/>
        </p:xfrm>
        <a:graphic>
          <a:graphicData uri="http://schemas.openxmlformats.org/drawingml/2006/chart">
            <c:chart xmlns:c="http://schemas.openxmlformats.org/drawingml/2006/chart" xmlns:r="http://schemas.openxmlformats.org/officeDocument/2006/relationships" r:id="rId5"/>
          </a:graphicData>
        </a:graphic>
      </p:graphicFrame>
      <p:pic>
        <p:nvPicPr>
          <p:cNvPr id="2" name="Picture 1">
            <a:extLst>
              <a:ext uri="{FF2B5EF4-FFF2-40B4-BE49-F238E27FC236}">
                <a16:creationId xmlns:a16="http://schemas.microsoft.com/office/drawing/2014/main" id="{A390E303-A175-4213-B8D0-0C8904D30E96}"/>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pic>
        <p:nvPicPr>
          <p:cNvPr id="3" name="Picture 2">
            <a:extLst>
              <a:ext uri="{FF2B5EF4-FFF2-40B4-BE49-F238E27FC236}">
                <a16:creationId xmlns:a16="http://schemas.microsoft.com/office/drawing/2014/main" id="{F203156E-ED71-41DC-A093-66A7706332C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85720">
            <a:off x="233127" y="191108"/>
            <a:ext cx="667560" cy="795424"/>
          </a:xfrm>
          <a:prstGeom prst="rect">
            <a:avLst/>
          </a:prstGeom>
        </p:spPr>
      </p:pic>
      <p:sp>
        <p:nvSpPr>
          <p:cNvPr id="4" name="Title 1">
            <a:extLst>
              <a:ext uri="{FF2B5EF4-FFF2-40B4-BE49-F238E27FC236}">
                <a16:creationId xmlns:a16="http://schemas.microsoft.com/office/drawing/2014/main" id="{94301298-96D5-483E-9EB6-E7B44377ABCF}"/>
              </a:ext>
            </a:extLst>
          </p:cNvPr>
          <p:cNvSpPr txBox="1">
            <a:spLocks/>
          </p:cNvSpPr>
          <p:nvPr/>
        </p:nvSpPr>
        <p:spPr>
          <a:xfrm>
            <a:off x="720289" y="274637"/>
            <a:ext cx="7387389" cy="937289"/>
          </a:xfrm>
          <a:prstGeom prst="rect">
            <a:avLst/>
          </a:prstGeom>
        </p:spPr>
        <p:txBody>
          <a:bodyPr>
            <a:normAutofit fontScale="97500"/>
          </a:bodyPr>
          <a:lstStyle>
            <a:lvl1pPr algn="l" defTabSz="457200" rtl="0" eaLnBrk="1" latinLnBrk="0" hangingPunct="1">
              <a:spcBef>
                <a:spcPct val="0"/>
              </a:spcBef>
              <a:buNone/>
              <a:defRPr sz="2800" b="1" kern="1200">
                <a:solidFill>
                  <a:schemeClr val="tx1"/>
                </a:solidFill>
                <a:latin typeface="+mn-lt"/>
                <a:ea typeface="+mj-ea"/>
                <a:cs typeface="+mj-cs"/>
              </a:defRPr>
            </a:lvl1pPr>
          </a:lstStyle>
          <a:p>
            <a:pPr algn="ctr"/>
            <a:r>
              <a:rPr lang="en-GB" dirty="0"/>
              <a:t>Feedback: “Could you be a first settler on Mars?”</a:t>
            </a:r>
          </a:p>
        </p:txBody>
      </p:sp>
      <p:pic>
        <p:nvPicPr>
          <p:cNvPr id="8" name="Picture 7">
            <a:extLst>
              <a:ext uri="{FF2B5EF4-FFF2-40B4-BE49-F238E27FC236}">
                <a16:creationId xmlns:a16="http://schemas.microsoft.com/office/drawing/2014/main" id="{5B75E83F-4CA5-4B7A-A56D-87CDE9371D4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5179004" y="3748856"/>
            <a:ext cx="861817" cy="546278"/>
          </a:xfrm>
          <a:prstGeom prst="rect">
            <a:avLst/>
          </a:prstGeom>
          <a:solidFill>
            <a:srgbClr val="EF3340"/>
          </a:solidFill>
        </p:spPr>
      </p:pic>
      <p:pic>
        <p:nvPicPr>
          <p:cNvPr id="9" name="Picture 8">
            <a:extLst>
              <a:ext uri="{FF2B5EF4-FFF2-40B4-BE49-F238E27FC236}">
                <a16:creationId xmlns:a16="http://schemas.microsoft.com/office/drawing/2014/main" id="{CFCB7AFC-A3BF-45E8-A12C-827A491E0D08}"/>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373432" y="3722869"/>
            <a:ext cx="976819" cy="499901"/>
          </a:xfrm>
          <a:prstGeom prst="rect">
            <a:avLst/>
          </a:prstGeom>
        </p:spPr>
      </p:pic>
      <p:sp>
        <p:nvSpPr>
          <p:cNvPr id="15" name="TextBox 14">
            <a:extLst>
              <a:ext uri="{FF2B5EF4-FFF2-40B4-BE49-F238E27FC236}">
                <a16:creationId xmlns:a16="http://schemas.microsoft.com/office/drawing/2014/main" id="{791BC17D-8940-48B2-90B7-D6D12AE0AE78}"/>
              </a:ext>
            </a:extLst>
          </p:cNvPr>
          <p:cNvSpPr txBox="1"/>
          <p:nvPr/>
        </p:nvSpPr>
        <p:spPr>
          <a:xfrm>
            <a:off x="5268323" y="4220225"/>
            <a:ext cx="643125" cy="369332"/>
          </a:xfrm>
          <a:prstGeom prst="rect">
            <a:avLst/>
          </a:prstGeom>
          <a:noFill/>
        </p:spPr>
        <p:txBody>
          <a:bodyPr wrap="none" rtlCol="0">
            <a:spAutoFit/>
          </a:bodyPr>
          <a:lstStyle/>
          <a:p>
            <a:r>
              <a:rPr lang="en-GB" b="1" dirty="0"/>
              <a:t>66%</a:t>
            </a:r>
          </a:p>
        </p:txBody>
      </p:sp>
      <p:sp>
        <p:nvSpPr>
          <p:cNvPr id="16" name="TextBox 15">
            <a:extLst>
              <a:ext uri="{FF2B5EF4-FFF2-40B4-BE49-F238E27FC236}">
                <a16:creationId xmlns:a16="http://schemas.microsoft.com/office/drawing/2014/main" id="{2F7D2A73-6FA6-45EC-80FB-E31BF907AB38}"/>
              </a:ext>
            </a:extLst>
          </p:cNvPr>
          <p:cNvSpPr txBox="1"/>
          <p:nvPr/>
        </p:nvSpPr>
        <p:spPr>
          <a:xfrm>
            <a:off x="3398322" y="4176717"/>
            <a:ext cx="643125" cy="369332"/>
          </a:xfrm>
          <a:prstGeom prst="rect">
            <a:avLst/>
          </a:prstGeom>
          <a:noFill/>
        </p:spPr>
        <p:txBody>
          <a:bodyPr wrap="none" rtlCol="0">
            <a:spAutoFit/>
          </a:bodyPr>
          <a:lstStyle/>
          <a:p>
            <a:r>
              <a:rPr lang="en-GB" b="1" dirty="0"/>
              <a:t>34%</a:t>
            </a:r>
          </a:p>
        </p:txBody>
      </p:sp>
      <p:sp>
        <p:nvSpPr>
          <p:cNvPr id="23" name="Rounded Rectangular Callout 21">
            <a:extLst>
              <a:ext uri="{FF2B5EF4-FFF2-40B4-BE49-F238E27FC236}">
                <a16:creationId xmlns:a16="http://schemas.microsoft.com/office/drawing/2014/main" id="{BD140F08-CB98-4B05-A944-FFD4CC6C8647}"/>
              </a:ext>
            </a:extLst>
          </p:cNvPr>
          <p:cNvSpPr/>
          <p:nvPr/>
        </p:nvSpPr>
        <p:spPr>
          <a:xfrm>
            <a:off x="373167" y="1086960"/>
            <a:ext cx="3000265" cy="1273327"/>
          </a:xfrm>
          <a:prstGeom prst="wedgeRoundRectCallout">
            <a:avLst>
              <a:gd name="adj1" fmla="val 62871"/>
              <a:gd name="adj2" fmla="val -2480"/>
              <a:gd name="adj3" fmla="val 16667"/>
            </a:avLst>
          </a:prstGeom>
          <a:solidFill>
            <a:schemeClr val="bg1"/>
          </a:solidFill>
          <a:ln w="285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rPr>
              <a:t>“Because I want to be world famous and I’ll be the first kid to go in space!”</a:t>
            </a:r>
          </a:p>
          <a:p>
            <a:pPr algn="ctr"/>
            <a:r>
              <a:rPr lang="en-GB" sz="1600" dirty="0">
                <a:solidFill>
                  <a:schemeClr val="tx1"/>
                </a:solidFill>
              </a:rPr>
              <a:t>Godolphin Junior School</a:t>
            </a:r>
          </a:p>
        </p:txBody>
      </p:sp>
      <p:sp>
        <p:nvSpPr>
          <p:cNvPr id="24" name="Rounded Rectangular Callout 21">
            <a:extLst>
              <a:ext uri="{FF2B5EF4-FFF2-40B4-BE49-F238E27FC236}">
                <a16:creationId xmlns:a16="http://schemas.microsoft.com/office/drawing/2014/main" id="{C4E9BB81-B48D-431B-BFBA-6E8BDC651C4B}"/>
              </a:ext>
            </a:extLst>
          </p:cNvPr>
          <p:cNvSpPr/>
          <p:nvPr/>
        </p:nvSpPr>
        <p:spPr>
          <a:xfrm>
            <a:off x="4571999" y="5461373"/>
            <a:ext cx="4200693" cy="1121990"/>
          </a:xfrm>
          <a:prstGeom prst="wedgeRoundRectCallout">
            <a:avLst>
              <a:gd name="adj1" fmla="val -38942"/>
              <a:gd name="adj2" fmla="val -83823"/>
              <a:gd name="adj3" fmla="val 16667"/>
            </a:avLst>
          </a:prstGeom>
          <a:solidFill>
            <a:schemeClr val="bg1"/>
          </a:solid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rPr>
              <a:t>“I would not be the first settler on Mars because of the weather and it takes years to prepare for things like this.”</a:t>
            </a:r>
          </a:p>
          <a:p>
            <a:pPr algn="ctr"/>
            <a:r>
              <a:rPr lang="en-GB" sz="1600" dirty="0">
                <a:solidFill>
                  <a:schemeClr val="tx1"/>
                </a:solidFill>
              </a:rPr>
              <a:t>Beam County Primary School</a:t>
            </a:r>
          </a:p>
        </p:txBody>
      </p:sp>
      <p:sp>
        <p:nvSpPr>
          <p:cNvPr id="25" name="Rounded Rectangular Callout 21">
            <a:extLst>
              <a:ext uri="{FF2B5EF4-FFF2-40B4-BE49-F238E27FC236}">
                <a16:creationId xmlns:a16="http://schemas.microsoft.com/office/drawing/2014/main" id="{C6C0B990-3C8B-4872-9ED0-CAC3EE62719C}"/>
              </a:ext>
            </a:extLst>
          </p:cNvPr>
          <p:cNvSpPr/>
          <p:nvPr/>
        </p:nvSpPr>
        <p:spPr>
          <a:xfrm>
            <a:off x="376627" y="3018185"/>
            <a:ext cx="2731358" cy="2114295"/>
          </a:xfrm>
          <a:prstGeom prst="wedgeRoundRectCallout">
            <a:avLst>
              <a:gd name="adj1" fmla="val 62233"/>
              <a:gd name="adj2" fmla="val -44454"/>
              <a:gd name="adj3" fmla="val 16667"/>
            </a:avLst>
          </a:prstGeom>
          <a:solidFill>
            <a:schemeClr val="bg1"/>
          </a:solidFill>
          <a:ln w="285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rPr>
              <a:t>“If the Earth is destroyed I would create a new world for people who would need to come and escape from Earth.”</a:t>
            </a:r>
          </a:p>
          <a:p>
            <a:pPr algn="ctr"/>
            <a:r>
              <a:rPr lang="en-GB" sz="1600" dirty="0">
                <a:solidFill>
                  <a:schemeClr val="tx1"/>
                </a:solidFill>
              </a:rPr>
              <a:t>Wellbourne Primary School</a:t>
            </a:r>
          </a:p>
        </p:txBody>
      </p:sp>
      <p:pic>
        <p:nvPicPr>
          <p:cNvPr id="10" name="Graphic 9" descr="Mercury">
            <a:extLst>
              <a:ext uri="{FF2B5EF4-FFF2-40B4-BE49-F238E27FC236}">
                <a16:creationId xmlns:a16="http://schemas.microsoft.com/office/drawing/2014/main" id="{7704BEC8-850C-4C8F-A641-BD1E6E9506EA}"/>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5293370" y="1086960"/>
            <a:ext cx="767145" cy="767145"/>
          </a:xfrm>
          <a:prstGeom prst="rect">
            <a:avLst/>
          </a:prstGeom>
        </p:spPr>
      </p:pic>
      <p:pic>
        <p:nvPicPr>
          <p:cNvPr id="17" name="Graphic 16" descr="Rocket">
            <a:extLst>
              <a:ext uri="{FF2B5EF4-FFF2-40B4-BE49-F238E27FC236}">
                <a16:creationId xmlns:a16="http://schemas.microsoft.com/office/drawing/2014/main" id="{AFACB593-AA20-4DC3-9CFA-1B423389616F}"/>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157897" y="4535615"/>
            <a:ext cx="767145" cy="767145"/>
          </a:xfrm>
          <a:prstGeom prst="rect">
            <a:avLst/>
          </a:prstGeom>
        </p:spPr>
      </p:pic>
      <p:pic>
        <p:nvPicPr>
          <p:cNvPr id="32" name="Graphic 31" descr="Telescope">
            <a:extLst>
              <a:ext uri="{FF2B5EF4-FFF2-40B4-BE49-F238E27FC236}">
                <a16:creationId xmlns:a16="http://schemas.microsoft.com/office/drawing/2014/main" id="{90E366B3-86BA-4E4A-984A-D8BF6C94FA10}"/>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429188" y="5154000"/>
            <a:ext cx="767145" cy="767145"/>
          </a:xfrm>
          <a:prstGeom prst="rect">
            <a:avLst/>
          </a:prstGeom>
        </p:spPr>
      </p:pic>
      <p:sp>
        <p:nvSpPr>
          <p:cNvPr id="35" name="Rounded Rectangular Callout 21">
            <a:extLst>
              <a:ext uri="{FF2B5EF4-FFF2-40B4-BE49-F238E27FC236}">
                <a16:creationId xmlns:a16="http://schemas.microsoft.com/office/drawing/2014/main" id="{E1204D47-242A-4DD4-87EF-2B2426030052}"/>
              </a:ext>
            </a:extLst>
          </p:cNvPr>
          <p:cNvSpPr/>
          <p:nvPr/>
        </p:nvSpPr>
        <p:spPr>
          <a:xfrm>
            <a:off x="6130140" y="1222010"/>
            <a:ext cx="2642553" cy="3910470"/>
          </a:xfrm>
          <a:prstGeom prst="wedgeRoundRectCallout">
            <a:avLst>
              <a:gd name="adj1" fmla="val -57302"/>
              <a:gd name="adj2" fmla="val 3037"/>
              <a:gd name="adj3" fmla="val 16667"/>
            </a:avLst>
          </a:prstGeom>
          <a:solidFill>
            <a:schemeClr val="bg1"/>
          </a:solid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rPr>
              <a:t>“We should be focusing on saving our own planet before ruining another. If you go you would never come back and I would miss my family and friends. Also it could be very dangerous and I wouldn’t want to be the first person to land and die on Mars.”</a:t>
            </a:r>
            <a:r>
              <a:rPr lang="en-GB" sz="1600" b="1" dirty="0"/>
              <a:t> </a:t>
            </a:r>
          </a:p>
          <a:p>
            <a:pPr algn="ctr"/>
            <a:r>
              <a:rPr lang="en-GB" sz="1600" dirty="0">
                <a:solidFill>
                  <a:schemeClr val="tx1"/>
                </a:solidFill>
              </a:rPr>
              <a:t>Telferscot Primary School</a:t>
            </a:r>
          </a:p>
        </p:txBody>
      </p:sp>
      <p:sp>
        <p:nvSpPr>
          <p:cNvPr id="36" name="Rounded Rectangular Callout 21">
            <a:extLst>
              <a:ext uri="{FF2B5EF4-FFF2-40B4-BE49-F238E27FC236}">
                <a16:creationId xmlns:a16="http://schemas.microsoft.com/office/drawing/2014/main" id="{D6601C09-5AE3-46B4-AEC1-1650D1EBEB1C}"/>
              </a:ext>
            </a:extLst>
          </p:cNvPr>
          <p:cNvSpPr/>
          <p:nvPr/>
        </p:nvSpPr>
        <p:spPr>
          <a:xfrm>
            <a:off x="371306" y="5790378"/>
            <a:ext cx="3734639" cy="801781"/>
          </a:xfrm>
          <a:prstGeom prst="wedgeRoundRectCallout">
            <a:avLst>
              <a:gd name="adj1" fmla="val 46250"/>
              <a:gd name="adj2" fmla="val -120938"/>
              <a:gd name="adj3" fmla="val 16667"/>
            </a:avLst>
          </a:prstGeom>
          <a:solidFill>
            <a:schemeClr val="bg1"/>
          </a:solidFill>
          <a:ln w="285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rPr>
              <a:t>“This topic has really inspired me!”</a:t>
            </a:r>
          </a:p>
          <a:p>
            <a:pPr algn="ctr"/>
            <a:r>
              <a:rPr lang="en-GB" sz="1600" dirty="0">
                <a:solidFill>
                  <a:schemeClr val="tx1"/>
                </a:solidFill>
              </a:rPr>
              <a:t>Orchards Church of England Academy</a:t>
            </a:r>
          </a:p>
        </p:txBody>
      </p:sp>
    </p:spTree>
    <p:extLst>
      <p:ext uri="{BB962C8B-B14F-4D97-AF65-F5344CB8AC3E}">
        <p14:creationId xmlns:p14="http://schemas.microsoft.com/office/powerpoint/2010/main" val="2442470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D93403-66FA-478F-B89A-C4BDD5917F76}"/>
              </a:ext>
            </a:extLst>
          </p:cNvPr>
          <p:cNvSpPr>
            <a:spLocks noGrp="1"/>
          </p:cNvSpPr>
          <p:nvPr>
            <p:ph type="body" sz="quarter" idx="17"/>
          </p:nvPr>
        </p:nvSpPr>
        <p:spPr>
          <a:xfrm>
            <a:off x="700868" y="3658136"/>
            <a:ext cx="1712913" cy="1149259"/>
          </a:xfrm>
          <a:solidFill>
            <a:schemeClr val="bg1"/>
          </a:solidFill>
        </p:spPr>
        <p:txBody>
          <a:bodyPr/>
          <a:lstStyle/>
          <a:p>
            <a:r>
              <a:rPr lang="en-GB" dirty="0"/>
              <a:t>What do you think?</a:t>
            </a:r>
          </a:p>
        </p:txBody>
      </p:sp>
      <p:sp>
        <p:nvSpPr>
          <p:cNvPr id="3" name="Text Placeholder 2">
            <a:extLst>
              <a:ext uri="{FF2B5EF4-FFF2-40B4-BE49-F238E27FC236}">
                <a16:creationId xmlns:a16="http://schemas.microsoft.com/office/drawing/2014/main" id="{1B1C5C19-3BEF-40F0-BBB3-B465E3BF533B}"/>
              </a:ext>
            </a:extLst>
          </p:cNvPr>
          <p:cNvSpPr>
            <a:spLocks noGrp="1"/>
          </p:cNvSpPr>
          <p:nvPr>
            <p:ph type="body" sz="quarter" idx="13"/>
          </p:nvPr>
        </p:nvSpPr>
        <p:spPr>
          <a:xfrm>
            <a:off x="1858417" y="1209716"/>
            <a:ext cx="1712913" cy="1109663"/>
          </a:xfrm>
        </p:spPr>
        <p:txBody>
          <a:bodyPr/>
          <a:lstStyle/>
          <a:p>
            <a:r>
              <a:rPr lang="en-GB" dirty="0"/>
              <a:t>Starter: Iguanas vs snakes</a:t>
            </a:r>
          </a:p>
        </p:txBody>
      </p:sp>
      <p:sp>
        <p:nvSpPr>
          <p:cNvPr id="4" name="Text Placeholder 3">
            <a:extLst>
              <a:ext uri="{FF2B5EF4-FFF2-40B4-BE49-F238E27FC236}">
                <a16:creationId xmlns:a16="http://schemas.microsoft.com/office/drawing/2014/main" id="{F3FB5820-814D-4D54-BDEF-81649822D553}"/>
              </a:ext>
            </a:extLst>
          </p:cNvPr>
          <p:cNvSpPr>
            <a:spLocks noGrp="1"/>
          </p:cNvSpPr>
          <p:nvPr>
            <p:ph type="body" sz="quarter" idx="14"/>
          </p:nvPr>
        </p:nvSpPr>
        <p:spPr>
          <a:xfrm>
            <a:off x="4886997" y="1158031"/>
            <a:ext cx="1884045" cy="1161348"/>
          </a:xfrm>
          <a:solidFill>
            <a:schemeClr val="bg1"/>
          </a:solidFill>
        </p:spPr>
        <p:txBody>
          <a:bodyPr/>
          <a:lstStyle/>
          <a:p>
            <a:r>
              <a:rPr lang="en-GB" dirty="0"/>
              <a:t>   Why are we talking about this?</a:t>
            </a:r>
          </a:p>
        </p:txBody>
      </p:sp>
      <p:sp>
        <p:nvSpPr>
          <p:cNvPr id="5" name="Text Placeholder 4">
            <a:extLst>
              <a:ext uri="{FF2B5EF4-FFF2-40B4-BE49-F238E27FC236}">
                <a16:creationId xmlns:a16="http://schemas.microsoft.com/office/drawing/2014/main" id="{2D4F2A90-9C1C-4009-9DE9-691AF46FB2DA}"/>
              </a:ext>
            </a:extLst>
          </p:cNvPr>
          <p:cNvSpPr>
            <a:spLocks noGrp="1"/>
          </p:cNvSpPr>
          <p:nvPr>
            <p:ph type="body" sz="quarter" idx="15"/>
          </p:nvPr>
        </p:nvSpPr>
        <p:spPr>
          <a:xfrm>
            <a:off x="7143362" y="2459510"/>
            <a:ext cx="1713599" cy="1108800"/>
          </a:xfrm>
          <a:solidFill>
            <a:schemeClr val="bg1"/>
          </a:solidFill>
        </p:spPr>
        <p:txBody>
          <a:bodyPr/>
          <a:lstStyle/>
          <a:p>
            <a:r>
              <a:rPr lang="en-GB" dirty="0"/>
              <a:t>In the wild or in a zoo?</a:t>
            </a:r>
          </a:p>
        </p:txBody>
      </p:sp>
      <p:sp>
        <p:nvSpPr>
          <p:cNvPr id="6" name="Text Placeholder 5">
            <a:extLst>
              <a:ext uri="{FF2B5EF4-FFF2-40B4-BE49-F238E27FC236}">
                <a16:creationId xmlns:a16="http://schemas.microsoft.com/office/drawing/2014/main" id="{FD2B9F97-E99F-4B06-8575-7CE12615A3A0}"/>
              </a:ext>
            </a:extLst>
          </p:cNvPr>
          <p:cNvSpPr>
            <a:spLocks noGrp="1"/>
          </p:cNvSpPr>
          <p:nvPr>
            <p:ph type="body" sz="quarter" idx="16"/>
          </p:nvPr>
        </p:nvSpPr>
        <p:spPr>
          <a:xfrm>
            <a:off x="3350317" y="2805200"/>
            <a:ext cx="2064047" cy="1173600"/>
          </a:xfrm>
          <a:solidFill>
            <a:schemeClr val="bg1"/>
          </a:solidFill>
        </p:spPr>
        <p:txBody>
          <a:bodyPr anchor="ctr"/>
          <a:lstStyle/>
          <a:p>
            <a:r>
              <a:rPr lang="en-GB" dirty="0"/>
              <a:t>Is every animal different?</a:t>
            </a:r>
          </a:p>
        </p:txBody>
      </p:sp>
      <p:sp>
        <p:nvSpPr>
          <p:cNvPr id="8" name="Text Placeholder 7">
            <a:extLst>
              <a:ext uri="{FF2B5EF4-FFF2-40B4-BE49-F238E27FC236}">
                <a16:creationId xmlns:a16="http://schemas.microsoft.com/office/drawing/2014/main" id="{F006982E-3E42-4ADD-B09B-E457CEB8AF36}"/>
              </a:ext>
            </a:extLst>
          </p:cNvPr>
          <p:cNvSpPr>
            <a:spLocks noGrp="1"/>
          </p:cNvSpPr>
          <p:nvPr>
            <p:ph type="body" sz="quarter" idx="19"/>
          </p:nvPr>
        </p:nvSpPr>
        <p:spPr>
          <a:xfrm>
            <a:off x="2662437" y="5067700"/>
            <a:ext cx="1487488" cy="1181100"/>
          </a:xfrm>
          <a:solidFill>
            <a:schemeClr val="accent5"/>
          </a:solidFill>
        </p:spPr>
        <p:txBody>
          <a:bodyPr/>
          <a:lstStyle/>
          <a:p>
            <a:r>
              <a:rPr lang="en-GB"/>
              <a:t>Vote!</a:t>
            </a:r>
          </a:p>
        </p:txBody>
      </p:sp>
      <p:pic>
        <p:nvPicPr>
          <p:cNvPr id="9" name="Picture 8">
            <a:extLst>
              <a:ext uri="{FF2B5EF4-FFF2-40B4-BE49-F238E27FC236}">
                <a16:creationId xmlns:a16="http://schemas.microsoft.com/office/drawing/2014/main" id="{99BBF635-27DD-4398-A315-8559E70F8E0C}"/>
              </a:ext>
            </a:extLst>
          </p:cNvPr>
          <p:cNvPicPr>
            <a:picLocks noChangeAspect="1"/>
          </p:cNvPicPr>
          <p:nvPr/>
        </p:nvPicPr>
        <p:blipFill>
          <a:blip r:embed="rId3">
            <a:clrChange>
              <a:clrFrom>
                <a:srgbClr val="FFFFFF"/>
              </a:clrFrom>
              <a:clrTo>
                <a:srgbClr val="FFFFFF">
                  <a:alpha val="0"/>
                </a:srgbClr>
              </a:clrTo>
            </a:clrChange>
          </a:blip>
          <a:stretch>
            <a:fillRect/>
          </a:stretch>
        </p:blipFill>
        <p:spPr>
          <a:xfrm flipH="1">
            <a:off x="3754072" y="4718518"/>
            <a:ext cx="1134359" cy="1737361"/>
          </a:xfrm>
          <a:prstGeom prst="rect">
            <a:avLst/>
          </a:prstGeom>
        </p:spPr>
      </p:pic>
      <p:pic>
        <p:nvPicPr>
          <p:cNvPr id="11" name="Picture 10">
            <a:extLst>
              <a:ext uri="{FF2B5EF4-FFF2-40B4-BE49-F238E27FC236}">
                <a16:creationId xmlns:a16="http://schemas.microsoft.com/office/drawing/2014/main" id="{3F389E0A-A0A2-4EF7-B0F5-7B2C4FDB14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35266" y="1072719"/>
            <a:ext cx="993753" cy="956220"/>
          </a:xfrm>
          <a:prstGeom prst="rect">
            <a:avLst/>
          </a:prstGeom>
        </p:spPr>
      </p:pic>
      <p:pic>
        <p:nvPicPr>
          <p:cNvPr id="12" name="Picture 11">
            <a:extLst>
              <a:ext uri="{FF2B5EF4-FFF2-40B4-BE49-F238E27FC236}">
                <a16:creationId xmlns:a16="http://schemas.microsoft.com/office/drawing/2014/main" id="{849250F2-06B8-4D7B-B780-610FF4841E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77915" y="2198937"/>
            <a:ext cx="654377" cy="980728"/>
          </a:xfrm>
          <a:prstGeom prst="rect">
            <a:avLst/>
          </a:prstGeom>
        </p:spPr>
      </p:pic>
      <p:sp>
        <p:nvSpPr>
          <p:cNvPr id="24" name="Text Placeholder 6">
            <a:extLst>
              <a:ext uri="{FF2B5EF4-FFF2-40B4-BE49-F238E27FC236}">
                <a16:creationId xmlns:a16="http://schemas.microsoft.com/office/drawing/2014/main" id="{1FD4CA48-E045-41C4-9C63-82C141DE65A9}"/>
              </a:ext>
            </a:extLst>
          </p:cNvPr>
          <p:cNvSpPr>
            <a:spLocks noGrp="1"/>
          </p:cNvSpPr>
          <p:nvPr>
            <p:ph type="body" sz="quarter" idx="18"/>
          </p:nvPr>
        </p:nvSpPr>
        <p:spPr>
          <a:xfrm>
            <a:off x="5241560" y="5006899"/>
            <a:ext cx="1970673" cy="1292824"/>
          </a:xfrm>
          <a:solidFill>
            <a:schemeClr val="bg1"/>
          </a:solidFill>
        </p:spPr>
        <p:txBody>
          <a:bodyPr/>
          <a:lstStyle/>
          <a:p>
            <a:r>
              <a:rPr lang="en-GB" sz="1550" dirty="0"/>
              <a:t>Ext: Design your own!</a:t>
            </a:r>
          </a:p>
        </p:txBody>
      </p:sp>
      <p:pic>
        <p:nvPicPr>
          <p:cNvPr id="25" name="Picture 24">
            <a:extLst>
              <a:ext uri="{FF2B5EF4-FFF2-40B4-BE49-F238E27FC236}">
                <a16:creationId xmlns:a16="http://schemas.microsoft.com/office/drawing/2014/main" id="{5D2AFC9A-070F-4E85-9154-2719D3FFFD1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85720">
            <a:off x="5163855" y="4868795"/>
            <a:ext cx="499626" cy="595324"/>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F18CA7CF-6B56-4CA7-857A-5B9F0057F9DD}"/>
              </a:ext>
            </a:extLst>
          </p:cNvPr>
          <p:cNvPicPr>
            <a:picLocks noChangeAspect="1"/>
          </p:cNvPicPr>
          <p:nvPr/>
        </p:nvPicPr>
        <p:blipFill rotWithShape="1">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337629" y="4537757"/>
            <a:ext cx="1134359" cy="881933"/>
          </a:xfrm>
          <a:prstGeom prst="rect">
            <a:avLst/>
          </a:prstGeom>
        </p:spPr>
      </p:pic>
      <p:pic>
        <p:nvPicPr>
          <p:cNvPr id="23" name="Picture 22" descr="A picture containing drawing&#10;&#10;Description automatically generated">
            <a:extLst>
              <a:ext uri="{FF2B5EF4-FFF2-40B4-BE49-F238E27FC236}">
                <a16:creationId xmlns:a16="http://schemas.microsoft.com/office/drawing/2014/main" id="{94C6E7EE-B44B-442B-88BC-D8F88CF9D1CD}"/>
              </a:ext>
            </a:extLst>
          </p:cNvPr>
          <p:cNvPicPr>
            <a:picLocks noChangeAspect="1"/>
          </p:cNvPicPr>
          <p:nvPr/>
        </p:nvPicPr>
        <p:blipFill rotWithShape="1">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362328" y="1274919"/>
            <a:ext cx="1051802" cy="1095453"/>
          </a:xfrm>
          <a:prstGeom prst="rect">
            <a:avLst/>
          </a:prstGeom>
        </p:spPr>
      </p:pic>
      <p:pic>
        <p:nvPicPr>
          <p:cNvPr id="26" name="Picture 25" descr="A picture containing drawing&#10;&#10;Description automatically generated">
            <a:extLst>
              <a:ext uri="{FF2B5EF4-FFF2-40B4-BE49-F238E27FC236}">
                <a16:creationId xmlns:a16="http://schemas.microsoft.com/office/drawing/2014/main" id="{6C994EA9-D582-473B-975F-27D487036095}"/>
              </a:ext>
            </a:extLst>
          </p:cNvPr>
          <p:cNvPicPr>
            <a:picLocks noChangeAspect="1"/>
          </p:cNvPicPr>
          <p:nvPr/>
        </p:nvPicPr>
        <p:blipFill rotWithShape="1">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858506" y="1822646"/>
            <a:ext cx="993753" cy="969751"/>
          </a:xfrm>
          <a:prstGeom prst="rect">
            <a:avLst/>
          </a:prstGeom>
        </p:spPr>
      </p:pic>
      <p:pic>
        <p:nvPicPr>
          <p:cNvPr id="31" name="Picture 30" descr="A picture containing drawing&#10;&#10;Description automatically generated">
            <a:extLst>
              <a:ext uri="{FF2B5EF4-FFF2-40B4-BE49-F238E27FC236}">
                <a16:creationId xmlns:a16="http://schemas.microsoft.com/office/drawing/2014/main" id="{F7D52DFF-B5C0-4AD8-AED0-4BCE270ED507}"/>
              </a:ext>
            </a:extLst>
          </p:cNvPr>
          <p:cNvPicPr>
            <a:picLocks noChangeAspect="1"/>
          </p:cNvPicPr>
          <p:nvPr/>
        </p:nvPicPr>
        <p:blipFill rotWithShape="1">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033518" y="4880359"/>
            <a:ext cx="993753" cy="1088900"/>
          </a:xfrm>
          <a:prstGeom prst="rect">
            <a:avLst/>
          </a:prstGeom>
        </p:spPr>
      </p:pic>
      <p:pic>
        <p:nvPicPr>
          <p:cNvPr id="32" name="Picture 31" descr="A picture containing drawing&#10;&#10;Description automatically generated">
            <a:extLst>
              <a:ext uri="{FF2B5EF4-FFF2-40B4-BE49-F238E27FC236}">
                <a16:creationId xmlns:a16="http://schemas.microsoft.com/office/drawing/2014/main" id="{48795192-CDAA-480D-82D3-76C81C1FA6E4}"/>
              </a:ext>
            </a:extLst>
          </p:cNvPr>
          <p:cNvPicPr>
            <a:picLocks noChangeAspect="1"/>
          </p:cNvPicPr>
          <p:nvPr/>
        </p:nvPicPr>
        <p:blipFill rotWithShape="1">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14637" y="3040722"/>
            <a:ext cx="1252140" cy="995621"/>
          </a:xfrm>
          <a:prstGeom prst="rect">
            <a:avLst/>
          </a:prstGeom>
        </p:spPr>
      </p:pic>
      <p:pic>
        <p:nvPicPr>
          <p:cNvPr id="33" name="Picture 32" descr="A picture containing drawing&#10;&#10;Description automatically generated">
            <a:extLst>
              <a:ext uri="{FF2B5EF4-FFF2-40B4-BE49-F238E27FC236}">
                <a16:creationId xmlns:a16="http://schemas.microsoft.com/office/drawing/2014/main" id="{11D4D015-6555-4105-A401-AAAD3F9F4452}"/>
              </a:ext>
            </a:extLst>
          </p:cNvPr>
          <p:cNvPicPr>
            <a:picLocks noChangeAspect="1"/>
          </p:cNvPicPr>
          <p:nvPr/>
        </p:nvPicPr>
        <p:blipFill rotWithShape="1">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41100" y="4573567"/>
            <a:ext cx="1252140" cy="846123"/>
          </a:xfrm>
          <a:prstGeom prst="rect">
            <a:avLst/>
          </a:prstGeom>
        </p:spPr>
      </p:pic>
      <p:pic>
        <p:nvPicPr>
          <p:cNvPr id="35" name="Picture 34" descr="A picture containing drawing&#10;&#10;Description automatically generated">
            <a:extLst>
              <a:ext uri="{FF2B5EF4-FFF2-40B4-BE49-F238E27FC236}">
                <a16:creationId xmlns:a16="http://schemas.microsoft.com/office/drawing/2014/main" id="{A2369177-A014-4FB9-A256-ED8FE579430D}"/>
              </a:ext>
            </a:extLst>
          </p:cNvPr>
          <p:cNvPicPr>
            <a:picLocks noChangeAspect="1"/>
          </p:cNvPicPr>
          <p:nvPr/>
        </p:nvPicPr>
        <p:blipFill rotWithShape="1">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006590" y="2849228"/>
            <a:ext cx="1252140" cy="958918"/>
          </a:xfrm>
          <a:prstGeom prst="rect">
            <a:avLst/>
          </a:prstGeom>
        </p:spPr>
      </p:pic>
      <p:pic>
        <p:nvPicPr>
          <p:cNvPr id="21" name="Picture 20">
            <a:extLst>
              <a:ext uri="{FF2B5EF4-FFF2-40B4-BE49-F238E27FC236}">
                <a16:creationId xmlns:a16="http://schemas.microsoft.com/office/drawing/2014/main" id="{48D24FFD-7A76-4318-9674-12F75EDDFCE3}"/>
              </a:ext>
            </a:extLst>
          </p:cNvPr>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spTree>
    <p:extLst>
      <p:ext uri="{BB962C8B-B14F-4D97-AF65-F5344CB8AC3E}">
        <p14:creationId xmlns:p14="http://schemas.microsoft.com/office/powerpoint/2010/main" val="1221010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54312F-1A47-4CD0-BAFF-0BB69FA1E93B}"/>
              </a:ext>
            </a:extLst>
          </p:cNvPr>
          <p:cNvSpPr>
            <a:spLocks noGrp="1"/>
          </p:cNvSpPr>
          <p:nvPr>
            <p:ph type="body" sz="quarter" idx="14"/>
          </p:nvPr>
        </p:nvSpPr>
        <p:spPr>
          <a:xfrm>
            <a:off x="410561" y="2140961"/>
            <a:ext cx="4181474" cy="4003736"/>
          </a:xfrm>
        </p:spPr>
        <p:txBody>
          <a:bodyPr>
            <a:normAutofit/>
          </a:bodyPr>
          <a:lstStyle/>
          <a:p>
            <a:pPr>
              <a:spcBef>
                <a:spcPts val="360"/>
              </a:spcBef>
              <a:buSzPct val="100000"/>
            </a:pPr>
            <a:r>
              <a:rPr lang="en-GB" sz="1700" dirty="0"/>
              <a:t>Zoos can be too small and unnatural. Animals can get bored and not live a happy life in them.</a:t>
            </a:r>
          </a:p>
          <a:p>
            <a:pPr>
              <a:spcBef>
                <a:spcPts val="360"/>
              </a:spcBef>
              <a:buSzPct val="100000"/>
            </a:pPr>
            <a:r>
              <a:rPr lang="en-GB" sz="1700" dirty="0"/>
              <a:t>Zoos can be dangerous to humans and to animals, as we have seen in stories in the news.</a:t>
            </a:r>
          </a:p>
          <a:p>
            <a:pPr>
              <a:spcBef>
                <a:spcPts val="360"/>
              </a:spcBef>
              <a:buSzPct val="100000"/>
            </a:pPr>
            <a:r>
              <a:rPr lang="en-GB" sz="1700" dirty="0"/>
              <a:t>Removing endangered animals from the wild affects the other animals in the area too. Wild animals may not be able to find enough food or a mate.</a:t>
            </a:r>
          </a:p>
          <a:p>
            <a:pPr>
              <a:spcBef>
                <a:spcPts val="360"/>
              </a:spcBef>
              <a:buSzPct val="100000"/>
            </a:pPr>
            <a:r>
              <a:rPr lang="en-GB" sz="1700" dirty="0"/>
              <a:t>…</a:t>
            </a:r>
          </a:p>
        </p:txBody>
      </p:sp>
      <p:sp>
        <p:nvSpPr>
          <p:cNvPr id="4" name="Text Placeholder 3">
            <a:extLst>
              <a:ext uri="{FF2B5EF4-FFF2-40B4-BE49-F238E27FC236}">
                <a16:creationId xmlns:a16="http://schemas.microsoft.com/office/drawing/2014/main" id="{4D361542-55D9-4B24-A70F-7FB050D15896}"/>
              </a:ext>
            </a:extLst>
          </p:cNvPr>
          <p:cNvSpPr>
            <a:spLocks noGrp="1"/>
          </p:cNvSpPr>
          <p:nvPr>
            <p:ph type="body" sz="quarter" idx="15"/>
          </p:nvPr>
        </p:nvSpPr>
        <p:spPr>
          <a:xfrm>
            <a:off x="4592035" y="2140961"/>
            <a:ext cx="4150929" cy="4011097"/>
          </a:xfrm>
        </p:spPr>
        <p:txBody>
          <a:bodyPr>
            <a:normAutofit/>
          </a:bodyPr>
          <a:lstStyle/>
          <a:p>
            <a:r>
              <a:rPr lang="en-GB" sz="1700" dirty="0"/>
              <a:t>Zoos teach us so much about animals that you cannot learn from reading and TV. </a:t>
            </a:r>
          </a:p>
          <a:p>
            <a:r>
              <a:rPr lang="en-GB" sz="1700" dirty="0"/>
              <a:t>Zoos help to protect and breed many endangered animals which wouldn’t survive in the wild.</a:t>
            </a:r>
          </a:p>
          <a:p>
            <a:r>
              <a:rPr lang="en-GB" sz="1700" dirty="0"/>
              <a:t>Zoos aren’t just educational places, lots of them also adopt unwanted pets and treat wild animals that are unwell. This is very important.</a:t>
            </a:r>
          </a:p>
          <a:p>
            <a:r>
              <a:rPr lang="en-GB" sz="1700" dirty="0"/>
              <a:t>…</a:t>
            </a:r>
          </a:p>
        </p:txBody>
      </p:sp>
      <p:pic>
        <p:nvPicPr>
          <p:cNvPr id="5" name="Picture 4">
            <a:extLst>
              <a:ext uri="{FF2B5EF4-FFF2-40B4-BE49-F238E27FC236}">
                <a16:creationId xmlns:a16="http://schemas.microsoft.com/office/drawing/2014/main" id="{1C6DFEEB-FF21-4FFC-9FE7-F6E87135252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95128" y="5271082"/>
            <a:ext cx="713675" cy="1413304"/>
          </a:xfrm>
          <a:prstGeom prst="rect">
            <a:avLst/>
          </a:prstGeom>
        </p:spPr>
      </p:pic>
      <p:sp>
        <p:nvSpPr>
          <p:cNvPr id="10" name="Title 1">
            <a:extLst>
              <a:ext uri="{FF2B5EF4-FFF2-40B4-BE49-F238E27FC236}">
                <a16:creationId xmlns:a16="http://schemas.microsoft.com/office/drawing/2014/main" id="{FAB36AA2-6734-45B7-9ADC-BDF8DD27D306}"/>
              </a:ext>
            </a:extLst>
          </p:cNvPr>
          <p:cNvSpPr txBox="1">
            <a:spLocks/>
          </p:cNvSpPr>
          <p:nvPr/>
        </p:nvSpPr>
        <p:spPr>
          <a:xfrm>
            <a:off x="1046966" y="439387"/>
            <a:ext cx="7050067" cy="1033153"/>
          </a:xfrm>
          <a:prstGeom prst="rect">
            <a:avLst/>
          </a:prstGeom>
        </p:spPr>
        <p:txBody>
          <a:bodyPr vert="horz" lIns="91440" tIns="45720" rIns="91440" bIns="45720" rtlCol="0" anchor="ctr">
            <a:noAutofit/>
          </a:bodyPr>
          <a:lstStyle>
            <a:lvl1pPr algn="ctr" defTabSz="457200" rtl="0" eaLnBrk="1" latinLnBrk="0" hangingPunct="1">
              <a:spcBef>
                <a:spcPct val="0"/>
              </a:spcBef>
              <a:buNone/>
              <a:defRPr lang="en-US" sz="2800" b="1" kern="1200" dirty="0">
                <a:solidFill>
                  <a:schemeClr val="tx1"/>
                </a:solidFill>
                <a:latin typeface="+mn-lt"/>
                <a:ea typeface="+mj-ea"/>
                <a:cs typeface="+mj-cs"/>
              </a:defRPr>
            </a:lvl1pPr>
          </a:lstStyle>
          <a:p>
            <a:r>
              <a:rPr lang="en-GB" dirty="0"/>
              <a:t>Should we </a:t>
            </a:r>
            <a:r>
              <a:rPr lang="en-GB" dirty="0">
                <a:solidFill>
                  <a:schemeClr val="accent2"/>
                </a:solidFill>
              </a:rPr>
              <a:t>shut</a:t>
            </a:r>
            <a:r>
              <a:rPr lang="en-GB" dirty="0"/>
              <a:t> </a:t>
            </a:r>
            <a:r>
              <a:rPr lang="en-GB" dirty="0">
                <a:solidFill>
                  <a:schemeClr val="accent2"/>
                </a:solidFill>
              </a:rPr>
              <a:t>down</a:t>
            </a:r>
            <a:r>
              <a:rPr lang="en-GB" dirty="0"/>
              <a:t> </a:t>
            </a:r>
            <a:r>
              <a:rPr lang="en-GB" dirty="0">
                <a:solidFill>
                  <a:schemeClr val="accent2"/>
                </a:solidFill>
              </a:rPr>
              <a:t>zoos</a:t>
            </a:r>
            <a:r>
              <a:rPr lang="en-GB" dirty="0"/>
              <a:t>?</a:t>
            </a:r>
          </a:p>
        </p:txBody>
      </p:sp>
    </p:spTree>
    <p:extLst>
      <p:ext uri="{BB962C8B-B14F-4D97-AF65-F5344CB8AC3E}">
        <p14:creationId xmlns:p14="http://schemas.microsoft.com/office/powerpoint/2010/main" val="36620687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9" name="Picture 8">
            <a:extLst>
              <a:ext uri="{FF2B5EF4-FFF2-40B4-BE49-F238E27FC236}">
                <a16:creationId xmlns:a16="http://schemas.microsoft.com/office/drawing/2014/main" id="{176BB0F1-BA30-4B20-BBE6-A40F0FEA754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24280" y="1966650"/>
            <a:ext cx="1495438" cy="2961447"/>
          </a:xfrm>
          <a:prstGeom prst="rect">
            <a:avLst/>
          </a:prstGeom>
        </p:spPr>
      </p:pic>
      <p:sp>
        <p:nvSpPr>
          <p:cNvPr id="246" name="Shape 246"/>
          <p:cNvSpPr txBox="1">
            <a:spLocks noGrp="1"/>
          </p:cNvSpPr>
          <p:nvPr>
            <p:ph type="title"/>
          </p:nvPr>
        </p:nvSpPr>
        <p:spPr>
          <a:xfrm>
            <a:off x="1453677" y="470385"/>
            <a:ext cx="6236644" cy="550342"/>
          </a:xfrm>
          <a:prstGeom prst="rect">
            <a:avLst/>
          </a:prstGeom>
          <a:noFill/>
          <a:ln>
            <a:noFill/>
          </a:ln>
        </p:spPr>
        <p:txBody>
          <a:bodyPr lIns="91425" tIns="45700" rIns="91425" bIns="45700" anchor="t" anchorCtr="0">
            <a:noAutofit/>
          </a:bodyPr>
          <a:lstStyle/>
          <a:p>
            <a:pPr lvl="0" algn="ctr">
              <a:spcBef>
                <a:spcPts val="0"/>
              </a:spcBef>
              <a:buClr>
                <a:srgbClr val="2D2D2D"/>
              </a:buClr>
              <a:buSzPct val="25000"/>
            </a:pPr>
            <a:r>
              <a:rPr lang="en-GB" b="1" i="0" u="none" strike="noStrike" cap="none" dirty="0">
                <a:latin typeface="+mj-lt"/>
                <a:ea typeface="Lato" panose="020F0502020204030203" pitchFamily="34" charset="0"/>
                <a:cs typeface="Lato" panose="020F0502020204030203" pitchFamily="34" charset="0"/>
                <a:sym typeface="Calibri"/>
              </a:rPr>
              <a:t>You can vote from home at…</a:t>
            </a:r>
            <a:endParaRPr lang="en-GB" sz="2600" b="1" i="0" u="none" strike="noStrike" cap="none" dirty="0">
              <a:highlight>
                <a:srgbClr val="FFFFFF"/>
              </a:highlight>
              <a:latin typeface="+mj-lt"/>
              <a:ea typeface="Lato" panose="020F0502020204030203" pitchFamily="34" charset="0"/>
              <a:cs typeface="Lato" panose="020F0502020204030203" pitchFamily="34" charset="0"/>
              <a:sym typeface="Calibri"/>
            </a:endParaRPr>
          </a:p>
        </p:txBody>
      </p:sp>
      <p:sp>
        <p:nvSpPr>
          <p:cNvPr id="10" name="Shape 246">
            <a:extLst>
              <a:ext uri="{FF2B5EF4-FFF2-40B4-BE49-F238E27FC236}">
                <a16:creationId xmlns:a16="http://schemas.microsoft.com/office/drawing/2014/main" id="{0E3AB6E4-44B6-934F-8BCE-3019D22BB839}"/>
              </a:ext>
            </a:extLst>
          </p:cNvPr>
          <p:cNvSpPr txBox="1">
            <a:spLocks/>
          </p:cNvSpPr>
          <p:nvPr/>
        </p:nvSpPr>
        <p:spPr>
          <a:xfrm>
            <a:off x="2098285" y="5086804"/>
            <a:ext cx="4947429" cy="434967"/>
          </a:xfrm>
          <a:prstGeom prst="rect">
            <a:avLst/>
          </a:prstGeom>
          <a:noFill/>
          <a:ln>
            <a:noFill/>
          </a:ln>
        </p:spPr>
        <p:txBody>
          <a:bodyPr vert="horz"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2D2D2D"/>
              </a:buClr>
              <a:buSzPct val="25000"/>
              <a:buFont typeface="Calibri"/>
              <a:buNone/>
            </a:pPr>
            <a:r>
              <a:rPr lang="en-GB" sz="2800" b="1" dirty="0">
                <a:ea typeface="Lato" panose="020F0502020204030203" pitchFamily="34" charset="0"/>
                <a:cs typeface="Lato" panose="020F0502020204030203" pitchFamily="34" charset="0"/>
                <a:sym typeface="Calibri"/>
              </a:rPr>
              <a:t>To have your voice heard!</a:t>
            </a:r>
          </a:p>
        </p:txBody>
      </p:sp>
      <p:sp>
        <p:nvSpPr>
          <p:cNvPr id="2" name="Rectangle: Rounded Corners 1">
            <a:extLst>
              <a:ext uri="{FF2B5EF4-FFF2-40B4-BE49-F238E27FC236}">
                <a16:creationId xmlns:a16="http://schemas.microsoft.com/office/drawing/2014/main" id="{8D7877AA-5929-4612-9EB8-54A4E0BB1597}"/>
              </a:ext>
            </a:extLst>
          </p:cNvPr>
          <p:cNvSpPr/>
          <p:nvPr/>
        </p:nvSpPr>
        <p:spPr>
          <a:xfrm>
            <a:off x="1388103" y="5773713"/>
            <a:ext cx="7197096" cy="646986"/>
          </a:xfrm>
          <a:prstGeom prst="roundRect">
            <a:avLst/>
          </a:prstGeom>
          <a:solidFill>
            <a:schemeClr val="accent1"/>
          </a:solidFill>
          <a:ln w="28575">
            <a:solidFill>
              <a:schemeClr val="tx2"/>
            </a:solidFill>
          </a:ln>
        </p:spPr>
        <p:txBody>
          <a:bodyPr wrap="square">
            <a:spAutoFit/>
          </a:bodyPr>
          <a:lstStyle/>
          <a:p>
            <a:pPr algn="ctr"/>
            <a:r>
              <a:rPr lang="en-GB" sz="1600" dirty="0">
                <a:solidFill>
                  <a:srgbClr val="060505"/>
                </a:solidFill>
              </a:rPr>
              <a:t>If you have any issues, feedback or comments, email </a:t>
            </a:r>
            <a:r>
              <a:rPr lang="en-GB" sz="1600" b="1" dirty="0">
                <a:solidFill>
                  <a:schemeClr val="tx2"/>
                </a:solidFill>
                <a:hlinkClick r:id="rId4">
                  <a:extLst>
                    <a:ext uri="{A12FA001-AC4F-418D-AE19-62706E023703}">
                      <ahyp:hlinkClr xmlns:ahyp="http://schemas.microsoft.com/office/drawing/2018/hyperlinkcolor" xmlns="" val="tx"/>
                    </a:ext>
                  </a:extLst>
                </a:hlinkClick>
              </a:rPr>
              <a:t>amy@votesforschools.com</a:t>
            </a:r>
            <a:r>
              <a:rPr lang="en-GB" sz="1600" dirty="0">
                <a:solidFill>
                  <a:srgbClr val="060505"/>
                </a:solidFill>
              </a:rPr>
              <a:t>!</a:t>
            </a:r>
          </a:p>
        </p:txBody>
      </p:sp>
      <p:pic>
        <p:nvPicPr>
          <p:cNvPr id="8" name="Picture 7">
            <a:extLst>
              <a:ext uri="{FF2B5EF4-FFF2-40B4-BE49-F238E27FC236}">
                <a16:creationId xmlns:a16="http://schemas.microsoft.com/office/drawing/2014/main" id="{914E2FBA-54CE-4150-B1FE-13320BD5DD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5391" y="5210554"/>
            <a:ext cx="934311" cy="1400271"/>
          </a:xfrm>
          <a:prstGeom prst="rect">
            <a:avLst/>
          </a:prstGeom>
        </p:spPr>
      </p:pic>
      <p:pic>
        <p:nvPicPr>
          <p:cNvPr id="11" name="Picture 10">
            <a:extLst>
              <a:ext uri="{FF2B5EF4-FFF2-40B4-BE49-F238E27FC236}">
                <a16:creationId xmlns:a16="http://schemas.microsoft.com/office/drawing/2014/main" id="{D6251267-0555-40BB-B9FB-14C3DE380B0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85720">
            <a:off x="8069865" y="1886471"/>
            <a:ext cx="499626" cy="595324"/>
          </a:xfrm>
          <a:prstGeom prst="rect">
            <a:avLst/>
          </a:prstGeom>
        </p:spPr>
      </p:pic>
      <p:pic>
        <p:nvPicPr>
          <p:cNvPr id="12" name="Picture 11">
            <a:extLst>
              <a:ext uri="{FF2B5EF4-FFF2-40B4-BE49-F238E27FC236}">
                <a16:creationId xmlns:a16="http://schemas.microsoft.com/office/drawing/2014/main" id="{B09629C8-2185-42DB-BB0B-97F4F219BAC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56800" y="437301"/>
            <a:ext cx="993753" cy="956220"/>
          </a:xfrm>
          <a:prstGeom prst="rect">
            <a:avLst/>
          </a:prstGeom>
        </p:spPr>
      </p:pic>
      <p:sp>
        <p:nvSpPr>
          <p:cNvPr id="3" name="TextBox 2">
            <a:extLst>
              <a:ext uri="{FF2B5EF4-FFF2-40B4-BE49-F238E27FC236}">
                <a16:creationId xmlns:a16="http://schemas.microsoft.com/office/drawing/2014/main" id="{752084B2-B45A-4B57-8654-81C8F81C1C5C}"/>
              </a:ext>
            </a:extLst>
          </p:cNvPr>
          <p:cNvSpPr txBox="1"/>
          <p:nvPr/>
        </p:nvSpPr>
        <p:spPr>
          <a:xfrm>
            <a:off x="1547036" y="583876"/>
            <a:ext cx="6049925" cy="1215717"/>
          </a:xfrm>
          <a:prstGeom prst="rect">
            <a:avLst/>
          </a:prstGeom>
          <a:noFill/>
        </p:spPr>
        <p:txBody>
          <a:bodyPr wrap="square" rtlCol="0">
            <a:spAutoFit/>
          </a:bodyPr>
          <a:lstStyle/>
          <a:p>
            <a:pPr algn="ctr"/>
            <a:r>
              <a:rPr lang="en-GB" sz="2500" dirty="0"/>
              <a:t/>
            </a:r>
            <a:br>
              <a:rPr lang="en-GB" sz="2500" dirty="0"/>
            </a:br>
            <a:r>
              <a:rPr lang="en-GB" sz="2400" dirty="0">
                <a:hlinkClick r:id="rId8">
                  <a:extLst>
                    <a:ext uri="{A12FA001-AC4F-418D-AE19-62706E023703}">
                      <ahyp:hlinkClr xmlns:ahyp="http://schemas.microsoft.com/office/drawing/2018/hyperlinkcolor" xmlns="" val="tx"/>
                    </a:ext>
                  </a:extLst>
                </a:hlinkClick>
              </a:rPr>
              <a:t>https://www.surveymonkey.co.uk/r/vfs-primary-zoos</a:t>
            </a:r>
            <a:endParaRPr lang="en-GB" sz="2500" dirty="0"/>
          </a:p>
        </p:txBody>
      </p:sp>
    </p:spTree>
    <p:extLst>
      <p:ext uri="{BB962C8B-B14F-4D97-AF65-F5344CB8AC3E}">
        <p14:creationId xmlns:p14="http://schemas.microsoft.com/office/powerpoint/2010/main" val="2019842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D93403-66FA-478F-B89A-C4BDD5917F76}"/>
              </a:ext>
            </a:extLst>
          </p:cNvPr>
          <p:cNvSpPr>
            <a:spLocks noGrp="1"/>
          </p:cNvSpPr>
          <p:nvPr>
            <p:ph type="body" sz="quarter" idx="17"/>
          </p:nvPr>
        </p:nvSpPr>
        <p:spPr>
          <a:xfrm>
            <a:off x="700868" y="3658136"/>
            <a:ext cx="1712913" cy="1149259"/>
          </a:xfrm>
          <a:solidFill>
            <a:schemeClr val="bg1"/>
          </a:solidFill>
        </p:spPr>
        <p:txBody>
          <a:bodyPr/>
          <a:lstStyle/>
          <a:p>
            <a:r>
              <a:rPr lang="en-GB" dirty="0"/>
              <a:t>What do you think?</a:t>
            </a:r>
          </a:p>
        </p:txBody>
      </p:sp>
      <p:sp>
        <p:nvSpPr>
          <p:cNvPr id="3" name="Text Placeholder 2">
            <a:extLst>
              <a:ext uri="{FF2B5EF4-FFF2-40B4-BE49-F238E27FC236}">
                <a16:creationId xmlns:a16="http://schemas.microsoft.com/office/drawing/2014/main" id="{1B1C5C19-3BEF-40F0-BBB3-B465E3BF533B}"/>
              </a:ext>
            </a:extLst>
          </p:cNvPr>
          <p:cNvSpPr>
            <a:spLocks noGrp="1"/>
          </p:cNvSpPr>
          <p:nvPr>
            <p:ph type="body" sz="quarter" idx="13"/>
          </p:nvPr>
        </p:nvSpPr>
        <p:spPr>
          <a:xfrm>
            <a:off x="1858417" y="1209716"/>
            <a:ext cx="1712913" cy="1109663"/>
          </a:xfrm>
        </p:spPr>
        <p:txBody>
          <a:bodyPr/>
          <a:lstStyle/>
          <a:p>
            <a:r>
              <a:rPr lang="en-GB" dirty="0"/>
              <a:t>Starter: Iguanas vs snakes</a:t>
            </a:r>
          </a:p>
        </p:txBody>
      </p:sp>
      <p:sp>
        <p:nvSpPr>
          <p:cNvPr id="4" name="Text Placeholder 3">
            <a:extLst>
              <a:ext uri="{FF2B5EF4-FFF2-40B4-BE49-F238E27FC236}">
                <a16:creationId xmlns:a16="http://schemas.microsoft.com/office/drawing/2014/main" id="{F3FB5820-814D-4D54-BDEF-81649822D553}"/>
              </a:ext>
            </a:extLst>
          </p:cNvPr>
          <p:cNvSpPr>
            <a:spLocks noGrp="1"/>
          </p:cNvSpPr>
          <p:nvPr>
            <p:ph type="body" sz="quarter" idx="14"/>
          </p:nvPr>
        </p:nvSpPr>
        <p:spPr>
          <a:xfrm>
            <a:off x="4886997" y="1158031"/>
            <a:ext cx="1884045" cy="1161348"/>
          </a:xfrm>
          <a:solidFill>
            <a:schemeClr val="bg1"/>
          </a:solidFill>
        </p:spPr>
        <p:txBody>
          <a:bodyPr/>
          <a:lstStyle/>
          <a:p>
            <a:r>
              <a:rPr lang="en-GB" dirty="0"/>
              <a:t>   Why are we talking about this?</a:t>
            </a:r>
          </a:p>
        </p:txBody>
      </p:sp>
      <p:sp>
        <p:nvSpPr>
          <p:cNvPr id="5" name="Text Placeholder 4">
            <a:extLst>
              <a:ext uri="{FF2B5EF4-FFF2-40B4-BE49-F238E27FC236}">
                <a16:creationId xmlns:a16="http://schemas.microsoft.com/office/drawing/2014/main" id="{2D4F2A90-9C1C-4009-9DE9-691AF46FB2DA}"/>
              </a:ext>
            </a:extLst>
          </p:cNvPr>
          <p:cNvSpPr>
            <a:spLocks noGrp="1"/>
          </p:cNvSpPr>
          <p:nvPr>
            <p:ph type="body" sz="quarter" idx="15"/>
          </p:nvPr>
        </p:nvSpPr>
        <p:spPr>
          <a:xfrm>
            <a:off x="7143362" y="2459510"/>
            <a:ext cx="1713599" cy="1108800"/>
          </a:xfrm>
          <a:solidFill>
            <a:schemeClr val="bg1"/>
          </a:solidFill>
        </p:spPr>
        <p:txBody>
          <a:bodyPr/>
          <a:lstStyle/>
          <a:p>
            <a:r>
              <a:rPr lang="en-GB" dirty="0"/>
              <a:t>In the wild or in a zoo?</a:t>
            </a:r>
          </a:p>
        </p:txBody>
      </p:sp>
      <p:sp>
        <p:nvSpPr>
          <p:cNvPr id="6" name="Text Placeholder 5">
            <a:extLst>
              <a:ext uri="{FF2B5EF4-FFF2-40B4-BE49-F238E27FC236}">
                <a16:creationId xmlns:a16="http://schemas.microsoft.com/office/drawing/2014/main" id="{FD2B9F97-E99F-4B06-8575-7CE12615A3A0}"/>
              </a:ext>
            </a:extLst>
          </p:cNvPr>
          <p:cNvSpPr>
            <a:spLocks noGrp="1"/>
          </p:cNvSpPr>
          <p:nvPr>
            <p:ph type="body" sz="quarter" idx="16"/>
          </p:nvPr>
        </p:nvSpPr>
        <p:spPr>
          <a:xfrm>
            <a:off x="3350317" y="2805200"/>
            <a:ext cx="2064047" cy="1173600"/>
          </a:xfrm>
          <a:solidFill>
            <a:schemeClr val="bg1"/>
          </a:solidFill>
        </p:spPr>
        <p:txBody>
          <a:bodyPr anchor="ctr"/>
          <a:lstStyle/>
          <a:p>
            <a:r>
              <a:rPr lang="en-GB" dirty="0"/>
              <a:t>Is every animal different?</a:t>
            </a:r>
          </a:p>
        </p:txBody>
      </p:sp>
      <p:sp>
        <p:nvSpPr>
          <p:cNvPr id="8" name="Text Placeholder 7">
            <a:extLst>
              <a:ext uri="{FF2B5EF4-FFF2-40B4-BE49-F238E27FC236}">
                <a16:creationId xmlns:a16="http://schemas.microsoft.com/office/drawing/2014/main" id="{F006982E-3E42-4ADD-B09B-E457CEB8AF36}"/>
              </a:ext>
            </a:extLst>
          </p:cNvPr>
          <p:cNvSpPr>
            <a:spLocks noGrp="1"/>
          </p:cNvSpPr>
          <p:nvPr>
            <p:ph type="body" sz="quarter" idx="19"/>
          </p:nvPr>
        </p:nvSpPr>
        <p:spPr>
          <a:xfrm>
            <a:off x="2662437" y="5067700"/>
            <a:ext cx="1487488" cy="1181100"/>
          </a:xfrm>
          <a:solidFill>
            <a:schemeClr val="bg1"/>
          </a:solidFill>
        </p:spPr>
        <p:txBody>
          <a:bodyPr/>
          <a:lstStyle/>
          <a:p>
            <a:r>
              <a:rPr lang="en-GB"/>
              <a:t>Vote!</a:t>
            </a:r>
          </a:p>
        </p:txBody>
      </p:sp>
      <p:pic>
        <p:nvPicPr>
          <p:cNvPr id="9" name="Picture 8">
            <a:extLst>
              <a:ext uri="{FF2B5EF4-FFF2-40B4-BE49-F238E27FC236}">
                <a16:creationId xmlns:a16="http://schemas.microsoft.com/office/drawing/2014/main" id="{99BBF635-27DD-4398-A315-8559E70F8E0C}"/>
              </a:ext>
            </a:extLst>
          </p:cNvPr>
          <p:cNvPicPr>
            <a:picLocks noChangeAspect="1"/>
          </p:cNvPicPr>
          <p:nvPr/>
        </p:nvPicPr>
        <p:blipFill>
          <a:blip r:embed="rId3">
            <a:clrChange>
              <a:clrFrom>
                <a:srgbClr val="FFFFFF"/>
              </a:clrFrom>
              <a:clrTo>
                <a:srgbClr val="FFFFFF">
                  <a:alpha val="0"/>
                </a:srgbClr>
              </a:clrTo>
            </a:clrChange>
          </a:blip>
          <a:stretch>
            <a:fillRect/>
          </a:stretch>
        </p:blipFill>
        <p:spPr>
          <a:xfrm flipH="1">
            <a:off x="3754072" y="4718518"/>
            <a:ext cx="1134359" cy="1737361"/>
          </a:xfrm>
          <a:prstGeom prst="rect">
            <a:avLst/>
          </a:prstGeom>
        </p:spPr>
      </p:pic>
      <p:pic>
        <p:nvPicPr>
          <p:cNvPr id="11" name="Picture 10">
            <a:extLst>
              <a:ext uri="{FF2B5EF4-FFF2-40B4-BE49-F238E27FC236}">
                <a16:creationId xmlns:a16="http://schemas.microsoft.com/office/drawing/2014/main" id="{3F389E0A-A0A2-4EF7-B0F5-7B2C4FDB14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35266" y="1072719"/>
            <a:ext cx="993753" cy="956220"/>
          </a:xfrm>
          <a:prstGeom prst="rect">
            <a:avLst/>
          </a:prstGeom>
        </p:spPr>
      </p:pic>
      <p:pic>
        <p:nvPicPr>
          <p:cNvPr id="12" name="Picture 11">
            <a:extLst>
              <a:ext uri="{FF2B5EF4-FFF2-40B4-BE49-F238E27FC236}">
                <a16:creationId xmlns:a16="http://schemas.microsoft.com/office/drawing/2014/main" id="{849250F2-06B8-4D7B-B780-610FF4841E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77915" y="2198937"/>
            <a:ext cx="654377" cy="980728"/>
          </a:xfrm>
          <a:prstGeom prst="rect">
            <a:avLst/>
          </a:prstGeom>
        </p:spPr>
      </p:pic>
      <p:sp>
        <p:nvSpPr>
          <p:cNvPr id="24" name="Text Placeholder 6">
            <a:extLst>
              <a:ext uri="{FF2B5EF4-FFF2-40B4-BE49-F238E27FC236}">
                <a16:creationId xmlns:a16="http://schemas.microsoft.com/office/drawing/2014/main" id="{1FD4CA48-E045-41C4-9C63-82C141DE65A9}"/>
              </a:ext>
            </a:extLst>
          </p:cNvPr>
          <p:cNvSpPr>
            <a:spLocks noGrp="1"/>
          </p:cNvSpPr>
          <p:nvPr>
            <p:ph type="body" sz="quarter" idx="18"/>
          </p:nvPr>
        </p:nvSpPr>
        <p:spPr>
          <a:xfrm>
            <a:off x="5241560" y="5006899"/>
            <a:ext cx="1970673" cy="1292824"/>
          </a:xfrm>
          <a:solidFill>
            <a:schemeClr val="accent5"/>
          </a:solidFill>
        </p:spPr>
        <p:txBody>
          <a:bodyPr/>
          <a:lstStyle/>
          <a:p>
            <a:r>
              <a:rPr lang="en-GB" sz="1550" dirty="0"/>
              <a:t>Ext: Design your own!</a:t>
            </a:r>
          </a:p>
        </p:txBody>
      </p:sp>
      <p:pic>
        <p:nvPicPr>
          <p:cNvPr id="25" name="Picture 24">
            <a:extLst>
              <a:ext uri="{FF2B5EF4-FFF2-40B4-BE49-F238E27FC236}">
                <a16:creationId xmlns:a16="http://schemas.microsoft.com/office/drawing/2014/main" id="{5D2AFC9A-070F-4E85-9154-2719D3FFFD1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85720">
            <a:off x="5163855" y="4868795"/>
            <a:ext cx="499626" cy="595324"/>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F18CA7CF-6B56-4CA7-857A-5B9F0057F9DD}"/>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337629" y="4537757"/>
            <a:ext cx="1134359" cy="881933"/>
          </a:xfrm>
          <a:prstGeom prst="rect">
            <a:avLst/>
          </a:prstGeom>
        </p:spPr>
      </p:pic>
      <p:pic>
        <p:nvPicPr>
          <p:cNvPr id="23" name="Picture 22" descr="A picture containing drawing&#10;&#10;Description automatically generated">
            <a:extLst>
              <a:ext uri="{FF2B5EF4-FFF2-40B4-BE49-F238E27FC236}">
                <a16:creationId xmlns:a16="http://schemas.microsoft.com/office/drawing/2014/main" id="{94C6E7EE-B44B-442B-88BC-D8F88CF9D1CD}"/>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362328" y="1274919"/>
            <a:ext cx="1051802" cy="1095453"/>
          </a:xfrm>
          <a:prstGeom prst="rect">
            <a:avLst/>
          </a:prstGeom>
        </p:spPr>
      </p:pic>
      <p:pic>
        <p:nvPicPr>
          <p:cNvPr id="26" name="Picture 25" descr="A picture containing drawing&#10;&#10;Description automatically generated">
            <a:extLst>
              <a:ext uri="{FF2B5EF4-FFF2-40B4-BE49-F238E27FC236}">
                <a16:creationId xmlns:a16="http://schemas.microsoft.com/office/drawing/2014/main" id="{6C994EA9-D582-473B-975F-27D487036095}"/>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858506" y="1822646"/>
            <a:ext cx="993753" cy="969751"/>
          </a:xfrm>
          <a:prstGeom prst="rect">
            <a:avLst/>
          </a:prstGeom>
        </p:spPr>
      </p:pic>
      <p:pic>
        <p:nvPicPr>
          <p:cNvPr id="31" name="Picture 30" descr="A picture containing drawing&#10;&#10;Description automatically generated">
            <a:extLst>
              <a:ext uri="{FF2B5EF4-FFF2-40B4-BE49-F238E27FC236}">
                <a16:creationId xmlns:a16="http://schemas.microsoft.com/office/drawing/2014/main" id="{F7D52DFF-B5C0-4AD8-AED0-4BCE270ED507}"/>
              </a:ext>
            </a:extLst>
          </p:cNvPr>
          <p:cNvPicPr>
            <a:picLocks noChangeAspect="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033518" y="4880359"/>
            <a:ext cx="993753" cy="1088900"/>
          </a:xfrm>
          <a:prstGeom prst="rect">
            <a:avLst/>
          </a:prstGeom>
        </p:spPr>
      </p:pic>
      <p:pic>
        <p:nvPicPr>
          <p:cNvPr id="32" name="Picture 31" descr="A picture containing drawing&#10;&#10;Description automatically generated">
            <a:extLst>
              <a:ext uri="{FF2B5EF4-FFF2-40B4-BE49-F238E27FC236}">
                <a16:creationId xmlns:a16="http://schemas.microsoft.com/office/drawing/2014/main" id="{48795192-CDAA-480D-82D3-76C81C1FA6E4}"/>
              </a:ext>
            </a:extLst>
          </p:cNvPr>
          <p:cNvPicPr>
            <a:picLocks noChangeAspect="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14637" y="3040722"/>
            <a:ext cx="1252140" cy="995621"/>
          </a:xfrm>
          <a:prstGeom prst="rect">
            <a:avLst/>
          </a:prstGeom>
        </p:spPr>
      </p:pic>
      <p:pic>
        <p:nvPicPr>
          <p:cNvPr id="33" name="Picture 32" descr="A picture containing drawing&#10;&#10;Description automatically generated">
            <a:extLst>
              <a:ext uri="{FF2B5EF4-FFF2-40B4-BE49-F238E27FC236}">
                <a16:creationId xmlns:a16="http://schemas.microsoft.com/office/drawing/2014/main" id="{11D4D015-6555-4105-A401-AAAD3F9F4452}"/>
              </a:ext>
            </a:extLst>
          </p:cNvPr>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41100" y="4573567"/>
            <a:ext cx="1252140" cy="846123"/>
          </a:xfrm>
          <a:prstGeom prst="rect">
            <a:avLst/>
          </a:prstGeom>
        </p:spPr>
      </p:pic>
      <p:pic>
        <p:nvPicPr>
          <p:cNvPr id="35" name="Picture 34" descr="A picture containing drawing&#10;&#10;Description automatically generated">
            <a:extLst>
              <a:ext uri="{FF2B5EF4-FFF2-40B4-BE49-F238E27FC236}">
                <a16:creationId xmlns:a16="http://schemas.microsoft.com/office/drawing/2014/main" id="{A2369177-A014-4FB9-A256-ED8FE579430D}"/>
              </a:ext>
            </a:extLst>
          </p:cNvPr>
          <p:cNvPicPr>
            <a:picLocks noChangeAspect="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006590" y="2849228"/>
            <a:ext cx="1252140" cy="958918"/>
          </a:xfrm>
          <a:prstGeom prst="rect">
            <a:avLst/>
          </a:prstGeom>
        </p:spPr>
      </p:pic>
      <p:pic>
        <p:nvPicPr>
          <p:cNvPr id="21" name="Picture 20">
            <a:extLst>
              <a:ext uri="{FF2B5EF4-FFF2-40B4-BE49-F238E27FC236}">
                <a16:creationId xmlns:a16="http://schemas.microsoft.com/office/drawing/2014/main" id="{48D24FFD-7A76-4318-9674-12F75EDDFCE3}"/>
              </a:ext>
            </a:extLst>
          </p:cNvPr>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spTree>
    <p:extLst>
      <p:ext uri="{BB962C8B-B14F-4D97-AF65-F5344CB8AC3E}">
        <p14:creationId xmlns:p14="http://schemas.microsoft.com/office/powerpoint/2010/main" val="3107598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14">
            <a:extLst>
              <a:ext uri="{FF2B5EF4-FFF2-40B4-BE49-F238E27FC236}">
                <a16:creationId xmlns:a16="http://schemas.microsoft.com/office/drawing/2014/main" id="{8806C1FF-7E28-42E7-9523-CB2C7C9A51A9}"/>
              </a:ext>
            </a:extLst>
          </p:cNvPr>
          <p:cNvSpPr/>
          <p:nvPr/>
        </p:nvSpPr>
        <p:spPr>
          <a:xfrm>
            <a:off x="768895" y="172872"/>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endParaRPr lang="en-GB" sz="2800" b="1">
              <a:solidFill>
                <a:schemeClr val="tx1"/>
              </a:solidFill>
              <a:latin typeface="Century Gothic" panose="020B0502020202020204" pitchFamily="34" charset="0"/>
              <a:ea typeface="Lato"/>
              <a:cs typeface="Lato"/>
              <a:sym typeface="Lato"/>
            </a:endParaRPr>
          </a:p>
        </p:txBody>
      </p:sp>
      <p:sp>
        <p:nvSpPr>
          <p:cNvPr id="15" name="Shape 114">
            <a:extLst>
              <a:ext uri="{FF2B5EF4-FFF2-40B4-BE49-F238E27FC236}">
                <a16:creationId xmlns:a16="http://schemas.microsoft.com/office/drawing/2014/main" id="{AC98DBA0-58D7-423A-A505-78A2F55BBA58}"/>
              </a:ext>
            </a:extLst>
          </p:cNvPr>
          <p:cNvSpPr/>
          <p:nvPr/>
        </p:nvSpPr>
        <p:spPr>
          <a:xfrm>
            <a:off x="796574" y="181055"/>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endParaRPr lang="en-GB" sz="2800" b="1">
              <a:solidFill>
                <a:schemeClr val="tx1"/>
              </a:solidFill>
              <a:latin typeface="Century Gothic" panose="020B0502020202020204" pitchFamily="34" charset="0"/>
              <a:ea typeface="Lato"/>
              <a:cs typeface="Lato"/>
              <a:sym typeface="Lato"/>
            </a:endParaRPr>
          </a:p>
        </p:txBody>
      </p:sp>
      <p:sp>
        <p:nvSpPr>
          <p:cNvPr id="14" name="Shape 114">
            <a:extLst>
              <a:ext uri="{FF2B5EF4-FFF2-40B4-BE49-F238E27FC236}">
                <a16:creationId xmlns:a16="http://schemas.microsoft.com/office/drawing/2014/main" id="{DF166B11-9FFE-42D4-A3E3-C72FEBAA2E78}"/>
              </a:ext>
            </a:extLst>
          </p:cNvPr>
          <p:cNvSpPr/>
          <p:nvPr/>
        </p:nvSpPr>
        <p:spPr>
          <a:xfrm>
            <a:off x="949355" y="208607"/>
            <a:ext cx="7606323"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800" b="1" dirty="0">
                <a:latin typeface="Century Gothic" panose="020B0502020202020204" pitchFamily="34" charset="0"/>
                <a:ea typeface="Lato"/>
                <a:cs typeface="Lato"/>
                <a:sym typeface="Lato"/>
              </a:rPr>
              <a:t>Ext: Design your own!</a:t>
            </a:r>
            <a:endParaRPr lang="en-GB" sz="2800" b="1" dirty="0">
              <a:solidFill>
                <a:schemeClr val="tx1"/>
              </a:solidFill>
              <a:latin typeface="Century Gothic" panose="020B0502020202020204" pitchFamily="34" charset="0"/>
              <a:ea typeface="Lato"/>
              <a:cs typeface="Lato"/>
              <a:sym typeface="Lato"/>
            </a:endParaRPr>
          </a:p>
        </p:txBody>
      </p:sp>
      <p:sp>
        <p:nvSpPr>
          <p:cNvPr id="9" name="Cloud 8">
            <a:extLst>
              <a:ext uri="{FF2B5EF4-FFF2-40B4-BE49-F238E27FC236}">
                <a16:creationId xmlns:a16="http://schemas.microsoft.com/office/drawing/2014/main" id="{2009F612-732D-4397-BCC5-C99FE3D0AA11}"/>
              </a:ext>
            </a:extLst>
          </p:cNvPr>
          <p:cNvSpPr/>
          <p:nvPr/>
        </p:nvSpPr>
        <p:spPr>
          <a:xfrm>
            <a:off x="1559460" y="2463305"/>
            <a:ext cx="6025080" cy="2678349"/>
          </a:xfrm>
          <a:prstGeom prst="cloud">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panose="020B0502020202020204" pitchFamily="34" charset="0"/>
              </a:rPr>
              <a:t>Create (5-15 mins)</a:t>
            </a:r>
          </a:p>
          <a:p>
            <a:pPr algn="ctr"/>
            <a:r>
              <a:rPr lang="en-GB" sz="1600" dirty="0">
                <a:solidFill>
                  <a:schemeClr val="tx1"/>
                </a:solidFill>
                <a:latin typeface="Century Gothic" panose="020B0502020202020204" pitchFamily="34" charset="0"/>
              </a:rPr>
              <a:t>On an A4 piece of paper, your task is to design your own zoo without any of the problems you have learned about today. Use the questions on the next slide to help you with your ideas!</a:t>
            </a:r>
          </a:p>
        </p:txBody>
      </p:sp>
      <p:pic>
        <p:nvPicPr>
          <p:cNvPr id="36" name="Picture 35">
            <a:extLst>
              <a:ext uri="{FF2B5EF4-FFF2-40B4-BE49-F238E27FC236}">
                <a16:creationId xmlns:a16="http://schemas.microsoft.com/office/drawing/2014/main" id="{E1A4B5DF-E53D-4B5D-B0E9-3790AEC7F45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3684" y="1021873"/>
            <a:ext cx="2075445" cy="1350000"/>
          </a:xfrm>
          <a:prstGeom prst="roundRect">
            <a:avLst/>
          </a:prstGeom>
        </p:spPr>
      </p:pic>
      <p:pic>
        <p:nvPicPr>
          <p:cNvPr id="37" name="Picture 36">
            <a:extLst>
              <a:ext uri="{FF2B5EF4-FFF2-40B4-BE49-F238E27FC236}">
                <a16:creationId xmlns:a16="http://schemas.microsoft.com/office/drawing/2014/main" id="{93B3E68C-2888-45FF-833F-869034EB2D4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469780" y="1021873"/>
            <a:ext cx="2036065" cy="1350000"/>
          </a:xfrm>
          <a:prstGeom prst="roundRect">
            <a:avLst/>
          </a:prstGeom>
        </p:spPr>
      </p:pic>
      <p:pic>
        <p:nvPicPr>
          <p:cNvPr id="38" name="Picture 37">
            <a:extLst>
              <a:ext uri="{FF2B5EF4-FFF2-40B4-BE49-F238E27FC236}">
                <a16:creationId xmlns:a16="http://schemas.microsoft.com/office/drawing/2014/main" id="{53327955-460D-4590-91C9-818AED6B88C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626496" y="1021873"/>
            <a:ext cx="2061160" cy="1350000"/>
          </a:xfrm>
          <a:prstGeom prst="roundRect">
            <a:avLst/>
          </a:prstGeom>
        </p:spPr>
      </p:pic>
      <p:pic>
        <p:nvPicPr>
          <p:cNvPr id="39" name="Picture 38">
            <a:extLst>
              <a:ext uri="{FF2B5EF4-FFF2-40B4-BE49-F238E27FC236}">
                <a16:creationId xmlns:a16="http://schemas.microsoft.com/office/drawing/2014/main" id="{80E3E049-1A4C-48A6-9ED8-4E5DB733151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808306" y="1021873"/>
            <a:ext cx="2062010" cy="1350000"/>
          </a:xfrm>
          <a:prstGeom prst="roundRect">
            <a:avLst/>
          </a:prstGeom>
        </p:spPr>
      </p:pic>
      <p:pic>
        <p:nvPicPr>
          <p:cNvPr id="40" name="Picture 39">
            <a:extLst>
              <a:ext uri="{FF2B5EF4-FFF2-40B4-BE49-F238E27FC236}">
                <a16:creationId xmlns:a16="http://schemas.microsoft.com/office/drawing/2014/main" id="{6ECA0F25-FD48-4570-B683-105984D93E3D}"/>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526117" y="5269306"/>
            <a:ext cx="2025332" cy="1350000"/>
          </a:xfrm>
          <a:prstGeom prst="roundRect">
            <a:avLst/>
          </a:prstGeom>
        </p:spPr>
      </p:pic>
      <p:pic>
        <p:nvPicPr>
          <p:cNvPr id="41" name="Picture 40">
            <a:extLst>
              <a:ext uri="{FF2B5EF4-FFF2-40B4-BE49-F238E27FC236}">
                <a16:creationId xmlns:a16="http://schemas.microsoft.com/office/drawing/2014/main" id="{67DEECE3-1343-4E90-9C72-B43321F21BA8}"/>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903135" y="5277369"/>
            <a:ext cx="1967181" cy="1350000"/>
          </a:xfrm>
          <a:prstGeom prst="roundRect">
            <a:avLst/>
          </a:prstGeom>
        </p:spPr>
      </p:pic>
      <p:pic>
        <p:nvPicPr>
          <p:cNvPr id="42" name="Picture 41">
            <a:extLst>
              <a:ext uri="{FF2B5EF4-FFF2-40B4-BE49-F238E27FC236}">
                <a16:creationId xmlns:a16="http://schemas.microsoft.com/office/drawing/2014/main" id="{9AA50160-4B27-4327-90A8-E9C9021F399F}"/>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273684" y="5285432"/>
            <a:ext cx="2104539" cy="1350000"/>
          </a:xfrm>
          <a:prstGeom prst="roundRect">
            <a:avLst/>
          </a:prstGeom>
        </p:spPr>
      </p:pic>
      <p:pic>
        <p:nvPicPr>
          <p:cNvPr id="43" name="Picture 42">
            <a:extLst>
              <a:ext uri="{FF2B5EF4-FFF2-40B4-BE49-F238E27FC236}">
                <a16:creationId xmlns:a16="http://schemas.microsoft.com/office/drawing/2014/main" id="{0047EBC0-C05F-4E70-8647-E3B42E7195D2}"/>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699343" y="5293494"/>
            <a:ext cx="2055899" cy="1350000"/>
          </a:xfrm>
          <a:prstGeom prst="roundRect">
            <a:avLst/>
          </a:prstGeom>
        </p:spPr>
      </p:pic>
      <p:pic>
        <p:nvPicPr>
          <p:cNvPr id="1046" name="Picture 22" descr="Aquarium icon">
            <a:extLst>
              <a:ext uri="{FF2B5EF4-FFF2-40B4-BE49-F238E27FC236}">
                <a16:creationId xmlns:a16="http://schemas.microsoft.com/office/drawing/2014/main" id="{31D280A3-C5E8-421B-8ED4-C4F04D2C8F91}"/>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528891" y="250361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Elephant Circus icon">
            <a:extLst>
              <a:ext uri="{FF2B5EF4-FFF2-40B4-BE49-F238E27FC236}">
                <a16:creationId xmlns:a16="http://schemas.microsoft.com/office/drawing/2014/main" id="{EECB1F6A-2467-4E4A-A9E4-5FE24E6203D8}"/>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528891" y="420165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BDDC5CBA-D104-42AF-BBF0-18EC8C585D1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rot="185720">
            <a:off x="233127" y="191108"/>
            <a:ext cx="667560" cy="795424"/>
          </a:xfrm>
          <a:prstGeom prst="rect">
            <a:avLst/>
          </a:prstGeom>
        </p:spPr>
      </p:pic>
      <p:pic>
        <p:nvPicPr>
          <p:cNvPr id="20" name="Picture 6" descr="Alligator icon">
            <a:extLst>
              <a:ext uri="{FF2B5EF4-FFF2-40B4-BE49-F238E27FC236}">
                <a16:creationId xmlns:a16="http://schemas.microsoft.com/office/drawing/2014/main" id="{FBD0A45C-37C9-4F7F-98DD-D9853B1E68C7}"/>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7802088" y="4205834"/>
            <a:ext cx="813021" cy="81302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Flounder Fish icon">
            <a:extLst>
              <a:ext uri="{FF2B5EF4-FFF2-40B4-BE49-F238E27FC236}">
                <a16:creationId xmlns:a16="http://schemas.microsoft.com/office/drawing/2014/main" id="{12D7A4A1-BFFF-401F-BE0D-DD287DDD8262}"/>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7895109" y="2674083"/>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931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14">
            <a:extLst>
              <a:ext uri="{FF2B5EF4-FFF2-40B4-BE49-F238E27FC236}">
                <a16:creationId xmlns:a16="http://schemas.microsoft.com/office/drawing/2014/main" id="{8806C1FF-7E28-42E7-9523-CB2C7C9A51A9}"/>
              </a:ext>
            </a:extLst>
          </p:cNvPr>
          <p:cNvSpPr/>
          <p:nvPr/>
        </p:nvSpPr>
        <p:spPr>
          <a:xfrm>
            <a:off x="768895" y="172872"/>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endParaRPr lang="en-GB" sz="2800" b="1">
              <a:solidFill>
                <a:schemeClr val="tx1"/>
              </a:solidFill>
              <a:latin typeface="Century Gothic" panose="020B0502020202020204" pitchFamily="34" charset="0"/>
              <a:ea typeface="Lato"/>
              <a:cs typeface="Lato"/>
              <a:sym typeface="Lato"/>
            </a:endParaRPr>
          </a:p>
        </p:txBody>
      </p:sp>
      <p:sp>
        <p:nvSpPr>
          <p:cNvPr id="15" name="Shape 114">
            <a:extLst>
              <a:ext uri="{FF2B5EF4-FFF2-40B4-BE49-F238E27FC236}">
                <a16:creationId xmlns:a16="http://schemas.microsoft.com/office/drawing/2014/main" id="{AC98DBA0-58D7-423A-A505-78A2F55BBA58}"/>
              </a:ext>
            </a:extLst>
          </p:cNvPr>
          <p:cNvSpPr/>
          <p:nvPr/>
        </p:nvSpPr>
        <p:spPr>
          <a:xfrm>
            <a:off x="796574" y="181055"/>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endParaRPr lang="en-GB" sz="2800" b="1">
              <a:solidFill>
                <a:schemeClr val="tx1"/>
              </a:solidFill>
              <a:latin typeface="Century Gothic" panose="020B0502020202020204" pitchFamily="34" charset="0"/>
              <a:ea typeface="Lato"/>
              <a:cs typeface="Lato"/>
              <a:sym typeface="Lato"/>
            </a:endParaRPr>
          </a:p>
        </p:txBody>
      </p:sp>
      <p:sp>
        <p:nvSpPr>
          <p:cNvPr id="11" name="Rectangle: Rounded Corners 10">
            <a:extLst>
              <a:ext uri="{FF2B5EF4-FFF2-40B4-BE49-F238E27FC236}">
                <a16:creationId xmlns:a16="http://schemas.microsoft.com/office/drawing/2014/main" id="{162801DE-9B9C-4401-B6DE-ACA86537159F}"/>
              </a:ext>
            </a:extLst>
          </p:cNvPr>
          <p:cNvSpPr/>
          <p:nvPr/>
        </p:nvSpPr>
        <p:spPr>
          <a:xfrm>
            <a:off x="2489200" y="782060"/>
            <a:ext cx="4140199" cy="5756334"/>
          </a:xfrm>
          <a:prstGeom prst="roundRect">
            <a:avLst/>
          </a:prstGeom>
          <a:solidFill>
            <a:schemeClr val="bg1">
              <a:lumMod val="9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tx1"/>
              </a:solidFill>
              <a:latin typeface="Century Gothic" panose="020B0502020202020204" pitchFamily="34" charset="0"/>
            </a:endParaRPr>
          </a:p>
        </p:txBody>
      </p:sp>
      <p:sp>
        <p:nvSpPr>
          <p:cNvPr id="12" name="Rectangle: Rounded Corners 11">
            <a:extLst>
              <a:ext uri="{FF2B5EF4-FFF2-40B4-BE49-F238E27FC236}">
                <a16:creationId xmlns:a16="http://schemas.microsoft.com/office/drawing/2014/main" id="{D32453A4-11C6-489F-94F8-2294AD75B203}"/>
              </a:ext>
            </a:extLst>
          </p:cNvPr>
          <p:cNvSpPr/>
          <p:nvPr/>
        </p:nvSpPr>
        <p:spPr>
          <a:xfrm>
            <a:off x="3365390" y="1376159"/>
            <a:ext cx="2880000" cy="529261"/>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rPr>
              <a:t>What animals would you include?</a:t>
            </a:r>
          </a:p>
        </p:txBody>
      </p:sp>
      <p:sp>
        <p:nvSpPr>
          <p:cNvPr id="13" name="Rectangle: Rounded Corners 12">
            <a:extLst>
              <a:ext uri="{FF2B5EF4-FFF2-40B4-BE49-F238E27FC236}">
                <a16:creationId xmlns:a16="http://schemas.microsoft.com/office/drawing/2014/main" id="{740EC5CF-F10C-4B0F-82F3-F17143BB4528}"/>
              </a:ext>
            </a:extLst>
          </p:cNvPr>
          <p:cNvSpPr/>
          <p:nvPr/>
        </p:nvSpPr>
        <p:spPr>
          <a:xfrm>
            <a:off x="2642529" y="2040979"/>
            <a:ext cx="2880000" cy="599667"/>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rPr>
              <a:t>What would be your “star attraction”?</a:t>
            </a:r>
          </a:p>
        </p:txBody>
      </p:sp>
      <p:sp>
        <p:nvSpPr>
          <p:cNvPr id="16" name="Rectangle: Rounded Corners 15">
            <a:extLst>
              <a:ext uri="{FF2B5EF4-FFF2-40B4-BE49-F238E27FC236}">
                <a16:creationId xmlns:a16="http://schemas.microsoft.com/office/drawing/2014/main" id="{7BF2FD28-B055-4F81-AAF9-FEA579ADCBEA}"/>
              </a:ext>
            </a:extLst>
          </p:cNvPr>
          <p:cNvSpPr/>
          <p:nvPr/>
        </p:nvSpPr>
        <p:spPr>
          <a:xfrm>
            <a:off x="3403490" y="2776205"/>
            <a:ext cx="2880000" cy="599667"/>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rPr>
              <a:t>How would you make the animals were safe?</a:t>
            </a:r>
          </a:p>
        </p:txBody>
      </p:sp>
      <p:sp>
        <p:nvSpPr>
          <p:cNvPr id="17" name="Rectangle: Rounded Corners 16">
            <a:extLst>
              <a:ext uri="{FF2B5EF4-FFF2-40B4-BE49-F238E27FC236}">
                <a16:creationId xmlns:a16="http://schemas.microsoft.com/office/drawing/2014/main" id="{B61288F3-1471-4A83-9801-FB40707EF5CB}"/>
              </a:ext>
            </a:extLst>
          </p:cNvPr>
          <p:cNvSpPr/>
          <p:nvPr/>
        </p:nvSpPr>
        <p:spPr>
          <a:xfrm>
            <a:off x="2642529" y="3511431"/>
            <a:ext cx="2880000" cy="599667"/>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rPr>
              <a:t>How would you make sure the animals were happy?</a:t>
            </a:r>
          </a:p>
        </p:txBody>
      </p:sp>
      <p:sp>
        <p:nvSpPr>
          <p:cNvPr id="18" name="Rectangle: Rounded Corners 17">
            <a:extLst>
              <a:ext uri="{FF2B5EF4-FFF2-40B4-BE49-F238E27FC236}">
                <a16:creationId xmlns:a16="http://schemas.microsoft.com/office/drawing/2014/main" id="{F5C05C9A-30B5-4AD5-B37F-ECC555CEF1BC}"/>
              </a:ext>
            </a:extLst>
          </p:cNvPr>
          <p:cNvSpPr/>
          <p:nvPr/>
        </p:nvSpPr>
        <p:spPr>
          <a:xfrm>
            <a:off x="3403490" y="4246657"/>
            <a:ext cx="2880000" cy="599667"/>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rPr>
              <a:t>What would you call it?</a:t>
            </a:r>
          </a:p>
        </p:txBody>
      </p:sp>
      <p:pic>
        <p:nvPicPr>
          <p:cNvPr id="1028" name="Picture 4" descr="Lion Cirus icon">
            <a:extLst>
              <a:ext uri="{FF2B5EF4-FFF2-40B4-BE49-F238E27FC236}">
                <a16:creationId xmlns:a16="http://schemas.microsoft.com/office/drawing/2014/main" id="{341E462B-D710-488B-ADF2-5B6EC9BEDB6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35733" y="2743211"/>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lligator icon">
            <a:extLst>
              <a:ext uri="{FF2B5EF4-FFF2-40B4-BE49-F238E27FC236}">
                <a16:creationId xmlns:a16="http://schemas.microsoft.com/office/drawing/2014/main" id="{D9C6ED98-D4BB-4E23-86C0-F0EF7232C9B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662367" y="4179802"/>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lounder Fish icon">
            <a:extLst>
              <a:ext uri="{FF2B5EF4-FFF2-40B4-BE49-F238E27FC236}">
                <a16:creationId xmlns:a16="http://schemas.microsoft.com/office/drawing/2014/main" id="{B5702D87-BF4E-4609-B175-5E3873BBDC1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611247" y="2006399"/>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ark icon">
            <a:extLst>
              <a:ext uri="{FF2B5EF4-FFF2-40B4-BE49-F238E27FC236}">
                <a16:creationId xmlns:a16="http://schemas.microsoft.com/office/drawing/2014/main" id="{6C22D352-E62E-4FB5-AEB3-94657742EF1E}"/>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662367" y="1306620"/>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atching Chicken icon">
            <a:extLst>
              <a:ext uri="{FF2B5EF4-FFF2-40B4-BE49-F238E27FC236}">
                <a16:creationId xmlns:a16="http://schemas.microsoft.com/office/drawing/2014/main" id="{FDC67CF1-6EFF-45FB-9B19-6C57A8030DAD}"/>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584613" y="3459106"/>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876CA5D9-FA3E-455B-AE73-BA45D3F276C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73684" y="1034726"/>
            <a:ext cx="2051170" cy="1334210"/>
          </a:xfrm>
          <a:prstGeom prst="roundRect">
            <a:avLst/>
          </a:prstGeom>
        </p:spPr>
      </p:pic>
      <p:pic>
        <p:nvPicPr>
          <p:cNvPr id="33" name="Picture 32">
            <a:extLst>
              <a:ext uri="{FF2B5EF4-FFF2-40B4-BE49-F238E27FC236}">
                <a16:creationId xmlns:a16="http://schemas.microsoft.com/office/drawing/2014/main" id="{6C907F14-625D-4FBB-8F1D-271E434E0448}"/>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73684" y="2430816"/>
            <a:ext cx="2051170" cy="1360015"/>
          </a:xfrm>
          <a:prstGeom prst="roundRect">
            <a:avLst/>
          </a:prstGeom>
        </p:spPr>
      </p:pic>
      <p:pic>
        <p:nvPicPr>
          <p:cNvPr id="34" name="Picture 33">
            <a:extLst>
              <a:ext uri="{FF2B5EF4-FFF2-40B4-BE49-F238E27FC236}">
                <a16:creationId xmlns:a16="http://schemas.microsoft.com/office/drawing/2014/main" id="{C8F90D3B-FF48-42B4-8CF1-51EE3E5E7B5E}"/>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73684" y="3852711"/>
            <a:ext cx="2051170" cy="1343457"/>
          </a:xfrm>
          <a:prstGeom prst="roundRect">
            <a:avLst/>
          </a:prstGeom>
        </p:spPr>
      </p:pic>
      <p:pic>
        <p:nvPicPr>
          <p:cNvPr id="35" name="Picture 34">
            <a:extLst>
              <a:ext uri="{FF2B5EF4-FFF2-40B4-BE49-F238E27FC236}">
                <a16:creationId xmlns:a16="http://schemas.microsoft.com/office/drawing/2014/main" id="{1A8D6C20-15F6-4F60-AB64-B829ACB0D414}"/>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73684" y="5258049"/>
            <a:ext cx="2051170" cy="1342903"/>
          </a:xfrm>
          <a:prstGeom prst="roundRect">
            <a:avLst/>
          </a:prstGeom>
        </p:spPr>
      </p:pic>
      <p:sp>
        <p:nvSpPr>
          <p:cNvPr id="2" name="TextBox 1">
            <a:extLst>
              <a:ext uri="{FF2B5EF4-FFF2-40B4-BE49-F238E27FC236}">
                <a16:creationId xmlns:a16="http://schemas.microsoft.com/office/drawing/2014/main" id="{AF790250-96F5-425D-ABD5-2E76B105A5B8}"/>
              </a:ext>
            </a:extLst>
          </p:cNvPr>
          <p:cNvSpPr txBox="1"/>
          <p:nvPr/>
        </p:nvSpPr>
        <p:spPr>
          <a:xfrm>
            <a:off x="3382367" y="902519"/>
            <a:ext cx="2266950" cy="369332"/>
          </a:xfrm>
          <a:prstGeom prst="rect">
            <a:avLst/>
          </a:prstGeom>
          <a:noFill/>
        </p:spPr>
        <p:txBody>
          <a:bodyPr wrap="square" rtlCol="0">
            <a:spAutoFit/>
          </a:bodyPr>
          <a:lstStyle/>
          <a:p>
            <a:pPr algn="ctr"/>
            <a:r>
              <a:rPr lang="en-GB" b="1" dirty="0"/>
              <a:t>Think about…</a:t>
            </a:r>
          </a:p>
        </p:txBody>
      </p:sp>
      <p:sp>
        <p:nvSpPr>
          <p:cNvPr id="24" name="Rectangle: Rounded Corners 23">
            <a:extLst>
              <a:ext uri="{FF2B5EF4-FFF2-40B4-BE49-F238E27FC236}">
                <a16:creationId xmlns:a16="http://schemas.microsoft.com/office/drawing/2014/main" id="{B130C036-5B2A-4BC3-AAEB-E2AF825A7554}"/>
              </a:ext>
            </a:extLst>
          </p:cNvPr>
          <p:cNvSpPr/>
          <p:nvPr/>
        </p:nvSpPr>
        <p:spPr>
          <a:xfrm>
            <a:off x="2766638" y="4981883"/>
            <a:ext cx="2880000" cy="599667"/>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rPr>
              <a:t>Where would it be?</a:t>
            </a:r>
          </a:p>
        </p:txBody>
      </p:sp>
      <p:sp>
        <p:nvSpPr>
          <p:cNvPr id="25" name="Rectangle: Rounded Corners 24">
            <a:extLst>
              <a:ext uri="{FF2B5EF4-FFF2-40B4-BE49-F238E27FC236}">
                <a16:creationId xmlns:a16="http://schemas.microsoft.com/office/drawing/2014/main" id="{77730033-E470-42E6-A594-0FABE154A890}"/>
              </a:ext>
            </a:extLst>
          </p:cNvPr>
          <p:cNvSpPr/>
          <p:nvPr/>
        </p:nvSpPr>
        <p:spPr>
          <a:xfrm>
            <a:off x="3449719" y="5717110"/>
            <a:ext cx="2880000" cy="599667"/>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rPr>
              <a:t>Would you have an aim to help something?</a:t>
            </a:r>
          </a:p>
        </p:txBody>
      </p:sp>
      <p:pic>
        <p:nvPicPr>
          <p:cNvPr id="3" name="Picture 2">
            <a:extLst>
              <a:ext uri="{FF2B5EF4-FFF2-40B4-BE49-F238E27FC236}">
                <a16:creationId xmlns:a16="http://schemas.microsoft.com/office/drawing/2014/main" id="{D9E58B8E-E125-456E-9800-9B150CD8FD20}"/>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6808232" y="2402555"/>
            <a:ext cx="2012584" cy="1341503"/>
          </a:xfrm>
          <a:prstGeom prst="roundRect">
            <a:avLst/>
          </a:prstGeom>
        </p:spPr>
      </p:pic>
      <p:pic>
        <p:nvPicPr>
          <p:cNvPr id="5" name="Picture 4">
            <a:extLst>
              <a:ext uri="{FF2B5EF4-FFF2-40B4-BE49-F238E27FC236}">
                <a16:creationId xmlns:a16="http://schemas.microsoft.com/office/drawing/2014/main" id="{471D62EA-EFF1-4ADA-A9EB-3130606C8095}"/>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6788524" y="5209147"/>
            <a:ext cx="2052000" cy="1408208"/>
          </a:xfrm>
          <a:prstGeom prst="roundRect">
            <a:avLst/>
          </a:prstGeom>
        </p:spPr>
      </p:pic>
      <p:pic>
        <p:nvPicPr>
          <p:cNvPr id="6" name="Picture 5">
            <a:extLst>
              <a:ext uri="{FF2B5EF4-FFF2-40B4-BE49-F238E27FC236}">
                <a16:creationId xmlns:a16="http://schemas.microsoft.com/office/drawing/2014/main" id="{B193ECCA-DE04-43A9-9FAD-A79069784B86}"/>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6788524" y="1027433"/>
            <a:ext cx="2052000" cy="1316298"/>
          </a:xfrm>
          <a:prstGeom prst="roundRect">
            <a:avLst/>
          </a:prstGeom>
        </p:spPr>
      </p:pic>
      <p:pic>
        <p:nvPicPr>
          <p:cNvPr id="10" name="Picture 9">
            <a:extLst>
              <a:ext uri="{FF2B5EF4-FFF2-40B4-BE49-F238E27FC236}">
                <a16:creationId xmlns:a16="http://schemas.microsoft.com/office/drawing/2014/main" id="{BEAF0BDC-0E8B-4A21-B013-EEDB37CED451}"/>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6788524" y="3802882"/>
            <a:ext cx="2052000" cy="1347440"/>
          </a:xfrm>
          <a:prstGeom prst="roundRect">
            <a:avLst/>
          </a:prstGeom>
        </p:spPr>
      </p:pic>
      <p:pic>
        <p:nvPicPr>
          <p:cNvPr id="2050" name="Picture 2" descr="Tiger icon">
            <a:extLst>
              <a:ext uri="{FF2B5EF4-FFF2-40B4-BE49-F238E27FC236}">
                <a16:creationId xmlns:a16="http://schemas.microsoft.com/office/drawing/2014/main" id="{2415853A-B764-4362-A7C1-3250778A2675}"/>
              </a:ext>
            </a:extLst>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5632552" y="4946848"/>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urkeycock icon">
            <a:extLst>
              <a:ext uri="{FF2B5EF4-FFF2-40B4-BE49-F238E27FC236}">
                <a16:creationId xmlns:a16="http://schemas.microsoft.com/office/drawing/2014/main" id="{6D3F8B42-7FB6-4CA8-BE56-EFB360F90824}"/>
              </a:ext>
            </a:extLst>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2713964" y="5699972"/>
            <a:ext cx="689526" cy="689526"/>
          </a:xfrm>
          <a:prstGeom prst="rect">
            <a:avLst/>
          </a:prstGeom>
          <a:noFill/>
          <a:extLst>
            <a:ext uri="{909E8E84-426E-40DD-AFC4-6F175D3DCCD1}">
              <a14:hiddenFill xmlns:a14="http://schemas.microsoft.com/office/drawing/2010/main">
                <a:solidFill>
                  <a:srgbClr val="FFFFFF"/>
                </a:solidFill>
              </a14:hiddenFill>
            </a:ext>
          </a:extLst>
        </p:spPr>
      </p:pic>
      <p:sp>
        <p:nvSpPr>
          <p:cNvPr id="30" name="Shape 114">
            <a:extLst>
              <a:ext uri="{FF2B5EF4-FFF2-40B4-BE49-F238E27FC236}">
                <a16:creationId xmlns:a16="http://schemas.microsoft.com/office/drawing/2014/main" id="{0B32B200-E3CF-4529-AFF2-8D6A35E1ED77}"/>
              </a:ext>
            </a:extLst>
          </p:cNvPr>
          <p:cNvSpPr/>
          <p:nvPr/>
        </p:nvSpPr>
        <p:spPr>
          <a:xfrm>
            <a:off x="949355" y="208607"/>
            <a:ext cx="7606323"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800" b="1" dirty="0">
                <a:latin typeface="Century Gothic" panose="020B0502020202020204" pitchFamily="34" charset="0"/>
                <a:ea typeface="Lato"/>
                <a:cs typeface="Lato"/>
                <a:sym typeface="Lato"/>
              </a:rPr>
              <a:t>Ext: Design your own!</a:t>
            </a:r>
            <a:endParaRPr lang="en-GB" sz="2800" b="1" dirty="0">
              <a:solidFill>
                <a:schemeClr val="tx1"/>
              </a:solidFill>
              <a:latin typeface="Century Gothic" panose="020B0502020202020204" pitchFamily="34" charset="0"/>
              <a:ea typeface="Lato"/>
              <a:cs typeface="Lato"/>
              <a:sym typeface="Lato"/>
            </a:endParaRPr>
          </a:p>
        </p:txBody>
      </p:sp>
      <p:pic>
        <p:nvPicPr>
          <p:cNvPr id="31" name="Picture 30">
            <a:extLst>
              <a:ext uri="{FF2B5EF4-FFF2-40B4-BE49-F238E27FC236}">
                <a16:creationId xmlns:a16="http://schemas.microsoft.com/office/drawing/2014/main" id="{886210FB-1302-4BDD-8047-089466CBFA44}"/>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rot="185720">
            <a:off x="233127" y="191108"/>
            <a:ext cx="667560" cy="795424"/>
          </a:xfrm>
          <a:prstGeom prst="rect">
            <a:avLst/>
          </a:prstGeom>
        </p:spPr>
      </p:pic>
    </p:spTree>
    <p:extLst>
      <p:ext uri="{BB962C8B-B14F-4D97-AF65-F5344CB8AC3E}">
        <p14:creationId xmlns:p14="http://schemas.microsoft.com/office/powerpoint/2010/main" val="42493133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C94E80F-886D-43E9-96EF-8B20D5B972A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sp>
        <p:nvSpPr>
          <p:cNvPr id="3" name="Title 2">
            <a:extLst>
              <a:ext uri="{FF2B5EF4-FFF2-40B4-BE49-F238E27FC236}">
                <a16:creationId xmlns:a16="http://schemas.microsoft.com/office/drawing/2014/main" id="{13AF1504-393D-4E77-B53D-E9422BDFB2CC}"/>
              </a:ext>
            </a:extLst>
          </p:cNvPr>
          <p:cNvSpPr>
            <a:spLocks noGrp="1"/>
          </p:cNvSpPr>
          <p:nvPr>
            <p:ph type="title"/>
          </p:nvPr>
        </p:nvSpPr>
        <p:spPr>
          <a:xfrm>
            <a:off x="311609" y="211240"/>
            <a:ext cx="3849545" cy="520349"/>
          </a:xfrm>
        </p:spPr>
        <p:txBody>
          <a:bodyPr/>
          <a:lstStyle/>
          <a:p>
            <a:r>
              <a:rPr lang="en-GB" dirty="0"/>
              <a:t>Career Launchpad!</a:t>
            </a:r>
          </a:p>
        </p:txBody>
      </p:sp>
      <p:sp>
        <p:nvSpPr>
          <p:cNvPr id="6" name="Text Placeholder 5">
            <a:extLst>
              <a:ext uri="{FF2B5EF4-FFF2-40B4-BE49-F238E27FC236}">
                <a16:creationId xmlns:a16="http://schemas.microsoft.com/office/drawing/2014/main" id="{5E766D46-C85F-404F-85F9-B09576CFC29E}"/>
              </a:ext>
            </a:extLst>
          </p:cNvPr>
          <p:cNvSpPr>
            <a:spLocks noGrp="1"/>
          </p:cNvSpPr>
          <p:nvPr>
            <p:ph type="body" sz="quarter" idx="17"/>
          </p:nvPr>
        </p:nvSpPr>
        <p:spPr>
          <a:xfrm>
            <a:off x="311609" y="835086"/>
            <a:ext cx="4260391" cy="443903"/>
          </a:xfrm>
        </p:spPr>
        <p:txBody>
          <a:bodyPr anchor="ctr">
            <a:normAutofit/>
          </a:bodyPr>
          <a:lstStyle/>
          <a:p>
            <a:r>
              <a:rPr lang="en-GB" b="1" dirty="0"/>
              <a:t>Lean more… </a:t>
            </a:r>
            <a:r>
              <a:rPr lang="en-GB" dirty="0"/>
              <a:t>And explore!</a:t>
            </a:r>
          </a:p>
        </p:txBody>
      </p:sp>
      <p:sp>
        <p:nvSpPr>
          <p:cNvPr id="8" name="Text Placeholder 7">
            <a:extLst>
              <a:ext uri="{FF2B5EF4-FFF2-40B4-BE49-F238E27FC236}">
                <a16:creationId xmlns:a16="http://schemas.microsoft.com/office/drawing/2014/main" id="{8637CE91-112F-4D01-85CD-08C2A3D7B4F2}"/>
              </a:ext>
            </a:extLst>
          </p:cNvPr>
          <p:cNvSpPr>
            <a:spLocks noGrp="1"/>
          </p:cNvSpPr>
          <p:nvPr>
            <p:ph type="body" sz="quarter" idx="19"/>
          </p:nvPr>
        </p:nvSpPr>
        <p:spPr>
          <a:xfrm>
            <a:off x="311610" y="1406795"/>
            <a:ext cx="4793790" cy="1882506"/>
          </a:xfrm>
        </p:spPr>
        <p:txBody>
          <a:bodyPr>
            <a:normAutofit/>
          </a:bodyPr>
          <a:lstStyle/>
          <a:p>
            <a:r>
              <a:rPr lang="en-GB" dirty="0"/>
              <a:t>Want to get up close to your favourite animals? Using </a:t>
            </a:r>
            <a:r>
              <a:rPr lang="en-GB" b="1" dirty="0"/>
              <a:t>explore.org</a:t>
            </a:r>
            <a:r>
              <a:rPr lang="en-GB" dirty="0"/>
              <a:t>, you can watch animals live in their natural habitat. There are </a:t>
            </a:r>
            <a:r>
              <a:rPr lang="en-GB" b="1" dirty="0"/>
              <a:t>live streams of birds, bears, African wildlife, and even live puppies and kittens</a:t>
            </a:r>
            <a:r>
              <a:rPr lang="en-GB" dirty="0"/>
              <a:t>! Click the image and take your pick.</a:t>
            </a:r>
          </a:p>
        </p:txBody>
      </p:sp>
      <p:sp>
        <p:nvSpPr>
          <p:cNvPr id="13" name="Text Placeholder 1">
            <a:extLst>
              <a:ext uri="{FF2B5EF4-FFF2-40B4-BE49-F238E27FC236}">
                <a16:creationId xmlns:a16="http://schemas.microsoft.com/office/drawing/2014/main" id="{24D54D25-8416-4E71-88FE-03DB3E712C54}"/>
              </a:ext>
            </a:extLst>
          </p:cNvPr>
          <p:cNvSpPr>
            <a:spLocks noGrp="1"/>
          </p:cNvSpPr>
          <p:nvPr>
            <p:ph type="body" sz="quarter" idx="20"/>
          </p:nvPr>
        </p:nvSpPr>
        <p:spPr>
          <a:xfrm>
            <a:off x="3998794" y="3730469"/>
            <a:ext cx="4726012" cy="2734029"/>
          </a:xfrm>
        </p:spPr>
        <p:txBody>
          <a:bodyPr>
            <a:noAutofit/>
          </a:bodyPr>
          <a:lstStyle/>
          <a:p>
            <a:pPr>
              <a:defRPr/>
            </a:pPr>
            <a:r>
              <a:rPr lang="en-GB" b="1" dirty="0">
                <a:ea typeface="Lato" panose="020F0502020204030203" pitchFamily="34" charset="0"/>
                <a:cs typeface="Century Gothic"/>
              </a:rPr>
              <a:t>Career Spotlight:</a:t>
            </a:r>
          </a:p>
          <a:p>
            <a:pPr>
              <a:defRPr/>
            </a:pPr>
            <a:endParaRPr lang="en-GB" b="1" dirty="0">
              <a:ea typeface="Lato" panose="020F0502020204030203" pitchFamily="34" charset="0"/>
              <a:cs typeface="Century Gothic"/>
            </a:endParaRPr>
          </a:p>
          <a:p>
            <a:pPr>
              <a:defRPr/>
            </a:pPr>
            <a:r>
              <a:rPr lang="en-GB" dirty="0">
                <a:ea typeface="Lato" panose="020F0502020204030203" pitchFamily="34" charset="0"/>
                <a:cs typeface="Century Gothic"/>
              </a:rPr>
              <a:t>Ever </a:t>
            </a:r>
            <a:r>
              <a:rPr lang="en-GB" b="1" dirty="0">
                <a:ea typeface="Lato" panose="020F0502020204030203" pitchFamily="34" charset="0"/>
                <a:cs typeface="Century Gothic"/>
              </a:rPr>
              <a:t>fancied being a wildlife filmmaker</a:t>
            </a:r>
            <a:r>
              <a:rPr lang="en-GB" dirty="0">
                <a:ea typeface="Lato" panose="020F0502020204030203" pitchFamily="34" charset="0"/>
                <a:cs typeface="Century Gothic"/>
              </a:rPr>
              <a:t>? While the shots used in documentaries such as Dynasties may look effortless, </a:t>
            </a:r>
            <a:r>
              <a:rPr lang="en-GB" b="1" dirty="0">
                <a:ea typeface="Lato" panose="020F0502020204030203" pitchFamily="34" charset="0"/>
                <a:cs typeface="Century Gothic"/>
              </a:rPr>
              <a:t>there is a lot of waiting around in some very challenging conditions</a:t>
            </a:r>
            <a:r>
              <a:rPr lang="en-GB" dirty="0">
                <a:ea typeface="Lato" panose="020F0502020204030203" pitchFamily="34" charset="0"/>
                <a:cs typeface="Century Gothic"/>
              </a:rPr>
              <a:t>. Click the video to find out more and see if you might </a:t>
            </a:r>
            <a:r>
              <a:rPr lang="en-GB" b="1" dirty="0">
                <a:ea typeface="Lato" panose="020F0502020204030203" pitchFamily="34" charset="0"/>
                <a:cs typeface="Century Gothic"/>
              </a:rPr>
              <a:t>have what it takes</a:t>
            </a:r>
            <a:r>
              <a:rPr lang="en-GB" dirty="0">
                <a:ea typeface="Lato" panose="020F0502020204030203" pitchFamily="34" charset="0"/>
                <a:cs typeface="Century Gothic"/>
              </a:rPr>
              <a:t>! </a:t>
            </a:r>
            <a:endParaRPr lang="en-GB" b="1" dirty="0">
              <a:ea typeface="Lato" panose="020F0502020204030203" pitchFamily="34" charset="0"/>
              <a:cs typeface="Century Gothic"/>
            </a:endParaRPr>
          </a:p>
        </p:txBody>
      </p:sp>
      <p:pic>
        <p:nvPicPr>
          <p:cNvPr id="14" name="Picture 13">
            <a:extLst>
              <a:ext uri="{FF2B5EF4-FFF2-40B4-BE49-F238E27FC236}">
                <a16:creationId xmlns:a16="http://schemas.microsoft.com/office/drawing/2014/main" id="{725D3C02-AAFE-4926-88FD-0EDB11EF70B2}"/>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l="-1"/>
          <a:stretch/>
        </p:blipFill>
        <p:spPr>
          <a:xfrm flipH="1">
            <a:off x="7769752" y="3321265"/>
            <a:ext cx="1128738" cy="1241522"/>
          </a:xfrm>
          <a:prstGeom prst="rect">
            <a:avLst/>
          </a:prstGeom>
        </p:spPr>
      </p:pic>
      <p:pic>
        <p:nvPicPr>
          <p:cNvPr id="15" name="Picture 14">
            <a:extLst>
              <a:ext uri="{FF2B5EF4-FFF2-40B4-BE49-F238E27FC236}">
                <a16:creationId xmlns:a16="http://schemas.microsoft.com/office/drawing/2014/main" id="{4A854ECC-6786-4E47-875E-E47FF1CDCDE9}"/>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l="-1"/>
          <a:stretch/>
        </p:blipFill>
        <p:spPr>
          <a:xfrm>
            <a:off x="3756015" y="3384881"/>
            <a:ext cx="1128737" cy="1241522"/>
          </a:xfrm>
          <a:prstGeom prst="rect">
            <a:avLst/>
          </a:prstGeom>
        </p:spPr>
      </p:pic>
      <p:sp>
        <p:nvSpPr>
          <p:cNvPr id="16" name="Rectangle 15">
            <a:extLst>
              <a:ext uri="{FF2B5EF4-FFF2-40B4-BE49-F238E27FC236}">
                <a16:creationId xmlns:a16="http://schemas.microsoft.com/office/drawing/2014/main" id="{A21C66D6-7CF6-43FF-9E4B-A8F9D634C255}"/>
              </a:ext>
            </a:extLst>
          </p:cNvPr>
          <p:cNvSpPr/>
          <p:nvPr/>
        </p:nvSpPr>
        <p:spPr>
          <a:xfrm>
            <a:off x="-54590" y="6612573"/>
            <a:ext cx="213520" cy="215444"/>
          </a:xfrm>
          <a:prstGeom prst="rect">
            <a:avLst/>
          </a:prstGeom>
        </p:spPr>
        <p:txBody>
          <a:bodyPr wrap="none">
            <a:spAutoFit/>
          </a:bodyPr>
          <a:lstStyle/>
          <a:p>
            <a:r>
              <a:rPr lang="en-GB" sz="800" dirty="0"/>
              <a:t> </a:t>
            </a:r>
          </a:p>
        </p:txBody>
      </p:sp>
      <p:pic>
        <p:nvPicPr>
          <p:cNvPr id="28" name="Picture 2" descr="explore.org - Apps on Google Play">
            <a:hlinkClick r:id="rId5"/>
            <a:extLst>
              <a:ext uri="{FF2B5EF4-FFF2-40B4-BE49-F238E27FC236}">
                <a16:creationId xmlns:a16="http://schemas.microsoft.com/office/drawing/2014/main" id="{CBF72FD1-3B18-48AE-AAEA-795BD453B617}"/>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451001" y="1147282"/>
            <a:ext cx="3285945" cy="2121635"/>
          </a:xfrm>
          <a:prstGeom prst="roundRect">
            <a:avLst/>
          </a:prstGeom>
          <a:noFill/>
          <a:extLst>
            <a:ext uri="{909E8E84-426E-40DD-AFC4-6F175D3DCCD1}">
              <a14:hiddenFill xmlns:a14="http://schemas.microsoft.com/office/drawing/2010/main">
                <a:solidFill>
                  <a:srgbClr val="FFFFFF"/>
                </a:solidFill>
              </a14:hiddenFill>
            </a:ext>
          </a:extLst>
        </p:spPr>
      </p:pic>
      <p:pic>
        <p:nvPicPr>
          <p:cNvPr id="29" name="Picture 2" descr="Image result for cartoon rocket">
            <a:extLst>
              <a:ext uri="{FF2B5EF4-FFF2-40B4-BE49-F238E27FC236}">
                <a16:creationId xmlns:a16="http://schemas.microsoft.com/office/drawing/2014/main" id="{86A37CBE-1CBA-4C8F-B089-DA0DE825E2A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16200000">
            <a:off x="4243212" y="637470"/>
            <a:ext cx="821405" cy="78645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BBC Dynasties - British Cinematographer">
            <a:hlinkClick r:id="rId8"/>
            <a:extLst>
              <a:ext uri="{FF2B5EF4-FFF2-40B4-BE49-F238E27FC236}">
                <a16:creationId xmlns:a16="http://schemas.microsoft.com/office/drawing/2014/main" id="{01E28FF5-7B59-4135-812A-B69678D321D8}"/>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419194" y="3817366"/>
            <a:ext cx="3315277" cy="2647132"/>
          </a:xfrm>
          <a:prstGeom prst="roundRect">
            <a:avLst/>
          </a:prstGeom>
          <a:noFill/>
          <a:extLst>
            <a:ext uri="{909E8E84-426E-40DD-AFC4-6F175D3DCCD1}">
              <a14:hiddenFill xmlns:a14="http://schemas.microsoft.com/office/drawing/2010/main">
                <a:solidFill>
                  <a:srgbClr val="FFFFFF"/>
                </a:solidFill>
              </a14:hiddenFill>
            </a:ext>
          </a:extLst>
        </p:spPr>
      </p:pic>
      <p:sp>
        <p:nvSpPr>
          <p:cNvPr id="32" name="Rectangle: Rounded Corners 18">
            <a:hlinkClick r:id="rId8"/>
            <a:extLst>
              <a:ext uri="{FF2B5EF4-FFF2-40B4-BE49-F238E27FC236}">
                <a16:creationId xmlns:a16="http://schemas.microsoft.com/office/drawing/2014/main" id="{B8800259-59AD-46D3-8E20-7EF82AF9A003}"/>
              </a:ext>
            </a:extLst>
          </p:cNvPr>
          <p:cNvSpPr/>
          <p:nvPr/>
        </p:nvSpPr>
        <p:spPr>
          <a:xfrm>
            <a:off x="3125269" y="3665400"/>
            <a:ext cx="696044" cy="553251"/>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en-GB" sz="1500" b="1" kern="0" dirty="0">
                <a:solidFill>
                  <a:srgbClr val="000000"/>
                </a:solidFill>
                <a:latin typeface="Century Gothic"/>
                <a:ea typeface="Lato" panose="020F0502020204030203" pitchFamily="34" charset="0"/>
                <a:cs typeface="Century Gothic"/>
                <a:sym typeface="Arial"/>
              </a:rPr>
              <a:t>0:00-2:28</a:t>
            </a:r>
          </a:p>
        </p:txBody>
      </p:sp>
      <p:sp>
        <p:nvSpPr>
          <p:cNvPr id="33" name="Rectangle 32">
            <a:extLst>
              <a:ext uri="{FF2B5EF4-FFF2-40B4-BE49-F238E27FC236}">
                <a16:creationId xmlns:a16="http://schemas.microsoft.com/office/drawing/2014/main" id="{2FDD8B45-394A-4010-AE4F-E96887A90854}"/>
              </a:ext>
            </a:extLst>
          </p:cNvPr>
          <p:cNvSpPr/>
          <p:nvPr/>
        </p:nvSpPr>
        <p:spPr>
          <a:xfrm>
            <a:off x="214026" y="6626262"/>
            <a:ext cx="1955985" cy="215444"/>
          </a:xfrm>
          <a:prstGeom prst="rect">
            <a:avLst/>
          </a:prstGeom>
        </p:spPr>
        <p:txBody>
          <a:bodyPr wrap="none">
            <a:spAutoFit/>
          </a:bodyPr>
          <a:lstStyle/>
          <a:p>
            <a:r>
              <a:rPr lang="en-GB" sz="800" dirty="0">
                <a:hlinkClick r:id="rId8"/>
              </a:rPr>
              <a:t>https://safeshare.tv/x/zU8YbH0incc</a:t>
            </a:r>
            <a:r>
              <a:rPr lang="en-GB" sz="800" dirty="0"/>
              <a:t> </a:t>
            </a:r>
          </a:p>
        </p:txBody>
      </p:sp>
    </p:spTree>
    <p:extLst>
      <p:ext uri="{BB962C8B-B14F-4D97-AF65-F5344CB8AC3E}">
        <p14:creationId xmlns:p14="http://schemas.microsoft.com/office/powerpoint/2010/main" val="182872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71BB02-D28B-4380-BF82-BBC83D78B27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996261" y="2183413"/>
            <a:ext cx="1933140" cy="1224000"/>
          </a:xfrm>
          <a:prstGeom prst="rect">
            <a:avLst/>
          </a:prstGeom>
        </p:spPr>
      </p:pic>
      <p:pic>
        <p:nvPicPr>
          <p:cNvPr id="21" name="Picture 20">
            <a:extLst>
              <a:ext uri="{FF2B5EF4-FFF2-40B4-BE49-F238E27FC236}">
                <a16:creationId xmlns:a16="http://schemas.microsoft.com/office/drawing/2014/main" id="{A6843C63-4D07-48D9-BB34-88AF811612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6370" y="3355052"/>
            <a:ext cx="1414600" cy="1484830"/>
          </a:xfrm>
          <a:prstGeom prst="rect">
            <a:avLst/>
          </a:prstGeom>
        </p:spPr>
      </p:pic>
      <p:pic>
        <p:nvPicPr>
          <p:cNvPr id="10242" name="Picture 2" descr="Coronavirus: Boris Johnson prepares for grilling over Dominic ...">
            <a:extLst>
              <a:ext uri="{FF2B5EF4-FFF2-40B4-BE49-F238E27FC236}">
                <a16:creationId xmlns:a16="http://schemas.microsoft.com/office/drawing/2014/main" id="{0F6B13A7-569E-43AC-A3A3-5FBC32C657A8}"/>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242371" y="2169005"/>
            <a:ext cx="1874766" cy="1224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1FF6D6D-41F3-44D1-9D6A-8F28F85E690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44704" y="4868124"/>
            <a:ext cx="1872433" cy="1224000"/>
          </a:xfrm>
          <a:prstGeom prst="rect">
            <a:avLst/>
          </a:prstGeom>
        </p:spPr>
      </p:pic>
      <p:pic>
        <p:nvPicPr>
          <p:cNvPr id="2" name="Picture 1">
            <a:hlinkClick r:id="rId7"/>
            <a:extLst>
              <a:ext uri="{FF2B5EF4-FFF2-40B4-BE49-F238E27FC236}">
                <a16:creationId xmlns:a16="http://schemas.microsoft.com/office/drawing/2014/main" id="{62B5E05D-44C4-4999-9405-E9A6982B547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996260" y="4868124"/>
            <a:ext cx="1933140" cy="1224000"/>
          </a:xfrm>
          <a:prstGeom prst="rect">
            <a:avLst/>
          </a:prstGeom>
        </p:spPr>
      </p:pic>
      <p:pic>
        <p:nvPicPr>
          <p:cNvPr id="37" name="Picture 36">
            <a:extLst>
              <a:ext uri="{FF2B5EF4-FFF2-40B4-BE49-F238E27FC236}">
                <a16:creationId xmlns:a16="http://schemas.microsoft.com/office/drawing/2014/main" id="{2276AA3C-C461-4FE2-A9B0-BFE75EF8AE7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160717" y="3779278"/>
            <a:ext cx="822566" cy="786008"/>
          </a:xfrm>
          <a:prstGeom prst="rect">
            <a:avLst/>
          </a:prstGeom>
        </p:spPr>
      </p:pic>
      <p:sp>
        <p:nvSpPr>
          <p:cNvPr id="5" name="Title 1">
            <a:extLst>
              <a:ext uri="{FF2B5EF4-FFF2-40B4-BE49-F238E27FC236}">
                <a16:creationId xmlns:a16="http://schemas.microsoft.com/office/drawing/2014/main" id="{B05F65E8-E0D2-47DB-A484-39155C9AA2F4}"/>
              </a:ext>
            </a:extLst>
          </p:cNvPr>
          <p:cNvSpPr txBox="1">
            <a:spLocks/>
          </p:cNvSpPr>
          <p:nvPr/>
        </p:nvSpPr>
        <p:spPr>
          <a:xfrm>
            <a:off x="1584185" y="901874"/>
            <a:ext cx="5975630" cy="606124"/>
          </a:xfrm>
          <a:prstGeom prst="flowChartAlternateProcess">
            <a:avLst/>
          </a:prstGeom>
          <a:solidFill>
            <a:schemeClr val="bg2"/>
          </a:solidFill>
          <a:ln w="28575">
            <a:solidFill>
              <a:schemeClr val="tx2"/>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dirty="0">
                <a:latin typeface="Century Gothic"/>
                <a:cs typeface="Century Gothic"/>
              </a:rPr>
              <a:t>Here’s what’s been in the news this week...</a:t>
            </a:r>
          </a:p>
        </p:txBody>
      </p:sp>
      <p:sp>
        <p:nvSpPr>
          <p:cNvPr id="27" name="Rectangle: Rounded Corners 27">
            <a:extLst>
              <a:ext uri="{FF2B5EF4-FFF2-40B4-BE49-F238E27FC236}">
                <a16:creationId xmlns:a16="http://schemas.microsoft.com/office/drawing/2014/main" id="{C8BA539C-D229-45CF-ABBC-76021EE52280}"/>
              </a:ext>
            </a:extLst>
          </p:cNvPr>
          <p:cNvSpPr/>
          <p:nvPr/>
        </p:nvSpPr>
        <p:spPr>
          <a:xfrm>
            <a:off x="2215127" y="3737237"/>
            <a:ext cx="1908956" cy="2493364"/>
          </a:xfrm>
          <a:prstGeom prst="roundRect">
            <a:avLst/>
          </a:prstGeom>
          <a:solidFill>
            <a:schemeClr val="accent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500" dirty="0">
                <a:solidFill>
                  <a:schemeClr val="tx1"/>
                </a:solidFill>
              </a:rPr>
              <a:t>Hundreds of </a:t>
            </a:r>
            <a:r>
              <a:rPr lang="en-GB" sz="1500" b="1" dirty="0">
                <a:solidFill>
                  <a:schemeClr val="tx1"/>
                </a:solidFill>
              </a:rPr>
              <a:t>elephants</a:t>
            </a:r>
            <a:r>
              <a:rPr lang="en-GB" sz="1500" dirty="0">
                <a:solidFill>
                  <a:schemeClr val="tx1"/>
                </a:solidFill>
              </a:rPr>
              <a:t> that were kept in zoos in Thailand have </a:t>
            </a:r>
            <a:r>
              <a:rPr lang="en-GB" sz="1500" b="1" dirty="0">
                <a:solidFill>
                  <a:schemeClr val="tx1"/>
                </a:solidFill>
              </a:rPr>
              <a:t>been taken “home” to their village. </a:t>
            </a:r>
            <a:r>
              <a:rPr lang="en-GB" sz="1500" dirty="0">
                <a:solidFill>
                  <a:schemeClr val="tx1"/>
                </a:solidFill>
              </a:rPr>
              <a:t>The elephants were </a:t>
            </a:r>
            <a:r>
              <a:rPr lang="en-GB" sz="1500" b="1" dirty="0">
                <a:solidFill>
                  <a:schemeClr val="tx1"/>
                </a:solidFill>
              </a:rPr>
              <a:t>very happy </a:t>
            </a:r>
            <a:r>
              <a:rPr lang="en-GB" sz="1500" dirty="0">
                <a:solidFill>
                  <a:schemeClr val="tx1"/>
                </a:solidFill>
              </a:rPr>
              <a:t>to return.</a:t>
            </a:r>
          </a:p>
        </p:txBody>
      </p:sp>
      <p:sp>
        <p:nvSpPr>
          <p:cNvPr id="29" name="Rectangle: Rounded Corners 27">
            <a:extLst>
              <a:ext uri="{FF2B5EF4-FFF2-40B4-BE49-F238E27FC236}">
                <a16:creationId xmlns:a16="http://schemas.microsoft.com/office/drawing/2014/main" id="{FE4BA25E-2037-4D1C-91B0-4CA1EA2B5535}"/>
              </a:ext>
            </a:extLst>
          </p:cNvPr>
          <p:cNvSpPr/>
          <p:nvPr/>
        </p:nvSpPr>
        <p:spPr>
          <a:xfrm>
            <a:off x="2215127" y="2112816"/>
            <a:ext cx="2652549" cy="1540540"/>
          </a:xfrm>
          <a:prstGeom prst="roundRect">
            <a:avLst/>
          </a:prstGeom>
          <a:solidFill>
            <a:schemeClr val="accent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500" dirty="0">
                <a:solidFill>
                  <a:schemeClr val="tx1"/>
                </a:solidFill>
              </a:rPr>
              <a:t>Last week, the Government announced that they will be </a:t>
            </a:r>
            <a:r>
              <a:rPr lang="en-GB" sz="1500" b="1" dirty="0">
                <a:solidFill>
                  <a:schemeClr val="tx1"/>
                </a:solidFill>
              </a:rPr>
              <a:t>easing lockdown measures in England</a:t>
            </a:r>
            <a:r>
              <a:rPr lang="en-GB" sz="1500" dirty="0">
                <a:solidFill>
                  <a:schemeClr val="tx1"/>
                </a:solidFill>
              </a:rPr>
              <a:t> with many shops opening in a few weeks.</a:t>
            </a:r>
          </a:p>
        </p:txBody>
      </p:sp>
      <p:sp>
        <p:nvSpPr>
          <p:cNvPr id="30" name="Rectangle: Rounded Corners 27">
            <a:extLst>
              <a:ext uri="{FF2B5EF4-FFF2-40B4-BE49-F238E27FC236}">
                <a16:creationId xmlns:a16="http://schemas.microsoft.com/office/drawing/2014/main" id="{739CDC25-1F89-4177-A912-615F46DB54EC}"/>
              </a:ext>
            </a:extLst>
          </p:cNvPr>
          <p:cNvSpPr/>
          <p:nvPr/>
        </p:nvSpPr>
        <p:spPr>
          <a:xfrm>
            <a:off x="4992806" y="2112816"/>
            <a:ext cx="1933139" cy="2493364"/>
          </a:xfrm>
          <a:prstGeom prst="roundRect">
            <a:avLst/>
          </a:prstGeom>
          <a:solidFill>
            <a:schemeClr val="accent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500" dirty="0">
                <a:solidFill>
                  <a:schemeClr val="tx1"/>
                </a:solidFill>
              </a:rPr>
              <a:t>Some year groups across the country have </a:t>
            </a:r>
            <a:r>
              <a:rPr lang="en-US" sz="1500" b="1" dirty="0">
                <a:solidFill>
                  <a:schemeClr val="tx1"/>
                </a:solidFill>
              </a:rPr>
              <a:t>gone back to school this week</a:t>
            </a:r>
            <a:r>
              <a:rPr lang="en-US" sz="1500" dirty="0">
                <a:solidFill>
                  <a:schemeClr val="tx1"/>
                </a:solidFill>
              </a:rPr>
              <a:t>, after lots of discussions from the Government, schools and teachers. </a:t>
            </a:r>
          </a:p>
        </p:txBody>
      </p:sp>
      <p:sp>
        <p:nvSpPr>
          <p:cNvPr id="31" name="Rectangle: Rounded Corners 27">
            <a:extLst>
              <a:ext uri="{FF2B5EF4-FFF2-40B4-BE49-F238E27FC236}">
                <a16:creationId xmlns:a16="http://schemas.microsoft.com/office/drawing/2014/main" id="{54BBF75F-5E7D-4CF0-A9E9-23CFE037747C}"/>
              </a:ext>
            </a:extLst>
          </p:cNvPr>
          <p:cNvSpPr/>
          <p:nvPr/>
        </p:nvSpPr>
        <p:spPr>
          <a:xfrm>
            <a:off x="4219826" y="4691209"/>
            <a:ext cx="2682871" cy="1540540"/>
          </a:xfrm>
          <a:prstGeom prst="roundRect">
            <a:avLst/>
          </a:prstGeom>
          <a:solidFill>
            <a:schemeClr val="accent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r>
              <a:rPr lang="en-GB" sz="1500" dirty="0">
                <a:solidFill>
                  <a:schemeClr val="tx1"/>
                </a:solidFill>
              </a:rPr>
              <a:t>Harry Potter author JK Rowling is releasing chapters of a new book online each day. </a:t>
            </a:r>
            <a:r>
              <a:rPr lang="en-GB" sz="1500" b="1" dirty="0">
                <a:solidFill>
                  <a:schemeClr val="tx1"/>
                </a:solidFill>
              </a:rPr>
              <a:t>Click the image to read the story so far…</a:t>
            </a:r>
          </a:p>
        </p:txBody>
      </p:sp>
      <p:sp>
        <p:nvSpPr>
          <p:cNvPr id="33" name="TextBox 32">
            <a:extLst>
              <a:ext uri="{FF2B5EF4-FFF2-40B4-BE49-F238E27FC236}">
                <a16:creationId xmlns:a16="http://schemas.microsoft.com/office/drawing/2014/main" id="{377EDE8C-460C-4402-9073-EF795D2099DA}"/>
              </a:ext>
            </a:extLst>
          </p:cNvPr>
          <p:cNvSpPr txBox="1"/>
          <p:nvPr/>
        </p:nvSpPr>
        <p:spPr>
          <a:xfrm>
            <a:off x="4310744" y="1694555"/>
            <a:ext cx="4694642" cy="400110"/>
          </a:xfrm>
          <a:prstGeom prst="rect">
            <a:avLst/>
          </a:prstGeom>
          <a:noFill/>
        </p:spPr>
        <p:txBody>
          <a:bodyPr wrap="square" rtlCol="0">
            <a:spAutoFit/>
          </a:bodyPr>
          <a:lstStyle/>
          <a:p>
            <a:pPr algn="r"/>
            <a:r>
              <a:rPr lang="en-GB" sz="2000" b="1" dirty="0">
                <a:latin typeface="Century Gothic" panose="020B0502020202020204" pitchFamily="34" charset="0"/>
              </a:rPr>
              <a:t>Back to school?</a:t>
            </a:r>
          </a:p>
        </p:txBody>
      </p:sp>
      <p:sp>
        <p:nvSpPr>
          <p:cNvPr id="34" name="TextBox 33">
            <a:extLst>
              <a:ext uri="{FF2B5EF4-FFF2-40B4-BE49-F238E27FC236}">
                <a16:creationId xmlns:a16="http://schemas.microsoft.com/office/drawing/2014/main" id="{ECEC2C74-C83D-4B03-9D45-E3DF31288DB1}"/>
              </a:ext>
            </a:extLst>
          </p:cNvPr>
          <p:cNvSpPr txBox="1"/>
          <p:nvPr/>
        </p:nvSpPr>
        <p:spPr>
          <a:xfrm>
            <a:off x="138613" y="1694555"/>
            <a:ext cx="5752736" cy="400110"/>
          </a:xfrm>
          <a:prstGeom prst="rect">
            <a:avLst/>
          </a:prstGeom>
          <a:noFill/>
        </p:spPr>
        <p:txBody>
          <a:bodyPr wrap="square" rtlCol="0">
            <a:spAutoFit/>
          </a:bodyPr>
          <a:lstStyle/>
          <a:p>
            <a:r>
              <a:rPr lang="en-GB" sz="2000" b="1" dirty="0">
                <a:latin typeface="Century Gothic" panose="020B0502020202020204" pitchFamily="34" charset="0"/>
              </a:rPr>
              <a:t>Easing of lockdown</a:t>
            </a:r>
          </a:p>
        </p:txBody>
      </p:sp>
      <p:sp>
        <p:nvSpPr>
          <p:cNvPr id="35" name="TextBox 34">
            <a:extLst>
              <a:ext uri="{FF2B5EF4-FFF2-40B4-BE49-F238E27FC236}">
                <a16:creationId xmlns:a16="http://schemas.microsoft.com/office/drawing/2014/main" id="{A36DD5D3-FF97-493D-B2D6-5B5B57337BFB}"/>
              </a:ext>
            </a:extLst>
          </p:cNvPr>
          <p:cNvSpPr txBox="1"/>
          <p:nvPr/>
        </p:nvSpPr>
        <p:spPr>
          <a:xfrm>
            <a:off x="138612" y="6231749"/>
            <a:ext cx="5030796" cy="400110"/>
          </a:xfrm>
          <a:prstGeom prst="rect">
            <a:avLst/>
          </a:prstGeom>
          <a:noFill/>
        </p:spPr>
        <p:txBody>
          <a:bodyPr wrap="square" rtlCol="0">
            <a:spAutoFit/>
          </a:bodyPr>
          <a:lstStyle/>
          <a:p>
            <a:r>
              <a:rPr lang="en-GB" sz="2000" b="1" dirty="0">
                <a:latin typeface="Century Gothic" panose="020B0502020202020204" pitchFamily="34" charset="0"/>
              </a:rPr>
              <a:t>Elephants “going home”</a:t>
            </a:r>
          </a:p>
        </p:txBody>
      </p:sp>
      <p:sp>
        <p:nvSpPr>
          <p:cNvPr id="36" name="TextBox 35">
            <a:extLst>
              <a:ext uri="{FF2B5EF4-FFF2-40B4-BE49-F238E27FC236}">
                <a16:creationId xmlns:a16="http://schemas.microsoft.com/office/drawing/2014/main" id="{F7530879-1B63-44C5-9356-21F813144E6B}"/>
              </a:ext>
            </a:extLst>
          </p:cNvPr>
          <p:cNvSpPr txBox="1"/>
          <p:nvPr/>
        </p:nvSpPr>
        <p:spPr>
          <a:xfrm>
            <a:off x="4310743" y="6231749"/>
            <a:ext cx="4694643" cy="400110"/>
          </a:xfrm>
          <a:prstGeom prst="rect">
            <a:avLst/>
          </a:prstGeom>
          <a:noFill/>
        </p:spPr>
        <p:txBody>
          <a:bodyPr wrap="square" rtlCol="0">
            <a:spAutoFit/>
          </a:bodyPr>
          <a:lstStyle/>
          <a:p>
            <a:pPr algn="r"/>
            <a:r>
              <a:rPr lang="en-GB" sz="2000" b="1" dirty="0">
                <a:latin typeface="Century Gothic" panose="020B0502020202020204" pitchFamily="34" charset="0"/>
              </a:rPr>
              <a:t>JK Rowling releases a free book!</a:t>
            </a:r>
          </a:p>
        </p:txBody>
      </p:sp>
      <p:sp>
        <p:nvSpPr>
          <p:cNvPr id="22" name="Title 1">
            <a:extLst>
              <a:ext uri="{FF2B5EF4-FFF2-40B4-BE49-F238E27FC236}">
                <a16:creationId xmlns:a16="http://schemas.microsoft.com/office/drawing/2014/main" id="{5ACC4AE1-0584-4A12-AAA6-7D35E65EF787}"/>
              </a:ext>
            </a:extLst>
          </p:cNvPr>
          <p:cNvSpPr txBox="1">
            <a:spLocks/>
          </p:cNvSpPr>
          <p:nvPr/>
        </p:nvSpPr>
        <p:spPr>
          <a:xfrm>
            <a:off x="879525" y="256364"/>
            <a:ext cx="7387389" cy="620512"/>
          </a:xfrm>
          <a:prstGeom prst="rect">
            <a:avLst/>
          </a:prstGeom>
        </p:spPr>
        <p:txBody>
          <a:bodyPr>
            <a:normAutofit fontScale="97500"/>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Be informed!</a:t>
            </a:r>
          </a:p>
        </p:txBody>
      </p:sp>
      <p:pic>
        <p:nvPicPr>
          <p:cNvPr id="23" name="Picture 22">
            <a:extLst>
              <a:ext uri="{FF2B5EF4-FFF2-40B4-BE49-F238E27FC236}">
                <a16:creationId xmlns:a16="http://schemas.microsoft.com/office/drawing/2014/main" id="{8B1DCC2C-8F07-4ECE-AD12-3581BA35D708}"/>
              </a:ext>
            </a:extLst>
          </p:cNvPr>
          <p:cNvPicPr>
            <a:picLocks noChangeAspect="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pic>
        <p:nvPicPr>
          <p:cNvPr id="38" name="Picture 37">
            <a:extLst>
              <a:ext uri="{FF2B5EF4-FFF2-40B4-BE49-F238E27FC236}">
                <a16:creationId xmlns:a16="http://schemas.microsoft.com/office/drawing/2014/main" id="{5B9ADBA8-27D6-4DC6-A222-EBC4429348FE}"/>
              </a:ext>
            </a:extLst>
          </p:cNvPr>
          <p:cNvPicPr>
            <a:picLocks noChangeAspect="1"/>
          </p:cNvPicPr>
          <p:nvPr/>
        </p:nvPicPr>
        <p:blipFill rotWithShape="1">
          <a:blip r:embed="rId11" cstate="screen">
            <a:clrChange>
              <a:clrFrom>
                <a:srgbClr val="FFCF03"/>
              </a:clrFrom>
              <a:clrTo>
                <a:srgbClr val="FFCF03">
                  <a:alpha val="0"/>
                </a:srgbClr>
              </a:clrTo>
            </a:clrChange>
            <a:extLst>
              <a:ext uri="{28A0092B-C50C-407E-A947-70E740481C1C}">
                <a14:useLocalDpi xmlns:a14="http://schemas.microsoft.com/office/drawing/2010/main"/>
              </a:ext>
            </a:extLst>
          </a:blip>
          <a:srcRect/>
          <a:stretch/>
        </p:blipFill>
        <p:spPr>
          <a:xfrm>
            <a:off x="7315707" y="3473493"/>
            <a:ext cx="1375763" cy="1257995"/>
          </a:xfrm>
          <a:prstGeom prst="rect">
            <a:avLst/>
          </a:prstGeom>
        </p:spPr>
      </p:pic>
      <p:pic>
        <p:nvPicPr>
          <p:cNvPr id="39" name="Picture 38">
            <a:extLst>
              <a:ext uri="{FF2B5EF4-FFF2-40B4-BE49-F238E27FC236}">
                <a16:creationId xmlns:a16="http://schemas.microsoft.com/office/drawing/2014/main" id="{F70C527C-C7A6-4E26-A89D-99599C2C0DEF}"/>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00259" y="237703"/>
            <a:ext cx="654377" cy="980728"/>
          </a:xfrm>
          <a:prstGeom prst="rect">
            <a:avLst/>
          </a:prstGeom>
        </p:spPr>
      </p:pic>
    </p:spTree>
    <p:extLst>
      <p:ext uri="{BB962C8B-B14F-4D97-AF65-F5344CB8AC3E}">
        <p14:creationId xmlns:p14="http://schemas.microsoft.com/office/powerpoint/2010/main" val="230037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0" grpId="0" animBg="1"/>
      <p:bldP spid="31" grpId="0" animBg="1"/>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6E1B467D-1611-4F59-ADE3-BE1D63EF7E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81516" y="962529"/>
            <a:ext cx="5180966" cy="2720008"/>
          </a:xfrm>
          <a:prstGeom prst="rect">
            <a:avLst/>
          </a:prstGeom>
        </p:spPr>
      </p:pic>
      <p:sp>
        <p:nvSpPr>
          <p:cNvPr id="8" name="Shape 114">
            <a:extLst>
              <a:ext uri="{FF2B5EF4-FFF2-40B4-BE49-F238E27FC236}">
                <a16:creationId xmlns:a16="http://schemas.microsoft.com/office/drawing/2014/main" id="{8806C1FF-7E28-42E7-9523-CB2C7C9A51A9}"/>
              </a:ext>
            </a:extLst>
          </p:cNvPr>
          <p:cNvSpPr/>
          <p:nvPr/>
        </p:nvSpPr>
        <p:spPr>
          <a:xfrm>
            <a:off x="768895" y="172872"/>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endParaRPr lang="en-GB" sz="2800" b="1">
              <a:solidFill>
                <a:schemeClr val="tx1"/>
              </a:solidFill>
              <a:latin typeface="Century Gothic" panose="020B0502020202020204" pitchFamily="34" charset="0"/>
              <a:ea typeface="Lato"/>
              <a:cs typeface="Lato"/>
              <a:sym typeface="Lato"/>
            </a:endParaRPr>
          </a:p>
        </p:txBody>
      </p:sp>
      <p:sp>
        <p:nvSpPr>
          <p:cNvPr id="15" name="Shape 114">
            <a:extLst>
              <a:ext uri="{FF2B5EF4-FFF2-40B4-BE49-F238E27FC236}">
                <a16:creationId xmlns:a16="http://schemas.microsoft.com/office/drawing/2014/main" id="{AC98DBA0-58D7-423A-A505-78A2F55BBA58}"/>
              </a:ext>
            </a:extLst>
          </p:cNvPr>
          <p:cNvSpPr/>
          <p:nvPr/>
        </p:nvSpPr>
        <p:spPr>
          <a:xfrm>
            <a:off x="796574" y="181055"/>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endParaRPr lang="en-GB" sz="2800" b="1">
              <a:solidFill>
                <a:schemeClr val="tx1"/>
              </a:solidFill>
              <a:latin typeface="Century Gothic" panose="020B0502020202020204" pitchFamily="34" charset="0"/>
              <a:ea typeface="Lato"/>
              <a:cs typeface="Lato"/>
              <a:sym typeface="Lato"/>
            </a:endParaRPr>
          </a:p>
        </p:txBody>
      </p:sp>
      <p:sp>
        <p:nvSpPr>
          <p:cNvPr id="33" name="Cloud 32">
            <a:extLst>
              <a:ext uri="{FF2B5EF4-FFF2-40B4-BE49-F238E27FC236}">
                <a16:creationId xmlns:a16="http://schemas.microsoft.com/office/drawing/2014/main" id="{35A95484-2378-B644-9EF7-5B331F41D038}"/>
              </a:ext>
            </a:extLst>
          </p:cNvPr>
          <p:cNvSpPr/>
          <p:nvPr/>
        </p:nvSpPr>
        <p:spPr>
          <a:xfrm>
            <a:off x="2125001" y="3833483"/>
            <a:ext cx="4893995" cy="1075030"/>
          </a:xfrm>
          <a:prstGeom prst="cloud">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Video task (3-4 mins)</a:t>
            </a:r>
          </a:p>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Click the image to watch the video and consider or discuss:</a:t>
            </a:r>
          </a:p>
        </p:txBody>
      </p:sp>
      <p:sp>
        <p:nvSpPr>
          <p:cNvPr id="25" name="Shape 114">
            <a:extLst>
              <a:ext uri="{FF2B5EF4-FFF2-40B4-BE49-F238E27FC236}">
                <a16:creationId xmlns:a16="http://schemas.microsoft.com/office/drawing/2014/main" id="{C8F519FD-4CB0-4371-97D0-0821ADCE5E6D}"/>
              </a:ext>
            </a:extLst>
          </p:cNvPr>
          <p:cNvSpPr/>
          <p:nvPr/>
        </p:nvSpPr>
        <p:spPr>
          <a:xfrm>
            <a:off x="858358" y="20860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800" b="1" dirty="0">
                <a:latin typeface="Century Gothic" panose="020B0502020202020204" pitchFamily="34" charset="0"/>
                <a:ea typeface="Lato"/>
                <a:cs typeface="Lato"/>
                <a:sym typeface="Lato"/>
              </a:rPr>
              <a:t>Starter: Iguana vs snakes</a:t>
            </a:r>
            <a:endParaRPr lang="en-GB" sz="2800" b="1" dirty="0">
              <a:solidFill>
                <a:schemeClr val="tx1"/>
              </a:solidFill>
              <a:latin typeface="Century Gothic" panose="020B0502020202020204" pitchFamily="34" charset="0"/>
              <a:ea typeface="Lato"/>
              <a:cs typeface="Lato"/>
              <a:sym typeface="Lato"/>
            </a:endParaRPr>
          </a:p>
        </p:txBody>
      </p:sp>
      <p:sp>
        <p:nvSpPr>
          <p:cNvPr id="35" name="Rectangle: Rounded Corners 33">
            <a:extLst>
              <a:ext uri="{FF2B5EF4-FFF2-40B4-BE49-F238E27FC236}">
                <a16:creationId xmlns:a16="http://schemas.microsoft.com/office/drawing/2014/main" id="{9005BAC5-5264-45DA-AC66-7182DAD73CD3}"/>
              </a:ext>
            </a:extLst>
          </p:cNvPr>
          <p:cNvSpPr/>
          <p:nvPr/>
        </p:nvSpPr>
        <p:spPr>
          <a:xfrm>
            <a:off x="1486868" y="5597174"/>
            <a:ext cx="6170264" cy="432000"/>
          </a:xfrm>
          <a:prstGeom prst="roundRect">
            <a:avLst/>
          </a:prstGeom>
          <a:solidFill>
            <a:schemeClr val="accent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Who were you rooting for: the snakes or the iguana? Why?</a:t>
            </a:r>
          </a:p>
        </p:txBody>
      </p:sp>
      <p:sp>
        <p:nvSpPr>
          <p:cNvPr id="18" name="Rectangle: Rounded Corners 33">
            <a:extLst>
              <a:ext uri="{FF2B5EF4-FFF2-40B4-BE49-F238E27FC236}">
                <a16:creationId xmlns:a16="http://schemas.microsoft.com/office/drawing/2014/main" id="{DCC638F2-35FD-43F5-BA32-34DFF392AEAB}"/>
              </a:ext>
            </a:extLst>
          </p:cNvPr>
          <p:cNvSpPr/>
          <p:nvPr/>
        </p:nvSpPr>
        <p:spPr>
          <a:xfrm>
            <a:off x="2228066" y="5059459"/>
            <a:ext cx="4687867" cy="432000"/>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How did you feel while watching? </a:t>
            </a:r>
          </a:p>
        </p:txBody>
      </p:sp>
      <p:pic>
        <p:nvPicPr>
          <p:cNvPr id="20" name="Picture 19">
            <a:extLst>
              <a:ext uri="{FF2B5EF4-FFF2-40B4-BE49-F238E27FC236}">
                <a16:creationId xmlns:a16="http://schemas.microsoft.com/office/drawing/2014/main" id="{2716DD01-D5C1-4468-93EC-BD9CD03B10BB}"/>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sp>
        <p:nvSpPr>
          <p:cNvPr id="14" name="Rectangle: Rounded Corners 33">
            <a:extLst>
              <a:ext uri="{FF2B5EF4-FFF2-40B4-BE49-F238E27FC236}">
                <a16:creationId xmlns:a16="http://schemas.microsoft.com/office/drawing/2014/main" id="{AABDCBA1-6C73-4377-A002-28D18920ECC2}"/>
              </a:ext>
            </a:extLst>
          </p:cNvPr>
          <p:cNvSpPr/>
          <p:nvPr/>
        </p:nvSpPr>
        <p:spPr>
          <a:xfrm>
            <a:off x="984808" y="6134890"/>
            <a:ext cx="7174384" cy="432000"/>
          </a:xfrm>
          <a:prstGeom prst="roundRect">
            <a:avLst/>
          </a:prstGeom>
          <a:solidFill>
            <a:schemeClr val="bg1">
              <a:lumMod val="9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Do you think that the person filming should’ve done something to help?</a:t>
            </a:r>
          </a:p>
        </p:txBody>
      </p:sp>
      <p:sp>
        <p:nvSpPr>
          <p:cNvPr id="17" name="Rectangle: Rounded Corners 33">
            <a:hlinkClick r:id="rId3"/>
            <a:extLst>
              <a:ext uri="{FF2B5EF4-FFF2-40B4-BE49-F238E27FC236}">
                <a16:creationId xmlns:a16="http://schemas.microsoft.com/office/drawing/2014/main" id="{98250633-95A7-4B65-8CAE-28A02CD797A7}"/>
              </a:ext>
            </a:extLst>
          </p:cNvPr>
          <p:cNvSpPr/>
          <p:nvPr/>
        </p:nvSpPr>
        <p:spPr>
          <a:xfrm>
            <a:off x="6634121" y="829874"/>
            <a:ext cx="676532" cy="543583"/>
          </a:xfrm>
          <a:prstGeom prst="roundRect">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0:00-2:17</a:t>
            </a:r>
          </a:p>
        </p:txBody>
      </p:sp>
      <p:sp>
        <p:nvSpPr>
          <p:cNvPr id="3" name="Rectangle 2">
            <a:extLst>
              <a:ext uri="{FF2B5EF4-FFF2-40B4-BE49-F238E27FC236}">
                <a16:creationId xmlns:a16="http://schemas.microsoft.com/office/drawing/2014/main" id="{A9FDCC38-C04E-4153-8605-15589E4D968B}"/>
              </a:ext>
            </a:extLst>
          </p:cNvPr>
          <p:cNvSpPr/>
          <p:nvPr/>
        </p:nvSpPr>
        <p:spPr>
          <a:xfrm>
            <a:off x="104125" y="6612203"/>
            <a:ext cx="4572000" cy="215444"/>
          </a:xfrm>
          <a:prstGeom prst="rect">
            <a:avLst/>
          </a:prstGeom>
        </p:spPr>
        <p:txBody>
          <a:bodyPr>
            <a:spAutoFit/>
          </a:bodyPr>
          <a:lstStyle/>
          <a:p>
            <a:r>
              <a:rPr lang="en-GB" sz="800" dirty="0">
                <a:hlinkClick r:id="rId3"/>
              </a:rPr>
              <a:t>https://safeshare.tv/x/ss5eccdd2d5b477</a:t>
            </a:r>
            <a:endParaRPr lang="en-GB" sz="800" dirty="0"/>
          </a:p>
        </p:txBody>
      </p:sp>
      <p:pic>
        <p:nvPicPr>
          <p:cNvPr id="16" name="Picture 15">
            <a:extLst>
              <a:ext uri="{FF2B5EF4-FFF2-40B4-BE49-F238E27FC236}">
                <a16:creationId xmlns:a16="http://schemas.microsoft.com/office/drawing/2014/main" id="{E943A68E-CAE1-47DC-A48E-3AEC0F718B2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0259" y="237703"/>
            <a:ext cx="654377" cy="980728"/>
          </a:xfrm>
          <a:prstGeom prst="rect">
            <a:avLst/>
          </a:prstGeom>
        </p:spPr>
      </p:pic>
      <p:pic>
        <p:nvPicPr>
          <p:cNvPr id="5" name="Graphic 4" descr="Snake">
            <a:extLst>
              <a:ext uri="{FF2B5EF4-FFF2-40B4-BE49-F238E27FC236}">
                <a16:creationId xmlns:a16="http://schemas.microsoft.com/office/drawing/2014/main" id="{8A894B57-18B7-4343-ABBE-A2C662910E2C}"/>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7856139" y="4941283"/>
            <a:ext cx="914400" cy="914400"/>
          </a:xfrm>
          <a:prstGeom prst="rect">
            <a:avLst/>
          </a:prstGeom>
        </p:spPr>
      </p:pic>
      <p:pic>
        <p:nvPicPr>
          <p:cNvPr id="7" name="Graphic 6" descr="Gecko">
            <a:extLst>
              <a:ext uri="{FF2B5EF4-FFF2-40B4-BE49-F238E27FC236}">
                <a16:creationId xmlns:a16="http://schemas.microsoft.com/office/drawing/2014/main" id="{AB0D5835-ECE6-4133-ABF4-B2F71D21E35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311695" y="5018869"/>
            <a:ext cx="914400" cy="914400"/>
          </a:xfrm>
          <a:prstGeom prst="rect">
            <a:avLst/>
          </a:prstGeom>
        </p:spPr>
      </p:pic>
    </p:spTree>
    <p:extLst>
      <p:ext uri="{BB962C8B-B14F-4D97-AF65-F5344CB8AC3E}">
        <p14:creationId xmlns:p14="http://schemas.microsoft.com/office/powerpoint/2010/main" val="2548331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FF6DE-950C-45C8-9C71-E01DA11A05A1}"/>
              </a:ext>
            </a:extLst>
          </p:cNvPr>
          <p:cNvSpPr>
            <a:spLocks noGrp="1"/>
          </p:cNvSpPr>
          <p:nvPr>
            <p:ph type="ctrTitle"/>
          </p:nvPr>
        </p:nvSpPr>
        <p:spPr>
          <a:xfrm>
            <a:off x="1046966" y="326073"/>
            <a:ext cx="7050067" cy="899065"/>
          </a:xfrm>
        </p:spPr>
        <p:txBody>
          <a:bodyPr>
            <a:noAutofit/>
          </a:bodyPr>
          <a:lstStyle/>
          <a:p>
            <a:r>
              <a:rPr lang="en-GB" dirty="0"/>
              <a:t>Should we </a:t>
            </a:r>
            <a:r>
              <a:rPr lang="en-GB" dirty="0">
                <a:solidFill>
                  <a:schemeClr val="accent2"/>
                </a:solidFill>
              </a:rPr>
              <a:t>shut</a:t>
            </a:r>
            <a:r>
              <a:rPr lang="en-GB" dirty="0"/>
              <a:t> </a:t>
            </a:r>
            <a:r>
              <a:rPr lang="en-GB" dirty="0">
                <a:solidFill>
                  <a:schemeClr val="accent2"/>
                </a:solidFill>
              </a:rPr>
              <a:t>down</a:t>
            </a:r>
            <a:r>
              <a:rPr lang="en-GB" dirty="0"/>
              <a:t> </a:t>
            </a:r>
            <a:r>
              <a:rPr lang="en-GB" dirty="0">
                <a:solidFill>
                  <a:schemeClr val="accent2"/>
                </a:solidFill>
              </a:rPr>
              <a:t>zoos</a:t>
            </a:r>
            <a:r>
              <a:rPr lang="en-GB" dirty="0"/>
              <a:t>?</a:t>
            </a:r>
          </a:p>
        </p:txBody>
      </p:sp>
      <p:pic>
        <p:nvPicPr>
          <p:cNvPr id="5" name="Picture 4" descr="A picture containing person, outdoor, little, looking&#10;&#10;Description automatically generated">
            <a:extLst>
              <a:ext uri="{FF2B5EF4-FFF2-40B4-BE49-F238E27FC236}">
                <a16:creationId xmlns:a16="http://schemas.microsoft.com/office/drawing/2014/main" id="{2AAF019E-7EDE-41E7-8DD6-79FBD7192C4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9410" y="1330241"/>
            <a:ext cx="7205179" cy="4807986"/>
          </a:xfrm>
          <a:prstGeom prst="rect">
            <a:avLst/>
          </a:prstGeom>
        </p:spPr>
      </p:pic>
    </p:spTree>
    <p:extLst>
      <p:ext uri="{BB962C8B-B14F-4D97-AF65-F5344CB8AC3E}">
        <p14:creationId xmlns:p14="http://schemas.microsoft.com/office/powerpoint/2010/main" val="3352612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D93403-66FA-478F-B89A-C4BDD5917F76}"/>
              </a:ext>
            </a:extLst>
          </p:cNvPr>
          <p:cNvSpPr>
            <a:spLocks noGrp="1"/>
          </p:cNvSpPr>
          <p:nvPr>
            <p:ph type="body" sz="quarter" idx="17"/>
          </p:nvPr>
        </p:nvSpPr>
        <p:spPr>
          <a:xfrm>
            <a:off x="700868" y="3658136"/>
            <a:ext cx="1712913" cy="1149259"/>
          </a:xfrm>
        </p:spPr>
        <p:txBody>
          <a:bodyPr/>
          <a:lstStyle/>
          <a:p>
            <a:r>
              <a:rPr lang="en-GB" dirty="0"/>
              <a:t>What do you think?</a:t>
            </a:r>
          </a:p>
        </p:txBody>
      </p:sp>
      <p:sp>
        <p:nvSpPr>
          <p:cNvPr id="3" name="Text Placeholder 2">
            <a:extLst>
              <a:ext uri="{FF2B5EF4-FFF2-40B4-BE49-F238E27FC236}">
                <a16:creationId xmlns:a16="http://schemas.microsoft.com/office/drawing/2014/main" id="{1B1C5C19-3BEF-40F0-BBB3-B465E3BF533B}"/>
              </a:ext>
            </a:extLst>
          </p:cNvPr>
          <p:cNvSpPr>
            <a:spLocks noGrp="1"/>
          </p:cNvSpPr>
          <p:nvPr>
            <p:ph type="body" sz="quarter" idx="13"/>
          </p:nvPr>
        </p:nvSpPr>
        <p:spPr>
          <a:xfrm>
            <a:off x="1858417" y="1209716"/>
            <a:ext cx="1712913" cy="1109663"/>
          </a:xfrm>
        </p:spPr>
        <p:txBody>
          <a:bodyPr/>
          <a:lstStyle/>
          <a:p>
            <a:r>
              <a:rPr lang="en-GB" dirty="0"/>
              <a:t>Starter: Iguanas vs snakes</a:t>
            </a:r>
          </a:p>
        </p:txBody>
      </p:sp>
      <p:sp>
        <p:nvSpPr>
          <p:cNvPr id="4" name="Text Placeholder 3">
            <a:extLst>
              <a:ext uri="{FF2B5EF4-FFF2-40B4-BE49-F238E27FC236}">
                <a16:creationId xmlns:a16="http://schemas.microsoft.com/office/drawing/2014/main" id="{F3FB5820-814D-4D54-BDEF-81649822D553}"/>
              </a:ext>
            </a:extLst>
          </p:cNvPr>
          <p:cNvSpPr>
            <a:spLocks noGrp="1"/>
          </p:cNvSpPr>
          <p:nvPr>
            <p:ph type="body" sz="quarter" idx="14"/>
          </p:nvPr>
        </p:nvSpPr>
        <p:spPr>
          <a:xfrm>
            <a:off x="4886997" y="1158031"/>
            <a:ext cx="1884045" cy="1161348"/>
          </a:xfrm>
          <a:solidFill>
            <a:schemeClr val="accent5"/>
          </a:solidFill>
        </p:spPr>
        <p:txBody>
          <a:bodyPr/>
          <a:lstStyle/>
          <a:p>
            <a:r>
              <a:rPr lang="en-GB" dirty="0"/>
              <a:t>   Why are we talking about this?</a:t>
            </a:r>
          </a:p>
        </p:txBody>
      </p:sp>
      <p:sp>
        <p:nvSpPr>
          <p:cNvPr id="5" name="Text Placeholder 4">
            <a:extLst>
              <a:ext uri="{FF2B5EF4-FFF2-40B4-BE49-F238E27FC236}">
                <a16:creationId xmlns:a16="http://schemas.microsoft.com/office/drawing/2014/main" id="{2D4F2A90-9C1C-4009-9DE9-691AF46FB2DA}"/>
              </a:ext>
            </a:extLst>
          </p:cNvPr>
          <p:cNvSpPr>
            <a:spLocks noGrp="1"/>
          </p:cNvSpPr>
          <p:nvPr>
            <p:ph type="body" sz="quarter" idx="15"/>
          </p:nvPr>
        </p:nvSpPr>
        <p:spPr>
          <a:xfrm>
            <a:off x="7143362" y="2459510"/>
            <a:ext cx="1713599" cy="1108800"/>
          </a:xfrm>
        </p:spPr>
        <p:txBody>
          <a:bodyPr/>
          <a:lstStyle/>
          <a:p>
            <a:r>
              <a:rPr lang="en-GB" dirty="0"/>
              <a:t>In the wild or in a zoo?</a:t>
            </a:r>
          </a:p>
        </p:txBody>
      </p:sp>
      <p:sp>
        <p:nvSpPr>
          <p:cNvPr id="6" name="Text Placeholder 5">
            <a:extLst>
              <a:ext uri="{FF2B5EF4-FFF2-40B4-BE49-F238E27FC236}">
                <a16:creationId xmlns:a16="http://schemas.microsoft.com/office/drawing/2014/main" id="{FD2B9F97-E99F-4B06-8575-7CE12615A3A0}"/>
              </a:ext>
            </a:extLst>
          </p:cNvPr>
          <p:cNvSpPr>
            <a:spLocks noGrp="1"/>
          </p:cNvSpPr>
          <p:nvPr>
            <p:ph type="body" sz="quarter" idx="16"/>
          </p:nvPr>
        </p:nvSpPr>
        <p:spPr>
          <a:xfrm>
            <a:off x="3350317" y="2805200"/>
            <a:ext cx="2064047" cy="1173600"/>
          </a:xfrm>
        </p:spPr>
        <p:txBody>
          <a:bodyPr anchor="ctr"/>
          <a:lstStyle/>
          <a:p>
            <a:r>
              <a:rPr lang="en-GB" dirty="0"/>
              <a:t>Is every animal different?</a:t>
            </a:r>
          </a:p>
        </p:txBody>
      </p:sp>
      <p:sp>
        <p:nvSpPr>
          <p:cNvPr id="8" name="Text Placeholder 7">
            <a:extLst>
              <a:ext uri="{FF2B5EF4-FFF2-40B4-BE49-F238E27FC236}">
                <a16:creationId xmlns:a16="http://schemas.microsoft.com/office/drawing/2014/main" id="{F006982E-3E42-4ADD-B09B-E457CEB8AF36}"/>
              </a:ext>
            </a:extLst>
          </p:cNvPr>
          <p:cNvSpPr>
            <a:spLocks noGrp="1"/>
          </p:cNvSpPr>
          <p:nvPr>
            <p:ph type="body" sz="quarter" idx="19"/>
          </p:nvPr>
        </p:nvSpPr>
        <p:spPr>
          <a:xfrm>
            <a:off x="2662437" y="5067700"/>
            <a:ext cx="1487488" cy="1181100"/>
          </a:xfrm>
        </p:spPr>
        <p:txBody>
          <a:bodyPr/>
          <a:lstStyle/>
          <a:p>
            <a:r>
              <a:rPr lang="en-GB"/>
              <a:t>Vote!</a:t>
            </a:r>
          </a:p>
        </p:txBody>
      </p:sp>
      <p:pic>
        <p:nvPicPr>
          <p:cNvPr id="9" name="Picture 8">
            <a:extLst>
              <a:ext uri="{FF2B5EF4-FFF2-40B4-BE49-F238E27FC236}">
                <a16:creationId xmlns:a16="http://schemas.microsoft.com/office/drawing/2014/main" id="{99BBF635-27DD-4398-A315-8559E70F8E0C}"/>
              </a:ext>
            </a:extLst>
          </p:cNvPr>
          <p:cNvPicPr>
            <a:picLocks noChangeAspect="1"/>
          </p:cNvPicPr>
          <p:nvPr/>
        </p:nvPicPr>
        <p:blipFill>
          <a:blip r:embed="rId3">
            <a:clrChange>
              <a:clrFrom>
                <a:srgbClr val="FFFFFF"/>
              </a:clrFrom>
              <a:clrTo>
                <a:srgbClr val="FFFFFF">
                  <a:alpha val="0"/>
                </a:srgbClr>
              </a:clrTo>
            </a:clrChange>
          </a:blip>
          <a:stretch>
            <a:fillRect/>
          </a:stretch>
        </p:blipFill>
        <p:spPr>
          <a:xfrm flipH="1">
            <a:off x="3754072" y="4718518"/>
            <a:ext cx="1134359" cy="1737361"/>
          </a:xfrm>
          <a:prstGeom prst="rect">
            <a:avLst/>
          </a:prstGeom>
        </p:spPr>
      </p:pic>
      <p:pic>
        <p:nvPicPr>
          <p:cNvPr id="11" name="Picture 10">
            <a:extLst>
              <a:ext uri="{FF2B5EF4-FFF2-40B4-BE49-F238E27FC236}">
                <a16:creationId xmlns:a16="http://schemas.microsoft.com/office/drawing/2014/main" id="{3F389E0A-A0A2-4EF7-B0F5-7B2C4FDB14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35266" y="1072719"/>
            <a:ext cx="993753" cy="956220"/>
          </a:xfrm>
          <a:prstGeom prst="rect">
            <a:avLst/>
          </a:prstGeom>
        </p:spPr>
      </p:pic>
      <p:pic>
        <p:nvPicPr>
          <p:cNvPr id="12" name="Picture 11">
            <a:extLst>
              <a:ext uri="{FF2B5EF4-FFF2-40B4-BE49-F238E27FC236}">
                <a16:creationId xmlns:a16="http://schemas.microsoft.com/office/drawing/2014/main" id="{849250F2-06B8-4D7B-B780-610FF4841E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77915" y="2198937"/>
            <a:ext cx="654377" cy="980728"/>
          </a:xfrm>
          <a:prstGeom prst="rect">
            <a:avLst/>
          </a:prstGeom>
        </p:spPr>
      </p:pic>
      <p:sp>
        <p:nvSpPr>
          <p:cNvPr id="24" name="Text Placeholder 6">
            <a:extLst>
              <a:ext uri="{FF2B5EF4-FFF2-40B4-BE49-F238E27FC236}">
                <a16:creationId xmlns:a16="http://schemas.microsoft.com/office/drawing/2014/main" id="{1FD4CA48-E045-41C4-9C63-82C141DE65A9}"/>
              </a:ext>
            </a:extLst>
          </p:cNvPr>
          <p:cNvSpPr>
            <a:spLocks noGrp="1"/>
          </p:cNvSpPr>
          <p:nvPr>
            <p:ph type="body" sz="quarter" idx="18"/>
          </p:nvPr>
        </p:nvSpPr>
        <p:spPr>
          <a:xfrm>
            <a:off x="5241560" y="5006899"/>
            <a:ext cx="1970673" cy="1292824"/>
          </a:xfrm>
          <a:solidFill>
            <a:schemeClr val="bg1"/>
          </a:solidFill>
        </p:spPr>
        <p:txBody>
          <a:bodyPr/>
          <a:lstStyle/>
          <a:p>
            <a:r>
              <a:rPr lang="en-GB" sz="1550" dirty="0"/>
              <a:t>Ext: Design your own!</a:t>
            </a:r>
          </a:p>
        </p:txBody>
      </p:sp>
      <p:pic>
        <p:nvPicPr>
          <p:cNvPr id="25" name="Picture 24">
            <a:extLst>
              <a:ext uri="{FF2B5EF4-FFF2-40B4-BE49-F238E27FC236}">
                <a16:creationId xmlns:a16="http://schemas.microsoft.com/office/drawing/2014/main" id="{5D2AFC9A-070F-4E85-9154-2719D3FFFD1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85720">
            <a:off x="5163855" y="4868795"/>
            <a:ext cx="499626" cy="595324"/>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F18CA7CF-6B56-4CA7-857A-5B9F0057F9DD}"/>
              </a:ext>
            </a:extLst>
          </p:cNvPr>
          <p:cNvPicPr>
            <a:picLocks noChangeAspect="1"/>
          </p:cNvPicPr>
          <p:nvPr/>
        </p:nvPicPr>
        <p:blipFill rotWithShape="1">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337629" y="4537757"/>
            <a:ext cx="1134359" cy="881933"/>
          </a:xfrm>
          <a:prstGeom prst="rect">
            <a:avLst/>
          </a:prstGeom>
        </p:spPr>
      </p:pic>
      <p:pic>
        <p:nvPicPr>
          <p:cNvPr id="23" name="Picture 22" descr="A picture containing drawing&#10;&#10;Description automatically generated">
            <a:extLst>
              <a:ext uri="{FF2B5EF4-FFF2-40B4-BE49-F238E27FC236}">
                <a16:creationId xmlns:a16="http://schemas.microsoft.com/office/drawing/2014/main" id="{94C6E7EE-B44B-442B-88BC-D8F88CF9D1CD}"/>
              </a:ext>
            </a:extLst>
          </p:cNvPr>
          <p:cNvPicPr>
            <a:picLocks noChangeAspect="1"/>
          </p:cNvPicPr>
          <p:nvPr/>
        </p:nvPicPr>
        <p:blipFill rotWithShape="1">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362328" y="1274919"/>
            <a:ext cx="1051802" cy="1095453"/>
          </a:xfrm>
          <a:prstGeom prst="rect">
            <a:avLst/>
          </a:prstGeom>
        </p:spPr>
      </p:pic>
      <p:pic>
        <p:nvPicPr>
          <p:cNvPr id="26" name="Picture 25" descr="A picture containing drawing&#10;&#10;Description automatically generated">
            <a:extLst>
              <a:ext uri="{FF2B5EF4-FFF2-40B4-BE49-F238E27FC236}">
                <a16:creationId xmlns:a16="http://schemas.microsoft.com/office/drawing/2014/main" id="{6C994EA9-D582-473B-975F-27D487036095}"/>
              </a:ext>
            </a:extLst>
          </p:cNvPr>
          <p:cNvPicPr>
            <a:picLocks noChangeAspect="1"/>
          </p:cNvPicPr>
          <p:nvPr/>
        </p:nvPicPr>
        <p:blipFill rotWithShape="1">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858506" y="1822646"/>
            <a:ext cx="993753" cy="969751"/>
          </a:xfrm>
          <a:prstGeom prst="rect">
            <a:avLst/>
          </a:prstGeom>
        </p:spPr>
      </p:pic>
      <p:pic>
        <p:nvPicPr>
          <p:cNvPr id="31" name="Picture 30" descr="A picture containing drawing&#10;&#10;Description automatically generated">
            <a:extLst>
              <a:ext uri="{FF2B5EF4-FFF2-40B4-BE49-F238E27FC236}">
                <a16:creationId xmlns:a16="http://schemas.microsoft.com/office/drawing/2014/main" id="{F7D52DFF-B5C0-4AD8-AED0-4BCE270ED507}"/>
              </a:ext>
            </a:extLst>
          </p:cNvPr>
          <p:cNvPicPr>
            <a:picLocks noChangeAspect="1"/>
          </p:cNvPicPr>
          <p:nvPr/>
        </p:nvPicPr>
        <p:blipFill rotWithShape="1">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033518" y="4880359"/>
            <a:ext cx="993753" cy="1088900"/>
          </a:xfrm>
          <a:prstGeom prst="rect">
            <a:avLst/>
          </a:prstGeom>
        </p:spPr>
      </p:pic>
      <p:pic>
        <p:nvPicPr>
          <p:cNvPr id="32" name="Picture 31" descr="A picture containing drawing&#10;&#10;Description automatically generated">
            <a:extLst>
              <a:ext uri="{FF2B5EF4-FFF2-40B4-BE49-F238E27FC236}">
                <a16:creationId xmlns:a16="http://schemas.microsoft.com/office/drawing/2014/main" id="{48795192-CDAA-480D-82D3-76C81C1FA6E4}"/>
              </a:ext>
            </a:extLst>
          </p:cNvPr>
          <p:cNvPicPr>
            <a:picLocks noChangeAspect="1"/>
          </p:cNvPicPr>
          <p:nvPr/>
        </p:nvPicPr>
        <p:blipFill rotWithShape="1">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14637" y="3040722"/>
            <a:ext cx="1252140" cy="995621"/>
          </a:xfrm>
          <a:prstGeom prst="rect">
            <a:avLst/>
          </a:prstGeom>
        </p:spPr>
      </p:pic>
      <p:pic>
        <p:nvPicPr>
          <p:cNvPr id="33" name="Picture 32" descr="A picture containing drawing&#10;&#10;Description automatically generated">
            <a:extLst>
              <a:ext uri="{FF2B5EF4-FFF2-40B4-BE49-F238E27FC236}">
                <a16:creationId xmlns:a16="http://schemas.microsoft.com/office/drawing/2014/main" id="{11D4D015-6555-4105-A401-AAAD3F9F4452}"/>
              </a:ext>
            </a:extLst>
          </p:cNvPr>
          <p:cNvPicPr>
            <a:picLocks noChangeAspect="1"/>
          </p:cNvPicPr>
          <p:nvPr/>
        </p:nvPicPr>
        <p:blipFill rotWithShape="1">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41100" y="4573567"/>
            <a:ext cx="1252140" cy="846123"/>
          </a:xfrm>
          <a:prstGeom prst="rect">
            <a:avLst/>
          </a:prstGeom>
        </p:spPr>
      </p:pic>
      <p:pic>
        <p:nvPicPr>
          <p:cNvPr id="35" name="Picture 34" descr="A picture containing drawing&#10;&#10;Description automatically generated">
            <a:extLst>
              <a:ext uri="{FF2B5EF4-FFF2-40B4-BE49-F238E27FC236}">
                <a16:creationId xmlns:a16="http://schemas.microsoft.com/office/drawing/2014/main" id="{A2369177-A014-4FB9-A256-ED8FE579430D}"/>
              </a:ext>
            </a:extLst>
          </p:cNvPr>
          <p:cNvPicPr>
            <a:picLocks noChangeAspect="1"/>
          </p:cNvPicPr>
          <p:nvPr/>
        </p:nvPicPr>
        <p:blipFill rotWithShape="1">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006590" y="2849228"/>
            <a:ext cx="1252140" cy="958918"/>
          </a:xfrm>
          <a:prstGeom prst="rect">
            <a:avLst/>
          </a:prstGeom>
        </p:spPr>
      </p:pic>
      <p:pic>
        <p:nvPicPr>
          <p:cNvPr id="21" name="Picture 20">
            <a:extLst>
              <a:ext uri="{FF2B5EF4-FFF2-40B4-BE49-F238E27FC236}">
                <a16:creationId xmlns:a16="http://schemas.microsoft.com/office/drawing/2014/main" id="{48D24FFD-7A76-4318-9674-12F75EDDFCE3}"/>
              </a:ext>
            </a:extLst>
          </p:cNvPr>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spTree>
    <p:extLst>
      <p:ext uri="{BB962C8B-B14F-4D97-AF65-F5344CB8AC3E}">
        <p14:creationId xmlns:p14="http://schemas.microsoft.com/office/powerpoint/2010/main" val="27422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34F933B-4854-4A00-811A-EF1B30DBA83A}"/>
              </a:ext>
            </a:extLst>
          </p:cNvPr>
          <p:cNvSpPr txBox="1">
            <a:spLocks/>
          </p:cNvSpPr>
          <p:nvPr/>
        </p:nvSpPr>
        <p:spPr>
          <a:xfrm>
            <a:off x="872360" y="274638"/>
            <a:ext cx="5600629"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Why are we talking about this?</a:t>
            </a:r>
          </a:p>
        </p:txBody>
      </p:sp>
      <p:sp>
        <p:nvSpPr>
          <p:cNvPr id="14" name="Rectangle: Rounded Corners 13">
            <a:extLst>
              <a:ext uri="{FF2B5EF4-FFF2-40B4-BE49-F238E27FC236}">
                <a16:creationId xmlns:a16="http://schemas.microsoft.com/office/drawing/2014/main" id="{46FCC942-55BD-463F-9C72-69D4606DB831}"/>
              </a:ext>
            </a:extLst>
          </p:cNvPr>
          <p:cNvSpPr/>
          <p:nvPr/>
        </p:nvSpPr>
        <p:spPr>
          <a:xfrm>
            <a:off x="312511" y="1330396"/>
            <a:ext cx="4259489" cy="702488"/>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Right now, </a:t>
            </a:r>
            <a:r>
              <a:rPr lang="en-GB" sz="1600" b="1" dirty="0"/>
              <a:t>zoos across the country are closed </a:t>
            </a:r>
            <a:r>
              <a:rPr lang="en-GB" sz="1600" dirty="0"/>
              <a:t>due to lockdown.</a:t>
            </a:r>
          </a:p>
        </p:txBody>
      </p:sp>
      <p:sp>
        <p:nvSpPr>
          <p:cNvPr id="15" name="Rectangle: Rounded Corners 14">
            <a:extLst>
              <a:ext uri="{FF2B5EF4-FFF2-40B4-BE49-F238E27FC236}">
                <a16:creationId xmlns:a16="http://schemas.microsoft.com/office/drawing/2014/main" id="{3121822F-E089-484E-9E37-550A25A222C9}"/>
              </a:ext>
            </a:extLst>
          </p:cNvPr>
          <p:cNvSpPr/>
          <p:nvPr/>
        </p:nvSpPr>
        <p:spPr>
          <a:xfrm>
            <a:off x="296353" y="2183769"/>
            <a:ext cx="4275647" cy="1669097"/>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With no one buying tickets to visit, </a:t>
            </a:r>
            <a:r>
              <a:rPr lang="en-GB" sz="1600" b="1" dirty="0"/>
              <a:t>zoos are running out of money that they need to feed and look after their animals</a:t>
            </a:r>
            <a:r>
              <a:rPr lang="en-GB" sz="1600" dirty="0"/>
              <a:t>. The Government has given them funding, but zookeepers are still very worried.</a:t>
            </a:r>
          </a:p>
        </p:txBody>
      </p:sp>
      <p:sp>
        <p:nvSpPr>
          <p:cNvPr id="17" name="Rectangle: Rounded Corners 16">
            <a:extLst>
              <a:ext uri="{FF2B5EF4-FFF2-40B4-BE49-F238E27FC236}">
                <a16:creationId xmlns:a16="http://schemas.microsoft.com/office/drawing/2014/main" id="{D4EA29B2-D33B-47C8-8943-5182F828B4F8}"/>
              </a:ext>
            </a:extLst>
          </p:cNvPr>
          <p:cNvSpPr/>
          <p:nvPr/>
        </p:nvSpPr>
        <p:spPr>
          <a:xfrm>
            <a:off x="4013860" y="4070371"/>
            <a:ext cx="4828973" cy="1106137"/>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Meanwhile, many animal lovers at home have been </a:t>
            </a:r>
            <a:r>
              <a:rPr lang="en-GB" sz="1600" b="1" dirty="0"/>
              <a:t>watching live zoo cameras and catching up on the many documentaries </a:t>
            </a:r>
            <a:r>
              <a:rPr lang="en-GB" sz="1600" dirty="0"/>
              <a:t>about the natural world.</a:t>
            </a:r>
          </a:p>
        </p:txBody>
      </p:sp>
      <p:pic>
        <p:nvPicPr>
          <p:cNvPr id="11" name="Picture 10">
            <a:extLst>
              <a:ext uri="{FF2B5EF4-FFF2-40B4-BE49-F238E27FC236}">
                <a16:creationId xmlns:a16="http://schemas.microsoft.com/office/drawing/2014/main" id="{707CB0E6-A155-492A-9DEC-FBB7DFF520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983" y="274638"/>
            <a:ext cx="654377" cy="980728"/>
          </a:xfrm>
          <a:prstGeom prst="rect">
            <a:avLst/>
          </a:prstGeom>
        </p:spPr>
      </p:pic>
      <p:sp>
        <p:nvSpPr>
          <p:cNvPr id="8" name="Rectangle: Rounded Corners 7">
            <a:extLst>
              <a:ext uri="{FF2B5EF4-FFF2-40B4-BE49-F238E27FC236}">
                <a16:creationId xmlns:a16="http://schemas.microsoft.com/office/drawing/2014/main" id="{864FFDE3-E4DD-4D67-98AE-6F4F25B8EF0D}"/>
              </a:ext>
            </a:extLst>
          </p:cNvPr>
          <p:cNvSpPr/>
          <p:nvPr/>
        </p:nvSpPr>
        <p:spPr>
          <a:xfrm>
            <a:off x="4013860" y="5327393"/>
            <a:ext cx="4828973" cy="1175506"/>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But what will happen in the future? </a:t>
            </a:r>
            <a:r>
              <a:rPr lang="en-GB" sz="1600" b="1" dirty="0"/>
              <a:t>Should zoos reopen, or is it time to shut them permanently?</a:t>
            </a:r>
            <a:r>
              <a:rPr lang="en-GB" sz="1600" dirty="0"/>
              <a:t> This is what you will be discussing today…</a:t>
            </a:r>
          </a:p>
        </p:txBody>
      </p:sp>
      <p:pic>
        <p:nvPicPr>
          <p:cNvPr id="2" name="Picture 1">
            <a:extLst>
              <a:ext uri="{FF2B5EF4-FFF2-40B4-BE49-F238E27FC236}">
                <a16:creationId xmlns:a16="http://schemas.microsoft.com/office/drawing/2014/main" id="{AB4C541C-6F6C-4F9F-8FEF-3BEB5D056B6E}"/>
              </a:ext>
            </a:extLst>
          </p:cNvPr>
          <p:cNvPicPr>
            <a:picLocks noChangeAspect="1"/>
          </p:cNvPicPr>
          <p:nvPr/>
        </p:nvPicPr>
        <p:blipFill>
          <a:blip r:embed="rId4"/>
          <a:stretch>
            <a:fillRect/>
          </a:stretch>
        </p:blipFill>
        <p:spPr>
          <a:xfrm>
            <a:off x="4738255" y="1173336"/>
            <a:ext cx="4093235" cy="2679530"/>
          </a:xfrm>
          <a:prstGeom prst="rect">
            <a:avLst/>
          </a:prstGeom>
        </p:spPr>
      </p:pic>
      <p:pic>
        <p:nvPicPr>
          <p:cNvPr id="1026" name="Picture 2" descr="David Attenborough reveals the reasons for Planet Earth 2's ...">
            <a:extLst>
              <a:ext uri="{FF2B5EF4-FFF2-40B4-BE49-F238E27FC236}">
                <a16:creationId xmlns:a16="http://schemas.microsoft.com/office/drawing/2014/main" id="{C9157EC9-FB39-470F-973F-DB5D12C94573}"/>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312511" y="4070371"/>
            <a:ext cx="3439617" cy="243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5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D93403-66FA-478F-B89A-C4BDD5917F76}"/>
              </a:ext>
            </a:extLst>
          </p:cNvPr>
          <p:cNvSpPr>
            <a:spLocks noGrp="1"/>
          </p:cNvSpPr>
          <p:nvPr>
            <p:ph type="body" sz="quarter" idx="17"/>
          </p:nvPr>
        </p:nvSpPr>
        <p:spPr>
          <a:xfrm>
            <a:off x="700868" y="3658136"/>
            <a:ext cx="1712913" cy="1149259"/>
          </a:xfrm>
        </p:spPr>
        <p:txBody>
          <a:bodyPr/>
          <a:lstStyle/>
          <a:p>
            <a:r>
              <a:rPr lang="en-GB" dirty="0"/>
              <a:t>What do you think?</a:t>
            </a:r>
          </a:p>
        </p:txBody>
      </p:sp>
      <p:sp>
        <p:nvSpPr>
          <p:cNvPr id="3" name="Text Placeholder 2">
            <a:extLst>
              <a:ext uri="{FF2B5EF4-FFF2-40B4-BE49-F238E27FC236}">
                <a16:creationId xmlns:a16="http://schemas.microsoft.com/office/drawing/2014/main" id="{1B1C5C19-3BEF-40F0-BBB3-B465E3BF533B}"/>
              </a:ext>
            </a:extLst>
          </p:cNvPr>
          <p:cNvSpPr>
            <a:spLocks noGrp="1"/>
          </p:cNvSpPr>
          <p:nvPr>
            <p:ph type="body" sz="quarter" idx="13"/>
          </p:nvPr>
        </p:nvSpPr>
        <p:spPr>
          <a:xfrm>
            <a:off x="1858417" y="1209716"/>
            <a:ext cx="1712913" cy="1109663"/>
          </a:xfrm>
        </p:spPr>
        <p:txBody>
          <a:bodyPr/>
          <a:lstStyle/>
          <a:p>
            <a:r>
              <a:rPr lang="en-GB" dirty="0"/>
              <a:t>Starter: Iguanas vs snakes</a:t>
            </a:r>
          </a:p>
        </p:txBody>
      </p:sp>
      <p:sp>
        <p:nvSpPr>
          <p:cNvPr id="4" name="Text Placeholder 3">
            <a:extLst>
              <a:ext uri="{FF2B5EF4-FFF2-40B4-BE49-F238E27FC236}">
                <a16:creationId xmlns:a16="http://schemas.microsoft.com/office/drawing/2014/main" id="{F3FB5820-814D-4D54-BDEF-81649822D553}"/>
              </a:ext>
            </a:extLst>
          </p:cNvPr>
          <p:cNvSpPr>
            <a:spLocks noGrp="1"/>
          </p:cNvSpPr>
          <p:nvPr>
            <p:ph type="body" sz="quarter" idx="14"/>
          </p:nvPr>
        </p:nvSpPr>
        <p:spPr>
          <a:xfrm>
            <a:off x="4886997" y="1158031"/>
            <a:ext cx="1884045" cy="1161348"/>
          </a:xfrm>
          <a:solidFill>
            <a:schemeClr val="bg1"/>
          </a:solidFill>
        </p:spPr>
        <p:txBody>
          <a:bodyPr/>
          <a:lstStyle/>
          <a:p>
            <a:r>
              <a:rPr lang="en-GB" dirty="0"/>
              <a:t>   Why are we talking about this?</a:t>
            </a:r>
          </a:p>
        </p:txBody>
      </p:sp>
      <p:sp>
        <p:nvSpPr>
          <p:cNvPr id="5" name="Text Placeholder 4">
            <a:extLst>
              <a:ext uri="{FF2B5EF4-FFF2-40B4-BE49-F238E27FC236}">
                <a16:creationId xmlns:a16="http://schemas.microsoft.com/office/drawing/2014/main" id="{2D4F2A90-9C1C-4009-9DE9-691AF46FB2DA}"/>
              </a:ext>
            </a:extLst>
          </p:cNvPr>
          <p:cNvSpPr>
            <a:spLocks noGrp="1"/>
          </p:cNvSpPr>
          <p:nvPr>
            <p:ph type="body" sz="quarter" idx="15"/>
          </p:nvPr>
        </p:nvSpPr>
        <p:spPr>
          <a:xfrm>
            <a:off x="7143362" y="2459510"/>
            <a:ext cx="1713599" cy="1108800"/>
          </a:xfrm>
          <a:solidFill>
            <a:schemeClr val="accent5"/>
          </a:solidFill>
        </p:spPr>
        <p:txBody>
          <a:bodyPr/>
          <a:lstStyle/>
          <a:p>
            <a:r>
              <a:rPr lang="en-GB" dirty="0"/>
              <a:t>In the wild or in a zoo?</a:t>
            </a:r>
          </a:p>
        </p:txBody>
      </p:sp>
      <p:sp>
        <p:nvSpPr>
          <p:cNvPr id="6" name="Text Placeholder 5">
            <a:extLst>
              <a:ext uri="{FF2B5EF4-FFF2-40B4-BE49-F238E27FC236}">
                <a16:creationId xmlns:a16="http://schemas.microsoft.com/office/drawing/2014/main" id="{FD2B9F97-E99F-4B06-8575-7CE12615A3A0}"/>
              </a:ext>
            </a:extLst>
          </p:cNvPr>
          <p:cNvSpPr>
            <a:spLocks noGrp="1"/>
          </p:cNvSpPr>
          <p:nvPr>
            <p:ph type="body" sz="quarter" idx="16"/>
          </p:nvPr>
        </p:nvSpPr>
        <p:spPr>
          <a:xfrm>
            <a:off x="3350317" y="2805200"/>
            <a:ext cx="2064047" cy="1173600"/>
          </a:xfrm>
        </p:spPr>
        <p:txBody>
          <a:bodyPr anchor="ctr"/>
          <a:lstStyle/>
          <a:p>
            <a:r>
              <a:rPr lang="en-GB" dirty="0"/>
              <a:t>Is every animal different?</a:t>
            </a:r>
          </a:p>
        </p:txBody>
      </p:sp>
      <p:sp>
        <p:nvSpPr>
          <p:cNvPr id="8" name="Text Placeholder 7">
            <a:extLst>
              <a:ext uri="{FF2B5EF4-FFF2-40B4-BE49-F238E27FC236}">
                <a16:creationId xmlns:a16="http://schemas.microsoft.com/office/drawing/2014/main" id="{F006982E-3E42-4ADD-B09B-E457CEB8AF36}"/>
              </a:ext>
            </a:extLst>
          </p:cNvPr>
          <p:cNvSpPr>
            <a:spLocks noGrp="1"/>
          </p:cNvSpPr>
          <p:nvPr>
            <p:ph type="body" sz="quarter" idx="19"/>
          </p:nvPr>
        </p:nvSpPr>
        <p:spPr>
          <a:xfrm>
            <a:off x="2662437" y="5067700"/>
            <a:ext cx="1487488" cy="1181100"/>
          </a:xfrm>
        </p:spPr>
        <p:txBody>
          <a:bodyPr/>
          <a:lstStyle/>
          <a:p>
            <a:r>
              <a:rPr lang="en-GB"/>
              <a:t>Vote!</a:t>
            </a:r>
          </a:p>
        </p:txBody>
      </p:sp>
      <p:pic>
        <p:nvPicPr>
          <p:cNvPr id="9" name="Picture 8">
            <a:extLst>
              <a:ext uri="{FF2B5EF4-FFF2-40B4-BE49-F238E27FC236}">
                <a16:creationId xmlns:a16="http://schemas.microsoft.com/office/drawing/2014/main" id="{99BBF635-27DD-4398-A315-8559E70F8E0C}"/>
              </a:ext>
            </a:extLst>
          </p:cNvPr>
          <p:cNvPicPr>
            <a:picLocks noChangeAspect="1"/>
          </p:cNvPicPr>
          <p:nvPr/>
        </p:nvPicPr>
        <p:blipFill>
          <a:blip r:embed="rId3">
            <a:clrChange>
              <a:clrFrom>
                <a:srgbClr val="FFFFFF"/>
              </a:clrFrom>
              <a:clrTo>
                <a:srgbClr val="FFFFFF">
                  <a:alpha val="0"/>
                </a:srgbClr>
              </a:clrTo>
            </a:clrChange>
          </a:blip>
          <a:stretch>
            <a:fillRect/>
          </a:stretch>
        </p:blipFill>
        <p:spPr>
          <a:xfrm flipH="1">
            <a:off x="3754072" y="4718518"/>
            <a:ext cx="1134359" cy="1737361"/>
          </a:xfrm>
          <a:prstGeom prst="rect">
            <a:avLst/>
          </a:prstGeom>
        </p:spPr>
      </p:pic>
      <p:pic>
        <p:nvPicPr>
          <p:cNvPr id="11" name="Picture 10">
            <a:extLst>
              <a:ext uri="{FF2B5EF4-FFF2-40B4-BE49-F238E27FC236}">
                <a16:creationId xmlns:a16="http://schemas.microsoft.com/office/drawing/2014/main" id="{3F389E0A-A0A2-4EF7-B0F5-7B2C4FDB14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35266" y="1072719"/>
            <a:ext cx="993753" cy="956220"/>
          </a:xfrm>
          <a:prstGeom prst="rect">
            <a:avLst/>
          </a:prstGeom>
        </p:spPr>
      </p:pic>
      <p:pic>
        <p:nvPicPr>
          <p:cNvPr id="12" name="Picture 11">
            <a:extLst>
              <a:ext uri="{FF2B5EF4-FFF2-40B4-BE49-F238E27FC236}">
                <a16:creationId xmlns:a16="http://schemas.microsoft.com/office/drawing/2014/main" id="{849250F2-06B8-4D7B-B780-610FF4841E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77915" y="2198937"/>
            <a:ext cx="654377" cy="980728"/>
          </a:xfrm>
          <a:prstGeom prst="rect">
            <a:avLst/>
          </a:prstGeom>
        </p:spPr>
      </p:pic>
      <p:sp>
        <p:nvSpPr>
          <p:cNvPr id="24" name="Text Placeholder 6">
            <a:extLst>
              <a:ext uri="{FF2B5EF4-FFF2-40B4-BE49-F238E27FC236}">
                <a16:creationId xmlns:a16="http://schemas.microsoft.com/office/drawing/2014/main" id="{1FD4CA48-E045-41C4-9C63-82C141DE65A9}"/>
              </a:ext>
            </a:extLst>
          </p:cNvPr>
          <p:cNvSpPr>
            <a:spLocks noGrp="1"/>
          </p:cNvSpPr>
          <p:nvPr>
            <p:ph type="body" sz="quarter" idx="18"/>
          </p:nvPr>
        </p:nvSpPr>
        <p:spPr>
          <a:xfrm>
            <a:off x="5241560" y="5006899"/>
            <a:ext cx="1970673" cy="1292824"/>
          </a:xfrm>
          <a:solidFill>
            <a:schemeClr val="bg1"/>
          </a:solidFill>
        </p:spPr>
        <p:txBody>
          <a:bodyPr/>
          <a:lstStyle/>
          <a:p>
            <a:r>
              <a:rPr lang="en-GB" sz="1550" dirty="0"/>
              <a:t>Ext: Design your own!</a:t>
            </a:r>
          </a:p>
        </p:txBody>
      </p:sp>
      <p:pic>
        <p:nvPicPr>
          <p:cNvPr id="25" name="Picture 24">
            <a:extLst>
              <a:ext uri="{FF2B5EF4-FFF2-40B4-BE49-F238E27FC236}">
                <a16:creationId xmlns:a16="http://schemas.microsoft.com/office/drawing/2014/main" id="{5D2AFC9A-070F-4E85-9154-2719D3FFFD1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85720">
            <a:off x="5163855" y="4868795"/>
            <a:ext cx="499626" cy="595324"/>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F18CA7CF-6B56-4CA7-857A-5B9F0057F9DD}"/>
              </a:ext>
            </a:extLst>
          </p:cNvPr>
          <p:cNvPicPr>
            <a:picLocks noChangeAspect="1"/>
          </p:cNvPicPr>
          <p:nvPr/>
        </p:nvPicPr>
        <p:blipFill rotWithShape="1">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337629" y="4537757"/>
            <a:ext cx="1134359" cy="881933"/>
          </a:xfrm>
          <a:prstGeom prst="rect">
            <a:avLst/>
          </a:prstGeom>
        </p:spPr>
      </p:pic>
      <p:pic>
        <p:nvPicPr>
          <p:cNvPr id="23" name="Picture 22" descr="A picture containing drawing&#10;&#10;Description automatically generated">
            <a:extLst>
              <a:ext uri="{FF2B5EF4-FFF2-40B4-BE49-F238E27FC236}">
                <a16:creationId xmlns:a16="http://schemas.microsoft.com/office/drawing/2014/main" id="{94C6E7EE-B44B-442B-88BC-D8F88CF9D1CD}"/>
              </a:ext>
            </a:extLst>
          </p:cNvPr>
          <p:cNvPicPr>
            <a:picLocks noChangeAspect="1"/>
          </p:cNvPicPr>
          <p:nvPr/>
        </p:nvPicPr>
        <p:blipFill rotWithShape="1">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362328" y="1274919"/>
            <a:ext cx="1051802" cy="1095453"/>
          </a:xfrm>
          <a:prstGeom prst="rect">
            <a:avLst/>
          </a:prstGeom>
        </p:spPr>
      </p:pic>
      <p:pic>
        <p:nvPicPr>
          <p:cNvPr id="26" name="Picture 25" descr="A picture containing drawing&#10;&#10;Description automatically generated">
            <a:extLst>
              <a:ext uri="{FF2B5EF4-FFF2-40B4-BE49-F238E27FC236}">
                <a16:creationId xmlns:a16="http://schemas.microsoft.com/office/drawing/2014/main" id="{6C994EA9-D582-473B-975F-27D487036095}"/>
              </a:ext>
            </a:extLst>
          </p:cNvPr>
          <p:cNvPicPr>
            <a:picLocks noChangeAspect="1"/>
          </p:cNvPicPr>
          <p:nvPr/>
        </p:nvPicPr>
        <p:blipFill rotWithShape="1">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858506" y="1822646"/>
            <a:ext cx="993753" cy="969751"/>
          </a:xfrm>
          <a:prstGeom prst="rect">
            <a:avLst/>
          </a:prstGeom>
        </p:spPr>
      </p:pic>
      <p:pic>
        <p:nvPicPr>
          <p:cNvPr id="31" name="Picture 30" descr="A picture containing drawing&#10;&#10;Description automatically generated">
            <a:extLst>
              <a:ext uri="{FF2B5EF4-FFF2-40B4-BE49-F238E27FC236}">
                <a16:creationId xmlns:a16="http://schemas.microsoft.com/office/drawing/2014/main" id="{F7D52DFF-B5C0-4AD8-AED0-4BCE270ED507}"/>
              </a:ext>
            </a:extLst>
          </p:cNvPr>
          <p:cNvPicPr>
            <a:picLocks noChangeAspect="1"/>
          </p:cNvPicPr>
          <p:nvPr/>
        </p:nvPicPr>
        <p:blipFill rotWithShape="1">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033518" y="4880359"/>
            <a:ext cx="993753" cy="1088900"/>
          </a:xfrm>
          <a:prstGeom prst="rect">
            <a:avLst/>
          </a:prstGeom>
        </p:spPr>
      </p:pic>
      <p:pic>
        <p:nvPicPr>
          <p:cNvPr id="32" name="Picture 31" descr="A picture containing drawing&#10;&#10;Description automatically generated">
            <a:extLst>
              <a:ext uri="{FF2B5EF4-FFF2-40B4-BE49-F238E27FC236}">
                <a16:creationId xmlns:a16="http://schemas.microsoft.com/office/drawing/2014/main" id="{48795192-CDAA-480D-82D3-76C81C1FA6E4}"/>
              </a:ext>
            </a:extLst>
          </p:cNvPr>
          <p:cNvPicPr>
            <a:picLocks noChangeAspect="1"/>
          </p:cNvPicPr>
          <p:nvPr/>
        </p:nvPicPr>
        <p:blipFill rotWithShape="1">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14637" y="3040722"/>
            <a:ext cx="1252140" cy="995621"/>
          </a:xfrm>
          <a:prstGeom prst="rect">
            <a:avLst/>
          </a:prstGeom>
        </p:spPr>
      </p:pic>
      <p:pic>
        <p:nvPicPr>
          <p:cNvPr id="33" name="Picture 32" descr="A picture containing drawing&#10;&#10;Description automatically generated">
            <a:extLst>
              <a:ext uri="{FF2B5EF4-FFF2-40B4-BE49-F238E27FC236}">
                <a16:creationId xmlns:a16="http://schemas.microsoft.com/office/drawing/2014/main" id="{11D4D015-6555-4105-A401-AAAD3F9F4452}"/>
              </a:ext>
            </a:extLst>
          </p:cNvPr>
          <p:cNvPicPr>
            <a:picLocks noChangeAspect="1"/>
          </p:cNvPicPr>
          <p:nvPr/>
        </p:nvPicPr>
        <p:blipFill rotWithShape="1">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41100" y="4573567"/>
            <a:ext cx="1252140" cy="846123"/>
          </a:xfrm>
          <a:prstGeom prst="rect">
            <a:avLst/>
          </a:prstGeom>
        </p:spPr>
      </p:pic>
      <p:pic>
        <p:nvPicPr>
          <p:cNvPr id="35" name="Picture 34" descr="A picture containing drawing&#10;&#10;Description automatically generated">
            <a:extLst>
              <a:ext uri="{FF2B5EF4-FFF2-40B4-BE49-F238E27FC236}">
                <a16:creationId xmlns:a16="http://schemas.microsoft.com/office/drawing/2014/main" id="{A2369177-A014-4FB9-A256-ED8FE579430D}"/>
              </a:ext>
            </a:extLst>
          </p:cNvPr>
          <p:cNvPicPr>
            <a:picLocks noChangeAspect="1"/>
          </p:cNvPicPr>
          <p:nvPr/>
        </p:nvPicPr>
        <p:blipFill rotWithShape="1">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006590" y="2849228"/>
            <a:ext cx="1252140" cy="958918"/>
          </a:xfrm>
          <a:prstGeom prst="rect">
            <a:avLst/>
          </a:prstGeom>
        </p:spPr>
      </p:pic>
      <p:pic>
        <p:nvPicPr>
          <p:cNvPr id="21" name="Picture 20">
            <a:extLst>
              <a:ext uri="{FF2B5EF4-FFF2-40B4-BE49-F238E27FC236}">
                <a16:creationId xmlns:a16="http://schemas.microsoft.com/office/drawing/2014/main" id="{48D24FFD-7A76-4318-9674-12F75EDDFCE3}"/>
              </a:ext>
            </a:extLst>
          </p:cNvPr>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spTree>
    <p:extLst>
      <p:ext uri="{BB962C8B-B14F-4D97-AF65-F5344CB8AC3E}">
        <p14:creationId xmlns:p14="http://schemas.microsoft.com/office/powerpoint/2010/main" val="4010262758"/>
      </p:ext>
    </p:extLst>
  </p:cSld>
  <p:clrMapOvr>
    <a:masterClrMapping/>
  </p:clrMapOvr>
</p:sld>
</file>

<file path=ppt/theme/theme1.xml><?xml version="1.0" encoding="utf-8"?>
<a:theme xmlns:a="http://schemas.openxmlformats.org/drawingml/2006/main" name="Colleges 2020">
  <a:themeElements>
    <a:clrScheme name="Custom 2">
      <a:dk1>
        <a:srgbClr val="FFFFFF"/>
      </a:dk1>
      <a:lt1>
        <a:srgbClr val="000000"/>
      </a:lt1>
      <a:dk2>
        <a:srgbClr val="DDE8F6"/>
      </a:dk2>
      <a:lt2>
        <a:srgbClr val="6088EF"/>
      </a:lt2>
      <a:accent1>
        <a:srgbClr val="FFD3D6"/>
      </a:accent1>
      <a:accent2>
        <a:srgbClr val="DF6068"/>
      </a:accent2>
      <a:accent3>
        <a:srgbClr val="FFFFCC"/>
      </a:accent3>
      <a:accent4>
        <a:srgbClr val="F2F2F2"/>
      </a:accent4>
      <a:accent5>
        <a:srgbClr val="F8AEB5"/>
      </a:accent5>
      <a:accent6>
        <a:srgbClr val="FFFF00"/>
      </a:accent6>
      <a:hlink>
        <a:srgbClr val="000000"/>
      </a:hlink>
      <a:folHlink>
        <a:srgbClr val="FFFFFF"/>
      </a:folHlink>
    </a:clrScheme>
    <a:fontScheme name="VotesforSchools">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lleges 2020" id="{7C05CD42-F35E-4E34-B7F2-73F2A771F85F}" vid="{357A42E1-F8C5-42F3-ABD3-3160F015A48C}"/>
    </a:ext>
  </a:extLst>
</a:theme>
</file>

<file path=ppt/theme/theme2.xml><?xml version="1.0" encoding="utf-8"?>
<a:theme xmlns:a="http://schemas.openxmlformats.org/drawingml/2006/main" name="VfS Secondary 2020">
  <a:themeElements>
    <a:clrScheme name="Custom 6">
      <a:dk1>
        <a:srgbClr val="FFFFFF"/>
      </a:dk1>
      <a:lt1>
        <a:srgbClr val="000000"/>
      </a:lt1>
      <a:dk2>
        <a:srgbClr val="EACEFA"/>
      </a:dk2>
      <a:lt2>
        <a:srgbClr val="AA32EA"/>
      </a:lt2>
      <a:accent1>
        <a:srgbClr val="D6F6EF"/>
      </a:accent1>
      <a:accent2>
        <a:srgbClr val="97E8D7"/>
      </a:accent2>
      <a:accent3>
        <a:srgbClr val="FFFFCC"/>
      </a:accent3>
      <a:accent4>
        <a:srgbClr val="F3F3F3"/>
      </a:accent4>
      <a:accent5>
        <a:srgbClr val="97E8D7"/>
      </a:accent5>
      <a:accent6>
        <a:srgbClr val="000000"/>
      </a:accent6>
      <a:hlink>
        <a:srgbClr val="000000"/>
      </a:hlink>
      <a:folHlink>
        <a:srgbClr val="000000"/>
      </a:folHlink>
    </a:clrScheme>
    <a:fontScheme name="VfS Primary">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fS Secondary V2" id="{BE365E8E-5A2B-4E58-AA6A-5327844D5BEE}" vid="{259619B4-93E7-4BDC-A7D9-5F671DBD5CD1}"/>
    </a:ext>
  </a:extLst>
</a:theme>
</file>

<file path=ppt/theme/theme3.xml><?xml version="1.0" encoding="utf-8"?>
<a:theme xmlns:a="http://schemas.openxmlformats.org/drawingml/2006/main" name="VfS Prisons 2020">
  <a:themeElements>
    <a:clrScheme name="Custom 8">
      <a:dk1>
        <a:srgbClr val="FFFFFF"/>
      </a:dk1>
      <a:lt1>
        <a:srgbClr val="000000"/>
      </a:lt1>
      <a:dk2>
        <a:srgbClr val="C3EFEF"/>
      </a:dk2>
      <a:lt2>
        <a:srgbClr val="30AFAF"/>
      </a:lt2>
      <a:accent1>
        <a:srgbClr val="EAB7D4"/>
      </a:accent1>
      <a:accent2>
        <a:srgbClr val="C93F8D"/>
      </a:accent2>
      <a:accent3>
        <a:srgbClr val="FFFFCC"/>
      </a:accent3>
      <a:accent4>
        <a:srgbClr val="F2F2F2"/>
      </a:accent4>
      <a:accent5>
        <a:srgbClr val="7F7F7F"/>
      </a:accent5>
      <a:accent6>
        <a:srgbClr val="000000"/>
      </a:accent6>
      <a:hlink>
        <a:srgbClr val="000000"/>
      </a:hlink>
      <a:folHlink>
        <a:srgbClr val="000000"/>
      </a:folHlink>
    </a:clrScheme>
    <a:fontScheme name="VotesforSchools">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VfS College 2020">
  <a:themeElements>
    <a:clrScheme name="Custom 8">
      <a:dk1>
        <a:srgbClr val="FFFFFF"/>
      </a:dk1>
      <a:lt1>
        <a:srgbClr val="000000"/>
      </a:lt1>
      <a:dk2>
        <a:srgbClr val="C3EFEF"/>
      </a:dk2>
      <a:lt2>
        <a:srgbClr val="30AFAF"/>
      </a:lt2>
      <a:accent1>
        <a:srgbClr val="EAB7D4"/>
      </a:accent1>
      <a:accent2>
        <a:srgbClr val="C93F8D"/>
      </a:accent2>
      <a:accent3>
        <a:srgbClr val="FFFFCC"/>
      </a:accent3>
      <a:accent4>
        <a:srgbClr val="F2F2F2"/>
      </a:accent4>
      <a:accent5>
        <a:srgbClr val="7F7F7F"/>
      </a:accent5>
      <a:accent6>
        <a:srgbClr val="000000"/>
      </a:accent6>
      <a:hlink>
        <a:srgbClr val="000000"/>
      </a:hlink>
      <a:folHlink>
        <a:srgbClr val="000000"/>
      </a:folHlink>
    </a:clrScheme>
    <a:fontScheme name="VotesforSchools">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VotesforSchools 2020 Theme</Template>
  <TotalTime>22893</TotalTime>
  <Words>3892</Words>
  <Application>Microsoft Office PowerPoint</Application>
  <PresentationFormat>On-screen Show (4:3)</PresentationFormat>
  <Paragraphs>496</Paragraphs>
  <Slides>36</Slides>
  <Notes>36</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36</vt:i4>
      </vt:variant>
    </vt:vector>
  </HeadingPairs>
  <TitlesOfParts>
    <vt:vector size="44" baseType="lpstr">
      <vt:lpstr>Arial</vt:lpstr>
      <vt:lpstr>Calibri</vt:lpstr>
      <vt:lpstr>Century Gothic</vt:lpstr>
      <vt:lpstr>Lato</vt:lpstr>
      <vt:lpstr>Colleges 2020</vt:lpstr>
      <vt:lpstr>VfS Secondary 2020</vt:lpstr>
      <vt:lpstr>VfS Prisons 2020</vt:lpstr>
      <vt:lpstr>VfS College 2020</vt:lpstr>
      <vt:lpstr>PowerPoint Presentation</vt:lpstr>
      <vt:lpstr>PowerPoint Presentation</vt:lpstr>
      <vt:lpstr>PowerPoint Presentation</vt:lpstr>
      <vt:lpstr>PowerPoint Presentation</vt:lpstr>
      <vt:lpstr>PowerPoint Presentation</vt:lpstr>
      <vt:lpstr>Should we shut down zoos?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 can vote from home at…</vt:lpstr>
      <vt:lpstr>PowerPoint Presentation</vt:lpstr>
      <vt:lpstr>PowerPoint Presentation</vt:lpstr>
      <vt:lpstr>PowerPoint Presentation</vt:lpstr>
      <vt:lpstr>Career Launchpad!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Bull</dc:creator>
  <cp:lastModifiedBy>Emma Hayward</cp:lastModifiedBy>
  <cp:revision>954</cp:revision>
  <dcterms:created xsi:type="dcterms:W3CDTF">2020-02-17T10:16:25Z</dcterms:created>
  <dcterms:modified xsi:type="dcterms:W3CDTF">2020-06-10T11:06:28Z</dcterms:modified>
</cp:coreProperties>
</file>