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3" r:id="rId2"/>
    <p:sldId id="321" r:id="rId3"/>
    <p:sldId id="322" r:id="rId4"/>
    <p:sldId id="32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94218" autoAdjust="0"/>
  </p:normalViewPr>
  <p:slideViewPr>
    <p:cSldViewPr snapToGrid="0">
      <p:cViewPr varScale="1">
        <p:scale>
          <a:sx n="64" d="100"/>
          <a:sy n="64" d="100"/>
        </p:scale>
        <p:origin x="8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8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8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8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0.m4a"/><Relationship Id="rId7" Type="http://schemas.openxmlformats.org/officeDocument/2006/relationships/image" Target="../media/image2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4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2.jpg"/><Relationship Id="rId5" Type="http://schemas.microsoft.com/office/2007/relationships/media" Target="../media/media13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2.jp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12.xml"/><Relationship Id="rId5" Type="http://schemas.microsoft.com/office/2007/relationships/media" Target="../media/media17.m4a"/><Relationship Id="rId15" Type="http://schemas.openxmlformats.org/officeDocument/2006/relationships/image" Target="../media/image4.png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(Frog) to calculate change from £5, £10 and £20.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438" y="561899"/>
            <a:ext cx="1524000" cy="1562101"/>
            <a:chOff x="508000" y="876299"/>
            <a:chExt cx="1524000" cy="156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10521" r="77778" b="65320"/>
            <a:stretch/>
          </p:blipFill>
          <p:spPr>
            <a:xfrm>
              <a:off x="508000" y="876299"/>
              <a:ext cx="1524000" cy="1562101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73572" y="1944797"/>
              <a:ext cx="7650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£4.67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72" y="800315"/>
            <a:ext cx="1533525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43262" y="561899"/>
            <a:ext cx="4691053" cy="1562101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Teddy costs </a:t>
            </a:r>
            <a:r>
              <a:rPr lang="en-GB" b="1" dirty="0">
                <a:solidFill>
                  <a:srgbClr val="FF0000"/>
                </a:solidFill>
              </a:rPr>
              <a:t>£4.67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You’ve given the shopkeeper </a:t>
            </a:r>
            <a:r>
              <a:rPr lang="en-GB" b="1" dirty="0">
                <a:solidFill>
                  <a:srgbClr val="FF0000"/>
                </a:solidFill>
              </a:rPr>
              <a:t>£5</a:t>
            </a:r>
            <a:r>
              <a:rPr lang="en-GB" b="1" dirty="0">
                <a:solidFill>
                  <a:srgbClr val="253746"/>
                </a:solidFill>
              </a:rPr>
              <a:t>.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How can the shopkeeper calculate the change?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57800" y="2260718"/>
            <a:ext cx="3670948" cy="874165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</a:t>
            </a:r>
            <a:r>
              <a:rPr lang="en-GB" b="1" dirty="0">
                <a:solidFill>
                  <a:srgbClr val="FF0000"/>
                </a:solidFill>
              </a:rPr>
              <a:t>count up </a:t>
            </a:r>
            <a:r>
              <a:rPr lang="en-GB" b="1" dirty="0">
                <a:solidFill>
                  <a:srgbClr val="253746"/>
                </a:solidFill>
              </a:rPr>
              <a:t>on a number line!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D0F444-5A21-4B28-9810-563DD9233290}"/>
              </a:ext>
            </a:extLst>
          </p:cNvPr>
          <p:cNvCxnSpPr>
            <a:cxnSpLocks/>
          </p:cNvCxnSpPr>
          <p:nvPr/>
        </p:nvCxnSpPr>
        <p:spPr>
          <a:xfrm>
            <a:off x="802438" y="3977932"/>
            <a:ext cx="7560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9D453B-D85F-4A9D-9EED-5BBB4E4A359F}"/>
              </a:ext>
            </a:extLst>
          </p:cNvPr>
          <p:cNvCxnSpPr/>
          <p:nvPr/>
        </p:nvCxnSpPr>
        <p:spPr>
          <a:xfrm flipH="1">
            <a:off x="1018438" y="3976757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E7B792-6AB5-413C-8697-DB3E3D37136B}"/>
              </a:ext>
            </a:extLst>
          </p:cNvPr>
          <p:cNvSpPr txBox="1"/>
          <p:nvPr/>
        </p:nvSpPr>
        <p:spPr>
          <a:xfrm>
            <a:off x="558800" y="4068000"/>
            <a:ext cx="79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£4.67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4C06F-C730-42C2-8C73-535D62ED34A0}"/>
              </a:ext>
            </a:extLst>
          </p:cNvPr>
          <p:cNvGrpSpPr/>
          <p:nvPr/>
        </p:nvGrpSpPr>
        <p:grpSpPr>
          <a:xfrm>
            <a:off x="1024716" y="2994972"/>
            <a:ext cx="1375584" cy="1473138"/>
            <a:chOff x="3242245" y="3698215"/>
            <a:chExt cx="6459748" cy="14731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12E55F-4CB7-47FC-BD57-DE1427E1F75D}"/>
                </a:ext>
              </a:extLst>
            </p:cNvPr>
            <p:cNvCxnSpPr/>
            <p:nvPr/>
          </p:nvCxnSpPr>
          <p:spPr>
            <a:xfrm flipH="1">
              <a:off x="7926011" y="4680000"/>
              <a:ext cx="1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C76A2E-1F35-4AA9-9255-054E6D35133E}"/>
                </a:ext>
              </a:extLst>
            </p:cNvPr>
            <p:cNvSpPr txBox="1"/>
            <p:nvPr/>
          </p:nvSpPr>
          <p:spPr>
            <a:xfrm>
              <a:off x="5584128" y="4771243"/>
              <a:ext cx="4117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£4.70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597D42-C7D6-4DBC-837C-B296F121ADBC}"/>
                </a:ext>
              </a:extLst>
            </p:cNvPr>
            <p:cNvGrpSpPr/>
            <p:nvPr/>
          </p:nvGrpSpPr>
          <p:grpSpPr>
            <a:xfrm>
              <a:off x="3242245" y="3698215"/>
              <a:ext cx="4683765" cy="982960"/>
              <a:chOff x="4979024" y="3450136"/>
              <a:chExt cx="5971685" cy="1251517"/>
            </a:xfrm>
          </p:grpSpPr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E6ADE957-E3CC-42FE-A359-683733FD8F0B}"/>
                  </a:ext>
                </a:extLst>
              </p:cNvPr>
              <p:cNvSpPr/>
              <p:nvPr/>
            </p:nvSpPr>
            <p:spPr>
              <a:xfrm>
                <a:off x="4979024" y="3898270"/>
                <a:ext cx="5971685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669253-C939-4943-9267-4AF51C9C6379}"/>
                  </a:ext>
                </a:extLst>
              </p:cNvPr>
              <p:cNvSpPr txBox="1"/>
              <p:nvPr/>
            </p:nvSpPr>
            <p:spPr>
              <a:xfrm>
                <a:off x="6143456" y="3450136"/>
                <a:ext cx="3360287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FF0000"/>
                    </a:solidFill>
                    <a:latin typeface="Calibri" panose="020F0502020204030204"/>
                  </a:rPr>
                  <a:t>3p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4969187" y="5257330"/>
            <a:ext cx="3259978" cy="778307"/>
          </a:xfrm>
          <a:prstGeom prst="wedgeEllipseCallout">
            <a:avLst>
              <a:gd name="adj1" fmla="val 68090"/>
              <a:gd name="adj2" fmla="val 319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33p</a:t>
            </a:r>
            <a:r>
              <a:rPr lang="en-GB" b="1" dirty="0">
                <a:solidFill>
                  <a:srgbClr val="FF0000"/>
                </a:solidFill>
              </a:rPr>
              <a:t> change!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8101918" y="3976757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7745314" y="4068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£5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2022110" y="2994972"/>
            <a:ext cx="6140815" cy="982960"/>
            <a:chOff x="5302197" y="3450136"/>
            <a:chExt cx="6030195" cy="1251517"/>
          </a:xfrm>
        </p:grpSpPr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5302197" y="3898270"/>
              <a:ext cx="6030195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7544498" y="3450136"/>
              <a:ext cx="1472397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30p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05BF8199-3D3A-4262-8CAB-4B6ADF12AE0C}"/>
              </a:ext>
            </a:extLst>
          </p:cNvPr>
          <p:cNvSpPr/>
          <p:nvPr/>
        </p:nvSpPr>
        <p:spPr>
          <a:xfrm>
            <a:off x="256438" y="2216387"/>
            <a:ext cx="2596912" cy="734254"/>
          </a:xfrm>
          <a:prstGeom prst="wedgeEllipseCallout">
            <a:avLst>
              <a:gd name="adj1" fmla="val -11803"/>
              <a:gd name="adj2" fmla="val 6422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Jump </a:t>
            </a:r>
            <a:r>
              <a:rPr lang="en-GB" b="1" dirty="0">
                <a:solidFill>
                  <a:srgbClr val="FF0000"/>
                </a:solidFill>
              </a:rPr>
              <a:t>3p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to the next 10p.</a:t>
            </a:r>
          </a:p>
        </p:txBody>
      </p: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3770972" y="4179605"/>
            <a:ext cx="2442638" cy="919876"/>
          </a:xfrm>
          <a:prstGeom prst="wedgeEllipseCallout">
            <a:avLst>
              <a:gd name="adj1" fmla="val 68090"/>
              <a:gd name="adj2" fmla="val 319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Add the jumps: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30p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FF0000"/>
                </a:solidFill>
              </a:rPr>
              <a:t>3p</a:t>
            </a:r>
            <a:r>
              <a:rPr lang="en-GB" b="1" dirty="0">
                <a:solidFill>
                  <a:srgbClr val="253746"/>
                </a:solidFill>
              </a:rPr>
              <a:t> = </a:t>
            </a:r>
            <a:r>
              <a:rPr lang="en-GB" b="1" dirty="0">
                <a:solidFill>
                  <a:srgbClr val="FF0000"/>
                </a:solidFill>
              </a:rPr>
              <a:t>33p</a:t>
            </a:r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1" y="4639543"/>
            <a:ext cx="3516816" cy="1114927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Draw a line and mark </a:t>
            </a:r>
            <a:r>
              <a:rPr lang="en-GB" b="1" dirty="0">
                <a:solidFill>
                  <a:srgbClr val="FF0000"/>
                </a:solidFill>
              </a:rPr>
              <a:t>£4.67 on the left </a:t>
            </a:r>
            <a:r>
              <a:rPr lang="en-GB" b="1" dirty="0">
                <a:solidFill>
                  <a:srgbClr val="253746"/>
                </a:solidFill>
              </a:rPr>
              <a:t>and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£5 on the right.</a:t>
            </a:r>
          </a:p>
        </p:txBody>
      </p: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5EE4C43E-94F4-445C-B2CA-8B84C51E4C93}"/>
              </a:ext>
            </a:extLst>
          </p:cNvPr>
          <p:cNvSpPr/>
          <p:nvPr/>
        </p:nvSpPr>
        <p:spPr>
          <a:xfrm>
            <a:off x="3037382" y="2216387"/>
            <a:ext cx="2112284" cy="771571"/>
          </a:xfrm>
          <a:prstGeom prst="wedgeEllipseCallout">
            <a:avLst>
              <a:gd name="adj1" fmla="val 1877"/>
              <a:gd name="adj2" fmla="val 7193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FF0000"/>
                </a:solidFill>
              </a:rPr>
              <a:t>30p </a:t>
            </a:r>
            <a:r>
              <a:rPr lang="en-GB" b="1" dirty="0">
                <a:solidFill>
                  <a:srgbClr val="253746"/>
                </a:solidFill>
              </a:rPr>
              <a:t>to £5.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7D7E47D-59EE-6846-8F48-6046978CF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45675" y="155499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062321-ADF3-BF4D-A941-345B70B054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45675" y="968299"/>
            <a:ext cx="812800" cy="812800"/>
          </a:xfrm>
          <a:prstGeom prst="rect">
            <a:avLst/>
          </a:prstGeom>
        </p:spPr>
      </p:pic>
      <p:pic>
        <p:nvPicPr>
          <p:cNvPr id="32" name="Online Media 3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410DD0-77B3-9145-BA96-7849EA405A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80170" y="1717600"/>
            <a:ext cx="812800" cy="812800"/>
          </a:xfrm>
          <a:prstGeom prst="rect">
            <a:avLst/>
          </a:prstGeom>
        </p:spPr>
      </p:pic>
      <p:pic>
        <p:nvPicPr>
          <p:cNvPr id="33" name="Online Media 3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AF787A7-3C6C-8349-8811-3FEF7BE524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80170" y="2530400"/>
            <a:ext cx="812800" cy="812800"/>
          </a:xfrm>
          <a:prstGeom prst="rect">
            <a:avLst/>
          </a:prstGeom>
        </p:spPr>
      </p:pic>
      <p:pic>
        <p:nvPicPr>
          <p:cNvPr id="35" name="Online Media 3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2AFD268-7097-8A4A-BEA6-F2696574CA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33597" y="3470010"/>
            <a:ext cx="812800" cy="812800"/>
          </a:xfrm>
          <a:prstGeom prst="rect">
            <a:avLst/>
          </a:prstGeom>
        </p:spPr>
      </p:pic>
      <p:pic>
        <p:nvPicPr>
          <p:cNvPr id="36" name="Online Media 3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38B2DFA-DFBF-B345-AEB6-935DB2AEF94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15734" y="4298759"/>
            <a:ext cx="812800" cy="812800"/>
          </a:xfrm>
          <a:prstGeom prst="rect">
            <a:avLst/>
          </a:prstGeom>
        </p:spPr>
      </p:pic>
      <p:pic>
        <p:nvPicPr>
          <p:cNvPr id="37" name="Online Media 3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3D6B9F9-ECB0-1145-B223-426E48AEDF0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28045" y="5142233"/>
            <a:ext cx="812800" cy="812800"/>
          </a:xfrm>
          <a:prstGeom prst="rect">
            <a:avLst/>
          </a:prstGeom>
        </p:spPr>
      </p:pic>
      <p:pic>
        <p:nvPicPr>
          <p:cNvPr id="38" name="Online Media 3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76B767-3C25-8B4E-8F47-9051A4DCD4A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52976" y="60704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3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2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46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02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1" grpId="0" animBg="1"/>
      <p:bldP spid="15" grpId="0"/>
      <p:bldP spid="22" grpId="0" animBg="1"/>
      <p:bldP spid="24" grpId="0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(Frog) to calculate change from £5, £10 and £20.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438" y="561899"/>
            <a:ext cx="1524000" cy="1562101"/>
            <a:chOff x="508000" y="876299"/>
            <a:chExt cx="1524000" cy="156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10521" r="77778" b="65320"/>
            <a:stretch/>
          </p:blipFill>
          <p:spPr>
            <a:xfrm>
              <a:off x="508000" y="876299"/>
              <a:ext cx="1524000" cy="1562101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942025" y="2124000"/>
              <a:ext cx="655949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£4.67</a:t>
              </a:r>
            </a:p>
          </p:txBody>
        </p:sp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43262" y="561899"/>
            <a:ext cx="4691053" cy="1427701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Now someone is buying the Teddy bear but only has a £10 note!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2" y="829500"/>
            <a:ext cx="1878525" cy="98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82050" y="2441498"/>
            <a:ext cx="4691053" cy="1038301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draw a </a:t>
            </a:r>
            <a:r>
              <a:rPr lang="en-GB" b="1" dirty="0">
                <a:solidFill>
                  <a:srgbClr val="FF0000"/>
                </a:solidFill>
              </a:rPr>
              <a:t>bar model </a:t>
            </a:r>
            <a:r>
              <a:rPr lang="en-GB" b="1" dirty="0">
                <a:solidFill>
                  <a:srgbClr val="253746"/>
                </a:solidFill>
              </a:rPr>
              <a:t>to represent the problem…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43516"/>
              </p:ext>
            </p:extLst>
          </p:nvPr>
        </p:nvGraphicFramePr>
        <p:xfrm>
          <a:off x="4945738" y="3378200"/>
          <a:ext cx="3086100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4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£10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£4.67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59162" y="4803698"/>
            <a:ext cx="4691053" cy="1038301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</a:t>
            </a:r>
            <a:r>
              <a:rPr lang="en-GB" sz="2000" b="1" dirty="0">
                <a:solidFill>
                  <a:srgbClr val="FF0000"/>
                </a:solidFill>
              </a:rPr>
              <a:t>count up </a:t>
            </a:r>
            <a:r>
              <a:rPr lang="en-GB" sz="2000" b="1" dirty="0">
                <a:solidFill>
                  <a:srgbClr val="253746"/>
                </a:solidFill>
              </a:rPr>
              <a:t>on a </a:t>
            </a:r>
            <a:r>
              <a:rPr lang="en-GB" sz="2000" b="1" dirty="0">
                <a:solidFill>
                  <a:srgbClr val="FF0000"/>
                </a:solidFill>
              </a:rPr>
              <a:t>number line </a:t>
            </a:r>
            <a:r>
              <a:rPr lang="en-GB" sz="2000" b="1" dirty="0">
                <a:solidFill>
                  <a:srgbClr val="253746"/>
                </a:solidFill>
              </a:rPr>
              <a:t>to find the change…</a:t>
            </a:r>
          </a:p>
        </p:txBody>
      </p: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82050" y="4041698"/>
            <a:ext cx="4691053" cy="1038301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does each part of the bar model represent?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9480827-2FA4-4D4A-9A03-5B48FCA5E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18827" y="124022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BD0CFC-46A5-9E4E-9B32-6E1AD1ECBA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3144" y="16286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(Frog) to calculate change from £5, £10 and £20.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438" y="561899"/>
            <a:ext cx="1524000" cy="1562101"/>
            <a:chOff x="508000" y="876299"/>
            <a:chExt cx="1524000" cy="156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10521" r="77778" b="65320"/>
            <a:stretch/>
          </p:blipFill>
          <p:spPr>
            <a:xfrm>
              <a:off x="508000" y="876299"/>
              <a:ext cx="1524000" cy="1562101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942025" y="2124000"/>
              <a:ext cx="655949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£4.67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D0F444-5A21-4B28-9810-563DD9233290}"/>
              </a:ext>
            </a:extLst>
          </p:cNvPr>
          <p:cNvCxnSpPr>
            <a:cxnSpLocks/>
          </p:cNvCxnSpPr>
          <p:nvPr/>
        </p:nvCxnSpPr>
        <p:spPr>
          <a:xfrm>
            <a:off x="802438" y="3977932"/>
            <a:ext cx="7560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9D453B-D85F-4A9D-9EED-5BBB4E4A359F}"/>
              </a:ext>
            </a:extLst>
          </p:cNvPr>
          <p:cNvCxnSpPr/>
          <p:nvPr/>
        </p:nvCxnSpPr>
        <p:spPr>
          <a:xfrm flipH="1">
            <a:off x="1018438" y="3976757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E7B792-6AB5-413C-8697-DB3E3D37136B}"/>
              </a:ext>
            </a:extLst>
          </p:cNvPr>
          <p:cNvSpPr txBox="1"/>
          <p:nvPr/>
        </p:nvSpPr>
        <p:spPr>
          <a:xfrm>
            <a:off x="504000" y="4068000"/>
            <a:ext cx="79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£4.67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4C06F-C730-42C2-8C73-535D62ED34A0}"/>
              </a:ext>
            </a:extLst>
          </p:cNvPr>
          <p:cNvGrpSpPr/>
          <p:nvPr/>
        </p:nvGrpSpPr>
        <p:grpSpPr>
          <a:xfrm>
            <a:off x="956896" y="2994972"/>
            <a:ext cx="1060816" cy="1473138"/>
            <a:chOff x="2569986" y="3698215"/>
            <a:chExt cx="10515226" cy="14731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12E55F-4CB7-47FC-BD57-DE1427E1F75D}"/>
                </a:ext>
              </a:extLst>
            </p:cNvPr>
            <p:cNvCxnSpPr/>
            <p:nvPr/>
          </p:nvCxnSpPr>
          <p:spPr>
            <a:xfrm flipH="1">
              <a:off x="7926011" y="4680000"/>
              <a:ext cx="1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C76A2E-1F35-4AA9-9255-054E6D35133E}"/>
                </a:ext>
              </a:extLst>
            </p:cNvPr>
            <p:cNvSpPr txBox="1"/>
            <p:nvPr/>
          </p:nvSpPr>
          <p:spPr>
            <a:xfrm>
              <a:off x="2569996" y="4771243"/>
              <a:ext cx="10515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£4.70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597D42-C7D6-4DBC-837C-B296F121ADBC}"/>
                </a:ext>
              </a:extLst>
            </p:cNvPr>
            <p:cNvGrpSpPr/>
            <p:nvPr/>
          </p:nvGrpSpPr>
          <p:grpSpPr>
            <a:xfrm>
              <a:off x="2569986" y="3698215"/>
              <a:ext cx="5927583" cy="982960"/>
              <a:chOff x="4121910" y="3450136"/>
              <a:chExt cx="7557522" cy="1251517"/>
            </a:xfrm>
          </p:grpSpPr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E6ADE957-E3CC-42FE-A359-683733FD8F0B}"/>
                  </a:ext>
                </a:extLst>
              </p:cNvPr>
              <p:cNvSpPr/>
              <p:nvPr/>
            </p:nvSpPr>
            <p:spPr>
              <a:xfrm>
                <a:off x="4979024" y="3898270"/>
                <a:ext cx="5971685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669253-C939-4943-9267-4AF51C9C6379}"/>
                  </a:ext>
                </a:extLst>
              </p:cNvPr>
              <p:cNvSpPr txBox="1"/>
              <p:nvPr/>
            </p:nvSpPr>
            <p:spPr>
              <a:xfrm>
                <a:off x="4121910" y="3450136"/>
                <a:ext cx="7557522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FF0000"/>
                    </a:solidFill>
                    <a:latin typeface="Calibri" panose="020F0502020204030204"/>
                  </a:rPr>
                  <a:t>3p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5102460" y="5195073"/>
            <a:ext cx="3259978" cy="778307"/>
          </a:xfrm>
          <a:prstGeom prst="wedgeEllipseCallout">
            <a:avLst>
              <a:gd name="adj1" fmla="val 68090"/>
              <a:gd name="adj2" fmla="val 319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£5.33 </a:t>
            </a:r>
            <a:r>
              <a:rPr lang="en-GB" b="1" dirty="0">
                <a:solidFill>
                  <a:srgbClr val="FF0000"/>
                </a:solidFill>
              </a:rPr>
              <a:t>change!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8028000" y="3976757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7632000" y="4068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£10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1497232" y="2994972"/>
            <a:ext cx="1114790" cy="982960"/>
            <a:chOff x="5302197" y="3450136"/>
            <a:chExt cx="6030195" cy="1251517"/>
          </a:xfrm>
        </p:grpSpPr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5302197" y="3898270"/>
              <a:ext cx="6030195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6592253" y="3450136"/>
              <a:ext cx="3766872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30p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05BF8199-3D3A-4262-8CAB-4B6ADF12AE0C}"/>
              </a:ext>
            </a:extLst>
          </p:cNvPr>
          <p:cNvSpPr/>
          <p:nvPr/>
        </p:nvSpPr>
        <p:spPr>
          <a:xfrm>
            <a:off x="256438" y="2216387"/>
            <a:ext cx="2596912" cy="734254"/>
          </a:xfrm>
          <a:prstGeom prst="wedgeEllipseCallout">
            <a:avLst>
              <a:gd name="adj1" fmla="val -11803"/>
              <a:gd name="adj2" fmla="val 6422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Jump </a:t>
            </a:r>
            <a:r>
              <a:rPr lang="en-GB" b="1" dirty="0">
                <a:solidFill>
                  <a:srgbClr val="FF0000"/>
                </a:solidFill>
              </a:rPr>
              <a:t>3p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to the next 10p.</a:t>
            </a:r>
          </a:p>
        </p:txBody>
      </p: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3770971" y="4179605"/>
            <a:ext cx="3111391" cy="919876"/>
          </a:xfrm>
          <a:prstGeom prst="wedgeEllipseCallout">
            <a:avLst>
              <a:gd name="adj1" fmla="val 68090"/>
              <a:gd name="adj2" fmla="val 319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Add the jumps: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£5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FF0000"/>
                </a:solidFill>
              </a:rPr>
              <a:t>30p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FF0000"/>
                </a:solidFill>
              </a:rPr>
              <a:t>3p</a:t>
            </a:r>
            <a:r>
              <a:rPr lang="en-GB" b="1" dirty="0">
                <a:solidFill>
                  <a:srgbClr val="253746"/>
                </a:solidFill>
              </a:rPr>
              <a:t> = </a:t>
            </a:r>
            <a:r>
              <a:rPr lang="en-GB" b="1" dirty="0">
                <a:solidFill>
                  <a:srgbClr val="FF0000"/>
                </a:solidFill>
              </a:rPr>
              <a:t>£5.33</a:t>
            </a:r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01370" y="4542017"/>
            <a:ext cx="3516816" cy="1114927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Draw a line and mark </a:t>
            </a:r>
            <a:r>
              <a:rPr lang="en-GB" b="1" dirty="0">
                <a:solidFill>
                  <a:srgbClr val="FF0000"/>
                </a:solidFill>
              </a:rPr>
              <a:t>£4.67 on the left </a:t>
            </a:r>
            <a:r>
              <a:rPr lang="en-GB" b="1" dirty="0">
                <a:solidFill>
                  <a:srgbClr val="253746"/>
                </a:solidFill>
              </a:rPr>
              <a:t>and</a:t>
            </a:r>
            <a:r>
              <a:rPr lang="en-GB" b="1" dirty="0">
                <a:solidFill>
                  <a:srgbClr val="FF0000"/>
                </a:solidFill>
              </a:rPr>
              <a:t> £10 on the right.</a:t>
            </a:r>
          </a:p>
        </p:txBody>
      </p: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5EE4C43E-94F4-445C-B2CA-8B84C51E4C93}"/>
              </a:ext>
            </a:extLst>
          </p:cNvPr>
          <p:cNvSpPr/>
          <p:nvPr/>
        </p:nvSpPr>
        <p:spPr>
          <a:xfrm>
            <a:off x="3210021" y="2179070"/>
            <a:ext cx="2112284" cy="771571"/>
          </a:xfrm>
          <a:prstGeom prst="wedgeEllipseCallout">
            <a:avLst>
              <a:gd name="adj1" fmla="val -21572"/>
              <a:gd name="adj2" fmla="val 7358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FF0000"/>
                </a:solidFill>
              </a:rPr>
              <a:t>30p </a:t>
            </a:r>
            <a:r>
              <a:rPr lang="en-GB" b="1" dirty="0">
                <a:solidFill>
                  <a:srgbClr val="253746"/>
                </a:solidFill>
              </a:rPr>
              <a:t>to £5.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2" y="829500"/>
            <a:ext cx="1878525" cy="98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2628000" y="3978000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2268000" y="4068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£5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2599200" y="2994972"/>
            <a:ext cx="5446210" cy="982960"/>
            <a:chOff x="5302197" y="3450136"/>
            <a:chExt cx="6030195" cy="1251517"/>
          </a:xfrm>
        </p:grpSpPr>
        <p:sp>
          <p:nvSpPr>
            <p:cNvPr id="36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5302197" y="3898270"/>
              <a:ext cx="6030195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6592253" y="3450136"/>
              <a:ext cx="3766872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£5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8" name="Speech Bubble: Rectangle with Corners Rounded 10">
            <a:extLst>
              <a:ext uri="{FF2B5EF4-FFF2-40B4-BE49-F238E27FC236}">
                <a16:creationId xmlns:a16="http://schemas.microsoft.com/office/drawing/2014/main" id="{5EE4C43E-94F4-445C-B2CA-8B84C51E4C93}"/>
              </a:ext>
            </a:extLst>
          </p:cNvPr>
          <p:cNvSpPr/>
          <p:nvPr/>
        </p:nvSpPr>
        <p:spPr>
          <a:xfrm>
            <a:off x="5826221" y="2191741"/>
            <a:ext cx="2112284" cy="771571"/>
          </a:xfrm>
          <a:prstGeom prst="wedgeEllipseCallout">
            <a:avLst>
              <a:gd name="adj1" fmla="val 1877"/>
              <a:gd name="adj2" fmla="val 7193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and then </a:t>
            </a:r>
            <a:r>
              <a:rPr lang="en-GB" b="1" dirty="0">
                <a:solidFill>
                  <a:srgbClr val="FF0000"/>
                </a:solidFill>
              </a:rPr>
              <a:t>£5 </a:t>
            </a:r>
            <a:r>
              <a:rPr lang="en-GB" b="1" dirty="0">
                <a:solidFill>
                  <a:srgbClr val="253746"/>
                </a:solidFill>
              </a:rPr>
              <a:t>to £10.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E1CB8E6-CEE8-8F4F-A7DE-1F414270E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30569" y="121524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A3AD08-CFCD-A74F-8939-3DEC5651FE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36153" y="261620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5B4BFF-322A-C946-AFAF-161278F0C1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36153" y="3971441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ED563A-263C-AD49-B62C-A1362091326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80166" y="53723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7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7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/>
      <p:bldP spid="22" grpId="0" animBg="1"/>
      <p:bldP spid="24" grpId="0"/>
      <p:bldP spid="28" grpId="0" animBg="1"/>
      <p:bldP spid="29" grpId="0" animBg="1"/>
      <p:bldP spid="30" grpId="0" animBg="1"/>
      <p:bldP spid="31" grpId="0" animBg="1"/>
      <p:bldP spid="34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(Frog) to calculate change from £5, £10 and £20.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438" y="561899"/>
            <a:ext cx="1524000" cy="1562101"/>
            <a:chOff x="508000" y="876299"/>
            <a:chExt cx="1524000" cy="156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10521" r="77778" b="65320"/>
            <a:stretch/>
          </p:blipFill>
          <p:spPr>
            <a:xfrm>
              <a:off x="508000" y="876299"/>
              <a:ext cx="1524000" cy="1562101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942025" y="2124000"/>
              <a:ext cx="655949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£4.67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D0F444-5A21-4B28-9810-563DD9233290}"/>
              </a:ext>
            </a:extLst>
          </p:cNvPr>
          <p:cNvCxnSpPr>
            <a:cxnSpLocks/>
          </p:cNvCxnSpPr>
          <p:nvPr/>
        </p:nvCxnSpPr>
        <p:spPr>
          <a:xfrm>
            <a:off x="802438" y="3977932"/>
            <a:ext cx="7560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9D453B-D85F-4A9D-9EED-5BBB4E4A359F}"/>
              </a:ext>
            </a:extLst>
          </p:cNvPr>
          <p:cNvCxnSpPr/>
          <p:nvPr/>
        </p:nvCxnSpPr>
        <p:spPr>
          <a:xfrm flipH="1">
            <a:off x="1018438" y="3976757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E7B792-6AB5-413C-8697-DB3E3D37136B}"/>
              </a:ext>
            </a:extLst>
          </p:cNvPr>
          <p:cNvSpPr txBox="1"/>
          <p:nvPr/>
        </p:nvSpPr>
        <p:spPr>
          <a:xfrm>
            <a:off x="504000" y="4068000"/>
            <a:ext cx="79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£4.67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4C06F-C730-42C2-8C73-535D62ED34A0}"/>
              </a:ext>
            </a:extLst>
          </p:cNvPr>
          <p:cNvGrpSpPr/>
          <p:nvPr/>
        </p:nvGrpSpPr>
        <p:grpSpPr>
          <a:xfrm>
            <a:off x="956896" y="2994972"/>
            <a:ext cx="1060816" cy="1473138"/>
            <a:chOff x="2569986" y="3698215"/>
            <a:chExt cx="10515226" cy="14731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12E55F-4CB7-47FC-BD57-DE1427E1F75D}"/>
                </a:ext>
              </a:extLst>
            </p:cNvPr>
            <p:cNvCxnSpPr/>
            <p:nvPr/>
          </p:nvCxnSpPr>
          <p:spPr>
            <a:xfrm flipH="1">
              <a:off x="7926011" y="4680000"/>
              <a:ext cx="1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C76A2E-1F35-4AA9-9255-054E6D35133E}"/>
                </a:ext>
              </a:extLst>
            </p:cNvPr>
            <p:cNvSpPr txBox="1"/>
            <p:nvPr/>
          </p:nvSpPr>
          <p:spPr>
            <a:xfrm>
              <a:off x="2569996" y="4771243"/>
              <a:ext cx="10515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£4.70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597D42-C7D6-4DBC-837C-B296F121ADBC}"/>
                </a:ext>
              </a:extLst>
            </p:cNvPr>
            <p:cNvGrpSpPr/>
            <p:nvPr/>
          </p:nvGrpSpPr>
          <p:grpSpPr>
            <a:xfrm>
              <a:off x="2569986" y="3698215"/>
              <a:ext cx="5927583" cy="982960"/>
              <a:chOff x="4121910" y="3450136"/>
              <a:chExt cx="7557522" cy="1251517"/>
            </a:xfrm>
          </p:grpSpPr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E6ADE957-E3CC-42FE-A359-683733FD8F0B}"/>
                  </a:ext>
                </a:extLst>
              </p:cNvPr>
              <p:cNvSpPr/>
              <p:nvPr/>
            </p:nvSpPr>
            <p:spPr>
              <a:xfrm>
                <a:off x="4979024" y="3898270"/>
                <a:ext cx="5971685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669253-C939-4943-9267-4AF51C9C6379}"/>
                  </a:ext>
                </a:extLst>
              </p:cNvPr>
              <p:cNvSpPr txBox="1"/>
              <p:nvPr/>
            </p:nvSpPr>
            <p:spPr>
              <a:xfrm>
                <a:off x="4121910" y="3450136"/>
                <a:ext cx="7557522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FF0000"/>
                    </a:solidFill>
                    <a:latin typeface="Calibri" panose="020F0502020204030204"/>
                  </a:rPr>
                  <a:t>3p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631486" y="4636419"/>
            <a:ext cx="3259978" cy="778307"/>
          </a:xfrm>
          <a:prstGeom prst="wedgeEllipseCallout">
            <a:avLst>
              <a:gd name="adj1" fmla="val 68090"/>
              <a:gd name="adj2" fmla="val 319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£15.33 </a:t>
            </a:r>
            <a:r>
              <a:rPr lang="en-GB" b="1" dirty="0">
                <a:solidFill>
                  <a:srgbClr val="FF0000"/>
                </a:solidFill>
              </a:rPr>
              <a:t>change!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8028000" y="3976757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7632000" y="4068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£10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1497232" y="2994972"/>
            <a:ext cx="1114790" cy="982960"/>
            <a:chOff x="5302197" y="3450136"/>
            <a:chExt cx="6030195" cy="1251517"/>
          </a:xfrm>
        </p:grpSpPr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5302197" y="3898270"/>
              <a:ext cx="6030195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6592253" y="3450136"/>
              <a:ext cx="3766872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30p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95700" y="4468110"/>
            <a:ext cx="3516816" cy="1114927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£20 would go on the right.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2628000" y="3978000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2268000" y="4068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£5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Freeform: Shape 18">
            <a:extLst>
              <a:ext uri="{FF2B5EF4-FFF2-40B4-BE49-F238E27FC236}">
                <a16:creationId xmlns:a16="http://schemas.microsoft.com/office/drawing/2014/main" id="{1CC24948-7DA2-4E24-93F8-2483435CA39D}"/>
              </a:ext>
            </a:extLst>
          </p:cNvPr>
          <p:cNvSpPr/>
          <p:nvPr/>
        </p:nvSpPr>
        <p:spPr>
          <a:xfrm>
            <a:off x="2599200" y="3346943"/>
            <a:ext cx="5446210" cy="630989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214EBE-9312-4487-AE3F-618180CB714C}"/>
              </a:ext>
            </a:extLst>
          </p:cNvPr>
          <p:cNvSpPr txBox="1"/>
          <p:nvPr/>
        </p:nvSpPr>
        <p:spPr>
          <a:xfrm>
            <a:off x="3764323" y="2994972"/>
            <a:ext cx="340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/>
              </a:rPr>
              <a:t>£5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46" y="704849"/>
            <a:ext cx="1845154" cy="96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75100" y="561899"/>
            <a:ext cx="4859215" cy="1427701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if you paid with a £20 note instead? What would be the same? Different?</a:t>
            </a:r>
          </a:p>
        </p:txBody>
      </p: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082360" y="2124000"/>
            <a:ext cx="3516816" cy="890527"/>
          </a:xfrm>
          <a:prstGeom prst="wedgeEllipseCallout">
            <a:avLst>
              <a:gd name="adj1" fmla="val 37605"/>
              <a:gd name="adj2" fmla="val -526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The last jump would be £15.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7632000" y="4068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FF0000"/>
                </a:solidFill>
                <a:latin typeface="Calibri" panose="020F0502020204030204"/>
              </a:rPr>
              <a:t>£20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214EBE-9312-4487-AE3F-618180CB714C}"/>
              </a:ext>
            </a:extLst>
          </p:cNvPr>
          <p:cNvSpPr txBox="1"/>
          <p:nvPr/>
        </p:nvSpPr>
        <p:spPr>
          <a:xfrm>
            <a:off x="3764322" y="2955654"/>
            <a:ext cx="340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/>
              </a:rPr>
              <a:t>£15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CF85D7-4E94-3C49-B188-0CBDE6258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39349" y="155499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765827-313C-AE46-B462-C4032E4366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39349" y="1261138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23F35E-E6D3-184F-AE0C-E8BF804EA8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75885" y="2509986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4721D3-B75B-B84B-A596-8404CEF428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28209" y="3535215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89A3995-65E1-0E4B-8A68-5EF0C96214A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33554" y="4762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8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4" grpId="0"/>
      <p:bldP spid="30" grpId="0" animBg="1"/>
      <p:bldP spid="37" grpId="0"/>
      <p:bldP spid="40" grpId="0" animBg="1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3440</TotalTime>
  <Words>363</Words>
  <Application>Microsoft Office PowerPoint</Application>
  <PresentationFormat>On-screen Show (4:3)</PresentationFormat>
  <Paragraphs>68</Paragraphs>
  <Slides>4</Slides>
  <Notes>4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248</cp:revision>
  <dcterms:created xsi:type="dcterms:W3CDTF">2018-09-13T11:08:58Z</dcterms:created>
  <dcterms:modified xsi:type="dcterms:W3CDTF">2020-05-18T07:02:50Z</dcterms:modified>
</cp:coreProperties>
</file>