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317" r:id="rId2"/>
    <p:sldId id="279" r:id="rId3"/>
    <p:sldId id="316" r:id="rId4"/>
    <p:sldId id="29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EA7600"/>
    <a:srgbClr val="1F4E79"/>
    <a:srgbClr val="BDD7EE"/>
    <a:srgbClr val="E6E6E6"/>
    <a:srgbClr val="FFE699"/>
    <a:srgbClr val="F2F2F2"/>
    <a:srgbClr val="FFF2CC"/>
    <a:srgbClr val="9AF67A"/>
    <a:srgbClr val="85F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20" autoAdjust="0"/>
    <p:restoredTop sz="94249" autoAdjust="0"/>
  </p:normalViewPr>
  <p:slideViewPr>
    <p:cSldViewPr snapToGrid="0">
      <p:cViewPr varScale="1">
        <p:scale>
          <a:sx n="68" d="100"/>
          <a:sy n="68" d="100"/>
        </p:scale>
        <p:origin x="1578" y="72"/>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08/06/2020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209467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3-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3</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3</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3</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3</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2F2F2"/>
            </a:gs>
            <a:gs pos="0">
              <a:srgbClr val="FFF2CC"/>
            </a:gs>
            <a:gs pos="100000">
              <a:srgbClr val="FFE6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3</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3" Type="http://schemas.microsoft.com/office/2007/relationships/media" Target="../media/media2.m4a"/><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image" Target="../media/image2.png"/><Relationship Id="rId2" Type="http://schemas.openxmlformats.org/officeDocument/2006/relationships/audio" Target="../media/media1.m4a"/><Relationship Id="rId16" Type="http://schemas.openxmlformats.org/officeDocument/2006/relationships/notesSlide" Target="../notesSlides/notesSlide1.xml"/><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5" Type="http://schemas.openxmlformats.org/officeDocument/2006/relationships/slideLayout" Target="../slideLayouts/slideLayout12.xml"/><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s>
</file>

<file path=ppt/slides/_rels/slide2.xml.rels><?xml version="1.0" encoding="UTF-8" standalone="yes"?>
<Relationships xmlns="http://schemas.openxmlformats.org/package/2006/relationships"><Relationship Id="rId8" Type="http://schemas.openxmlformats.org/officeDocument/2006/relationships/audio" Target="../media/media11.m4a"/><Relationship Id="rId13" Type="http://schemas.openxmlformats.org/officeDocument/2006/relationships/image" Target="../media/image2.png"/><Relationship Id="rId3" Type="http://schemas.microsoft.com/office/2007/relationships/media" Target="../media/media9.m4a"/><Relationship Id="rId7" Type="http://schemas.microsoft.com/office/2007/relationships/media" Target="../media/media11.m4a"/><Relationship Id="rId12" Type="http://schemas.openxmlformats.org/officeDocument/2006/relationships/notesSlide" Target="../notesSlides/notesSlide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media10.m4a"/><Relationship Id="rId11" Type="http://schemas.openxmlformats.org/officeDocument/2006/relationships/slideLayout" Target="../slideLayouts/slideLayout12.xml"/><Relationship Id="rId5" Type="http://schemas.microsoft.com/office/2007/relationships/media" Target="../media/media10.m4a"/><Relationship Id="rId10" Type="http://schemas.openxmlformats.org/officeDocument/2006/relationships/audio" Target="../media/media12.m4a"/><Relationship Id="rId4" Type="http://schemas.openxmlformats.org/officeDocument/2006/relationships/audio" Target="../media/media9.m4a"/><Relationship Id="rId9" Type="http://schemas.microsoft.com/office/2007/relationships/media" Target="../media/media1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audio" Target="../media/media17.m4a"/><Relationship Id="rId3" Type="http://schemas.microsoft.com/office/2007/relationships/media" Target="../media/media15.m4a"/><Relationship Id="rId7" Type="http://schemas.microsoft.com/office/2007/relationships/media" Target="../media/media17.m4a"/><Relationship Id="rId12"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audio" Target="../media/media16.m4a"/><Relationship Id="rId11" Type="http://schemas.openxmlformats.org/officeDocument/2006/relationships/image" Target="../media/image3.png"/><Relationship Id="rId5" Type="http://schemas.microsoft.com/office/2007/relationships/media" Target="../media/media16.m4a"/><Relationship Id="rId10" Type="http://schemas.openxmlformats.org/officeDocument/2006/relationships/notesSlide" Target="../notesSlides/notesSlide4.xml"/><Relationship Id="rId4" Type="http://schemas.openxmlformats.org/officeDocument/2006/relationships/audio" Target="../media/media15.m4a"/><Relationship Id="rId9"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Revise using expanded and compact addition to add any pair of 3-digit numbers.</a:t>
            </a:r>
          </a:p>
        </p:txBody>
      </p:sp>
      <p:sp>
        <p:nvSpPr>
          <p:cNvPr id="5" name="Folded Corner 4"/>
          <p:cNvSpPr/>
          <p:nvPr/>
        </p:nvSpPr>
        <p:spPr>
          <a:xfrm>
            <a:off x="1283179" y="3150193"/>
            <a:ext cx="2519999"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6" name="Straight Connector 5"/>
          <p:cNvCxnSpPr/>
          <p:nvPr/>
        </p:nvCxnSpPr>
        <p:spPr>
          <a:xfrm>
            <a:off x="1924586" y="4326657"/>
            <a:ext cx="1361485" cy="2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429" y="4326657"/>
            <a:ext cx="860779" cy="430887"/>
          </a:xfrm>
          <a:prstGeom prst="rect">
            <a:avLst/>
          </a:prstGeom>
          <a:noFill/>
        </p:spPr>
        <p:txBody>
          <a:bodyPr wrap="square" rtlCol="0">
            <a:spAutoFit/>
          </a:bodyPr>
          <a:lstStyle/>
          <a:p>
            <a:r>
              <a:rPr lang="en-GB" sz="2200" b="1" dirty="0">
                <a:solidFill>
                  <a:srgbClr val="C00000"/>
                </a:solidFill>
              </a:rPr>
              <a:t>1200</a:t>
            </a:r>
          </a:p>
        </p:txBody>
      </p:sp>
      <p:sp>
        <p:nvSpPr>
          <p:cNvPr id="8" name="TextBox 7"/>
          <p:cNvSpPr txBox="1"/>
          <p:nvPr/>
        </p:nvSpPr>
        <p:spPr>
          <a:xfrm>
            <a:off x="2536586" y="4326657"/>
            <a:ext cx="688622" cy="430887"/>
          </a:xfrm>
          <a:prstGeom prst="rect">
            <a:avLst/>
          </a:prstGeom>
          <a:noFill/>
        </p:spPr>
        <p:txBody>
          <a:bodyPr wrap="square" rtlCol="0">
            <a:spAutoFit/>
          </a:bodyPr>
          <a:lstStyle/>
          <a:p>
            <a:r>
              <a:rPr lang="en-GB" sz="2200" b="1" dirty="0">
                <a:solidFill>
                  <a:srgbClr val="C00000"/>
                </a:solidFill>
              </a:rPr>
              <a:t>20</a:t>
            </a:r>
          </a:p>
        </p:txBody>
      </p:sp>
      <p:sp>
        <p:nvSpPr>
          <p:cNvPr id="9" name="TextBox 8"/>
          <p:cNvSpPr txBox="1"/>
          <p:nvPr/>
        </p:nvSpPr>
        <p:spPr>
          <a:xfrm>
            <a:off x="3004586" y="4326657"/>
            <a:ext cx="688622" cy="430887"/>
          </a:xfrm>
          <a:prstGeom prst="rect">
            <a:avLst/>
          </a:prstGeom>
          <a:noFill/>
        </p:spPr>
        <p:txBody>
          <a:bodyPr wrap="square" rtlCol="0">
            <a:spAutoFit/>
          </a:bodyPr>
          <a:lstStyle/>
          <a:p>
            <a:r>
              <a:rPr lang="en-GB" sz="2200" b="1" dirty="0">
                <a:solidFill>
                  <a:srgbClr val="C00000"/>
                </a:solidFill>
              </a:rPr>
              <a:t>1</a:t>
            </a:r>
          </a:p>
        </p:txBody>
      </p:sp>
      <p:sp>
        <p:nvSpPr>
          <p:cNvPr id="11" name="TextBox 10"/>
          <p:cNvSpPr txBox="1"/>
          <p:nvPr/>
        </p:nvSpPr>
        <p:spPr>
          <a:xfrm>
            <a:off x="1924586" y="3533804"/>
            <a:ext cx="688622" cy="430887"/>
          </a:xfrm>
          <a:prstGeom prst="rect">
            <a:avLst/>
          </a:prstGeom>
          <a:noFill/>
        </p:spPr>
        <p:txBody>
          <a:bodyPr wrap="square" rtlCol="0">
            <a:spAutoFit/>
          </a:bodyPr>
          <a:lstStyle/>
          <a:p>
            <a:r>
              <a:rPr lang="en-GB" sz="2200" b="1" dirty="0"/>
              <a:t>500</a:t>
            </a:r>
          </a:p>
        </p:txBody>
      </p:sp>
      <p:sp>
        <p:nvSpPr>
          <p:cNvPr id="13" name="TextBox 12"/>
          <p:cNvSpPr txBox="1"/>
          <p:nvPr/>
        </p:nvSpPr>
        <p:spPr>
          <a:xfrm>
            <a:off x="2536586" y="3533804"/>
            <a:ext cx="688622" cy="430887"/>
          </a:xfrm>
          <a:prstGeom prst="rect">
            <a:avLst/>
          </a:prstGeom>
          <a:noFill/>
        </p:spPr>
        <p:txBody>
          <a:bodyPr wrap="square" rtlCol="0">
            <a:spAutoFit/>
          </a:bodyPr>
          <a:lstStyle/>
          <a:p>
            <a:r>
              <a:rPr lang="en-GB" sz="2200" b="1" dirty="0"/>
              <a:t>60</a:t>
            </a:r>
          </a:p>
        </p:txBody>
      </p:sp>
      <p:sp>
        <p:nvSpPr>
          <p:cNvPr id="14" name="TextBox 13"/>
          <p:cNvSpPr txBox="1"/>
          <p:nvPr/>
        </p:nvSpPr>
        <p:spPr>
          <a:xfrm>
            <a:off x="3004586" y="3533804"/>
            <a:ext cx="688622" cy="430887"/>
          </a:xfrm>
          <a:prstGeom prst="rect">
            <a:avLst/>
          </a:prstGeom>
          <a:noFill/>
        </p:spPr>
        <p:txBody>
          <a:bodyPr wrap="square" rtlCol="0">
            <a:spAutoFit/>
          </a:bodyPr>
          <a:lstStyle/>
          <a:p>
            <a:r>
              <a:rPr lang="en-GB" sz="2200" b="1" dirty="0"/>
              <a:t>7</a:t>
            </a:r>
          </a:p>
        </p:txBody>
      </p:sp>
      <p:sp>
        <p:nvSpPr>
          <p:cNvPr id="15" name="TextBox 14"/>
          <p:cNvSpPr txBox="1"/>
          <p:nvPr/>
        </p:nvSpPr>
        <p:spPr>
          <a:xfrm>
            <a:off x="1924586" y="3139589"/>
            <a:ext cx="688622" cy="430887"/>
          </a:xfrm>
          <a:prstGeom prst="rect">
            <a:avLst/>
          </a:prstGeom>
          <a:noFill/>
        </p:spPr>
        <p:txBody>
          <a:bodyPr wrap="square" rtlCol="0">
            <a:spAutoFit/>
          </a:bodyPr>
          <a:lstStyle/>
          <a:p>
            <a:r>
              <a:rPr lang="en-GB" sz="2200" b="1" dirty="0"/>
              <a:t>600</a:t>
            </a:r>
          </a:p>
        </p:txBody>
      </p:sp>
      <p:sp>
        <p:nvSpPr>
          <p:cNvPr id="16" name="TextBox 15"/>
          <p:cNvSpPr txBox="1"/>
          <p:nvPr/>
        </p:nvSpPr>
        <p:spPr>
          <a:xfrm>
            <a:off x="2536586" y="3139589"/>
            <a:ext cx="688622" cy="430887"/>
          </a:xfrm>
          <a:prstGeom prst="rect">
            <a:avLst/>
          </a:prstGeom>
          <a:noFill/>
        </p:spPr>
        <p:txBody>
          <a:bodyPr wrap="square" rtlCol="0">
            <a:spAutoFit/>
          </a:bodyPr>
          <a:lstStyle/>
          <a:p>
            <a:r>
              <a:rPr lang="en-GB" sz="2200" b="1" dirty="0"/>
              <a:t>50</a:t>
            </a:r>
          </a:p>
        </p:txBody>
      </p:sp>
      <p:sp>
        <p:nvSpPr>
          <p:cNvPr id="17" name="TextBox 16"/>
          <p:cNvSpPr txBox="1"/>
          <p:nvPr/>
        </p:nvSpPr>
        <p:spPr>
          <a:xfrm>
            <a:off x="3004586" y="3139589"/>
            <a:ext cx="688622" cy="430887"/>
          </a:xfrm>
          <a:prstGeom prst="rect">
            <a:avLst/>
          </a:prstGeom>
          <a:noFill/>
        </p:spPr>
        <p:txBody>
          <a:bodyPr wrap="square" rtlCol="0">
            <a:spAutoFit/>
          </a:bodyPr>
          <a:lstStyle/>
          <a:p>
            <a:r>
              <a:rPr lang="en-GB" sz="2200" b="1" dirty="0"/>
              <a:t>4</a:t>
            </a:r>
          </a:p>
        </p:txBody>
      </p:sp>
      <p:sp>
        <p:nvSpPr>
          <p:cNvPr id="18" name="TextBox 17"/>
          <p:cNvSpPr txBox="1"/>
          <p:nvPr/>
        </p:nvSpPr>
        <p:spPr>
          <a:xfrm>
            <a:off x="1580274" y="3533804"/>
            <a:ext cx="344311" cy="430887"/>
          </a:xfrm>
          <a:prstGeom prst="rect">
            <a:avLst/>
          </a:prstGeom>
          <a:noFill/>
        </p:spPr>
        <p:txBody>
          <a:bodyPr wrap="square" rtlCol="0">
            <a:spAutoFit/>
          </a:bodyPr>
          <a:lstStyle/>
          <a:p>
            <a:r>
              <a:rPr lang="en-GB" sz="2200" b="1" dirty="0"/>
              <a:t>+</a:t>
            </a:r>
          </a:p>
        </p:txBody>
      </p:sp>
      <p:sp>
        <p:nvSpPr>
          <p:cNvPr id="19" name="TextBox 18"/>
          <p:cNvSpPr txBox="1"/>
          <p:nvPr/>
        </p:nvSpPr>
        <p:spPr>
          <a:xfrm>
            <a:off x="1923600" y="3894657"/>
            <a:ext cx="688622" cy="430887"/>
          </a:xfrm>
          <a:prstGeom prst="rect">
            <a:avLst/>
          </a:prstGeom>
          <a:noFill/>
        </p:spPr>
        <p:txBody>
          <a:bodyPr wrap="square" rtlCol="0">
            <a:spAutoFit/>
          </a:bodyPr>
          <a:lstStyle/>
          <a:p>
            <a:r>
              <a:rPr lang="en-GB" sz="2200" b="1" dirty="0"/>
              <a:t>100</a:t>
            </a:r>
          </a:p>
        </p:txBody>
      </p:sp>
      <p:sp>
        <p:nvSpPr>
          <p:cNvPr id="21" name="TextBox 20"/>
          <p:cNvSpPr txBox="1"/>
          <p:nvPr/>
        </p:nvSpPr>
        <p:spPr>
          <a:xfrm>
            <a:off x="920361" y="5001946"/>
            <a:ext cx="2446504" cy="461665"/>
          </a:xfrm>
          <a:prstGeom prst="rect">
            <a:avLst/>
          </a:prstGeom>
          <a:solidFill>
            <a:schemeClr val="bg1"/>
          </a:solidFill>
          <a:ln w="12700">
            <a:solidFill>
              <a:schemeClr val="tx1"/>
            </a:solidFill>
          </a:ln>
          <a:effectLst>
            <a:outerShdw blurRad="50800" dist="38100" dir="6000000" algn="t" rotWithShape="0">
              <a:prstClr val="black">
                <a:alpha val="40000"/>
              </a:prstClr>
            </a:outerShdw>
          </a:effectLst>
        </p:spPr>
        <p:txBody>
          <a:bodyPr wrap="none" rtlCol="0">
            <a:spAutoFit/>
          </a:bodyPr>
          <a:lstStyle/>
          <a:p>
            <a:r>
              <a:rPr lang="en-GB" sz="2000" b="1" dirty="0"/>
              <a:t>1200 + 20 + 1 = </a:t>
            </a:r>
            <a:r>
              <a:rPr lang="en-GB" sz="2400" b="1" dirty="0">
                <a:solidFill>
                  <a:srgbClr val="C00000"/>
                </a:solidFill>
              </a:rPr>
              <a:t>1221</a:t>
            </a:r>
            <a:endParaRPr lang="en-GB" sz="2000" b="1" dirty="0">
              <a:solidFill>
                <a:srgbClr val="C00000"/>
              </a:solidFill>
            </a:endParaRPr>
          </a:p>
        </p:txBody>
      </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1283179" y="1984724"/>
            <a:ext cx="4040616" cy="703012"/>
          </a:xfrm>
          <a:prstGeom prst="wedgeEllipseCallout">
            <a:avLst>
              <a:gd name="adj1" fmla="val -24733"/>
              <a:gd name="adj2" fmla="val 786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First let’s check using </a:t>
            </a:r>
            <a:r>
              <a:rPr lang="en-GB" b="1" dirty="0">
                <a:solidFill>
                  <a:srgbClr val="FF0000"/>
                </a:solidFill>
              </a:rPr>
              <a:t>expanded addition</a:t>
            </a:r>
            <a:r>
              <a:rPr lang="en-GB" b="1" dirty="0">
                <a:solidFill>
                  <a:srgbClr val="253746"/>
                </a:solidFill>
              </a:rPr>
              <a:t>.</a:t>
            </a:r>
          </a:p>
        </p:txBody>
      </p:sp>
      <p:sp>
        <p:nvSpPr>
          <p:cNvPr id="38" name="Speech Bubble: Rectangle with Corners Rounded 10">
            <a:extLst>
              <a:ext uri="{FF2B5EF4-FFF2-40B4-BE49-F238E27FC236}">
                <a16:creationId xmlns:a16="http://schemas.microsoft.com/office/drawing/2014/main" id="{CD2579CE-2DB8-4F93-8ECD-0E9BF715B235}"/>
              </a:ext>
            </a:extLst>
          </p:cNvPr>
          <p:cNvSpPr/>
          <p:nvPr/>
        </p:nvSpPr>
        <p:spPr>
          <a:xfrm>
            <a:off x="3693208" y="519557"/>
            <a:ext cx="5096130" cy="1344094"/>
          </a:xfrm>
          <a:prstGeom prst="wedgeEllipseCallout">
            <a:avLst>
              <a:gd name="adj1" fmla="val -61316"/>
              <a:gd name="adj2" fmla="val -423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Today we are going to revise the </a:t>
            </a:r>
            <a:r>
              <a:rPr lang="en-GB" b="1" dirty="0">
                <a:solidFill>
                  <a:srgbClr val="FF0000"/>
                </a:solidFill>
              </a:rPr>
              <a:t>expanded</a:t>
            </a:r>
            <a:r>
              <a:rPr lang="en-GB" b="1" dirty="0">
                <a:solidFill>
                  <a:srgbClr val="253746"/>
                </a:solidFill>
              </a:rPr>
              <a:t> or </a:t>
            </a:r>
            <a:r>
              <a:rPr lang="en-GB" b="1" dirty="0">
                <a:solidFill>
                  <a:srgbClr val="FF0000"/>
                </a:solidFill>
              </a:rPr>
              <a:t>compact </a:t>
            </a:r>
            <a:r>
              <a:rPr lang="en-GB" b="1" dirty="0">
                <a:solidFill>
                  <a:srgbClr val="253746"/>
                </a:solidFill>
              </a:rPr>
              <a:t>layouts for adding 3-digit numbers.</a:t>
            </a:r>
          </a:p>
        </p:txBody>
      </p:sp>
      <p:sp>
        <p:nvSpPr>
          <p:cNvPr id="40" name="TextBox 39"/>
          <p:cNvSpPr txBox="1"/>
          <p:nvPr/>
        </p:nvSpPr>
        <p:spPr>
          <a:xfrm>
            <a:off x="2535600" y="3895200"/>
            <a:ext cx="688622" cy="430887"/>
          </a:xfrm>
          <a:prstGeom prst="rect">
            <a:avLst/>
          </a:prstGeom>
          <a:noFill/>
        </p:spPr>
        <p:txBody>
          <a:bodyPr wrap="square" rtlCol="0">
            <a:spAutoFit/>
          </a:bodyPr>
          <a:lstStyle/>
          <a:p>
            <a:r>
              <a:rPr lang="en-GB" sz="2200" b="1" dirty="0"/>
              <a:t>10</a:t>
            </a:r>
          </a:p>
        </p:txBody>
      </p:sp>
      <p:sp>
        <p:nvSpPr>
          <p:cNvPr id="43" name="Rectangle 42"/>
          <p:cNvSpPr/>
          <p:nvPr/>
        </p:nvSpPr>
        <p:spPr>
          <a:xfrm>
            <a:off x="1634118" y="848336"/>
            <a:ext cx="1478290" cy="461665"/>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none">
            <a:spAutoFit/>
          </a:bodyPr>
          <a:lstStyle/>
          <a:p>
            <a:r>
              <a:rPr lang="en-GB" sz="2400" b="1" dirty="0"/>
              <a:t>654 + 567 </a:t>
            </a:r>
          </a:p>
        </p:txBody>
      </p:sp>
      <p:sp>
        <p:nvSpPr>
          <p:cNvPr id="45" name="Speech Bubble: Rectangle with Corners Rounded 10">
            <a:extLst>
              <a:ext uri="{FF2B5EF4-FFF2-40B4-BE49-F238E27FC236}">
                <a16:creationId xmlns:a16="http://schemas.microsoft.com/office/drawing/2014/main" id="{CD2579CE-2DB8-4F93-8ECD-0E9BF715B235}"/>
              </a:ext>
            </a:extLst>
          </p:cNvPr>
          <p:cNvSpPr/>
          <p:nvPr/>
        </p:nvSpPr>
        <p:spPr>
          <a:xfrm>
            <a:off x="4272428" y="2986024"/>
            <a:ext cx="4461543" cy="1754891"/>
          </a:xfrm>
          <a:prstGeom prst="wedgeEllipseCallout">
            <a:avLst>
              <a:gd name="adj1" fmla="val -40183"/>
              <a:gd name="adj2" fmla="val 6584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First, partition the numbers and set them out in columns, according to their place value.</a:t>
            </a:r>
            <a:br>
              <a:rPr lang="en-GB" b="1" dirty="0">
                <a:solidFill>
                  <a:srgbClr val="253746"/>
                </a:solidFill>
              </a:rPr>
            </a:br>
            <a:r>
              <a:rPr lang="en-GB" b="1" dirty="0">
                <a:solidFill>
                  <a:srgbClr val="253746"/>
                </a:solidFill>
              </a:rPr>
              <a:t>Leave a space, then draw a line to write the answer below.</a:t>
            </a:r>
          </a:p>
        </p:txBody>
      </p:sp>
      <p:sp>
        <p:nvSpPr>
          <p:cNvPr id="46" name="Speech Bubble: Rectangle with Corners Rounded 10">
            <a:extLst>
              <a:ext uri="{FF2B5EF4-FFF2-40B4-BE49-F238E27FC236}">
                <a16:creationId xmlns:a16="http://schemas.microsoft.com/office/drawing/2014/main" id="{CD2579CE-2DB8-4F93-8ECD-0E9BF715B235}"/>
              </a:ext>
            </a:extLst>
          </p:cNvPr>
          <p:cNvSpPr/>
          <p:nvPr/>
        </p:nvSpPr>
        <p:spPr>
          <a:xfrm>
            <a:off x="4566350" y="2980099"/>
            <a:ext cx="4040616" cy="1754891"/>
          </a:xfrm>
          <a:prstGeom prst="wedgeEllipseCallout">
            <a:avLst>
              <a:gd name="adj1" fmla="val -24733"/>
              <a:gd name="adj2" fmla="val 786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FF0000"/>
                </a:solidFill>
              </a:rPr>
              <a:t>4 + 7 = 11</a:t>
            </a:r>
            <a:br>
              <a:rPr lang="en-GB" b="1" dirty="0">
                <a:solidFill>
                  <a:srgbClr val="FF0000"/>
                </a:solidFill>
              </a:rPr>
            </a:br>
            <a:r>
              <a:rPr lang="en-GB" b="1" dirty="0">
                <a:solidFill>
                  <a:srgbClr val="253746"/>
                </a:solidFill>
              </a:rPr>
              <a:t>Put 1 in the answer line and 10 in the waiting line.</a:t>
            </a:r>
          </a:p>
        </p:txBody>
      </p:sp>
      <p:sp>
        <p:nvSpPr>
          <p:cNvPr id="47" name="Speech Bubble: Rectangle with Corners Rounded 10">
            <a:extLst>
              <a:ext uri="{FF2B5EF4-FFF2-40B4-BE49-F238E27FC236}">
                <a16:creationId xmlns:a16="http://schemas.microsoft.com/office/drawing/2014/main" id="{CD2579CE-2DB8-4F93-8ECD-0E9BF715B235}"/>
              </a:ext>
            </a:extLst>
          </p:cNvPr>
          <p:cNvSpPr/>
          <p:nvPr/>
        </p:nvSpPr>
        <p:spPr>
          <a:xfrm>
            <a:off x="4329375" y="2962887"/>
            <a:ext cx="4252095" cy="1754891"/>
          </a:xfrm>
          <a:prstGeom prst="wedgeEllipseCallout">
            <a:avLst>
              <a:gd name="adj1" fmla="val -24733"/>
              <a:gd name="adj2" fmla="val 786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FF0000"/>
                </a:solidFill>
              </a:rPr>
              <a:t>50 + 60 + 10 = 120</a:t>
            </a:r>
            <a:br>
              <a:rPr lang="en-GB" b="1" dirty="0">
                <a:solidFill>
                  <a:srgbClr val="FF0000"/>
                </a:solidFill>
              </a:rPr>
            </a:br>
            <a:r>
              <a:rPr lang="en-GB" b="1" dirty="0">
                <a:solidFill>
                  <a:srgbClr val="253746"/>
                </a:solidFill>
              </a:rPr>
              <a:t>Put 20 in the answer line and 100 in the waiting line.</a:t>
            </a:r>
          </a:p>
        </p:txBody>
      </p:sp>
      <p:sp>
        <p:nvSpPr>
          <p:cNvPr id="48" name="Speech Bubble: Rectangle with Corners Rounded 10">
            <a:extLst>
              <a:ext uri="{FF2B5EF4-FFF2-40B4-BE49-F238E27FC236}">
                <a16:creationId xmlns:a16="http://schemas.microsoft.com/office/drawing/2014/main" id="{CD2579CE-2DB8-4F93-8ECD-0E9BF715B235}"/>
              </a:ext>
            </a:extLst>
          </p:cNvPr>
          <p:cNvSpPr/>
          <p:nvPr/>
        </p:nvSpPr>
        <p:spPr>
          <a:xfrm>
            <a:off x="4614001" y="3017211"/>
            <a:ext cx="3778396" cy="1754891"/>
          </a:xfrm>
          <a:prstGeom prst="wedgeEllipseCallout">
            <a:avLst>
              <a:gd name="adj1" fmla="val -24733"/>
              <a:gd name="adj2" fmla="val 786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FF0000"/>
                </a:solidFill>
              </a:rPr>
              <a:t>600 + 500 + 100 = </a:t>
            </a:r>
            <a:r>
              <a:rPr lang="en-GB" b="1" dirty="0">
                <a:solidFill>
                  <a:srgbClr val="C00000"/>
                </a:solidFill>
              </a:rPr>
              <a:t>1200</a:t>
            </a:r>
            <a:br>
              <a:rPr lang="en-GB" b="1" dirty="0">
                <a:solidFill>
                  <a:srgbClr val="FF0000"/>
                </a:solidFill>
              </a:rPr>
            </a:br>
            <a:r>
              <a:rPr lang="en-GB" b="1" dirty="0">
                <a:solidFill>
                  <a:srgbClr val="253746"/>
                </a:solidFill>
              </a:rPr>
              <a:t>Put 1200 in the answer line, then recombine </a:t>
            </a:r>
            <a:r>
              <a:rPr lang="en-GB" b="1" dirty="0">
                <a:solidFill>
                  <a:srgbClr val="C00000"/>
                </a:solidFill>
              </a:rPr>
              <a:t>1200</a:t>
            </a:r>
            <a:r>
              <a:rPr lang="en-GB" b="1" dirty="0">
                <a:solidFill>
                  <a:srgbClr val="253746"/>
                </a:solidFill>
              </a:rPr>
              <a:t>, </a:t>
            </a:r>
            <a:r>
              <a:rPr lang="en-GB" b="1" dirty="0">
                <a:solidFill>
                  <a:srgbClr val="C00000"/>
                </a:solidFill>
              </a:rPr>
              <a:t>20</a:t>
            </a:r>
            <a:r>
              <a:rPr lang="en-GB" b="1" dirty="0">
                <a:solidFill>
                  <a:srgbClr val="253746"/>
                </a:solidFill>
              </a:rPr>
              <a:t> and </a:t>
            </a:r>
            <a:r>
              <a:rPr lang="en-GB" b="1" dirty="0">
                <a:solidFill>
                  <a:srgbClr val="C00000"/>
                </a:solidFill>
              </a:rPr>
              <a:t>1</a:t>
            </a:r>
            <a:r>
              <a:rPr lang="en-GB" b="1" dirty="0">
                <a:solidFill>
                  <a:srgbClr val="253746"/>
                </a:solidFill>
              </a:rPr>
              <a:t>.</a:t>
            </a:r>
          </a:p>
        </p:txBody>
      </p:sp>
      <p:pic>
        <p:nvPicPr>
          <p:cNvPr id="3" name="Online Media 2" descr="Recorded Sound">
            <a:hlinkClick r:id="" action="ppaction://media"/>
            <a:extLst>
              <a:ext uri="{FF2B5EF4-FFF2-40B4-BE49-F238E27FC236}">
                <a16:creationId xmlns:a16="http://schemas.microsoft.com/office/drawing/2014/main" id="{60CC4BB5-E7E8-814E-B739-0E7036C2CD24}"/>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425229" y="132355"/>
            <a:ext cx="812800" cy="812800"/>
          </a:xfrm>
          <a:prstGeom prst="rect">
            <a:avLst/>
          </a:prstGeom>
        </p:spPr>
      </p:pic>
      <p:pic>
        <p:nvPicPr>
          <p:cNvPr id="4" name="Online Media 3" descr="Recorded Sound">
            <a:hlinkClick r:id="" action="ppaction://media"/>
            <a:extLst>
              <a:ext uri="{FF2B5EF4-FFF2-40B4-BE49-F238E27FC236}">
                <a16:creationId xmlns:a16="http://schemas.microsoft.com/office/drawing/2014/main" id="{008F419A-B977-7040-8D87-5CF233DEE676}"/>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370138" y="785204"/>
            <a:ext cx="812800" cy="812800"/>
          </a:xfrm>
          <a:prstGeom prst="rect">
            <a:avLst/>
          </a:prstGeom>
        </p:spPr>
      </p:pic>
      <p:pic>
        <p:nvPicPr>
          <p:cNvPr id="20" name="Online Media 19" descr="Recorded Sound">
            <a:hlinkClick r:id="" action="ppaction://media"/>
            <a:extLst>
              <a:ext uri="{FF2B5EF4-FFF2-40B4-BE49-F238E27FC236}">
                <a16:creationId xmlns:a16="http://schemas.microsoft.com/office/drawing/2014/main" id="{E19EFEE5-075A-8B41-90EC-672B6A316FFF}"/>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9286593" y="1499656"/>
            <a:ext cx="812800" cy="812800"/>
          </a:xfrm>
          <a:prstGeom prst="rect">
            <a:avLst/>
          </a:prstGeom>
        </p:spPr>
      </p:pic>
      <p:pic>
        <p:nvPicPr>
          <p:cNvPr id="22" name="Online Media 21" descr="Recorded Sound">
            <a:hlinkClick r:id="" action="ppaction://media"/>
            <a:extLst>
              <a:ext uri="{FF2B5EF4-FFF2-40B4-BE49-F238E27FC236}">
                <a16:creationId xmlns:a16="http://schemas.microsoft.com/office/drawing/2014/main" id="{5DF41D15-0A61-124F-80B0-BD5135321B45}"/>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9447981" y="2338051"/>
            <a:ext cx="812800" cy="812800"/>
          </a:xfrm>
          <a:prstGeom prst="rect">
            <a:avLst/>
          </a:prstGeom>
        </p:spPr>
      </p:pic>
      <p:pic>
        <p:nvPicPr>
          <p:cNvPr id="23" name="Online Media 22" descr="Recorded Sound">
            <a:hlinkClick r:id="" action="ppaction://media"/>
            <a:extLst>
              <a:ext uri="{FF2B5EF4-FFF2-40B4-BE49-F238E27FC236}">
                <a16:creationId xmlns:a16="http://schemas.microsoft.com/office/drawing/2014/main" id="{0C1AEDBE-944D-9545-B706-CA0FA2CCFCCD}"/>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9253809" y="3301970"/>
            <a:ext cx="812800" cy="812800"/>
          </a:xfrm>
          <a:prstGeom prst="rect">
            <a:avLst/>
          </a:prstGeom>
        </p:spPr>
      </p:pic>
      <p:pic>
        <p:nvPicPr>
          <p:cNvPr id="24" name="Online Media 23" descr="Recorded Sound">
            <a:hlinkClick r:id="" action="ppaction://media"/>
            <a:extLst>
              <a:ext uri="{FF2B5EF4-FFF2-40B4-BE49-F238E27FC236}">
                <a16:creationId xmlns:a16="http://schemas.microsoft.com/office/drawing/2014/main" id="{9DDF30FB-1925-B34C-BD47-4D9F5BB34474}"/>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9370138" y="4279824"/>
            <a:ext cx="812800" cy="812800"/>
          </a:xfrm>
          <a:prstGeom prst="rect">
            <a:avLst/>
          </a:prstGeom>
        </p:spPr>
      </p:pic>
      <p:pic>
        <p:nvPicPr>
          <p:cNvPr id="25" name="Online Media 24" descr="Recorded Sound">
            <a:hlinkClick r:id="" action="ppaction://media"/>
            <a:extLst>
              <a:ext uri="{FF2B5EF4-FFF2-40B4-BE49-F238E27FC236}">
                <a16:creationId xmlns:a16="http://schemas.microsoft.com/office/drawing/2014/main" id="{E267382F-01E0-754F-BE6F-380E54D38B16}"/>
              </a:ext>
            </a:extLst>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9316660" y="5092624"/>
            <a:ext cx="812800" cy="812800"/>
          </a:xfrm>
          <a:prstGeom prst="rect">
            <a:avLst/>
          </a:prstGeom>
        </p:spPr>
      </p:pic>
    </p:spTree>
    <p:extLst>
      <p:ext uri="{BB962C8B-B14F-4D97-AF65-F5344CB8AC3E}">
        <p14:creationId xmlns:p14="http://schemas.microsoft.com/office/powerpoint/2010/main" val="16671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192"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440" fill="hold"/>
                                        <p:tgtEl>
                                          <p:spTgt spid="20"/>
                                        </p:tgtEl>
                                      </p:cBhvr>
                                    </p:cmd>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9472" fill="hold"/>
                                        <p:tgtEl>
                                          <p:spTgt spid="22"/>
                                        </p:tgtEl>
                                      </p:cBhvr>
                                    </p:cmd>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45"/>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600"/>
                                        <p:tgtEl>
                                          <p:spTgt spid="40"/>
                                        </p:tgtEl>
                                      </p:cBhvr>
                                    </p:animEffect>
                                  </p:childTnLst>
                                </p:cTn>
                              </p:par>
                            </p:childTnLst>
                          </p:cTn>
                        </p:par>
                        <p:par>
                          <p:cTn id="70" fill="hold">
                            <p:stCondLst>
                              <p:cond delay="600"/>
                            </p:stCondLst>
                            <p:childTnLst>
                              <p:par>
                                <p:cTn id="71" presetID="10"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13418" fill="hold"/>
                                        <p:tgtEl>
                                          <p:spTgt spid="23"/>
                                        </p:tgtEl>
                                      </p:cBhvr>
                                    </p:cmd>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46"/>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600"/>
                                        <p:tgtEl>
                                          <p:spTgt spid="19"/>
                                        </p:tgtEl>
                                      </p:cBhvr>
                                    </p:animEffect>
                                  </p:childTnLst>
                                </p:cTn>
                              </p:par>
                            </p:childTnLst>
                          </p:cTn>
                        </p:par>
                        <p:par>
                          <p:cTn id="88" fill="hold">
                            <p:stCondLst>
                              <p:cond delay="600"/>
                            </p:stCondLst>
                            <p:childTnLst>
                              <p:par>
                                <p:cTn id="89" presetID="10" presetClass="entr" presetSubtype="0"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mediacall" presetSubtype="0" fill="hold" nodeType="clickEffect">
                                  <p:stCondLst>
                                    <p:cond delay="0"/>
                                  </p:stCondLst>
                                  <p:childTnLst>
                                    <p:cmd type="call" cmd="playFrom(0.0)">
                                      <p:cBhvr>
                                        <p:cTn id="95" dur="7189" fill="hold"/>
                                        <p:tgtEl>
                                          <p:spTgt spid="24"/>
                                        </p:tgtEl>
                                      </p:cBhvr>
                                    </p:cmd>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4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mediacall" presetSubtype="0" fill="hold" nodeType="clickEffect">
                                  <p:stCondLst>
                                    <p:cond delay="0"/>
                                  </p:stCondLst>
                                  <p:childTnLst>
                                    <p:cmd type="call" cmd="playFrom(0.0)">
                                      <p:cBhvr>
                                        <p:cTn id="103" dur="8149" fill="hold"/>
                                        <p:tgtEl>
                                          <p:spTgt spid="25"/>
                                        </p:tgtEl>
                                      </p:cBhvr>
                                    </p:cmd>
                                  </p:childTnLst>
                                </p:cTn>
                              </p:par>
                              <p:par>
                                <p:cTn id="104" presetID="10" presetClass="entr" presetSubtype="0" fill="hold" grpId="0" nodeType="with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fade">
                                      <p:cBhvr>
                                        <p:cTn id="106" dur="500"/>
                                        <p:tgtEl>
                                          <p:spTgt spid="7"/>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5" fill="hold" display="0">
                  <p:stCondLst>
                    <p:cond delay="indefinite"/>
                  </p:stCondLst>
                  <p:endCondLst>
                    <p:cond evt="onStopAudio" delay="0">
                      <p:tgtEl>
                        <p:sldTgt/>
                      </p:tgtEl>
                    </p:cond>
                  </p:endCondLst>
                </p:cTn>
                <p:tgtEl>
                  <p:spTgt spid="3"/>
                </p:tgtEl>
              </p:cMediaNode>
            </p:audio>
            <p:audio>
              <p:cMediaNode vol="80000">
                <p:cTn id="116" fill="hold" display="0">
                  <p:stCondLst>
                    <p:cond delay="indefinite"/>
                  </p:stCondLst>
                  <p:endCondLst>
                    <p:cond evt="onStopAudio" delay="0">
                      <p:tgtEl>
                        <p:sldTgt/>
                      </p:tgtEl>
                    </p:cond>
                  </p:endCondLst>
                </p:cTn>
                <p:tgtEl>
                  <p:spTgt spid="4"/>
                </p:tgtEl>
              </p:cMediaNode>
            </p:audio>
            <p:audio>
              <p:cMediaNode vol="80000">
                <p:cTn id="117" fill="hold" display="0">
                  <p:stCondLst>
                    <p:cond delay="indefinite"/>
                  </p:stCondLst>
                  <p:endCondLst>
                    <p:cond evt="onStopAudio" delay="0">
                      <p:tgtEl>
                        <p:sldTgt/>
                      </p:tgtEl>
                    </p:cond>
                  </p:endCondLst>
                </p:cTn>
                <p:tgtEl>
                  <p:spTgt spid="20"/>
                </p:tgtEl>
              </p:cMediaNode>
            </p:audio>
            <p:audio>
              <p:cMediaNode vol="80000">
                <p:cTn id="118" fill="hold" display="0">
                  <p:stCondLst>
                    <p:cond delay="indefinite"/>
                  </p:stCondLst>
                  <p:endCondLst>
                    <p:cond evt="onStopAudio" delay="0">
                      <p:tgtEl>
                        <p:sldTgt/>
                      </p:tgtEl>
                    </p:cond>
                  </p:endCondLst>
                </p:cTn>
                <p:tgtEl>
                  <p:spTgt spid="22"/>
                </p:tgtEl>
              </p:cMediaNode>
            </p:audio>
            <p:audio>
              <p:cMediaNode vol="80000">
                <p:cTn id="119" fill="hold" display="0">
                  <p:stCondLst>
                    <p:cond delay="indefinite"/>
                  </p:stCondLst>
                  <p:endCondLst>
                    <p:cond evt="onStopAudio" delay="0">
                      <p:tgtEl>
                        <p:sldTgt/>
                      </p:tgtEl>
                    </p:cond>
                  </p:endCondLst>
                </p:cTn>
                <p:tgtEl>
                  <p:spTgt spid="23"/>
                </p:tgtEl>
              </p:cMediaNode>
            </p:audio>
            <p:audio>
              <p:cMediaNode vol="80000">
                <p:cTn id="120" fill="hold" display="0">
                  <p:stCondLst>
                    <p:cond delay="indefinite"/>
                  </p:stCondLst>
                  <p:endCondLst>
                    <p:cond evt="onStopAudio" delay="0">
                      <p:tgtEl>
                        <p:sldTgt/>
                      </p:tgtEl>
                    </p:cond>
                  </p:endCondLst>
                </p:cTn>
                <p:tgtEl>
                  <p:spTgt spid="24"/>
                </p:tgtEl>
              </p:cMediaNode>
            </p:audio>
            <p:audio>
              <p:cMediaNode vol="80000">
                <p:cTn id="121" fill="hold" display="0">
                  <p:stCondLst>
                    <p:cond delay="indefinite"/>
                  </p:stCondLst>
                  <p:endCondLst>
                    <p:cond evt="onStopAudio" delay="0">
                      <p:tgtEl>
                        <p:sldTgt/>
                      </p:tgtEl>
                    </p:cond>
                  </p:endCondLst>
                </p:cTn>
                <p:tgtEl>
                  <p:spTgt spid="25"/>
                </p:tgtEl>
              </p:cMediaNode>
            </p:audio>
          </p:childTnLst>
        </p:cTn>
      </p:par>
    </p:tnLst>
    <p:bldLst>
      <p:bldP spid="5" grpId="0" animBg="1"/>
      <p:bldP spid="7" grpId="0"/>
      <p:bldP spid="8" grpId="0"/>
      <p:bldP spid="9" grpId="0"/>
      <p:bldP spid="11" grpId="0"/>
      <p:bldP spid="13" grpId="0"/>
      <p:bldP spid="14" grpId="0"/>
      <p:bldP spid="15" grpId="0"/>
      <p:bldP spid="16" grpId="0"/>
      <p:bldP spid="17" grpId="0"/>
      <p:bldP spid="18" grpId="0"/>
      <p:bldP spid="19" grpId="0"/>
      <p:bldP spid="21" grpId="0" animBg="1"/>
      <p:bldP spid="35" grpId="0" animBg="1"/>
      <p:bldP spid="40" grpId="0"/>
      <p:bldP spid="45" grpId="0" animBg="1"/>
      <p:bldP spid="45" grpId="1" animBg="1"/>
      <p:bldP spid="46" grpId="0" animBg="1"/>
      <p:bldP spid="46" grpId="1" animBg="1"/>
      <p:bldP spid="47" grpId="0" animBg="1"/>
      <p:bldP spid="47" grpId="1"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Revise using expanded and compact addition to add any pair of 3-digit numbers.</a:t>
            </a:r>
          </a:p>
        </p:txBody>
      </p:sp>
      <p:sp>
        <p:nvSpPr>
          <p:cNvPr id="22" name="Folded Corner 21"/>
          <p:cNvSpPr/>
          <p:nvPr/>
        </p:nvSpPr>
        <p:spPr>
          <a:xfrm>
            <a:off x="5786729" y="2259627"/>
            <a:ext cx="2005942"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23" name="Straight Connector 22"/>
          <p:cNvCxnSpPr/>
          <p:nvPr/>
        </p:nvCxnSpPr>
        <p:spPr>
          <a:xfrm>
            <a:off x="6516000" y="3436091"/>
            <a:ext cx="720000" cy="2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20400" y="3436091"/>
            <a:ext cx="688622" cy="430887"/>
          </a:xfrm>
          <a:prstGeom prst="rect">
            <a:avLst/>
          </a:prstGeom>
          <a:noFill/>
        </p:spPr>
        <p:txBody>
          <a:bodyPr wrap="square" rtlCol="0">
            <a:spAutoFit/>
          </a:bodyPr>
          <a:lstStyle/>
          <a:p>
            <a:r>
              <a:rPr lang="en-GB" sz="2200" b="1" dirty="0">
                <a:solidFill>
                  <a:srgbClr val="C00000"/>
                </a:solidFill>
              </a:rPr>
              <a:t>2</a:t>
            </a:r>
          </a:p>
        </p:txBody>
      </p:sp>
      <p:sp>
        <p:nvSpPr>
          <p:cNvPr id="25" name="TextBox 24"/>
          <p:cNvSpPr txBox="1"/>
          <p:nvPr/>
        </p:nvSpPr>
        <p:spPr>
          <a:xfrm>
            <a:off x="6799468" y="3436091"/>
            <a:ext cx="688622" cy="430887"/>
          </a:xfrm>
          <a:prstGeom prst="rect">
            <a:avLst/>
          </a:prstGeom>
          <a:noFill/>
        </p:spPr>
        <p:txBody>
          <a:bodyPr wrap="square" rtlCol="0">
            <a:spAutoFit/>
          </a:bodyPr>
          <a:lstStyle/>
          <a:p>
            <a:r>
              <a:rPr lang="en-GB" sz="2200" b="1" dirty="0">
                <a:solidFill>
                  <a:srgbClr val="C00000"/>
                </a:solidFill>
              </a:rPr>
              <a:t>2</a:t>
            </a:r>
          </a:p>
        </p:txBody>
      </p:sp>
      <p:sp>
        <p:nvSpPr>
          <p:cNvPr id="26" name="TextBox 25"/>
          <p:cNvSpPr txBox="1"/>
          <p:nvPr/>
        </p:nvSpPr>
        <p:spPr>
          <a:xfrm>
            <a:off x="6979468" y="3436091"/>
            <a:ext cx="688622" cy="430887"/>
          </a:xfrm>
          <a:prstGeom prst="rect">
            <a:avLst/>
          </a:prstGeom>
          <a:noFill/>
        </p:spPr>
        <p:txBody>
          <a:bodyPr wrap="square" rtlCol="0">
            <a:spAutoFit/>
          </a:bodyPr>
          <a:lstStyle/>
          <a:p>
            <a:r>
              <a:rPr lang="en-GB" sz="2200" b="1" dirty="0">
                <a:solidFill>
                  <a:srgbClr val="C00000"/>
                </a:solidFill>
              </a:rPr>
              <a:t>1</a:t>
            </a:r>
          </a:p>
        </p:txBody>
      </p:sp>
      <p:sp>
        <p:nvSpPr>
          <p:cNvPr id="27" name="TextBox 26"/>
          <p:cNvSpPr txBox="1"/>
          <p:nvPr/>
        </p:nvSpPr>
        <p:spPr>
          <a:xfrm>
            <a:off x="6619468" y="2643238"/>
            <a:ext cx="688622" cy="430887"/>
          </a:xfrm>
          <a:prstGeom prst="rect">
            <a:avLst/>
          </a:prstGeom>
          <a:noFill/>
        </p:spPr>
        <p:txBody>
          <a:bodyPr wrap="square" rtlCol="0">
            <a:spAutoFit/>
          </a:bodyPr>
          <a:lstStyle/>
          <a:p>
            <a:r>
              <a:rPr lang="en-GB" sz="2200" b="1" dirty="0"/>
              <a:t>5</a:t>
            </a:r>
          </a:p>
        </p:txBody>
      </p:sp>
      <p:sp>
        <p:nvSpPr>
          <p:cNvPr id="28" name="TextBox 27"/>
          <p:cNvSpPr txBox="1"/>
          <p:nvPr/>
        </p:nvSpPr>
        <p:spPr>
          <a:xfrm>
            <a:off x="6799468" y="2643238"/>
            <a:ext cx="688622" cy="430887"/>
          </a:xfrm>
          <a:prstGeom prst="rect">
            <a:avLst/>
          </a:prstGeom>
          <a:noFill/>
        </p:spPr>
        <p:txBody>
          <a:bodyPr wrap="square" rtlCol="0">
            <a:spAutoFit/>
          </a:bodyPr>
          <a:lstStyle/>
          <a:p>
            <a:r>
              <a:rPr lang="en-GB" sz="2200" b="1" dirty="0"/>
              <a:t>6</a:t>
            </a:r>
          </a:p>
        </p:txBody>
      </p:sp>
      <p:sp>
        <p:nvSpPr>
          <p:cNvPr id="29" name="TextBox 28"/>
          <p:cNvSpPr txBox="1"/>
          <p:nvPr/>
        </p:nvSpPr>
        <p:spPr>
          <a:xfrm>
            <a:off x="6979468" y="2643238"/>
            <a:ext cx="688622" cy="430887"/>
          </a:xfrm>
          <a:prstGeom prst="rect">
            <a:avLst/>
          </a:prstGeom>
          <a:noFill/>
        </p:spPr>
        <p:txBody>
          <a:bodyPr wrap="square" rtlCol="0">
            <a:spAutoFit/>
          </a:bodyPr>
          <a:lstStyle/>
          <a:p>
            <a:r>
              <a:rPr lang="en-GB" sz="2200" b="1" dirty="0"/>
              <a:t>7</a:t>
            </a:r>
          </a:p>
        </p:txBody>
      </p:sp>
      <p:sp>
        <p:nvSpPr>
          <p:cNvPr id="30" name="TextBox 29"/>
          <p:cNvSpPr txBox="1"/>
          <p:nvPr/>
        </p:nvSpPr>
        <p:spPr>
          <a:xfrm>
            <a:off x="6619468" y="2249023"/>
            <a:ext cx="688622" cy="430887"/>
          </a:xfrm>
          <a:prstGeom prst="rect">
            <a:avLst/>
          </a:prstGeom>
          <a:noFill/>
        </p:spPr>
        <p:txBody>
          <a:bodyPr wrap="square" rtlCol="0">
            <a:spAutoFit/>
          </a:bodyPr>
          <a:lstStyle/>
          <a:p>
            <a:r>
              <a:rPr lang="en-GB" sz="2200" b="1" dirty="0"/>
              <a:t>6</a:t>
            </a:r>
          </a:p>
        </p:txBody>
      </p:sp>
      <p:sp>
        <p:nvSpPr>
          <p:cNvPr id="31" name="TextBox 30"/>
          <p:cNvSpPr txBox="1"/>
          <p:nvPr/>
        </p:nvSpPr>
        <p:spPr>
          <a:xfrm>
            <a:off x="6799468" y="2249023"/>
            <a:ext cx="688622" cy="430887"/>
          </a:xfrm>
          <a:prstGeom prst="rect">
            <a:avLst/>
          </a:prstGeom>
          <a:noFill/>
        </p:spPr>
        <p:txBody>
          <a:bodyPr wrap="square" rtlCol="0">
            <a:spAutoFit/>
          </a:bodyPr>
          <a:lstStyle/>
          <a:p>
            <a:r>
              <a:rPr lang="en-GB" sz="2200" b="1" dirty="0"/>
              <a:t>5</a:t>
            </a:r>
          </a:p>
        </p:txBody>
      </p:sp>
      <p:sp>
        <p:nvSpPr>
          <p:cNvPr id="32" name="TextBox 31"/>
          <p:cNvSpPr txBox="1"/>
          <p:nvPr/>
        </p:nvSpPr>
        <p:spPr>
          <a:xfrm>
            <a:off x="6979468" y="2249023"/>
            <a:ext cx="688622" cy="430887"/>
          </a:xfrm>
          <a:prstGeom prst="rect">
            <a:avLst/>
          </a:prstGeom>
          <a:noFill/>
        </p:spPr>
        <p:txBody>
          <a:bodyPr wrap="square" rtlCol="0">
            <a:spAutoFit/>
          </a:bodyPr>
          <a:lstStyle/>
          <a:p>
            <a:r>
              <a:rPr lang="en-GB" sz="2200" b="1" dirty="0"/>
              <a:t>4</a:t>
            </a:r>
          </a:p>
        </p:txBody>
      </p:sp>
      <p:sp>
        <p:nvSpPr>
          <p:cNvPr id="33" name="TextBox 32"/>
          <p:cNvSpPr txBox="1"/>
          <p:nvPr/>
        </p:nvSpPr>
        <p:spPr>
          <a:xfrm>
            <a:off x="6367468" y="2643238"/>
            <a:ext cx="344311" cy="430887"/>
          </a:xfrm>
          <a:prstGeom prst="rect">
            <a:avLst/>
          </a:prstGeom>
          <a:noFill/>
        </p:spPr>
        <p:txBody>
          <a:bodyPr wrap="square" rtlCol="0">
            <a:spAutoFit/>
          </a:bodyPr>
          <a:lstStyle/>
          <a:p>
            <a:r>
              <a:rPr lang="en-GB" sz="2200" b="1" dirty="0"/>
              <a:t>+</a:t>
            </a:r>
          </a:p>
        </p:txBody>
      </p:sp>
      <p:sp>
        <p:nvSpPr>
          <p:cNvPr id="34" name="TextBox 33"/>
          <p:cNvSpPr txBox="1"/>
          <p:nvPr/>
        </p:nvSpPr>
        <p:spPr>
          <a:xfrm>
            <a:off x="6619368" y="3006000"/>
            <a:ext cx="688622" cy="430887"/>
          </a:xfrm>
          <a:prstGeom prst="rect">
            <a:avLst/>
          </a:prstGeom>
          <a:noFill/>
        </p:spPr>
        <p:txBody>
          <a:bodyPr wrap="square" rtlCol="0">
            <a:spAutoFit/>
          </a:bodyPr>
          <a:lstStyle/>
          <a:p>
            <a:r>
              <a:rPr lang="en-GB" sz="2200" b="1" dirty="0"/>
              <a:t>1</a:t>
            </a:r>
          </a:p>
        </p:txBody>
      </p:sp>
      <p:sp>
        <p:nvSpPr>
          <p:cNvPr id="41" name="TextBox 40"/>
          <p:cNvSpPr txBox="1"/>
          <p:nvPr/>
        </p:nvSpPr>
        <p:spPr>
          <a:xfrm>
            <a:off x="6799368" y="3006000"/>
            <a:ext cx="688622" cy="430887"/>
          </a:xfrm>
          <a:prstGeom prst="rect">
            <a:avLst/>
          </a:prstGeom>
          <a:noFill/>
        </p:spPr>
        <p:txBody>
          <a:bodyPr wrap="square" rtlCol="0">
            <a:spAutoFit/>
          </a:bodyPr>
          <a:lstStyle/>
          <a:p>
            <a:r>
              <a:rPr lang="en-GB" sz="2200" b="1" dirty="0"/>
              <a:t>1</a:t>
            </a:r>
          </a:p>
        </p:txBody>
      </p:sp>
      <p:sp>
        <p:nvSpPr>
          <p:cNvPr id="43" name="Rectangle 42"/>
          <p:cNvSpPr/>
          <p:nvPr/>
        </p:nvSpPr>
        <p:spPr>
          <a:xfrm>
            <a:off x="1634118" y="848336"/>
            <a:ext cx="1478290" cy="461665"/>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none">
            <a:spAutoFit/>
          </a:bodyPr>
          <a:lstStyle/>
          <a:p>
            <a:r>
              <a:rPr lang="en-GB" sz="2400" b="1" dirty="0"/>
              <a:t>654 + 567 </a:t>
            </a:r>
          </a:p>
        </p:txBody>
      </p:sp>
      <p:sp>
        <p:nvSpPr>
          <p:cNvPr id="44" name="Speech Bubble: Rectangle with Corners Rounded 10">
            <a:extLst>
              <a:ext uri="{FF2B5EF4-FFF2-40B4-BE49-F238E27FC236}">
                <a16:creationId xmlns:a16="http://schemas.microsoft.com/office/drawing/2014/main" id="{CD2579CE-2DB8-4F93-8ECD-0E9BF715B235}"/>
              </a:ext>
            </a:extLst>
          </p:cNvPr>
          <p:cNvSpPr/>
          <p:nvPr/>
        </p:nvSpPr>
        <p:spPr>
          <a:xfrm>
            <a:off x="4193392" y="704850"/>
            <a:ext cx="4040616" cy="846498"/>
          </a:xfrm>
          <a:prstGeom prst="wedgeEllipseCallout">
            <a:avLst>
              <a:gd name="adj1" fmla="val -24733"/>
              <a:gd name="adj2" fmla="val 786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Now let’s check with the </a:t>
            </a:r>
            <a:r>
              <a:rPr lang="en-GB" b="1" dirty="0">
                <a:solidFill>
                  <a:srgbClr val="FF0000"/>
                </a:solidFill>
              </a:rPr>
              <a:t>compact method.</a:t>
            </a:r>
          </a:p>
        </p:txBody>
      </p:sp>
      <p:sp>
        <p:nvSpPr>
          <p:cNvPr id="45" name="Speech Bubble: Rectangle with Corners Rounded 10">
            <a:extLst>
              <a:ext uri="{FF2B5EF4-FFF2-40B4-BE49-F238E27FC236}">
                <a16:creationId xmlns:a16="http://schemas.microsoft.com/office/drawing/2014/main" id="{CD2579CE-2DB8-4F93-8ECD-0E9BF715B235}"/>
              </a:ext>
            </a:extLst>
          </p:cNvPr>
          <p:cNvSpPr/>
          <p:nvPr/>
        </p:nvSpPr>
        <p:spPr>
          <a:xfrm>
            <a:off x="622662" y="1798176"/>
            <a:ext cx="4290620" cy="1754891"/>
          </a:xfrm>
          <a:prstGeom prst="wedgeEllipseCallout">
            <a:avLst>
              <a:gd name="adj1" fmla="val 12562"/>
              <a:gd name="adj2" fmla="val 8518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Without partitioning, set out the numbers in columns.</a:t>
            </a:r>
            <a:br>
              <a:rPr lang="en-GB" b="1" dirty="0">
                <a:solidFill>
                  <a:srgbClr val="253746"/>
                </a:solidFill>
              </a:rPr>
            </a:br>
            <a:r>
              <a:rPr lang="en-GB" b="1" dirty="0">
                <a:solidFill>
                  <a:srgbClr val="253746"/>
                </a:solidFill>
              </a:rPr>
              <a:t>Leave a space, then a line for the answer.</a:t>
            </a:r>
          </a:p>
        </p:txBody>
      </p:sp>
      <p:sp>
        <p:nvSpPr>
          <p:cNvPr id="46" name="Speech Bubble: Rectangle with Corners Rounded 10">
            <a:extLst>
              <a:ext uri="{FF2B5EF4-FFF2-40B4-BE49-F238E27FC236}">
                <a16:creationId xmlns:a16="http://schemas.microsoft.com/office/drawing/2014/main" id="{CD2579CE-2DB8-4F93-8ECD-0E9BF715B235}"/>
              </a:ext>
            </a:extLst>
          </p:cNvPr>
          <p:cNvSpPr/>
          <p:nvPr/>
        </p:nvSpPr>
        <p:spPr>
          <a:xfrm>
            <a:off x="621630" y="1840344"/>
            <a:ext cx="4290934" cy="1754891"/>
          </a:xfrm>
          <a:prstGeom prst="wedgeEllipseCallout">
            <a:avLst>
              <a:gd name="adj1" fmla="val 18183"/>
              <a:gd name="adj2" fmla="val 873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FF0000"/>
                </a:solidFill>
              </a:rPr>
              <a:t>Add the 1s.</a:t>
            </a:r>
            <a:br>
              <a:rPr lang="en-GB" b="1" dirty="0">
                <a:solidFill>
                  <a:srgbClr val="253746"/>
                </a:solidFill>
              </a:rPr>
            </a:br>
            <a:r>
              <a:rPr lang="en-GB" b="1" dirty="0">
                <a:solidFill>
                  <a:srgbClr val="253746"/>
                </a:solidFill>
              </a:rPr>
              <a:t>Put </a:t>
            </a:r>
            <a:r>
              <a:rPr lang="en-GB" b="1" dirty="0">
                <a:solidFill>
                  <a:srgbClr val="C00000"/>
                </a:solidFill>
              </a:rPr>
              <a:t>1</a:t>
            </a:r>
            <a:r>
              <a:rPr lang="en-GB" b="1" dirty="0">
                <a:solidFill>
                  <a:srgbClr val="253746"/>
                </a:solidFill>
              </a:rPr>
              <a:t> in the answer line under the 1s and 1 in 10s column in the waiting line.</a:t>
            </a:r>
          </a:p>
        </p:txBody>
      </p:sp>
      <p:sp>
        <p:nvSpPr>
          <p:cNvPr id="47" name="Speech Bubble: Rectangle with Corners Rounded 10">
            <a:extLst>
              <a:ext uri="{FF2B5EF4-FFF2-40B4-BE49-F238E27FC236}">
                <a16:creationId xmlns:a16="http://schemas.microsoft.com/office/drawing/2014/main" id="{CD2579CE-2DB8-4F93-8ECD-0E9BF715B235}"/>
              </a:ext>
            </a:extLst>
          </p:cNvPr>
          <p:cNvSpPr/>
          <p:nvPr/>
        </p:nvSpPr>
        <p:spPr>
          <a:xfrm>
            <a:off x="664642" y="1819260"/>
            <a:ext cx="4142449" cy="1754891"/>
          </a:xfrm>
          <a:prstGeom prst="wedgeEllipseCallout">
            <a:avLst>
              <a:gd name="adj1" fmla="val 21561"/>
              <a:gd name="adj2" fmla="val 873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FF0000"/>
                </a:solidFill>
              </a:rPr>
              <a:t>Add the 10s.</a:t>
            </a:r>
            <a:br>
              <a:rPr lang="en-GB" b="1" dirty="0">
                <a:solidFill>
                  <a:srgbClr val="FF0000"/>
                </a:solidFill>
              </a:rPr>
            </a:br>
            <a:r>
              <a:rPr lang="en-GB" b="1" dirty="0">
                <a:solidFill>
                  <a:srgbClr val="253746"/>
                </a:solidFill>
              </a:rPr>
              <a:t>Put </a:t>
            </a:r>
            <a:r>
              <a:rPr lang="en-GB" b="1" dirty="0">
                <a:solidFill>
                  <a:srgbClr val="C00000"/>
                </a:solidFill>
              </a:rPr>
              <a:t>2</a:t>
            </a:r>
            <a:r>
              <a:rPr lang="en-GB" b="1" dirty="0">
                <a:solidFill>
                  <a:srgbClr val="253746"/>
                </a:solidFill>
              </a:rPr>
              <a:t> in the answer line under the 10s and 1 in 100s in the waiting line.</a:t>
            </a:r>
          </a:p>
        </p:txBody>
      </p:sp>
      <p:sp>
        <p:nvSpPr>
          <p:cNvPr id="48" name="Speech Bubble: Rectangle with Corners Rounded 10">
            <a:extLst>
              <a:ext uri="{FF2B5EF4-FFF2-40B4-BE49-F238E27FC236}">
                <a16:creationId xmlns:a16="http://schemas.microsoft.com/office/drawing/2014/main" id="{CD2579CE-2DB8-4F93-8ECD-0E9BF715B235}"/>
              </a:ext>
            </a:extLst>
          </p:cNvPr>
          <p:cNvSpPr/>
          <p:nvPr/>
        </p:nvSpPr>
        <p:spPr>
          <a:xfrm>
            <a:off x="604571" y="1840344"/>
            <a:ext cx="4252095" cy="1754891"/>
          </a:xfrm>
          <a:prstGeom prst="wedgeEllipseCallout">
            <a:avLst>
              <a:gd name="adj1" fmla="val 12900"/>
              <a:gd name="adj2" fmla="val 7578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FF0000"/>
                </a:solidFill>
              </a:rPr>
              <a:t>Add the 100s.</a:t>
            </a:r>
            <a:br>
              <a:rPr lang="en-GB" b="1" dirty="0">
                <a:solidFill>
                  <a:srgbClr val="FF0000"/>
                </a:solidFill>
              </a:rPr>
            </a:br>
            <a:r>
              <a:rPr lang="en-GB" b="1" dirty="0">
                <a:solidFill>
                  <a:srgbClr val="253746"/>
                </a:solidFill>
              </a:rPr>
              <a:t>Put </a:t>
            </a:r>
            <a:r>
              <a:rPr lang="en-GB" b="1" dirty="0">
                <a:solidFill>
                  <a:srgbClr val="C00000"/>
                </a:solidFill>
              </a:rPr>
              <a:t>1</a:t>
            </a:r>
            <a:r>
              <a:rPr lang="en-GB" b="1" dirty="0">
                <a:solidFill>
                  <a:srgbClr val="253746"/>
                </a:solidFill>
              </a:rPr>
              <a:t> and </a:t>
            </a:r>
            <a:r>
              <a:rPr lang="en-GB" b="1" dirty="0">
                <a:solidFill>
                  <a:srgbClr val="C00000"/>
                </a:solidFill>
              </a:rPr>
              <a:t>2</a:t>
            </a:r>
            <a:r>
              <a:rPr lang="en-GB" b="1" dirty="0">
                <a:solidFill>
                  <a:srgbClr val="253746"/>
                </a:solidFill>
              </a:rPr>
              <a:t> under the 1000s and 100s in the answer line.</a:t>
            </a:r>
          </a:p>
        </p:txBody>
      </p:sp>
      <p:sp>
        <p:nvSpPr>
          <p:cNvPr id="49" name="TextBox 48"/>
          <p:cNvSpPr txBox="1"/>
          <p:nvPr/>
        </p:nvSpPr>
        <p:spPr>
          <a:xfrm>
            <a:off x="6440400" y="3438000"/>
            <a:ext cx="688622" cy="430887"/>
          </a:xfrm>
          <a:prstGeom prst="rect">
            <a:avLst/>
          </a:prstGeom>
          <a:noFill/>
        </p:spPr>
        <p:txBody>
          <a:bodyPr wrap="square" rtlCol="0">
            <a:spAutoFit/>
          </a:bodyPr>
          <a:lstStyle/>
          <a:p>
            <a:r>
              <a:rPr lang="en-GB" sz="2200" b="1" dirty="0">
                <a:solidFill>
                  <a:srgbClr val="C00000"/>
                </a:solidFill>
              </a:rPr>
              <a:t>1</a:t>
            </a:r>
          </a:p>
        </p:txBody>
      </p:sp>
      <p:pic>
        <p:nvPicPr>
          <p:cNvPr id="3" name="Online Media 2" descr="Recorded Sound">
            <a:hlinkClick r:id="" action="ppaction://media"/>
            <a:extLst>
              <a:ext uri="{FF2B5EF4-FFF2-40B4-BE49-F238E27FC236}">
                <a16:creationId xmlns:a16="http://schemas.microsoft.com/office/drawing/2014/main" id="{66461C49-210C-FF4A-9422-80FEC6E8C86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348216" y="35536"/>
            <a:ext cx="812800" cy="812800"/>
          </a:xfrm>
          <a:prstGeom prst="rect">
            <a:avLst/>
          </a:prstGeom>
        </p:spPr>
      </p:pic>
      <p:pic>
        <p:nvPicPr>
          <p:cNvPr id="4" name="Online Media 3" descr="Recorded Sound">
            <a:hlinkClick r:id="" action="ppaction://media"/>
            <a:extLst>
              <a:ext uri="{FF2B5EF4-FFF2-40B4-BE49-F238E27FC236}">
                <a16:creationId xmlns:a16="http://schemas.microsoft.com/office/drawing/2014/main" id="{5338CC3B-E171-BB40-804A-895E0564D83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157204" y="738548"/>
            <a:ext cx="812800" cy="812800"/>
          </a:xfrm>
          <a:prstGeom prst="rect">
            <a:avLst/>
          </a:prstGeom>
        </p:spPr>
      </p:pic>
      <p:pic>
        <p:nvPicPr>
          <p:cNvPr id="5" name="Online Media 4" descr="Recorded Sound">
            <a:hlinkClick r:id="" action="ppaction://media"/>
            <a:extLst>
              <a:ext uri="{FF2B5EF4-FFF2-40B4-BE49-F238E27FC236}">
                <a16:creationId xmlns:a16="http://schemas.microsoft.com/office/drawing/2014/main" id="{70C0BBFA-8DD7-D14F-8ABE-8247646692AA}"/>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348216" y="1694292"/>
            <a:ext cx="812800" cy="812800"/>
          </a:xfrm>
          <a:prstGeom prst="rect">
            <a:avLst/>
          </a:prstGeom>
        </p:spPr>
      </p:pic>
      <p:pic>
        <p:nvPicPr>
          <p:cNvPr id="6" name="Online Media 5" descr="Recorded Sound">
            <a:hlinkClick r:id="" action="ppaction://media"/>
            <a:extLst>
              <a:ext uri="{FF2B5EF4-FFF2-40B4-BE49-F238E27FC236}">
                <a16:creationId xmlns:a16="http://schemas.microsoft.com/office/drawing/2014/main" id="{98759253-3F96-1B46-858D-AC1A7A0ACF2A}"/>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348216" y="2601402"/>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id="{72C00C9E-C2F8-5541-98AB-9E128B1D18A5}"/>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9348216" y="3558147"/>
            <a:ext cx="812800" cy="812800"/>
          </a:xfrm>
          <a:prstGeom prst="rect">
            <a:avLst/>
          </a:prstGeom>
        </p:spPr>
      </p:pic>
    </p:spTree>
    <p:extLst>
      <p:ext uri="{BB962C8B-B14F-4D97-AF65-F5344CB8AC3E}">
        <p14:creationId xmlns:p14="http://schemas.microsoft.com/office/powerpoint/2010/main" val="2047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906" fill="hold"/>
                                        <p:tgtEl>
                                          <p:spTgt spid="4"/>
                                        </p:tgtEl>
                                      </p:cBhvr>
                                    </p:cmd>
                                  </p:childTnLst>
                                </p:cTn>
                              </p:par>
                            </p:childTnLst>
                          </p:cTn>
                        </p:par>
                        <p:par>
                          <p:cTn id="43" fill="hold">
                            <p:stCondLst>
                              <p:cond delay="0"/>
                            </p:stCondLst>
                            <p:childTnLst>
                              <p:par>
                                <p:cTn id="44" presetID="1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8874" fill="hold"/>
                                        <p:tgtEl>
                                          <p:spTgt spid="5"/>
                                        </p:tgtEl>
                                      </p:cBhvr>
                                    </p:cmd>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5"/>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4784" fill="hold"/>
                                        <p:tgtEl>
                                          <p:spTgt spid="6"/>
                                        </p:tgtEl>
                                      </p:cBhvr>
                                    </p:cmd>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46"/>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12288" fill="hold"/>
                                        <p:tgtEl>
                                          <p:spTgt spid="7"/>
                                        </p:tgtEl>
                                      </p:cBhvr>
                                    </p:cmd>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7"/>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4" fill="hold" display="0">
                  <p:stCondLst>
                    <p:cond delay="indefinite"/>
                  </p:stCondLst>
                  <p:endCondLst>
                    <p:cond evt="onStopAudio" delay="0">
                      <p:tgtEl>
                        <p:sldTgt/>
                      </p:tgtEl>
                    </p:cond>
                  </p:endCondLst>
                </p:cTn>
                <p:tgtEl>
                  <p:spTgt spid="3"/>
                </p:tgtEl>
              </p:cMediaNode>
            </p:audio>
            <p:audio>
              <p:cMediaNode vol="80000">
                <p:cTn id="105" fill="hold" display="0">
                  <p:stCondLst>
                    <p:cond delay="indefinite"/>
                  </p:stCondLst>
                  <p:endCondLst>
                    <p:cond evt="onStopAudio" delay="0">
                      <p:tgtEl>
                        <p:sldTgt/>
                      </p:tgtEl>
                    </p:cond>
                  </p:endCondLst>
                </p:cTn>
                <p:tgtEl>
                  <p:spTgt spid="4"/>
                </p:tgtEl>
              </p:cMediaNode>
            </p:audio>
            <p:audio>
              <p:cMediaNode vol="80000">
                <p:cTn id="106" fill="hold" display="0">
                  <p:stCondLst>
                    <p:cond delay="indefinite"/>
                  </p:stCondLst>
                  <p:endCondLst>
                    <p:cond evt="onStopAudio" delay="0">
                      <p:tgtEl>
                        <p:sldTgt/>
                      </p:tgtEl>
                    </p:cond>
                  </p:endCondLst>
                </p:cTn>
                <p:tgtEl>
                  <p:spTgt spid="5"/>
                </p:tgtEl>
              </p:cMediaNode>
            </p:audio>
            <p:audio>
              <p:cMediaNode vol="80000">
                <p:cTn id="107" fill="hold" display="0">
                  <p:stCondLst>
                    <p:cond delay="indefinite"/>
                  </p:stCondLst>
                  <p:endCondLst>
                    <p:cond evt="onStopAudio" delay="0">
                      <p:tgtEl>
                        <p:sldTgt/>
                      </p:tgtEl>
                    </p:cond>
                  </p:endCondLst>
                </p:cTn>
                <p:tgtEl>
                  <p:spTgt spid="6"/>
                </p:tgtEl>
              </p:cMediaNode>
            </p:audio>
            <p:audio>
              <p:cMediaNode vol="80000">
                <p:cTn id="108" fill="hold" display="0">
                  <p:stCondLst>
                    <p:cond delay="indefinite"/>
                  </p:stCondLst>
                  <p:endCondLst>
                    <p:cond evt="onStopAudio" delay="0">
                      <p:tgtEl>
                        <p:sldTgt/>
                      </p:tgtEl>
                    </p:cond>
                  </p:endCondLst>
                </p:cTn>
                <p:tgtEl>
                  <p:spTgt spid="7"/>
                </p:tgtEl>
              </p:cMediaNode>
            </p:audio>
          </p:childTnLst>
        </p:cTn>
      </p:par>
    </p:tnLst>
    <p:bldLst>
      <p:bldP spid="22" grpId="0" animBg="1"/>
      <p:bldP spid="24" grpId="0"/>
      <p:bldP spid="25" grpId="0"/>
      <p:bldP spid="26" grpId="0"/>
      <p:bldP spid="27" grpId="0"/>
      <p:bldP spid="28" grpId="0"/>
      <p:bldP spid="29" grpId="0"/>
      <p:bldP spid="30" grpId="0"/>
      <p:bldP spid="31" grpId="0"/>
      <p:bldP spid="32" grpId="0"/>
      <p:bldP spid="33" grpId="0"/>
      <p:bldP spid="34" grpId="0"/>
      <p:bldP spid="41" grpId="0"/>
      <p:bldP spid="45" grpId="0" animBg="1"/>
      <p:bldP spid="45" grpId="1" animBg="1"/>
      <p:bldP spid="46" grpId="0" animBg="1"/>
      <p:bldP spid="46" grpId="1" animBg="1"/>
      <p:bldP spid="47" grpId="0" animBg="1"/>
      <p:bldP spid="47" grpId="1" animBg="1"/>
      <p:bldP spid="48"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a:xfrm>
            <a:off x="4133030" y="6077167"/>
            <a:ext cx="719921" cy="365125"/>
          </a:xfrm>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253469" y="6077168"/>
            <a:ext cx="3723776" cy="365125"/>
          </a:xfrm>
        </p:spPr>
        <p:txBody>
          <a:bodyPr/>
          <a:lstStyle/>
          <a:p>
            <a:pPr algn="r"/>
            <a:r>
              <a:rPr lang="en-GB" dirty="0"/>
              <a:t>Year 3</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Revise using expanded and compact addition to add any pair of 3-digit numbers.</a:t>
            </a:r>
          </a:p>
        </p:txBody>
      </p:sp>
      <p:sp>
        <p:nvSpPr>
          <p:cNvPr id="5" name="Folded Corner 4"/>
          <p:cNvSpPr/>
          <p:nvPr/>
        </p:nvSpPr>
        <p:spPr>
          <a:xfrm>
            <a:off x="899649" y="3024970"/>
            <a:ext cx="2519999"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6" name="Straight Connector 5"/>
          <p:cNvCxnSpPr/>
          <p:nvPr/>
        </p:nvCxnSpPr>
        <p:spPr>
          <a:xfrm>
            <a:off x="1541056" y="4201434"/>
            <a:ext cx="1361485" cy="2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68899" y="4201434"/>
            <a:ext cx="860779" cy="430887"/>
          </a:xfrm>
          <a:prstGeom prst="rect">
            <a:avLst/>
          </a:prstGeom>
          <a:noFill/>
        </p:spPr>
        <p:txBody>
          <a:bodyPr wrap="square" rtlCol="0">
            <a:spAutoFit/>
          </a:bodyPr>
          <a:lstStyle/>
          <a:p>
            <a:r>
              <a:rPr lang="en-GB" sz="2200" b="1" dirty="0">
                <a:solidFill>
                  <a:srgbClr val="C00000"/>
                </a:solidFill>
              </a:rPr>
              <a:t>1200</a:t>
            </a:r>
          </a:p>
        </p:txBody>
      </p:sp>
      <p:sp>
        <p:nvSpPr>
          <p:cNvPr id="8" name="TextBox 7"/>
          <p:cNvSpPr txBox="1"/>
          <p:nvPr/>
        </p:nvSpPr>
        <p:spPr>
          <a:xfrm>
            <a:off x="2153056" y="4201434"/>
            <a:ext cx="688622" cy="430887"/>
          </a:xfrm>
          <a:prstGeom prst="rect">
            <a:avLst/>
          </a:prstGeom>
          <a:noFill/>
        </p:spPr>
        <p:txBody>
          <a:bodyPr wrap="square" rtlCol="0">
            <a:spAutoFit/>
          </a:bodyPr>
          <a:lstStyle/>
          <a:p>
            <a:r>
              <a:rPr lang="en-GB" sz="2200" b="1" dirty="0">
                <a:solidFill>
                  <a:srgbClr val="C00000"/>
                </a:solidFill>
              </a:rPr>
              <a:t>20</a:t>
            </a:r>
          </a:p>
        </p:txBody>
      </p:sp>
      <p:sp>
        <p:nvSpPr>
          <p:cNvPr id="9" name="TextBox 8"/>
          <p:cNvSpPr txBox="1"/>
          <p:nvPr/>
        </p:nvSpPr>
        <p:spPr>
          <a:xfrm>
            <a:off x="2621056" y="4201434"/>
            <a:ext cx="688622" cy="430887"/>
          </a:xfrm>
          <a:prstGeom prst="rect">
            <a:avLst/>
          </a:prstGeom>
          <a:noFill/>
        </p:spPr>
        <p:txBody>
          <a:bodyPr wrap="square" rtlCol="0">
            <a:spAutoFit/>
          </a:bodyPr>
          <a:lstStyle/>
          <a:p>
            <a:r>
              <a:rPr lang="en-GB" sz="2200" b="1" dirty="0">
                <a:solidFill>
                  <a:srgbClr val="C00000"/>
                </a:solidFill>
              </a:rPr>
              <a:t>1</a:t>
            </a:r>
          </a:p>
        </p:txBody>
      </p:sp>
      <p:sp>
        <p:nvSpPr>
          <p:cNvPr id="11" name="TextBox 10"/>
          <p:cNvSpPr txBox="1"/>
          <p:nvPr/>
        </p:nvSpPr>
        <p:spPr>
          <a:xfrm>
            <a:off x="1541056" y="3408581"/>
            <a:ext cx="688622" cy="430887"/>
          </a:xfrm>
          <a:prstGeom prst="rect">
            <a:avLst/>
          </a:prstGeom>
          <a:noFill/>
        </p:spPr>
        <p:txBody>
          <a:bodyPr wrap="square" rtlCol="0">
            <a:spAutoFit/>
          </a:bodyPr>
          <a:lstStyle/>
          <a:p>
            <a:r>
              <a:rPr lang="en-GB" sz="2200" b="1" dirty="0"/>
              <a:t>500</a:t>
            </a:r>
          </a:p>
        </p:txBody>
      </p:sp>
      <p:sp>
        <p:nvSpPr>
          <p:cNvPr id="13" name="TextBox 12"/>
          <p:cNvSpPr txBox="1"/>
          <p:nvPr/>
        </p:nvSpPr>
        <p:spPr>
          <a:xfrm>
            <a:off x="2153056" y="3408581"/>
            <a:ext cx="688622" cy="430887"/>
          </a:xfrm>
          <a:prstGeom prst="rect">
            <a:avLst/>
          </a:prstGeom>
          <a:noFill/>
        </p:spPr>
        <p:txBody>
          <a:bodyPr wrap="square" rtlCol="0">
            <a:spAutoFit/>
          </a:bodyPr>
          <a:lstStyle/>
          <a:p>
            <a:r>
              <a:rPr lang="en-GB" sz="2200" b="1" dirty="0"/>
              <a:t>60</a:t>
            </a:r>
          </a:p>
        </p:txBody>
      </p:sp>
      <p:sp>
        <p:nvSpPr>
          <p:cNvPr id="14" name="TextBox 13"/>
          <p:cNvSpPr txBox="1"/>
          <p:nvPr/>
        </p:nvSpPr>
        <p:spPr>
          <a:xfrm>
            <a:off x="2621056" y="3408581"/>
            <a:ext cx="688622" cy="430887"/>
          </a:xfrm>
          <a:prstGeom prst="rect">
            <a:avLst/>
          </a:prstGeom>
          <a:noFill/>
        </p:spPr>
        <p:txBody>
          <a:bodyPr wrap="square" rtlCol="0">
            <a:spAutoFit/>
          </a:bodyPr>
          <a:lstStyle/>
          <a:p>
            <a:r>
              <a:rPr lang="en-GB" sz="2200" b="1" dirty="0"/>
              <a:t>7</a:t>
            </a:r>
          </a:p>
        </p:txBody>
      </p:sp>
      <p:sp>
        <p:nvSpPr>
          <p:cNvPr id="15" name="TextBox 14"/>
          <p:cNvSpPr txBox="1"/>
          <p:nvPr/>
        </p:nvSpPr>
        <p:spPr>
          <a:xfrm>
            <a:off x="1541056" y="3014366"/>
            <a:ext cx="688622" cy="430887"/>
          </a:xfrm>
          <a:prstGeom prst="rect">
            <a:avLst/>
          </a:prstGeom>
          <a:noFill/>
        </p:spPr>
        <p:txBody>
          <a:bodyPr wrap="square" rtlCol="0">
            <a:spAutoFit/>
          </a:bodyPr>
          <a:lstStyle/>
          <a:p>
            <a:r>
              <a:rPr lang="en-GB" sz="2200" b="1" dirty="0"/>
              <a:t>600</a:t>
            </a:r>
          </a:p>
        </p:txBody>
      </p:sp>
      <p:sp>
        <p:nvSpPr>
          <p:cNvPr id="16" name="TextBox 15"/>
          <p:cNvSpPr txBox="1"/>
          <p:nvPr/>
        </p:nvSpPr>
        <p:spPr>
          <a:xfrm>
            <a:off x="2153056" y="3014366"/>
            <a:ext cx="688622" cy="430887"/>
          </a:xfrm>
          <a:prstGeom prst="rect">
            <a:avLst/>
          </a:prstGeom>
          <a:noFill/>
        </p:spPr>
        <p:txBody>
          <a:bodyPr wrap="square" rtlCol="0">
            <a:spAutoFit/>
          </a:bodyPr>
          <a:lstStyle/>
          <a:p>
            <a:r>
              <a:rPr lang="en-GB" sz="2200" b="1" dirty="0"/>
              <a:t>50</a:t>
            </a:r>
          </a:p>
        </p:txBody>
      </p:sp>
      <p:sp>
        <p:nvSpPr>
          <p:cNvPr id="17" name="TextBox 16"/>
          <p:cNvSpPr txBox="1"/>
          <p:nvPr/>
        </p:nvSpPr>
        <p:spPr>
          <a:xfrm>
            <a:off x="2621056" y="3014366"/>
            <a:ext cx="688622" cy="430887"/>
          </a:xfrm>
          <a:prstGeom prst="rect">
            <a:avLst/>
          </a:prstGeom>
          <a:noFill/>
        </p:spPr>
        <p:txBody>
          <a:bodyPr wrap="square" rtlCol="0">
            <a:spAutoFit/>
          </a:bodyPr>
          <a:lstStyle/>
          <a:p>
            <a:r>
              <a:rPr lang="en-GB" sz="2200" b="1" dirty="0"/>
              <a:t>4</a:t>
            </a:r>
          </a:p>
        </p:txBody>
      </p:sp>
      <p:sp>
        <p:nvSpPr>
          <p:cNvPr id="18" name="TextBox 17"/>
          <p:cNvSpPr txBox="1"/>
          <p:nvPr/>
        </p:nvSpPr>
        <p:spPr>
          <a:xfrm>
            <a:off x="1196744" y="3408581"/>
            <a:ext cx="344311" cy="430887"/>
          </a:xfrm>
          <a:prstGeom prst="rect">
            <a:avLst/>
          </a:prstGeom>
          <a:noFill/>
        </p:spPr>
        <p:txBody>
          <a:bodyPr wrap="square" rtlCol="0">
            <a:spAutoFit/>
          </a:bodyPr>
          <a:lstStyle/>
          <a:p>
            <a:r>
              <a:rPr lang="en-GB" sz="2200" b="1" dirty="0"/>
              <a:t>+</a:t>
            </a:r>
          </a:p>
        </p:txBody>
      </p:sp>
      <p:sp>
        <p:nvSpPr>
          <p:cNvPr id="19" name="TextBox 18"/>
          <p:cNvSpPr txBox="1"/>
          <p:nvPr/>
        </p:nvSpPr>
        <p:spPr>
          <a:xfrm>
            <a:off x="1540070" y="3769434"/>
            <a:ext cx="688622" cy="430887"/>
          </a:xfrm>
          <a:prstGeom prst="rect">
            <a:avLst/>
          </a:prstGeom>
          <a:noFill/>
        </p:spPr>
        <p:txBody>
          <a:bodyPr wrap="square" rtlCol="0">
            <a:spAutoFit/>
          </a:bodyPr>
          <a:lstStyle/>
          <a:p>
            <a:r>
              <a:rPr lang="en-GB" sz="2200" b="1" dirty="0"/>
              <a:t>100</a:t>
            </a:r>
          </a:p>
        </p:txBody>
      </p:sp>
      <p:sp>
        <p:nvSpPr>
          <p:cNvPr id="21" name="TextBox 20"/>
          <p:cNvSpPr txBox="1"/>
          <p:nvPr/>
        </p:nvSpPr>
        <p:spPr>
          <a:xfrm>
            <a:off x="536831" y="4876723"/>
            <a:ext cx="2446504" cy="461665"/>
          </a:xfrm>
          <a:prstGeom prst="rect">
            <a:avLst/>
          </a:prstGeom>
          <a:solidFill>
            <a:schemeClr val="bg1"/>
          </a:solidFill>
          <a:ln w="12700">
            <a:solidFill>
              <a:schemeClr val="tx1"/>
            </a:solidFill>
          </a:ln>
          <a:effectLst>
            <a:outerShdw blurRad="50800" dist="38100" dir="6000000" algn="t" rotWithShape="0">
              <a:prstClr val="black">
                <a:alpha val="40000"/>
              </a:prstClr>
            </a:outerShdw>
          </a:effectLst>
        </p:spPr>
        <p:txBody>
          <a:bodyPr wrap="none" rtlCol="0">
            <a:spAutoFit/>
          </a:bodyPr>
          <a:lstStyle/>
          <a:p>
            <a:r>
              <a:rPr lang="en-GB" sz="2000" b="1" dirty="0"/>
              <a:t>1200 + 20 + 1 = </a:t>
            </a:r>
            <a:r>
              <a:rPr lang="en-GB" sz="2400" b="1" dirty="0">
                <a:solidFill>
                  <a:srgbClr val="C00000"/>
                </a:solidFill>
              </a:rPr>
              <a:t>1221</a:t>
            </a:r>
            <a:endParaRPr lang="en-GB" sz="2000" b="1" dirty="0">
              <a:solidFill>
                <a:srgbClr val="C00000"/>
              </a:solidFill>
            </a:endParaRPr>
          </a:p>
        </p:txBody>
      </p:sp>
      <p:sp>
        <p:nvSpPr>
          <p:cNvPr id="22" name="Folded Corner 21"/>
          <p:cNvSpPr/>
          <p:nvPr/>
        </p:nvSpPr>
        <p:spPr>
          <a:xfrm>
            <a:off x="4040067" y="3005512"/>
            <a:ext cx="2005942"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23" name="Straight Connector 22"/>
          <p:cNvCxnSpPr/>
          <p:nvPr/>
        </p:nvCxnSpPr>
        <p:spPr>
          <a:xfrm>
            <a:off x="4779106" y="4181976"/>
            <a:ext cx="720000" cy="2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72706" y="4181976"/>
            <a:ext cx="688622" cy="430887"/>
          </a:xfrm>
          <a:prstGeom prst="rect">
            <a:avLst/>
          </a:prstGeom>
          <a:noFill/>
        </p:spPr>
        <p:txBody>
          <a:bodyPr wrap="square" rtlCol="0">
            <a:spAutoFit/>
          </a:bodyPr>
          <a:lstStyle/>
          <a:p>
            <a:r>
              <a:rPr lang="en-GB" sz="2200" b="1" dirty="0">
                <a:solidFill>
                  <a:srgbClr val="C00000"/>
                </a:solidFill>
              </a:rPr>
              <a:t>2</a:t>
            </a:r>
          </a:p>
        </p:txBody>
      </p:sp>
      <p:sp>
        <p:nvSpPr>
          <p:cNvPr id="25" name="TextBox 24"/>
          <p:cNvSpPr txBox="1"/>
          <p:nvPr/>
        </p:nvSpPr>
        <p:spPr>
          <a:xfrm>
            <a:off x="5052806" y="4181976"/>
            <a:ext cx="688622" cy="430887"/>
          </a:xfrm>
          <a:prstGeom prst="rect">
            <a:avLst/>
          </a:prstGeom>
          <a:noFill/>
        </p:spPr>
        <p:txBody>
          <a:bodyPr wrap="square" rtlCol="0">
            <a:spAutoFit/>
          </a:bodyPr>
          <a:lstStyle/>
          <a:p>
            <a:r>
              <a:rPr lang="en-GB" sz="2200" b="1" dirty="0">
                <a:solidFill>
                  <a:srgbClr val="C00000"/>
                </a:solidFill>
              </a:rPr>
              <a:t>2</a:t>
            </a:r>
          </a:p>
        </p:txBody>
      </p:sp>
      <p:sp>
        <p:nvSpPr>
          <p:cNvPr id="26" name="TextBox 25"/>
          <p:cNvSpPr txBox="1"/>
          <p:nvPr/>
        </p:nvSpPr>
        <p:spPr>
          <a:xfrm>
            <a:off x="5232806" y="4181976"/>
            <a:ext cx="688622" cy="430887"/>
          </a:xfrm>
          <a:prstGeom prst="rect">
            <a:avLst/>
          </a:prstGeom>
          <a:noFill/>
        </p:spPr>
        <p:txBody>
          <a:bodyPr wrap="square" rtlCol="0">
            <a:spAutoFit/>
          </a:bodyPr>
          <a:lstStyle/>
          <a:p>
            <a:r>
              <a:rPr lang="en-GB" sz="2200" b="1" dirty="0">
                <a:solidFill>
                  <a:srgbClr val="C00000"/>
                </a:solidFill>
              </a:rPr>
              <a:t>1</a:t>
            </a:r>
          </a:p>
        </p:txBody>
      </p:sp>
      <p:sp>
        <p:nvSpPr>
          <p:cNvPr id="27" name="TextBox 26"/>
          <p:cNvSpPr txBox="1"/>
          <p:nvPr/>
        </p:nvSpPr>
        <p:spPr>
          <a:xfrm>
            <a:off x="4872806" y="3389123"/>
            <a:ext cx="688622" cy="430887"/>
          </a:xfrm>
          <a:prstGeom prst="rect">
            <a:avLst/>
          </a:prstGeom>
          <a:noFill/>
        </p:spPr>
        <p:txBody>
          <a:bodyPr wrap="square" rtlCol="0">
            <a:spAutoFit/>
          </a:bodyPr>
          <a:lstStyle/>
          <a:p>
            <a:r>
              <a:rPr lang="en-GB" sz="2200" b="1" dirty="0"/>
              <a:t>5</a:t>
            </a:r>
          </a:p>
        </p:txBody>
      </p:sp>
      <p:sp>
        <p:nvSpPr>
          <p:cNvPr id="28" name="TextBox 27"/>
          <p:cNvSpPr txBox="1"/>
          <p:nvPr/>
        </p:nvSpPr>
        <p:spPr>
          <a:xfrm>
            <a:off x="5052806" y="3389123"/>
            <a:ext cx="688622" cy="430887"/>
          </a:xfrm>
          <a:prstGeom prst="rect">
            <a:avLst/>
          </a:prstGeom>
          <a:noFill/>
        </p:spPr>
        <p:txBody>
          <a:bodyPr wrap="square" rtlCol="0">
            <a:spAutoFit/>
          </a:bodyPr>
          <a:lstStyle/>
          <a:p>
            <a:r>
              <a:rPr lang="en-GB" sz="2200" b="1" dirty="0"/>
              <a:t>6</a:t>
            </a:r>
          </a:p>
        </p:txBody>
      </p:sp>
      <p:sp>
        <p:nvSpPr>
          <p:cNvPr id="29" name="TextBox 28"/>
          <p:cNvSpPr txBox="1"/>
          <p:nvPr/>
        </p:nvSpPr>
        <p:spPr>
          <a:xfrm>
            <a:off x="5232806" y="3389123"/>
            <a:ext cx="688622" cy="430887"/>
          </a:xfrm>
          <a:prstGeom prst="rect">
            <a:avLst/>
          </a:prstGeom>
          <a:noFill/>
        </p:spPr>
        <p:txBody>
          <a:bodyPr wrap="square" rtlCol="0">
            <a:spAutoFit/>
          </a:bodyPr>
          <a:lstStyle/>
          <a:p>
            <a:r>
              <a:rPr lang="en-GB" sz="2200" b="1" dirty="0"/>
              <a:t>7</a:t>
            </a:r>
          </a:p>
        </p:txBody>
      </p:sp>
      <p:sp>
        <p:nvSpPr>
          <p:cNvPr id="30" name="TextBox 29"/>
          <p:cNvSpPr txBox="1"/>
          <p:nvPr/>
        </p:nvSpPr>
        <p:spPr>
          <a:xfrm>
            <a:off x="4872806" y="2994908"/>
            <a:ext cx="688622" cy="430887"/>
          </a:xfrm>
          <a:prstGeom prst="rect">
            <a:avLst/>
          </a:prstGeom>
          <a:noFill/>
        </p:spPr>
        <p:txBody>
          <a:bodyPr wrap="square" rtlCol="0">
            <a:spAutoFit/>
          </a:bodyPr>
          <a:lstStyle/>
          <a:p>
            <a:r>
              <a:rPr lang="en-GB" sz="2200" b="1" dirty="0"/>
              <a:t>6</a:t>
            </a:r>
          </a:p>
        </p:txBody>
      </p:sp>
      <p:sp>
        <p:nvSpPr>
          <p:cNvPr id="31" name="TextBox 30"/>
          <p:cNvSpPr txBox="1"/>
          <p:nvPr/>
        </p:nvSpPr>
        <p:spPr>
          <a:xfrm>
            <a:off x="5052806" y="2994908"/>
            <a:ext cx="688622" cy="430887"/>
          </a:xfrm>
          <a:prstGeom prst="rect">
            <a:avLst/>
          </a:prstGeom>
          <a:noFill/>
        </p:spPr>
        <p:txBody>
          <a:bodyPr wrap="square" rtlCol="0">
            <a:spAutoFit/>
          </a:bodyPr>
          <a:lstStyle/>
          <a:p>
            <a:r>
              <a:rPr lang="en-GB" sz="2200" b="1" dirty="0"/>
              <a:t>5</a:t>
            </a:r>
          </a:p>
        </p:txBody>
      </p:sp>
      <p:sp>
        <p:nvSpPr>
          <p:cNvPr id="32" name="TextBox 31"/>
          <p:cNvSpPr txBox="1"/>
          <p:nvPr/>
        </p:nvSpPr>
        <p:spPr>
          <a:xfrm>
            <a:off x="5232806" y="2994908"/>
            <a:ext cx="688622" cy="430887"/>
          </a:xfrm>
          <a:prstGeom prst="rect">
            <a:avLst/>
          </a:prstGeom>
          <a:noFill/>
        </p:spPr>
        <p:txBody>
          <a:bodyPr wrap="square" rtlCol="0">
            <a:spAutoFit/>
          </a:bodyPr>
          <a:lstStyle/>
          <a:p>
            <a:r>
              <a:rPr lang="en-GB" sz="2200" b="1" dirty="0"/>
              <a:t>4</a:t>
            </a:r>
          </a:p>
        </p:txBody>
      </p:sp>
      <p:sp>
        <p:nvSpPr>
          <p:cNvPr id="33" name="TextBox 32"/>
          <p:cNvSpPr txBox="1"/>
          <p:nvPr/>
        </p:nvSpPr>
        <p:spPr>
          <a:xfrm>
            <a:off x="4620806" y="3389123"/>
            <a:ext cx="344311" cy="430887"/>
          </a:xfrm>
          <a:prstGeom prst="rect">
            <a:avLst/>
          </a:prstGeom>
          <a:noFill/>
        </p:spPr>
        <p:txBody>
          <a:bodyPr wrap="square" rtlCol="0">
            <a:spAutoFit/>
          </a:bodyPr>
          <a:lstStyle/>
          <a:p>
            <a:r>
              <a:rPr lang="en-GB" sz="2200" b="1" dirty="0"/>
              <a:t>+</a:t>
            </a:r>
          </a:p>
        </p:txBody>
      </p:sp>
      <p:sp>
        <p:nvSpPr>
          <p:cNvPr id="34" name="TextBox 33"/>
          <p:cNvSpPr txBox="1"/>
          <p:nvPr/>
        </p:nvSpPr>
        <p:spPr>
          <a:xfrm>
            <a:off x="4872706" y="3750519"/>
            <a:ext cx="688622" cy="430887"/>
          </a:xfrm>
          <a:prstGeom prst="rect">
            <a:avLst/>
          </a:prstGeom>
          <a:noFill/>
        </p:spPr>
        <p:txBody>
          <a:bodyPr wrap="square" rtlCol="0">
            <a:spAutoFit/>
          </a:bodyPr>
          <a:lstStyle/>
          <a:p>
            <a:r>
              <a:rPr lang="en-GB" sz="2200" b="1" dirty="0"/>
              <a:t>1</a:t>
            </a:r>
          </a:p>
        </p:txBody>
      </p:sp>
      <p:sp>
        <p:nvSpPr>
          <p:cNvPr id="38" name="Speech Bubble: Rectangle with Corners Rounded 10">
            <a:extLst>
              <a:ext uri="{FF2B5EF4-FFF2-40B4-BE49-F238E27FC236}">
                <a16:creationId xmlns:a16="http://schemas.microsoft.com/office/drawing/2014/main" id="{CD2579CE-2DB8-4F93-8ECD-0E9BF715B235}"/>
              </a:ext>
            </a:extLst>
          </p:cNvPr>
          <p:cNvSpPr/>
          <p:nvPr/>
        </p:nvSpPr>
        <p:spPr>
          <a:xfrm>
            <a:off x="536831" y="846531"/>
            <a:ext cx="3662511" cy="1344094"/>
          </a:xfrm>
          <a:prstGeom prst="wedgeEllipseCallout">
            <a:avLst>
              <a:gd name="adj1" fmla="val -61316"/>
              <a:gd name="adj2" fmla="val -423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compare strategies. What do you like about each layout?  </a:t>
            </a:r>
          </a:p>
        </p:txBody>
      </p:sp>
      <p:sp>
        <p:nvSpPr>
          <p:cNvPr id="40" name="TextBox 39"/>
          <p:cNvSpPr txBox="1"/>
          <p:nvPr/>
        </p:nvSpPr>
        <p:spPr>
          <a:xfrm>
            <a:off x="2152070" y="3769977"/>
            <a:ext cx="688622" cy="430887"/>
          </a:xfrm>
          <a:prstGeom prst="rect">
            <a:avLst/>
          </a:prstGeom>
          <a:noFill/>
        </p:spPr>
        <p:txBody>
          <a:bodyPr wrap="square" rtlCol="0">
            <a:spAutoFit/>
          </a:bodyPr>
          <a:lstStyle/>
          <a:p>
            <a:r>
              <a:rPr lang="en-GB" sz="2200" b="1" dirty="0"/>
              <a:t>10</a:t>
            </a:r>
          </a:p>
        </p:txBody>
      </p:sp>
      <p:sp>
        <p:nvSpPr>
          <p:cNvPr id="41" name="TextBox 40"/>
          <p:cNvSpPr txBox="1"/>
          <p:nvPr/>
        </p:nvSpPr>
        <p:spPr>
          <a:xfrm>
            <a:off x="5052706" y="3750519"/>
            <a:ext cx="688622" cy="430887"/>
          </a:xfrm>
          <a:prstGeom prst="rect">
            <a:avLst/>
          </a:prstGeom>
          <a:noFill/>
        </p:spPr>
        <p:txBody>
          <a:bodyPr wrap="square" rtlCol="0">
            <a:spAutoFit/>
          </a:bodyPr>
          <a:lstStyle/>
          <a:p>
            <a:r>
              <a:rPr lang="en-GB" sz="2200" b="1" dirty="0"/>
              <a:t>1</a:t>
            </a:r>
          </a:p>
        </p:txBody>
      </p:sp>
      <p:sp>
        <p:nvSpPr>
          <p:cNvPr id="44" name="TextBox 43"/>
          <p:cNvSpPr txBox="1"/>
          <p:nvPr/>
        </p:nvSpPr>
        <p:spPr>
          <a:xfrm>
            <a:off x="4692706" y="4180863"/>
            <a:ext cx="688622" cy="430887"/>
          </a:xfrm>
          <a:prstGeom prst="rect">
            <a:avLst/>
          </a:prstGeom>
          <a:noFill/>
        </p:spPr>
        <p:txBody>
          <a:bodyPr wrap="square" rtlCol="0">
            <a:spAutoFit/>
          </a:bodyPr>
          <a:lstStyle/>
          <a:p>
            <a:r>
              <a:rPr lang="en-GB" sz="2200" b="1" dirty="0">
                <a:solidFill>
                  <a:srgbClr val="C00000"/>
                </a:solidFill>
              </a:rPr>
              <a:t>1</a:t>
            </a:r>
          </a:p>
        </p:txBody>
      </p:sp>
      <p:sp>
        <p:nvSpPr>
          <p:cNvPr id="45" name="Speech Bubble: Rectangle with Corners Rounded 10">
            <a:extLst>
              <a:ext uri="{FF2B5EF4-FFF2-40B4-BE49-F238E27FC236}">
                <a16:creationId xmlns:a16="http://schemas.microsoft.com/office/drawing/2014/main" id="{CD2579CE-2DB8-4F93-8ECD-0E9BF715B235}"/>
              </a:ext>
            </a:extLst>
          </p:cNvPr>
          <p:cNvSpPr/>
          <p:nvPr/>
        </p:nvSpPr>
        <p:spPr>
          <a:xfrm>
            <a:off x="4432301" y="524337"/>
            <a:ext cx="4544944" cy="2374899"/>
          </a:xfrm>
          <a:prstGeom prst="wedgeEllipseCallout">
            <a:avLst>
              <a:gd name="adj1" fmla="val -61316"/>
              <a:gd name="adj2" fmla="val -423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 place value is exposed in the first which helps us to make sense of the numbers we are using, but the second takes up less space and is quicker to write. </a:t>
            </a:r>
          </a:p>
        </p:txBody>
      </p:sp>
      <p:sp>
        <p:nvSpPr>
          <p:cNvPr id="46" name="Speech Bubble: Rectangle with Corners Rounded 10">
            <a:extLst>
              <a:ext uri="{FF2B5EF4-FFF2-40B4-BE49-F238E27FC236}">
                <a16:creationId xmlns:a16="http://schemas.microsoft.com/office/drawing/2014/main" id="{CD2579CE-2DB8-4F93-8ECD-0E9BF715B235}"/>
              </a:ext>
            </a:extLst>
          </p:cNvPr>
          <p:cNvSpPr/>
          <p:nvPr/>
        </p:nvSpPr>
        <p:spPr>
          <a:xfrm>
            <a:off x="5043038" y="4920841"/>
            <a:ext cx="3662511" cy="1156364"/>
          </a:xfrm>
          <a:prstGeom prst="wedgeEllipseCallout">
            <a:avLst>
              <a:gd name="adj1" fmla="val -61316"/>
              <a:gd name="adj2" fmla="val -423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But importantly, both give us the correct answer! </a:t>
            </a:r>
          </a:p>
        </p:txBody>
      </p:sp>
      <p:pic>
        <p:nvPicPr>
          <p:cNvPr id="39" name="Online Media 7" descr="Recorded Sound">
            <a:hlinkClick r:id="" action="ppaction://media"/>
            <a:extLst>
              <a:ext uri="{FF2B5EF4-FFF2-40B4-BE49-F238E27FC236}">
                <a16:creationId xmlns:a16="http://schemas.microsoft.com/office/drawing/2014/main" id="{79357F4F-8835-5E49-B23C-0885D611F0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3643" y="1784225"/>
            <a:ext cx="812800" cy="812800"/>
          </a:xfrm>
          <a:prstGeom prst="rect">
            <a:avLst/>
          </a:prstGeom>
        </p:spPr>
      </p:pic>
    </p:spTree>
    <p:extLst>
      <p:ext uri="{BB962C8B-B14F-4D97-AF65-F5344CB8AC3E}">
        <p14:creationId xmlns:p14="http://schemas.microsoft.com/office/powerpoint/2010/main" val="16671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6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6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8085" fill="hold"/>
                                        <p:tgtEl>
                                          <p:spTgt spid="39"/>
                                        </p:tgtEl>
                                      </p:cBhvr>
                                    </p:cmd>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2" fill="hold" display="0">
                  <p:stCondLst>
                    <p:cond delay="indefinite"/>
                  </p:stCondLst>
                  <p:endCondLst>
                    <p:cond evt="onStopAudio" delay="0">
                      <p:tgtEl>
                        <p:sldTgt/>
                      </p:tgtEl>
                    </p:cond>
                  </p:endCondLst>
                </p:cTn>
                <p:tgtEl>
                  <p:spTgt spid="39"/>
                </p:tgtEl>
              </p:cMediaNode>
            </p:audio>
          </p:childTnLst>
        </p:cTn>
      </p:par>
    </p:tnLst>
    <p:bldLst>
      <p:bldP spid="5" grpId="0" animBg="1"/>
      <p:bldP spid="7" grpId="0"/>
      <p:bldP spid="8" grpId="0"/>
      <p:bldP spid="9" grpId="0"/>
      <p:bldP spid="11" grpId="0"/>
      <p:bldP spid="13" grpId="0"/>
      <p:bldP spid="14" grpId="0"/>
      <p:bldP spid="15" grpId="0"/>
      <p:bldP spid="16" grpId="0"/>
      <p:bldP spid="17" grpId="0"/>
      <p:bldP spid="18" grpId="0"/>
      <p:bldP spid="19" grpId="0"/>
      <p:bldP spid="21" grpId="0" animBg="1"/>
      <p:bldP spid="22" grpId="0" animBg="1"/>
      <p:bldP spid="24" grpId="0"/>
      <p:bldP spid="25" grpId="0"/>
      <p:bldP spid="26" grpId="0"/>
      <p:bldP spid="27" grpId="0"/>
      <p:bldP spid="28" grpId="0"/>
      <p:bldP spid="29" grpId="0"/>
      <p:bldP spid="30" grpId="0"/>
      <p:bldP spid="31" grpId="0"/>
      <p:bldP spid="32" grpId="0"/>
      <p:bldP spid="33" grpId="0"/>
      <p:bldP spid="34" grpId="0"/>
      <p:bldP spid="38" grpId="0" animBg="1"/>
      <p:bldP spid="40" grpId="0"/>
      <p:bldP spid="41" grpId="0"/>
      <p:bldP spid="44" grpId="0"/>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Revise using expanded and compact addition to add any pair of 3-digit numbers.</a:t>
            </a:r>
          </a:p>
        </p:txBody>
      </p:sp>
      <p:sp>
        <p:nvSpPr>
          <p:cNvPr id="5" name="Rectangle 4"/>
          <p:cNvSpPr/>
          <p:nvPr/>
        </p:nvSpPr>
        <p:spPr>
          <a:xfrm>
            <a:off x="358641" y="1038872"/>
            <a:ext cx="3334567" cy="461665"/>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none">
            <a:spAutoFit/>
          </a:bodyPr>
          <a:lstStyle/>
          <a:p>
            <a:r>
              <a:rPr lang="en-GB" sz="2400" b="1" dirty="0"/>
              <a:t>478 + 245 and 837 + 367</a:t>
            </a:r>
          </a:p>
        </p:txBody>
      </p:sp>
      <p:sp>
        <p:nvSpPr>
          <p:cNvPr id="6" name="Speech Bubble: Rectangle with Corners Rounded 10">
            <a:extLst>
              <a:ext uri="{FF2B5EF4-FFF2-40B4-BE49-F238E27FC236}">
                <a16:creationId xmlns:a16="http://schemas.microsoft.com/office/drawing/2014/main" id="{CD2579CE-2DB8-4F93-8ECD-0E9BF715B235}"/>
              </a:ext>
            </a:extLst>
          </p:cNvPr>
          <p:cNvSpPr/>
          <p:nvPr/>
        </p:nvSpPr>
        <p:spPr>
          <a:xfrm>
            <a:off x="4479234" y="597657"/>
            <a:ext cx="4271065" cy="1180343"/>
          </a:xfrm>
          <a:prstGeom prst="wedgeEllipseCallout">
            <a:avLst>
              <a:gd name="adj1" fmla="val -62867"/>
              <a:gd name="adj2" fmla="val 272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Try these using your preferred strategy.</a:t>
            </a:r>
          </a:p>
        </p:txBody>
      </p:sp>
      <p:pic>
        <p:nvPicPr>
          <p:cNvPr id="7"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924732" y="877149"/>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72008" y="1908224"/>
            <a:ext cx="4040616" cy="1114376"/>
          </a:xfrm>
          <a:prstGeom prst="wedgeEllipseCallout">
            <a:avLst>
              <a:gd name="adj1" fmla="val -24733"/>
              <a:gd name="adj2" fmla="val 786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go through </a:t>
            </a:r>
            <a:r>
              <a:rPr lang="en-GB" b="1" dirty="0">
                <a:solidFill>
                  <a:srgbClr val="FF0000"/>
                </a:solidFill>
              </a:rPr>
              <a:t>478 + 245</a:t>
            </a:r>
            <a:r>
              <a:rPr lang="en-GB" b="1" dirty="0">
                <a:solidFill>
                  <a:srgbClr val="253746"/>
                </a:solidFill>
              </a:rPr>
              <a:t> using </a:t>
            </a:r>
            <a:r>
              <a:rPr lang="en-GB" b="1" dirty="0">
                <a:solidFill>
                  <a:srgbClr val="FF0000"/>
                </a:solidFill>
              </a:rPr>
              <a:t>expanded addition.</a:t>
            </a:r>
          </a:p>
        </p:txBody>
      </p:sp>
      <p:sp>
        <p:nvSpPr>
          <p:cNvPr id="26" name="Folded Corner 25"/>
          <p:cNvSpPr/>
          <p:nvPr/>
        </p:nvSpPr>
        <p:spPr>
          <a:xfrm>
            <a:off x="1275600" y="3540251"/>
            <a:ext cx="2519999"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27" name="Straight Connector 26"/>
          <p:cNvCxnSpPr/>
          <p:nvPr/>
        </p:nvCxnSpPr>
        <p:spPr>
          <a:xfrm>
            <a:off x="1917007" y="4716715"/>
            <a:ext cx="1361485" cy="2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71200" y="4716715"/>
            <a:ext cx="860779" cy="430887"/>
          </a:xfrm>
          <a:prstGeom prst="rect">
            <a:avLst/>
          </a:prstGeom>
          <a:noFill/>
        </p:spPr>
        <p:txBody>
          <a:bodyPr wrap="square" rtlCol="0">
            <a:spAutoFit/>
          </a:bodyPr>
          <a:lstStyle/>
          <a:p>
            <a:r>
              <a:rPr lang="en-GB" sz="2200" b="1" dirty="0">
                <a:solidFill>
                  <a:srgbClr val="C00000"/>
                </a:solidFill>
              </a:rPr>
              <a:t>  700</a:t>
            </a:r>
          </a:p>
        </p:txBody>
      </p:sp>
      <p:sp>
        <p:nvSpPr>
          <p:cNvPr id="29" name="TextBox 28"/>
          <p:cNvSpPr txBox="1"/>
          <p:nvPr/>
        </p:nvSpPr>
        <p:spPr>
          <a:xfrm>
            <a:off x="2529007" y="4716715"/>
            <a:ext cx="688622" cy="430887"/>
          </a:xfrm>
          <a:prstGeom prst="rect">
            <a:avLst/>
          </a:prstGeom>
          <a:noFill/>
        </p:spPr>
        <p:txBody>
          <a:bodyPr wrap="square" rtlCol="0">
            <a:spAutoFit/>
          </a:bodyPr>
          <a:lstStyle/>
          <a:p>
            <a:r>
              <a:rPr lang="en-GB" sz="2200" b="1" dirty="0">
                <a:solidFill>
                  <a:srgbClr val="C00000"/>
                </a:solidFill>
              </a:rPr>
              <a:t>20</a:t>
            </a:r>
          </a:p>
        </p:txBody>
      </p:sp>
      <p:sp>
        <p:nvSpPr>
          <p:cNvPr id="30" name="TextBox 29"/>
          <p:cNvSpPr txBox="1"/>
          <p:nvPr/>
        </p:nvSpPr>
        <p:spPr>
          <a:xfrm>
            <a:off x="2997007" y="4716715"/>
            <a:ext cx="688622" cy="430887"/>
          </a:xfrm>
          <a:prstGeom prst="rect">
            <a:avLst/>
          </a:prstGeom>
          <a:noFill/>
        </p:spPr>
        <p:txBody>
          <a:bodyPr wrap="square" rtlCol="0">
            <a:spAutoFit/>
          </a:bodyPr>
          <a:lstStyle/>
          <a:p>
            <a:r>
              <a:rPr lang="en-GB" sz="2200" b="1" dirty="0">
                <a:solidFill>
                  <a:srgbClr val="C00000"/>
                </a:solidFill>
              </a:rPr>
              <a:t>3</a:t>
            </a:r>
          </a:p>
        </p:txBody>
      </p:sp>
      <p:sp>
        <p:nvSpPr>
          <p:cNvPr id="31" name="TextBox 30"/>
          <p:cNvSpPr txBox="1"/>
          <p:nvPr/>
        </p:nvSpPr>
        <p:spPr>
          <a:xfrm>
            <a:off x="1917007" y="3923862"/>
            <a:ext cx="688622" cy="430887"/>
          </a:xfrm>
          <a:prstGeom prst="rect">
            <a:avLst/>
          </a:prstGeom>
          <a:noFill/>
        </p:spPr>
        <p:txBody>
          <a:bodyPr wrap="square" rtlCol="0">
            <a:spAutoFit/>
          </a:bodyPr>
          <a:lstStyle/>
          <a:p>
            <a:r>
              <a:rPr lang="en-GB" sz="2200" b="1" dirty="0"/>
              <a:t>200</a:t>
            </a:r>
          </a:p>
        </p:txBody>
      </p:sp>
      <p:sp>
        <p:nvSpPr>
          <p:cNvPr id="32" name="TextBox 31"/>
          <p:cNvSpPr txBox="1"/>
          <p:nvPr/>
        </p:nvSpPr>
        <p:spPr>
          <a:xfrm>
            <a:off x="2529007" y="3923862"/>
            <a:ext cx="688622" cy="430887"/>
          </a:xfrm>
          <a:prstGeom prst="rect">
            <a:avLst/>
          </a:prstGeom>
          <a:noFill/>
        </p:spPr>
        <p:txBody>
          <a:bodyPr wrap="square" rtlCol="0">
            <a:spAutoFit/>
          </a:bodyPr>
          <a:lstStyle/>
          <a:p>
            <a:r>
              <a:rPr lang="en-GB" sz="2200" b="1" dirty="0"/>
              <a:t>40</a:t>
            </a:r>
          </a:p>
        </p:txBody>
      </p:sp>
      <p:sp>
        <p:nvSpPr>
          <p:cNvPr id="33" name="TextBox 32"/>
          <p:cNvSpPr txBox="1"/>
          <p:nvPr/>
        </p:nvSpPr>
        <p:spPr>
          <a:xfrm>
            <a:off x="2997007" y="3923862"/>
            <a:ext cx="688622" cy="430887"/>
          </a:xfrm>
          <a:prstGeom prst="rect">
            <a:avLst/>
          </a:prstGeom>
          <a:noFill/>
        </p:spPr>
        <p:txBody>
          <a:bodyPr wrap="square" rtlCol="0">
            <a:spAutoFit/>
          </a:bodyPr>
          <a:lstStyle/>
          <a:p>
            <a:r>
              <a:rPr lang="en-GB" sz="2200" b="1" dirty="0"/>
              <a:t>5</a:t>
            </a:r>
          </a:p>
        </p:txBody>
      </p:sp>
      <p:sp>
        <p:nvSpPr>
          <p:cNvPr id="34" name="TextBox 33"/>
          <p:cNvSpPr txBox="1"/>
          <p:nvPr/>
        </p:nvSpPr>
        <p:spPr>
          <a:xfrm>
            <a:off x="1917007" y="3529647"/>
            <a:ext cx="688622" cy="430887"/>
          </a:xfrm>
          <a:prstGeom prst="rect">
            <a:avLst/>
          </a:prstGeom>
          <a:noFill/>
        </p:spPr>
        <p:txBody>
          <a:bodyPr wrap="square" rtlCol="0">
            <a:spAutoFit/>
          </a:bodyPr>
          <a:lstStyle/>
          <a:p>
            <a:r>
              <a:rPr lang="en-GB" sz="2200" b="1" dirty="0"/>
              <a:t>400</a:t>
            </a:r>
          </a:p>
        </p:txBody>
      </p:sp>
      <p:sp>
        <p:nvSpPr>
          <p:cNvPr id="35" name="TextBox 34"/>
          <p:cNvSpPr txBox="1"/>
          <p:nvPr/>
        </p:nvSpPr>
        <p:spPr>
          <a:xfrm>
            <a:off x="2529007" y="3529647"/>
            <a:ext cx="688622" cy="430887"/>
          </a:xfrm>
          <a:prstGeom prst="rect">
            <a:avLst/>
          </a:prstGeom>
          <a:noFill/>
        </p:spPr>
        <p:txBody>
          <a:bodyPr wrap="square" rtlCol="0">
            <a:spAutoFit/>
          </a:bodyPr>
          <a:lstStyle/>
          <a:p>
            <a:r>
              <a:rPr lang="en-GB" sz="2200" b="1" dirty="0"/>
              <a:t>70</a:t>
            </a:r>
          </a:p>
        </p:txBody>
      </p:sp>
      <p:sp>
        <p:nvSpPr>
          <p:cNvPr id="36" name="TextBox 35"/>
          <p:cNvSpPr txBox="1"/>
          <p:nvPr/>
        </p:nvSpPr>
        <p:spPr>
          <a:xfrm>
            <a:off x="2997007" y="3529647"/>
            <a:ext cx="688622" cy="430887"/>
          </a:xfrm>
          <a:prstGeom prst="rect">
            <a:avLst/>
          </a:prstGeom>
          <a:noFill/>
        </p:spPr>
        <p:txBody>
          <a:bodyPr wrap="square" rtlCol="0">
            <a:spAutoFit/>
          </a:bodyPr>
          <a:lstStyle/>
          <a:p>
            <a:r>
              <a:rPr lang="en-GB" sz="2200" b="1" dirty="0"/>
              <a:t>8</a:t>
            </a:r>
          </a:p>
        </p:txBody>
      </p:sp>
      <p:sp>
        <p:nvSpPr>
          <p:cNvPr id="37" name="TextBox 36"/>
          <p:cNvSpPr txBox="1"/>
          <p:nvPr/>
        </p:nvSpPr>
        <p:spPr>
          <a:xfrm>
            <a:off x="1572695" y="3923862"/>
            <a:ext cx="344311" cy="430887"/>
          </a:xfrm>
          <a:prstGeom prst="rect">
            <a:avLst/>
          </a:prstGeom>
          <a:noFill/>
        </p:spPr>
        <p:txBody>
          <a:bodyPr wrap="square" rtlCol="0">
            <a:spAutoFit/>
          </a:bodyPr>
          <a:lstStyle/>
          <a:p>
            <a:r>
              <a:rPr lang="en-GB" sz="2200" b="1" dirty="0"/>
              <a:t>+</a:t>
            </a:r>
          </a:p>
        </p:txBody>
      </p:sp>
      <p:sp>
        <p:nvSpPr>
          <p:cNvPr id="38" name="TextBox 37"/>
          <p:cNvSpPr txBox="1"/>
          <p:nvPr/>
        </p:nvSpPr>
        <p:spPr>
          <a:xfrm>
            <a:off x="1916021" y="4284715"/>
            <a:ext cx="688622" cy="430887"/>
          </a:xfrm>
          <a:prstGeom prst="rect">
            <a:avLst/>
          </a:prstGeom>
          <a:noFill/>
        </p:spPr>
        <p:txBody>
          <a:bodyPr wrap="square" rtlCol="0">
            <a:spAutoFit/>
          </a:bodyPr>
          <a:lstStyle/>
          <a:p>
            <a:r>
              <a:rPr lang="en-GB" sz="2200" b="1" dirty="0"/>
              <a:t>100</a:t>
            </a:r>
          </a:p>
        </p:txBody>
      </p:sp>
      <p:sp>
        <p:nvSpPr>
          <p:cNvPr id="39" name="TextBox 38"/>
          <p:cNvSpPr txBox="1"/>
          <p:nvPr/>
        </p:nvSpPr>
        <p:spPr>
          <a:xfrm>
            <a:off x="912782" y="5392004"/>
            <a:ext cx="2161169" cy="461665"/>
          </a:xfrm>
          <a:prstGeom prst="rect">
            <a:avLst/>
          </a:prstGeom>
          <a:solidFill>
            <a:schemeClr val="bg1"/>
          </a:solidFill>
          <a:ln w="12700">
            <a:solidFill>
              <a:schemeClr val="tx1"/>
            </a:solidFill>
          </a:ln>
          <a:effectLst>
            <a:outerShdw blurRad="50800" dist="38100" dir="6000000" algn="t" rotWithShape="0">
              <a:prstClr val="black">
                <a:alpha val="40000"/>
              </a:prstClr>
            </a:outerShdw>
          </a:effectLst>
        </p:spPr>
        <p:txBody>
          <a:bodyPr wrap="none" rtlCol="0">
            <a:spAutoFit/>
          </a:bodyPr>
          <a:lstStyle/>
          <a:p>
            <a:r>
              <a:rPr lang="en-GB" sz="2000" b="1" dirty="0"/>
              <a:t>700 + 20 + 3 = </a:t>
            </a:r>
            <a:r>
              <a:rPr lang="en-GB" sz="2400" b="1" dirty="0">
                <a:solidFill>
                  <a:srgbClr val="C00000"/>
                </a:solidFill>
              </a:rPr>
              <a:t>723</a:t>
            </a:r>
            <a:endParaRPr lang="en-GB" sz="2000" b="1" dirty="0">
              <a:solidFill>
                <a:srgbClr val="C00000"/>
              </a:solidFill>
            </a:endParaRPr>
          </a:p>
        </p:txBody>
      </p:sp>
      <p:sp>
        <p:nvSpPr>
          <p:cNvPr id="40" name="TextBox 39"/>
          <p:cNvSpPr txBox="1"/>
          <p:nvPr/>
        </p:nvSpPr>
        <p:spPr>
          <a:xfrm>
            <a:off x="2528021" y="4285258"/>
            <a:ext cx="688622" cy="430887"/>
          </a:xfrm>
          <a:prstGeom prst="rect">
            <a:avLst/>
          </a:prstGeom>
          <a:noFill/>
        </p:spPr>
        <p:txBody>
          <a:bodyPr wrap="square" rtlCol="0">
            <a:spAutoFit/>
          </a:bodyPr>
          <a:lstStyle/>
          <a:p>
            <a:r>
              <a:rPr lang="en-GB" sz="2200" b="1" dirty="0"/>
              <a:t>10</a:t>
            </a:r>
          </a:p>
        </p:txBody>
      </p:sp>
      <p:sp>
        <p:nvSpPr>
          <p:cNvPr id="41" name="Speech Bubble: Rectangle with Corners Rounded 10">
            <a:extLst>
              <a:ext uri="{FF2B5EF4-FFF2-40B4-BE49-F238E27FC236}">
                <a16:creationId xmlns:a16="http://schemas.microsoft.com/office/drawing/2014/main" id="{CD2579CE-2DB8-4F93-8ECD-0E9BF715B235}"/>
              </a:ext>
            </a:extLst>
          </p:cNvPr>
          <p:cNvSpPr/>
          <p:nvPr/>
        </p:nvSpPr>
        <p:spPr>
          <a:xfrm>
            <a:off x="4583448" y="1971019"/>
            <a:ext cx="4466768" cy="1193777"/>
          </a:xfrm>
          <a:prstGeom prst="wedgeEllipseCallout">
            <a:avLst>
              <a:gd name="adj1" fmla="val 41891"/>
              <a:gd name="adj2" fmla="val 814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go through</a:t>
            </a:r>
          </a:p>
          <a:p>
            <a:pPr algn="ctr"/>
            <a:r>
              <a:rPr lang="en-GB" b="1" dirty="0">
                <a:solidFill>
                  <a:srgbClr val="FF0000"/>
                </a:solidFill>
              </a:rPr>
              <a:t>837 + 367</a:t>
            </a:r>
            <a:r>
              <a:rPr lang="en-GB" b="1" dirty="0">
                <a:solidFill>
                  <a:srgbClr val="253746"/>
                </a:solidFill>
              </a:rPr>
              <a:t> using </a:t>
            </a:r>
            <a:r>
              <a:rPr lang="en-GB" b="1" dirty="0">
                <a:solidFill>
                  <a:srgbClr val="FF0000"/>
                </a:solidFill>
              </a:rPr>
              <a:t>compact addition.</a:t>
            </a:r>
          </a:p>
        </p:txBody>
      </p:sp>
      <p:sp>
        <p:nvSpPr>
          <p:cNvPr id="42" name="Folded Corner 41"/>
          <p:cNvSpPr/>
          <p:nvPr/>
        </p:nvSpPr>
        <p:spPr>
          <a:xfrm>
            <a:off x="5594177" y="3540251"/>
            <a:ext cx="2005942"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43" name="Straight Connector 42"/>
          <p:cNvCxnSpPr/>
          <p:nvPr/>
        </p:nvCxnSpPr>
        <p:spPr>
          <a:xfrm>
            <a:off x="6323448" y="4716715"/>
            <a:ext cx="720000" cy="2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427848" y="4719600"/>
            <a:ext cx="688622" cy="430887"/>
          </a:xfrm>
          <a:prstGeom prst="rect">
            <a:avLst/>
          </a:prstGeom>
          <a:noFill/>
        </p:spPr>
        <p:txBody>
          <a:bodyPr wrap="square" rtlCol="0">
            <a:spAutoFit/>
          </a:bodyPr>
          <a:lstStyle/>
          <a:p>
            <a:r>
              <a:rPr lang="en-GB" sz="2200" b="1" dirty="0">
                <a:solidFill>
                  <a:srgbClr val="C00000"/>
                </a:solidFill>
              </a:rPr>
              <a:t>2</a:t>
            </a:r>
          </a:p>
        </p:txBody>
      </p:sp>
      <p:sp>
        <p:nvSpPr>
          <p:cNvPr id="45" name="TextBox 44"/>
          <p:cNvSpPr txBox="1"/>
          <p:nvPr/>
        </p:nvSpPr>
        <p:spPr>
          <a:xfrm>
            <a:off x="6606916" y="4716715"/>
            <a:ext cx="688622" cy="430887"/>
          </a:xfrm>
          <a:prstGeom prst="rect">
            <a:avLst/>
          </a:prstGeom>
          <a:noFill/>
        </p:spPr>
        <p:txBody>
          <a:bodyPr wrap="square" rtlCol="0">
            <a:spAutoFit/>
          </a:bodyPr>
          <a:lstStyle/>
          <a:p>
            <a:r>
              <a:rPr lang="en-GB" sz="2200" b="1" dirty="0">
                <a:solidFill>
                  <a:srgbClr val="C00000"/>
                </a:solidFill>
              </a:rPr>
              <a:t>0</a:t>
            </a:r>
          </a:p>
        </p:txBody>
      </p:sp>
      <p:sp>
        <p:nvSpPr>
          <p:cNvPr id="46" name="TextBox 45"/>
          <p:cNvSpPr txBox="1"/>
          <p:nvPr/>
        </p:nvSpPr>
        <p:spPr>
          <a:xfrm>
            <a:off x="6786916" y="4716715"/>
            <a:ext cx="688622" cy="430887"/>
          </a:xfrm>
          <a:prstGeom prst="rect">
            <a:avLst/>
          </a:prstGeom>
          <a:noFill/>
        </p:spPr>
        <p:txBody>
          <a:bodyPr wrap="square" rtlCol="0">
            <a:spAutoFit/>
          </a:bodyPr>
          <a:lstStyle/>
          <a:p>
            <a:r>
              <a:rPr lang="en-GB" sz="2200" b="1" dirty="0">
                <a:solidFill>
                  <a:srgbClr val="C00000"/>
                </a:solidFill>
              </a:rPr>
              <a:t>4</a:t>
            </a:r>
          </a:p>
        </p:txBody>
      </p:sp>
      <p:sp>
        <p:nvSpPr>
          <p:cNvPr id="47" name="TextBox 46"/>
          <p:cNvSpPr txBox="1"/>
          <p:nvPr/>
        </p:nvSpPr>
        <p:spPr>
          <a:xfrm>
            <a:off x="6426916" y="3923862"/>
            <a:ext cx="688622" cy="430887"/>
          </a:xfrm>
          <a:prstGeom prst="rect">
            <a:avLst/>
          </a:prstGeom>
          <a:noFill/>
        </p:spPr>
        <p:txBody>
          <a:bodyPr wrap="square" rtlCol="0">
            <a:spAutoFit/>
          </a:bodyPr>
          <a:lstStyle/>
          <a:p>
            <a:r>
              <a:rPr lang="en-GB" sz="2200" b="1" dirty="0"/>
              <a:t>3</a:t>
            </a:r>
          </a:p>
        </p:txBody>
      </p:sp>
      <p:sp>
        <p:nvSpPr>
          <p:cNvPr id="48" name="TextBox 47"/>
          <p:cNvSpPr txBox="1"/>
          <p:nvPr/>
        </p:nvSpPr>
        <p:spPr>
          <a:xfrm>
            <a:off x="6606916" y="3923862"/>
            <a:ext cx="688622" cy="430887"/>
          </a:xfrm>
          <a:prstGeom prst="rect">
            <a:avLst/>
          </a:prstGeom>
          <a:noFill/>
        </p:spPr>
        <p:txBody>
          <a:bodyPr wrap="square" rtlCol="0">
            <a:spAutoFit/>
          </a:bodyPr>
          <a:lstStyle/>
          <a:p>
            <a:r>
              <a:rPr lang="en-GB" sz="2200" b="1" dirty="0"/>
              <a:t>6</a:t>
            </a:r>
          </a:p>
        </p:txBody>
      </p:sp>
      <p:sp>
        <p:nvSpPr>
          <p:cNvPr id="49" name="TextBox 48"/>
          <p:cNvSpPr txBox="1"/>
          <p:nvPr/>
        </p:nvSpPr>
        <p:spPr>
          <a:xfrm>
            <a:off x="6786916" y="3923862"/>
            <a:ext cx="688622" cy="430887"/>
          </a:xfrm>
          <a:prstGeom prst="rect">
            <a:avLst/>
          </a:prstGeom>
          <a:noFill/>
        </p:spPr>
        <p:txBody>
          <a:bodyPr wrap="square" rtlCol="0">
            <a:spAutoFit/>
          </a:bodyPr>
          <a:lstStyle/>
          <a:p>
            <a:r>
              <a:rPr lang="en-GB" sz="2200" b="1" dirty="0"/>
              <a:t>7</a:t>
            </a:r>
          </a:p>
        </p:txBody>
      </p:sp>
      <p:sp>
        <p:nvSpPr>
          <p:cNvPr id="50" name="TextBox 49"/>
          <p:cNvSpPr txBox="1"/>
          <p:nvPr/>
        </p:nvSpPr>
        <p:spPr>
          <a:xfrm>
            <a:off x="6426916" y="3529647"/>
            <a:ext cx="688622" cy="430887"/>
          </a:xfrm>
          <a:prstGeom prst="rect">
            <a:avLst/>
          </a:prstGeom>
          <a:noFill/>
        </p:spPr>
        <p:txBody>
          <a:bodyPr wrap="square" rtlCol="0">
            <a:spAutoFit/>
          </a:bodyPr>
          <a:lstStyle/>
          <a:p>
            <a:r>
              <a:rPr lang="en-GB" sz="2200" b="1" dirty="0"/>
              <a:t>8</a:t>
            </a:r>
          </a:p>
        </p:txBody>
      </p:sp>
      <p:sp>
        <p:nvSpPr>
          <p:cNvPr id="51" name="TextBox 50"/>
          <p:cNvSpPr txBox="1"/>
          <p:nvPr/>
        </p:nvSpPr>
        <p:spPr>
          <a:xfrm>
            <a:off x="6606916" y="3529647"/>
            <a:ext cx="688622" cy="430887"/>
          </a:xfrm>
          <a:prstGeom prst="rect">
            <a:avLst/>
          </a:prstGeom>
          <a:noFill/>
        </p:spPr>
        <p:txBody>
          <a:bodyPr wrap="square" rtlCol="0">
            <a:spAutoFit/>
          </a:bodyPr>
          <a:lstStyle/>
          <a:p>
            <a:r>
              <a:rPr lang="en-GB" sz="2200" b="1" dirty="0"/>
              <a:t>3</a:t>
            </a:r>
          </a:p>
        </p:txBody>
      </p:sp>
      <p:sp>
        <p:nvSpPr>
          <p:cNvPr id="52" name="TextBox 51"/>
          <p:cNvSpPr txBox="1"/>
          <p:nvPr/>
        </p:nvSpPr>
        <p:spPr>
          <a:xfrm>
            <a:off x="6786916" y="3529647"/>
            <a:ext cx="688622" cy="430887"/>
          </a:xfrm>
          <a:prstGeom prst="rect">
            <a:avLst/>
          </a:prstGeom>
          <a:noFill/>
        </p:spPr>
        <p:txBody>
          <a:bodyPr wrap="square" rtlCol="0">
            <a:spAutoFit/>
          </a:bodyPr>
          <a:lstStyle/>
          <a:p>
            <a:r>
              <a:rPr lang="en-GB" sz="2200" b="1" dirty="0"/>
              <a:t>7</a:t>
            </a:r>
          </a:p>
        </p:txBody>
      </p:sp>
      <p:sp>
        <p:nvSpPr>
          <p:cNvPr id="53" name="TextBox 52"/>
          <p:cNvSpPr txBox="1"/>
          <p:nvPr/>
        </p:nvSpPr>
        <p:spPr>
          <a:xfrm>
            <a:off x="6174916" y="3923862"/>
            <a:ext cx="344311" cy="430887"/>
          </a:xfrm>
          <a:prstGeom prst="rect">
            <a:avLst/>
          </a:prstGeom>
          <a:noFill/>
        </p:spPr>
        <p:txBody>
          <a:bodyPr wrap="square" rtlCol="0">
            <a:spAutoFit/>
          </a:bodyPr>
          <a:lstStyle/>
          <a:p>
            <a:r>
              <a:rPr lang="en-GB" sz="2200" b="1" dirty="0"/>
              <a:t>+</a:t>
            </a:r>
          </a:p>
        </p:txBody>
      </p:sp>
      <p:sp>
        <p:nvSpPr>
          <p:cNvPr id="54" name="TextBox 53"/>
          <p:cNvSpPr txBox="1"/>
          <p:nvPr/>
        </p:nvSpPr>
        <p:spPr>
          <a:xfrm>
            <a:off x="6426816" y="4286624"/>
            <a:ext cx="688622" cy="430887"/>
          </a:xfrm>
          <a:prstGeom prst="rect">
            <a:avLst/>
          </a:prstGeom>
          <a:noFill/>
        </p:spPr>
        <p:txBody>
          <a:bodyPr wrap="square" rtlCol="0">
            <a:spAutoFit/>
          </a:bodyPr>
          <a:lstStyle/>
          <a:p>
            <a:r>
              <a:rPr lang="en-GB" sz="2200" b="1" dirty="0"/>
              <a:t>1</a:t>
            </a:r>
          </a:p>
        </p:txBody>
      </p:sp>
      <p:sp>
        <p:nvSpPr>
          <p:cNvPr id="55" name="TextBox 54"/>
          <p:cNvSpPr txBox="1"/>
          <p:nvPr/>
        </p:nvSpPr>
        <p:spPr>
          <a:xfrm>
            <a:off x="6606816" y="4286624"/>
            <a:ext cx="688622" cy="430887"/>
          </a:xfrm>
          <a:prstGeom prst="rect">
            <a:avLst/>
          </a:prstGeom>
          <a:noFill/>
        </p:spPr>
        <p:txBody>
          <a:bodyPr wrap="square" rtlCol="0">
            <a:spAutoFit/>
          </a:bodyPr>
          <a:lstStyle/>
          <a:p>
            <a:r>
              <a:rPr lang="en-GB" sz="2200" b="1" dirty="0"/>
              <a:t>1</a:t>
            </a:r>
          </a:p>
        </p:txBody>
      </p:sp>
      <p:sp>
        <p:nvSpPr>
          <p:cNvPr id="56" name="TextBox 55"/>
          <p:cNvSpPr txBox="1"/>
          <p:nvPr/>
        </p:nvSpPr>
        <p:spPr>
          <a:xfrm>
            <a:off x="6247848" y="4719600"/>
            <a:ext cx="688622" cy="430887"/>
          </a:xfrm>
          <a:prstGeom prst="rect">
            <a:avLst/>
          </a:prstGeom>
          <a:noFill/>
        </p:spPr>
        <p:txBody>
          <a:bodyPr wrap="square" rtlCol="0">
            <a:spAutoFit/>
          </a:bodyPr>
          <a:lstStyle/>
          <a:p>
            <a:r>
              <a:rPr lang="en-GB" sz="2200" b="1" dirty="0">
                <a:solidFill>
                  <a:srgbClr val="C00000"/>
                </a:solidFill>
              </a:rPr>
              <a:t>1</a:t>
            </a:r>
          </a:p>
        </p:txBody>
      </p:sp>
      <p:pic>
        <p:nvPicPr>
          <p:cNvPr id="3" name="Online Media 2" descr="Recorded Sound">
            <a:hlinkClick r:id="" action="ppaction://media"/>
            <a:extLst>
              <a:ext uri="{FF2B5EF4-FFF2-40B4-BE49-F238E27FC236}">
                <a16:creationId xmlns:a16="http://schemas.microsoft.com/office/drawing/2014/main" id="{3F34C33C-C6A2-DB4F-9CC2-35FA9FFEBD6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314070" y="191257"/>
            <a:ext cx="812800" cy="812800"/>
          </a:xfrm>
          <a:prstGeom prst="rect">
            <a:avLst/>
          </a:prstGeom>
        </p:spPr>
      </p:pic>
      <p:pic>
        <p:nvPicPr>
          <p:cNvPr id="4" name="Online Media 3" descr="Recorded Sound">
            <a:hlinkClick r:id="" action="ppaction://media"/>
            <a:extLst>
              <a:ext uri="{FF2B5EF4-FFF2-40B4-BE49-F238E27FC236}">
                <a16:creationId xmlns:a16="http://schemas.microsoft.com/office/drawing/2014/main" id="{514CFF07-D749-4E45-90AF-81D71460506D}"/>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0513" y="1094137"/>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id="{2D1BC9D1-C4C3-FA40-A5E8-5982B25A8D0B}"/>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314070" y="1997017"/>
            <a:ext cx="812800" cy="812800"/>
          </a:xfrm>
          <a:prstGeom prst="rect">
            <a:avLst/>
          </a:prstGeom>
        </p:spPr>
      </p:pic>
      <p:pic>
        <p:nvPicPr>
          <p:cNvPr id="9" name="Online Media 8" descr="Recorded Sound">
            <a:hlinkClick r:id="" action="ppaction://media"/>
            <a:extLst>
              <a:ext uri="{FF2B5EF4-FFF2-40B4-BE49-F238E27FC236}">
                <a16:creationId xmlns:a16="http://schemas.microsoft.com/office/drawing/2014/main" id="{3468D3E9-AE44-EF48-8D67-CF0086A1025C}"/>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260514" y="3235384"/>
            <a:ext cx="812800" cy="812800"/>
          </a:xfrm>
          <a:prstGeom prst="rect">
            <a:avLst/>
          </a:prstGeom>
        </p:spPr>
      </p:pic>
    </p:spTree>
    <p:extLst>
      <p:ext uri="{BB962C8B-B14F-4D97-AF65-F5344CB8AC3E}">
        <p14:creationId xmlns:p14="http://schemas.microsoft.com/office/powerpoint/2010/main" val="393197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1" fill="hold"/>
                                        <p:tgtEl>
                                          <p:spTgt spid="3"/>
                                        </p:tgtEl>
                                      </p:cBhvr>
                                    </p:cmd>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157" fill="hold"/>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6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6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3562" fill="hold"/>
                                        <p:tgtEl>
                                          <p:spTgt spid="8"/>
                                        </p:tgtEl>
                                      </p:cBhvr>
                                    </p:cmd>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500"/>
                                        <p:tgtEl>
                                          <p:spTgt spid="5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fade">
                                      <p:cBhvr>
                                        <p:cTn id="110" dur="500"/>
                                        <p:tgtEl>
                                          <p:spTgt spid="4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childTnLst>
                                </p:cTn>
                              </p:par>
                            </p:childTnLst>
                          </p:cTn>
                        </p:par>
                        <p:par>
                          <p:cTn id="114" fill="hold">
                            <p:stCondLst>
                              <p:cond delay="1500"/>
                            </p:stCondLst>
                            <p:childTnLst>
                              <p:par>
                                <p:cTn id="115" presetID="10" presetClass="entr" presetSubtype="0" fill="hold"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fade">
                                      <p:cBhvr>
                                        <p:cTn id="122" dur="500"/>
                                        <p:tgtEl>
                                          <p:spTgt spid="46"/>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500"/>
                                        <p:tgtEl>
                                          <p:spTgt spid="45"/>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childTnLst>
                          </p:cTn>
                        </p:par>
                        <p:par>
                          <p:cTn id="141" fill="hold">
                            <p:stCondLst>
                              <p:cond delay="500"/>
                            </p:stCondLst>
                            <p:childTnLst>
                              <p:par>
                                <p:cTn id="142" presetID="10" presetClass="entr" presetSubtype="0" fill="hold" grpId="0" nodeType="after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fade">
                                      <p:cBhvr>
                                        <p:cTn id="144" dur="500"/>
                                        <p:tgtEl>
                                          <p:spTgt spid="44"/>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mediacall" presetSubtype="0" fill="hold" nodeType="clickEffect">
                                  <p:stCondLst>
                                    <p:cond delay="0"/>
                                  </p:stCondLst>
                                  <p:childTnLst>
                                    <p:cmd type="call" cmd="playFrom(0.0)">
                                      <p:cBhvr>
                                        <p:cTn id="148" dur="32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9" fill="hold" display="0">
                  <p:stCondLst>
                    <p:cond delay="indefinite"/>
                  </p:stCondLst>
                  <p:endCondLst>
                    <p:cond evt="onStopAudio" delay="0">
                      <p:tgtEl>
                        <p:sldTgt/>
                      </p:tgtEl>
                    </p:cond>
                  </p:endCondLst>
                </p:cTn>
                <p:tgtEl>
                  <p:spTgt spid="3"/>
                </p:tgtEl>
              </p:cMediaNode>
            </p:audio>
            <p:audio>
              <p:cMediaNode vol="80000">
                <p:cTn id="150" fill="hold" display="0">
                  <p:stCondLst>
                    <p:cond delay="indefinite"/>
                  </p:stCondLst>
                  <p:endCondLst>
                    <p:cond evt="onStopAudio" delay="0">
                      <p:tgtEl>
                        <p:sldTgt/>
                      </p:tgtEl>
                    </p:cond>
                  </p:endCondLst>
                </p:cTn>
                <p:tgtEl>
                  <p:spTgt spid="4"/>
                </p:tgtEl>
              </p:cMediaNode>
            </p:audio>
            <p:audio>
              <p:cMediaNode vol="80000">
                <p:cTn id="151" fill="hold" display="0">
                  <p:stCondLst>
                    <p:cond delay="indefinite"/>
                  </p:stCondLst>
                  <p:endCondLst>
                    <p:cond evt="onStopAudio" delay="0">
                      <p:tgtEl>
                        <p:sldTgt/>
                      </p:tgtEl>
                    </p:cond>
                  </p:endCondLst>
                </p:cTn>
                <p:tgtEl>
                  <p:spTgt spid="8"/>
                </p:tgtEl>
              </p:cMediaNode>
            </p:audio>
            <p:audio>
              <p:cMediaNode vol="80000">
                <p:cTn id="152" fill="hold" display="0">
                  <p:stCondLst>
                    <p:cond delay="indefinite"/>
                  </p:stCondLst>
                  <p:endCondLst>
                    <p:cond evt="onStopAudio" delay="0">
                      <p:tgtEl>
                        <p:sldTgt/>
                      </p:tgtEl>
                    </p:cond>
                  </p:endCondLst>
                </p:cTn>
                <p:tgtEl>
                  <p:spTgt spid="9"/>
                </p:tgtEl>
              </p:cMediaNode>
            </p:audio>
          </p:childTnLst>
        </p:cTn>
      </p:par>
    </p:tnLst>
    <p:bldLst>
      <p:bldP spid="24" grpId="0" animBg="1"/>
      <p:bldP spid="26" grpId="0" animBg="1"/>
      <p:bldP spid="28" grpId="0"/>
      <p:bldP spid="29" grpId="0"/>
      <p:bldP spid="30" grpId="0"/>
      <p:bldP spid="31" grpId="0"/>
      <p:bldP spid="32" grpId="0"/>
      <p:bldP spid="33" grpId="0"/>
      <p:bldP spid="34" grpId="0"/>
      <p:bldP spid="35" grpId="0"/>
      <p:bldP spid="36" grpId="0"/>
      <p:bldP spid="37" grpId="0"/>
      <p:bldP spid="38" grpId="0"/>
      <p:bldP spid="39" grpId="0" animBg="1"/>
      <p:bldP spid="40" grpId="0"/>
      <p:bldP spid="41" grpId="0" animBg="1"/>
      <p:bldP spid="42"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3564</TotalTime>
  <Words>498</Words>
  <Application>Microsoft Office PowerPoint</Application>
  <PresentationFormat>On-screen Show (4:3)</PresentationFormat>
  <Paragraphs>139</Paragraphs>
  <Slides>4</Slides>
  <Notes>4</Notes>
  <HiddenSlides>0</HiddenSlides>
  <MMClips>17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249</cp:revision>
  <dcterms:created xsi:type="dcterms:W3CDTF">2018-09-13T11:08:58Z</dcterms:created>
  <dcterms:modified xsi:type="dcterms:W3CDTF">2020-06-08T14:00:32Z</dcterms:modified>
</cp:coreProperties>
</file>