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9" r:id="rId2"/>
    <p:sldId id="307" r:id="rId3"/>
    <p:sldId id="30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BDD7EE"/>
    <a:srgbClr val="E6E6E6"/>
    <a:srgbClr val="FFE699"/>
    <a:srgbClr val="F2F2F2"/>
    <a:srgbClr val="FFF2CC"/>
    <a:srgbClr val="EA7600"/>
    <a:srgbClr val="253746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 autoAdjust="0"/>
    <p:restoredTop sz="88686" autoAdjust="0"/>
  </p:normalViewPr>
  <p:slideViewPr>
    <p:cSldViewPr snapToGrid="0">
      <p:cViewPr varScale="1">
        <p:scale>
          <a:sx n="60" d="100"/>
          <a:sy n="6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8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microsoft.com/office/2007/relationships/media" Target="../media/media2.m4a"/><Relationship Id="rId7" Type="http://schemas.openxmlformats.org/officeDocument/2006/relationships/audio" Target="../media/media4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5" Type="http://schemas.openxmlformats.org/officeDocument/2006/relationships/audio" Target="../media/media3.m4a"/><Relationship Id="rId10" Type="http://schemas.openxmlformats.org/officeDocument/2006/relationships/image" Target="../media/image2.png"/><Relationship Id="rId4" Type="http://schemas.microsoft.com/office/2007/relationships/media" Target="../media/media3.m4a"/><Relationship Id="rId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12.xml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0" Type="http://schemas.openxmlformats.org/officeDocument/2006/relationships/audio" Target="../media/media9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image" Target="../media/image3.png"/><Relationship Id="rId5" Type="http://schemas.microsoft.com/office/2007/relationships/media" Target="../media/media13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Revise column subtraction of 3-digit numbers.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1DC8300F-4C19-4CA7-A127-47A494C0FB9E}"/>
              </a:ext>
            </a:extLst>
          </p:cNvPr>
          <p:cNvSpPr/>
          <p:nvPr/>
        </p:nvSpPr>
        <p:spPr>
          <a:xfrm>
            <a:off x="3923929" y="753034"/>
            <a:ext cx="4206703" cy="1384995"/>
          </a:xfrm>
          <a:prstGeom prst="wedgeEllipseCallout">
            <a:avLst>
              <a:gd name="adj1" fmla="val -58656"/>
              <a:gd name="adj2" fmla="val -5294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Which do you think will have the biggest answer and which will have the smallest answer?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965507-C9A8-46A6-93D3-1003375409BE}"/>
              </a:ext>
            </a:extLst>
          </p:cNvPr>
          <p:cNvSpPr txBox="1"/>
          <p:nvPr/>
        </p:nvSpPr>
        <p:spPr>
          <a:xfrm>
            <a:off x="562977" y="753034"/>
            <a:ext cx="2553744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1F4E7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F4E79"/>
                </a:solidFill>
              </a:rPr>
              <a:t>543 - 367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337 - 128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481 - 236 </a:t>
            </a:r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9A2275F-BBC6-48BE-B72A-3301DC1992E7}"/>
              </a:ext>
            </a:extLst>
          </p:cNvPr>
          <p:cNvSpPr/>
          <p:nvPr/>
        </p:nvSpPr>
        <p:spPr>
          <a:xfrm>
            <a:off x="4137339" y="2459409"/>
            <a:ext cx="4443684" cy="1300979"/>
          </a:xfrm>
          <a:prstGeom prst="wedgeEllipseCallout">
            <a:avLst>
              <a:gd name="adj1" fmla="val -58656"/>
              <a:gd name="adj2" fmla="val -5294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</a:t>
            </a:r>
            <a:r>
              <a:rPr lang="en-GB" sz="2000" b="1" dirty="0">
                <a:solidFill>
                  <a:srgbClr val="FF0000"/>
                </a:solidFill>
              </a:rPr>
              <a:t>round</a:t>
            </a:r>
            <a:r>
              <a:rPr lang="en-GB" sz="2000" b="1" dirty="0">
                <a:solidFill>
                  <a:srgbClr val="253746"/>
                </a:solidFill>
              </a:rPr>
              <a:t> the numbers to the </a:t>
            </a:r>
            <a:r>
              <a:rPr lang="en-GB" sz="2000" b="1" dirty="0">
                <a:solidFill>
                  <a:srgbClr val="C00000"/>
                </a:solidFill>
              </a:rPr>
              <a:t>nearest 100 </a:t>
            </a:r>
            <a:r>
              <a:rPr lang="en-GB" sz="2000" b="1" dirty="0">
                <a:solidFill>
                  <a:srgbClr val="253746"/>
                </a:solidFill>
              </a:rPr>
              <a:t>to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help decide.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AB71D730-622B-42D8-8F6D-E42634958420}"/>
              </a:ext>
            </a:extLst>
          </p:cNvPr>
          <p:cNvSpPr/>
          <p:nvPr/>
        </p:nvSpPr>
        <p:spPr>
          <a:xfrm>
            <a:off x="4137339" y="4246255"/>
            <a:ext cx="4206703" cy="1317783"/>
          </a:xfrm>
          <a:prstGeom prst="wedgeEllipseCallout">
            <a:avLst>
              <a:gd name="adj1" fmla="val -58656"/>
              <a:gd name="adj2" fmla="val -5294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round to the </a:t>
            </a:r>
            <a:r>
              <a:rPr lang="en-GB" sz="2000" b="1" dirty="0">
                <a:solidFill>
                  <a:srgbClr val="C00000"/>
                </a:solidFill>
              </a:rPr>
              <a:t>nearest 10 </a:t>
            </a:r>
            <a:r>
              <a:rPr lang="en-GB" sz="2000" b="1" dirty="0">
                <a:solidFill>
                  <a:srgbClr val="253746"/>
                </a:solidFill>
              </a:rPr>
              <a:t>to find more accurate estimates.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1AA4AC-B982-4B2F-BCA6-26A73DE1EB11}"/>
              </a:ext>
            </a:extLst>
          </p:cNvPr>
          <p:cNvSpPr txBox="1"/>
          <p:nvPr/>
        </p:nvSpPr>
        <p:spPr>
          <a:xfrm>
            <a:off x="562977" y="2395446"/>
            <a:ext cx="2553744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1F4E7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F4E79"/>
                </a:solidFill>
              </a:rPr>
              <a:t>500 - 400 = 100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300 - 100 = 200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500 - 200 = 300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07177F-20B4-4515-BE2D-7862C79DE8D4}"/>
              </a:ext>
            </a:extLst>
          </p:cNvPr>
          <p:cNvSpPr txBox="1"/>
          <p:nvPr/>
        </p:nvSpPr>
        <p:spPr>
          <a:xfrm>
            <a:off x="577347" y="4071559"/>
            <a:ext cx="2553744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1F4E7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F4E79"/>
                </a:solidFill>
              </a:rPr>
              <a:t>540 - 370 = 170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340 - 130 = 210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480 - 240 = 240 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2DBDE91-0075-A44E-B0ED-A60C44FE87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25393" y="834150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B463111-0CCB-854E-9BFF-6B3DCEF52D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07.3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25393" y="173162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3D145AE-FB87-244A-BFD5-BA32953C647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25393" y="2723551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94E2693-3008-734D-82F3-55CF74EC46DF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48413" y="38320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5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0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484DA-8957-4C6D-BCC5-F783EE70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DD6B5-9565-427E-BCD5-858A97EB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610024-D3DB-41ED-953B-5C8433CB55BA}"/>
              </a:ext>
            </a:extLst>
          </p:cNvPr>
          <p:cNvGrpSpPr/>
          <p:nvPr/>
        </p:nvGrpSpPr>
        <p:grpSpPr>
          <a:xfrm>
            <a:off x="1105633" y="2566358"/>
            <a:ext cx="2520000" cy="2391651"/>
            <a:chOff x="1150413" y="2872692"/>
            <a:chExt cx="2520000" cy="2391651"/>
          </a:xfrm>
        </p:grpSpPr>
        <p:sp>
          <p:nvSpPr>
            <p:cNvPr id="6" name="Folded Corner 5">
              <a:extLst>
                <a:ext uri="{FF2B5EF4-FFF2-40B4-BE49-F238E27FC236}">
                  <a16:creationId xmlns:a16="http://schemas.microsoft.com/office/drawing/2014/main" id="{FD3A1086-BDFA-4672-926E-DA37440C9990}"/>
                </a:ext>
              </a:extLst>
            </p:cNvPr>
            <p:cNvSpPr/>
            <p:nvPr/>
          </p:nvSpPr>
          <p:spPr>
            <a:xfrm>
              <a:off x="1150413" y="2872692"/>
              <a:ext cx="2520000" cy="2391651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200" b="1" dirty="0">
                <a:solidFill>
                  <a:srgbClr val="253746"/>
                </a:solidFill>
              </a:endParaRP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</a:t>
              </a:r>
              <a:r>
                <a:rPr lang="en-GB" sz="800" b="1" dirty="0">
                  <a:solidFill>
                    <a:srgbClr val="253746"/>
                  </a:solidFill>
                </a:rPr>
                <a:t> </a:t>
              </a:r>
              <a:r>
                <a:rPr lang="en-GB" sz="2200" b="1" dirty="0">
                  <a:solidFill>
                    <a:srgbClr val="253746"/>
                  </a:solidFill>
                </a:rPr>
                <a:t> 500   40   3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-  300   60   7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3B03D1-16F2-4882-B17A-71F5C8554852}"/>
                </a:ext>
              </a:extLst>
            </p:cNvPr>
            <p:cNvCxnSpPr/>
            <p:nvPr/>
          </p:nvCxnSpPr>
          <p:spPr>
            <a:xfrm>
              <a:off x="1793505" y="4248064"/>
              <a:ext cx="13115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956D2C2-F39D-47F7-B2D0-632D2F9803B2}"/>
              </a:ext>
            </a:extLst>
          </p:cNvPr>
          <p:cNvSpPr txBox="1"/>
          <p:nvPr/>
        </p:nvSpPr>
        <p:spPr>
          <a:xfrm>
            <a:off x="1694013" y="3923335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3368DC-A9A8-4085-8C08-71DE8A3EB914}"/>
              </a:ext>
            </a:extLst>
          </p:cNvPr>
          <p:cNvSpPr txBox="1"/>
          <p:nvPr/>
        </p:nvSpPr>
        <p:spPr>
          <a:xfrm>
            <a:off x="2306013" y="3923335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7E3A77-1A47-4FC2-A3ED-DAC10A073576}"/>
              </a:ext>
            </a:extLst>
          </p:cNvPr>
          <p:cNvSpPr txBox="1"/>
          <p:nvPr/>
        </p:nvSpPr>
        <p:spPr>
          <a:xfrm>
            <a:off x="2774013" y="3923335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5EDF6-7875-4174-BA7E-2754A0F54C56}"/>
              </a:ext>
            </a:extLst>
          </p:cNvPr>
          <p:cNvGrpSpPr/>
          <p:nvPr/>
        </p:nvGrpSpPr>
        <p:grpSpPr>
          <a:xfrm>
            <a:off x="2306013" y="2876511"/>
            <a:ext cx="1300622" cy="656531"/>
            <a:chOff x="5355720" y="3059113"/>
            <a:chExt cx="1300622" cy="65653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6259D4-E85B-42A1-9270-9E5456A22316}"/>
                </a:ext>
              </a:extLst>
            </p:cNvPr>
            <p:cNvCxnSpPr/>
            <p:nvPr/>
          </p:nvCxnSpPr>
          <p:spPr>
            <a:xfrm flipV="1">
              <a:off x="5400000" y="3456000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EE2B405-10C0-40C1-980C-350639FAE666}"/>
                </a:ext>
              </a:extLst>
            </p:cNvPr>
            <p:cNvCxnSpPr/>
            <p:nvPr/>
          </p:nvCxnSpPr>
          <p:spPr>
            <a:xfrm flipV="1">
              <a:off x="5891229" y="3456000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A6E42F-31EA-4EE0-822A-536BEC1D6713}"/>
                </a:ext>
              </a:extLst>
            </p:cNvPr>
            <p:cNvSpPr txBox="1"/>
            <p:nvPr/>
          </p:nvSpPr>
          <p:spPr>
            <a:xfrm>
              <a:off x="5355720" y="3059113"/>
              <a:ext cx="1300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rgbClr val="253746"/>
                  </a:solidFill>
                </a:rPr>
                <a:t>30  13</a:t>
              </a:r>
            </a:p>
          </p:txBody>
        </p:sp>
      </p:grp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3AABC1F0-5DEA-4F1E-8FD3-556AA4DCFE50}"/>
              </a:ext>
            </a:extLst>
          </p:cNvPr>
          <p:cNvSpPr/>
          <p:nvPr/>
        </p:nvSpPr>
        <p:spPr>
          <a:xfrm>
            <a:off x="1573267" y="4980194"/>
            <a:ext cx="3311739" cy="650692"/>
          </a:xfrm>
          <a:prstGeom prst="wedgeEllipseCallout">
            <a:avLst>
              <a:gd name="adj1" fmla="val -21455"/>
              <a:gd name="adj2" fmla="val -9008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100 + 70 + 6 = 176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C207C2-BBF6-488A-8282-C7C92FE325BD}"/>
              </a:ext>
            </a:extLst>
          </p:cNvPr>
          <p:cNvGrpSpPr/>
          <p:nvPr/>
        </p:nvGrpSpPr>
        <p:grpSpPr>
          <a:xfrm>
            <a:off x="1695460" y="2566358"/>
            <a:ext cx="1300622" cy="962881"/>
            <a:chOff x="5285821" y="2751928"/>
            <a:chExt cx="1300622" cy="96288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181AC4-D702-4EFE-8F32-1569FBDA9FE8}"/>
                </a:ext>
              </a:extLst>
            </p:cNvPr>
            <p:cNvCxnSpPr/>
            <p:nvPr/>
          </p:nvCxnSpPr>
          <p:spPr>
            <a:xfrm flipV="1">
              <a:off x="5473098" y="3455165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27D429-F120-4870-A7B0-DDC3A8DBE87D}"/>
                </a:ext>
              </a:extLst>
            </p:cNvPr>
            <p:cNvCxnSpPr/>
            <p:nvPr/>
          </p:nvCxnSpPr>
          <p:spPr>
            <a:xfrm flipV="1">
              <a:off x="6020946" y="3152917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BF5922-16B9-4815-AE9D-11CAB2CB5D53}"/>
                </a:ext>
              </a:extLst>
            </p:cNvPr>
            <p:cNvSpPr txBox="1"/>
            <p:nvPr/>
          </p:nvSpPr>
          <p:spPr>
            <a:xfrm>
              <a:off x="5285821" y="2751928"/>
              <a:ext cx="1300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rgbClr val="253746"/>
                  </a:solidFill>
                </a:rPr>
                <a:t>        130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400 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97D95BD-A69A-4CD8-9870-3D2666CF94A1}"/>
              </a:ext>
            </a:extLst>
          </p:cNvPr>
          <p:cNvGrpSpPr/>
          <p:nvPr/>
        </p:nvGrpSpPr>
        <p:grpSpPr>
          <a:xfrm>
            <a:off x="5508422" y="2566357"/>
            <a:ext cx="1978230" cy="2391651"/>
            <a:chOff x="1150413" y="2872692"/>
            <a:chExt cx="2520000" cy="2391651"/>
          </a:xfrm>
        </p:grpSpPr>
        <p:sp>
          <p:nvSpPr>
            <p:cNvPr id="39" name="Folded Corner 5">
              <a:extLst>
                <a:ext uri="{FF2B5EF4-FFF2-40B4-BE49-F238E27FC236}">
                  <a16:creationId xmlns:a16="http://schemas.microsoft.com/office/drawing/2014/main" id="{F642A1B6-A089-485F-B507-00BA14AA8AC5}"/>
                </a:ext>
              </a:extLst>
            </p:cNvPr>
            <p:cNvSpPr/>
            <p:nvPr/>
          </p:nvSpPr>
          <p:spPr>
            <a:xfrm>
              <a:off x="1150413" y="2872692"/>
              <a:ext cx="2520000" cy="2391651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200" b="1" dirty="0">
                <a:solidFill>
                  <a:srgbClr val="253746"/>
                </a:solidFill>
              </a:endParaRP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</a:t>
              </a:r>
              <a:r>
                <a:rPr lang="en-GB" sz="800" b="1" dirty="0">
                  <a:solidFill>
                    <a:srgbClr val="253746"/>
                  </a:solidFill>
                </a:rPr>
                <a:t> </a:t>
              </a:r>
              <a:r>
                <a:rPr lang="en-GB" sz="2200" b="1" dirty="0">
                  <a:solidFill>
                    <a:srgbClr val="253746"/>
                  </a:solidFill>
                </a:rPr>
                <a:t> 5  4  3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-  3  6  7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    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    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16F4816-075D-4F05-A4F3-9A28BAC52B64}"/>
                </a:ext>
              </a:extLst>
            </p:cNvPr>
            <p:cNvCxnSpPr/>
            <p:nvPr/>
          </p:nvCxnSpPr>
          <p:spPr>
            <a:xfrm>
              <a:off x="1793505" y="4248064"/>
              <a:ext cx="13115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A5C55FA-6583-4ADE-BF25-CA68B53A53B7}"/>
              </a:ext>
            </a:extLst>
          </p:cNvPr>
          <p:cNvSpPr txBox="1"/>
          <p:nvPr/>
        </p:nvSpPr>
        <p:spPr>
          <a:xfrm>
            <a:off x="6096802" y="3923334"/>
            <a:ext cx="328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CADB0D-F8A7-4A9C-B0B2-A29C6E6029E0}"/>
              </a:ext>
            </a:extLst>
          </p:cNvPr>
          <p:cNvSpPr txBox="1"/>
          <p:nvPr/>
        </p:nvSpPr>
        <p:spPr>
          <a:xfrm>
            <a:off x="6387962" y="3923334"/>
            <a:ext cx="3780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375630-CECF-42BF-A7DB-92398BE9ED2A}"/>
              </a:ext>
            </a:extLst>
          </p:cNvPr>
          <p:cNvSpPr txBox="1"/>
          <p:nvPr/>
        </p:nvSpPr>
        <p:spPr>
          <a:xfrm>
            <a:off x="6647416" y="3923334"/>
            <a:ext cx="68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C00000"/>
                </a:solidFill>
              </a:rPr>
              <a:t>6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B20DEAA-00B3-4164-8E3D-AE40B44CEBF7}"/>
              </a:ext>
            </a:extLst>
          </p:cNvPr>
          <p:cNvGrpSpPr/>
          <p:nvPr/>
        </p:nvGrpSpPr>
        <p:grpSpPr>
          <a:xfrm>
            <a:off x="6373951" y="2839339"/>
            <a:ext cx="1300622" cy="656531"/>
            <a:chOff x="5355720" y="3059113"/>
            <a:chExt cx="1300622" cy="65653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970643B-D61D-46B1-B826-BD3823622CB6}"/>
                </a:ext>
              </a:extLst>
            </p:cNvPr>
            <p:cNvCxnSpPr/>
            <p:nvPr/>
          </p:nvCxnSpPr>
          <p:spPr>
            <a:xfrm flipV="1">
              <a:off x="5400000" y="3456000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FE255E0-F1C5-4446-8D89-2CD052989B31}"/>
                </a:ext>
              </a:extLst>
            </p:cNvPr>
            <p:cNvCxnSpPr/>
            <p:nvPr/>
          </p:nvCxnSpPr>
          <p:spPr>
            <a:xfrm flipV="1">
              <a:off x="5650599" y="3456000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321F6F4-802D-4596-8252-A2C498181E05}"/>
                </a:ext>
              </a:extLst>
            </p:cNvPr>
            <p:cNvSpPr txBox="1"/>
            <p:nvPr/>
          </p:nvSpPr>
          <p:spPr>
            <a:xfrm>
              <a:off x="5355720" y="3059113"/>
              <a:ext cx="1300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rgbClr val="253746"/>
                  </a:solidFill>
                </a:rPr>
                <a:t>3 13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3D6B27-2C85-4A08-AB38-B95FB6CF10EC}"/>
              </a:ext>
            </a:extLst>
          </p:cNvPr>
          <p:cNvGrpSpPr/>
          <p:nvPr/>
        </p:nvGrpSpPr>
        <p:grpSpPr>
          <a:xfrm>
            <a:off x="5786199" y="2506972"/>
            <a:ext cx="1300622" cy="1003871"/>
            <a:chOff x="5381537" y="2728380"/>
            <a:chExt cx="1300622" cy="1003871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153CDE3-1B84-4DF9-A891-BAD40E328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5689" y="3472607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37AF5F1-DC60-4C0A-8875-0D0A15E520F0}"/>
                </a:ext>
              </a:extLst>
            </p:cNvPr>
            <p:cNvCxnSpPr/>
            <p:nvPr/>
          </p:nvCxnSpPr>
          <p:spPr>
            <a:xfrm flipV="1">
              <a:off x="6020946" y="3152917"/>
              <a:ext cx="288360" cy="2596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23A846A-9B22-4FE7-BAAA-0D8436C0C18E}"/>
                </a:ext>
              </a:extLst>
            </p:cNvPr>
            <p:cNvSpPr txBox="1"/>
            <p:nvPr/>
          </p:nvSpPr>
          <p:spPr>
            <a:xfrm>
              <a:off x="5381537" y="2728380"/>
              <a:ext cx="13006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solidFill>
                    <a:srgbClr val="253746"/>
                  </a:solidFill>
                </a:rPr>
                <a:t>        13</a:t>
              </a:r>
            </a:p>
            <a:p>
              <a:r>
                <a:rPr lang="en-GB" sz="2200" b="1" dirty="0">
                  <a:solidFill>
                    <a:srgbClr val="253746"/>
                  </a:solidFill>
                </a:rPr>
                <a:t>     4</a:t>
              </a:r>
            </a:p>
          </p:txBody>
        </p:sp>
      </p:grpSp>
      <p:sp>
        <p:nvSpPr>
          <p:cNvPr id="52" name="Speech Bubble: Rectangle with Corners Rounded 10">
            <a:extLst>
              <a:ext uri="{FF2B5EF4-FFF2-40B4-BE49-F238E27FC236}">
                <a16:creationId xmlns:a16="http://schemas.microsoft.com/office/drawing/2014/main" id="{D5D7448E-26BA-4799-A6C3-93BC7498A9EB}"/>
              </a:ext>
            </a:extLst>
          </p:cNvPr>
          <p:cNvSpPr/>
          <p:nvPr/>
        </p:nvSpPr>
        <p:spPr>
          <a:xfrm>
            <a:off x="2574765" y="808599"/>
            <a:ext cx="4145311" cy="1347474"/>
          </a:xfrm>
          <a:prstGeom prst="wedgeEllipseCallout">
            <a:avLst>
              <a:gd name="adj1" fmla="val 56302"/>
              <a:gd name="adj2" fmla="val -3952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Let’s try both </a:t>
            </a:r>
            <a:r>
              <a:rPr lang="en-GB" b="1" dirty="0">
                <a:solidFill>
                  <a:srgbClr val="FF0000"/>
                </a:solidFill>
              </a:rPr>
              <a:t>expanded</a:t>
            </a:r>
            <a:r>
              <a:rPr lang="en-GB" b="1" dirty="0">
                <a:solidFill>
                  <a:srgbClr val="253746"/>
                </a:solidFill>
              </a:rPr>
              <a:t> and </a:t>
            </a:r>
            <a:r>
              <a:rPr lang="en-GB" b="1" dirty="0">
                <a:solidFill>
                  <a:srgbClr val="FF0000"/>
                </a:solidFill>
              </a:rPr>
              <a:t>compact</a:t>
            </a:r>
            <a:r>
              <a:rPr lang="en-GB" b="1" dirty="0">
                <a:solidFill>
                  <a:srgbClr val="253746"/>
                </a:solidFill>
              </a:rPr>
              <a:t> column subtraction to subtract 367 from 543.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0C944D-5CE2-4AB3-8193-2761D9561478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Revise column subtraction of 3-digit numbers.</a:t>
            </a: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04189E0-1278-604D-B098-F1E12F750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87626" y="138645"/>
            <a:ext cx="812800" cy="812800"/>
          </a:xfrm>
          <a:prstGeom prst="rect">
            <a:avLst/>
          </a:prstGeom>
        </p:spPr>
      </p:pic>
      <p:pic>
        <p:nvPicPr>
          <p:cNvPr id="20" name="Online Media 19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782648-BBE4-A542-B3E8-94FD8CC523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949858" y="4066802"/>
            <a:ext cx="812800" cy="812800"/>
          </a:xfrm>
          <a:prstGeom prst="rect">
            <a:avLst/>
          </a:prstGeom>
        </p:spPr>
      </p:pic>
      <p:pic>
        <p:nvPicPr>
          <p:cNvPr id="21" name="Online Media 20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322AF88-887E-1548-B4F2-97158959976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20067" y="3054782"/>
            <a:ext cx="812800" cy="812800"/>
          </a:xfrm>
          <a:prstGeom prst="rect">
            <a:avLst/>
          </a:prstGeom>
        </p:spPr>
      </p:pic>
      <p:pic>
        <p:nvPicPr>
          <p:cNvPr id="22" name="Online Media 2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BD557AE-FCE5-4641-A441-33C3032E21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20067" y="2138278"/>
            <a:ext cx="812800" cy="812800"/>
          </a:xfrm>
          <a:prstGeom prst="rect">
            <a:avLst/>
          </a:prstGeom>
        </p:spPr>
      </p:pic>
      <p:pic>
        <p:nvPicPr>
          <p:cNvPr id="23" name="Online Media 2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DD61BE3-BADE-4842-9425-C69C30B43D2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87626" y="1165599"/>
            <a:ext cx="812800" cy="812800"/>
          </a:xfrm>
          <a:prstGeom prst="rect">
            <a:avLst/>
          </a:prstGeom>
        </p:spPr>
      </p:pic>
      <p:pic>
        <p:nvPicPr>
          <p:cNvPr id="24" name="Online Media 2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3028D2E-7662-6546-AD95-A170891976D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787626" y="54265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84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26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79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75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55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5" grpId="0" animBg="1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Revise column subtraction of 3-digit numbers.</a:t>
            </a:r>
          </a:p>
        </p:txBody>
      </p:sp>
      <p:sp>
        <p:nvSpPr>
          <p:cNvPr id="13" name="Speech Bubble: Rectangle with Corners Rounded 10">
            <a:extLst>
              <a:ext uri="{FF2B5EF4-FFF2-40B4-BE49-F238E27FC236}">
                <a16:creationId xmlns:a16="http://schemas.microsoft.com/office/drawing/2014/main" id="{A1C8A977-20F1-4736-940A-0374C2B5FB90}"/>
              </a:ext>
            </a:extLst>
          </p:cNvPr>
          <p:cNvSpPr/>
          <p:nvPr/>
        </p:nvSpPr>
        <p:spPr>
          <a:xfrm>
            <a:off x="3976406" y="853849"/>
            <a:ext cx="4604617" cy="1822748"/>
          </a:xfrm>
          <a:prstGeom prst="wedgeEllipseCallout">
            <a:avLst>
              <a:gd name="adj1" fmla="val -36593"/>
              <a:gd name="adj2" fmla="val 7902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Calculate the exact answer to the other two subtractions, then compare them with your estimates.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BCC001A-20B6-4115-B83F-41B5D8A1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099" y="989610"/>
            <a:ext cx="623389" cy="62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722158-784C-4D20-A51B-562033B49514}"/>
              </a:ext>
            </a:extLst>
          </p:cNvPr>
          <p:cNvSpPr txBox="1"/>
          <p:nvPr/>
        </p:nvSpPr>
        <p:spPr>
          <a:xfrm>
            <a:off x="562977" y="753034"/>
            <a:ext cx="2553744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1F4E7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F4E79"/>
                </a:solidFill>
              </a:rPr>
              <a:t>543 - 367 </a:t>
            </a:r>
            <a:r>
              <a:rPr lang="en-GB" sz="2800" b="1" dirty="0">
                <a:solidFill>
                  <a:srgbClr val="FF0000"/>
                </a:solidFill>
              </a:rPr>
              <a:t>=</a:t>
            </a:r>
            <a:r>
              <a:rPr lang="en-GB" sz="2800" b="1" dirty="0">
                <a:solidFill>
                  <a:srgbClr val="1F4E79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176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337 - 128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481 - 236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7567B-475B-4471-A6AF-964F27D7B9CF}"/>
              </a:ext>
            </a:extLst>
          </p:cNvPr>
          <p:cNvSpPr txBox="1"/>
          <p:nvPr/>
        </p:nvSpPr>
        <p:spPr>
          <a:xfrm>
            <a:off x="562977" y="2395446"/>
            <a:ext cx="2553744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1F4E7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F4E79"/>
                </a:solidFill>
              </a:rPr>
              <a:t>500 - 400 = 100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300 - 100 = 200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500 - 200 = 300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864B8-7C2C-4CC2-BFEA-DAB16ABADF1C}"/>
              </a:ext>
            </a:extLst>
          </p:cNvPr>
          <p:cNvSpPr txBox="1"/>
          <p:nvPr/>
        </p:nvSpPr>
        <p:spPr>
          <a:xfrm>
            <a:off x="577347" y="4071559"/>
            <a:ext cx="2553744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1F4E79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F4E79"/>
                </a:solidFill>
              </a:rPr>
              <a:t>540 - 370 = 170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340 - 130 = 210</a:t>
            </a:r>
          </a:p>
          <a:p>
            <a:r>
              <a:rPr lang="en-GB" sz="2800" b="1" dirty="0">
                <a:solidFill>
                  <a:srgbClr val="1F4E79"/>
                </a:solidFill>
              </a:rPr>
              <a:t>480 - 240 = 240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D25BA-B66A-4C86-A701-32DEB1228C8C}"/>
              </a:ext>
            </a:extLst>
          </p:cNvPr>
          <p:cNvSpPr txBox="1"/>
          <p:nvPr/>
        </p:nvSpPr>
        <p:spPr>
          <a:xfrm>
            <a:off x="2022629" y="1183921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209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6C74E-FE1E-410C-BADE-709E89141960}"/>
              </a:ext>
            </a:extLst>
          </p:cNvPr>
          <p:cNvSpPr txBox="1"/>
          <p:nvPr/>
        </p:nvSpPr>
        <p:spPr>
          <a:xfrm>
            <a:off x="2022629" y="1612998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= 245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EC2EE559-B7BE-4E62-A29A-D8274B2EDD98}"/>
              </a:ext>
            </a:extLst>
          </p:cNvPr>
          <p:cNvSpPr/>
          <p:nvPr/>
        </p:nvSpPr>
        <p:spPr>
          <a:xfrm>
            <a:off x="4119483" y="3397822"/>
            <a:ext cx="4145311" cy="1527104"/>
          </a:xfrm>
          <a:prstGeom prst="wedgeEllipseCallout">
            <a:avLst>
              <a:gd name="adj1" fmla="val -43542"/>
              <a:gd name="adj2" fmla="val 664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253746"/>
                </a:solidFill>
              </a:rPr>
              <a:t>In today’s practice exercises, try </a:t>
            </a:r>
            <a:r>
              <a:rPr lang="en-GB" b="1" dirty="0">
                <a:solidFill>
                  <a:srgbClr val="FF0000"/>
                </a:solidFill>
              </a:rPr>
              <a:t>estimating </a:t>
            </a:r>
            <a:r>
              <a:rPr lang="en-GB" b="1" i="1" dirty="0">
                <a:solidFill>
                  <a:srgbClr val="253746"/>
                </a:solidFill>
              </a:rPr>
              <a:t>before</a:t>
            </a:r>
            <a:r>
              <a:rPr lang="en-GB" b="1" dirty="0">
                <a:solidFill>
                  <a:srgbClr val="253746"/>
                </a:solidFill>
              </a:rPr>
              <a:t> calculating the exact answer.</a:t>
            </a:r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AE14936-66EC-C64A-B1AA-14445EA98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74671" y="743979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F395C04-B749-9B49-BEA7-C654CA94EAE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781071" y="1874608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08400F9-207D-C748-9B75-61DEF7E794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74671" y="3154496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23A4C7B-3AAF-554C-AA1D-455B4EAB19A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374671" y="44417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5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2606</TotalTime>
  <Words>256</Words>
  <Application>Microsoft Office PowerPoint</Application>
  <PresentationFormat>On-screen Show (4:3)</PresentationFormat>
  <Paragraphs>66</Paragraphs>
  <Slides>3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218</cp:revision>
  <dcterms:created xsi:type="dcterms:W3CDTF">2018-09-13T11:08:58Z</dcterms:created>
  <dcterms:modified xsi:type="dcterms:W3CDTF">2020-05-21T07:57:58Z</dcterms:modified>
</cp:coreProperties>
</file>