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258" r:id="rId3"/>
    <p:sldId id="328" r:id="rId4"/>
    <p:sldId id="257" r:id="rId5"/>
    <p:sldId id="329" r:id="rId6"/>
    <p:sldId id="259" r:id="rId7"/>
    <p:sldId id="330" r:id="rId8"/>
    <p:sldId id="281" r:id="rId9"/>
    <p:sldId id="331" r:id="rId10"/>
    <p:sldId id="291" r:id="rId11"/>
    <p:sldId id="33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8" autoAdjust="0"/>
    <p:restoredTop sz="94660"/>
  </p:normalViewPr>
  <p:slideViewPr>
    <p:cSldViewPr snapToGrid="0">
      <p:cViewPr varScale="1">
        <p:scale>
          <a:sx n="78" d="100"/>
          <a:sy n="78" d="100"/>
        </p:scale>
        <p:origin x="3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50"/>
          <a:stretch/>
        </p:blipFill>
        <p:spPr>
          <a:xfrm>
            <a:off x="4130" y="761968"/>
            <a:ext cx="12183299" cy="57435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Grammar Workout 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Year </a:t>
            </a:r>
            <a:r>
              <a:rPr lang="en-GB" sz="3600" b="1" dirty="0" smtClean="0">
                <a:latin typeface="Century Gothic" panose="020B0502020202020204" pitchFamily="34" charset="0"/>
              </a:rPr>
              <a:t>5 </a:t>
            </a:r>
            <a:r>
              <a:rPr lang="en-GB" sz="3600" b="1" dirty="0">
                <a:latin typeface="Century Gothic" panose="020B0502020202020204" pitchFamily="34" charset="0"/>
              </a:rPr>
              <a:t>Autumn 2 Week </a:t>
            </a:r>
            <a:r>
              <a:rPr lang="en-GB" sz="3600" b="1" dirty="0" smtClean="0">
                <a:latin typeface="Century Gothic" panose="020B0502020202020204" pitchFamily="34" charset="0"/>
              </a:rPr>
              <a:t>6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54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Unfortunately we had to visit my nana in the care home because she was feeling under the weather.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</a:t>
            </a:r>
            <a:endParaRPr lang="en-GB" sz="2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333" y="1808985"/>
            <a:ext cx="11344275" cy="397031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Add a missing comma.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Explain its use.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Identify the subordinate clause.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Identify the preposition.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Use an apostrophe to contract two words.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Replace the subordinating conjunction with </a:t>
            </a:r>
            <a:r>
              <a:rPr lang="en-GB" sz="2400" dirty="0" smtClean="0">
                <a:latin typeface="Century Gothic" panose="020B0502020202020204" pitchFamily="34" charset="0"/>
              </a:rPr>
              <a:t>an</a:t>
            </a:r>
            <a:r>
              <a:rPr lang="en-GB" sz="2400" dirty="0">
                <a:latin typeface="Century Gothic" panose="020B0502020202020204" pitchFamily="34" charset="0"/>
              </a:rPr>
              <a:t> </a:t>
            </a:r>
            <a:r>
              <a:rPr lang="en-GB" sz="2400" dirty="0" smtClean="0">
                <a:latin typeface="Century Gothic" panose="020B0502020202020204" pitchFamily="34" charset="0"/>
              </a:rPr>
              <a:t>alternate </a:t>
            </a:r>
            <a:r>
              <a:rPr lang="en-GB" sz="2400" dirty="0">
                <a:latin typeface="Century Gothic" panose="020B0502020202020204" pitchFamily="34" charset="0"/>
              </a:rPr>
              <a:t>subordinating conjunction.</a:t>
            </a:r>
          </a:p>
        </p:txBody>
      </p:sp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FB139A58-3C08-6140-B05A-6EBF6955F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979" y="1571966"/>
            <a:ext cx="3029087" cy="314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28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Unfortunately we had to visit my nana in the care home because she was feeling under the weather.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</a:t>
            </a:r>
            <a:endParaRPr lang="en-GB" sz="2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333" y="2085984"/>
            <a:ext cx="8752425" cy="34163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Unfortunately, 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After a fronted adverbial 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Because she was feeling under the weather.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in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we had </a:t>
            </a:r>
            <a:r>
              <a:rPr lang="en-GB" sz="2400" dirty="0">
                <a:latin typeface="Century Gothic" panose="020B0502020202020204" pitchFamily="34" charset="0"/>
                <a:sym typeface="Wingdings" panose="05000000000000000000" pitchFamily="2" charset="2"/>
              </a:rPr>
              <a:t> we’d</a:t>
            </a:r>
            <a:endParaRPr lang="en-GB" sz="2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72249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“Hello and welcome to Mr Copley’s farm, exclaimed the farmer, with a jolly ring to his voice.”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333" y="2085984"/>
            <a:ext cx="8582288" cy="34163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Rectify the errors in punctuation.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Explain your changes.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Identify the speech verb.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Add a missing capital letter. Explain why.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Identify the preposition.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Add a relative clause about the farmer.</a:t>
            </a:r>
            <a:endParaRPr lang="en-GB" sz="2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BCD6AA2-92FF-BA4E-99B4-1B1D721557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062" y="1639518"/>
            <a:ext cx="3903546" cy="430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89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“Hello and welcome to Mr Copley’s farm, exclaimed the farmer, with a jolly ring to his voice.”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332" y="1531987"/>
            <a:ext cx="11344275" cy="452431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“Hello and welcome to Mr Coplay’s farm,” </a:t>
            </a:r>
            <a:r>
              <a:rPr lang="en-GB" sz="2400" dirty="0" smtClean="0">
                <a:latin typeface="Century Gothic" panose="020B0502020202020204" pitchFamily="34" charset="0"/>
              </a:rPr>
              <a:t>exclaimed</a:t>
            </a:r>
            <a:r>
              <a:rPr lang="en-GB" sz="2400" dirty="0">
                <a:latin typeface="Century Gothic" panose="020B0502020202020204" pitchFamily="34" charset="0"/>
              </a:rPr>
              <a:t> </a:t>
            </a:r>
            <a:r>
              <a:rPr lang="en-GB" sz="2400" dirty="0" smtClean="0">
                <a:latin typeface="Century Gothic" panose="020B0502020202020204" pitchFamily="34" charset="0"/>
              </a:rPr>
              <a:t>the </a:t>
            </a:r>
            <a:r>
              <a:rPr lang="en-GB" sz="2400" dirty="0">
                <a:latin typeface="Century Gothic" panose="020B0502020202020204" pitchFamily="34" charset="0"/>
              </a:rPr>
              <a:t>farmer, with a jolly ring to his voice.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Inverted commas around speech only.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exclaimed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Farm </a:t>
            </a:r>
            <a:r>
              <a:rPr lang="en-GB" sz="2400" dirty="0">
                <a:latin typeface="Century Gothic" panose="020B0502020202020204" pitchFamily="34" charset="0"/>
                <a:sym typeface="Wingdings" panose="05000000000000000000" pitchFamily="2" charset="2"/>
              </a:rPr>
              <a:t> proper noun; name of the farm.</a:t>
            </a:r>
            <a:endParaRPr lang="en-GB" sz="2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Various possibilities: </a:t>
            </a:r>
            <a:r>
              <a:rPr lang="en-GB" sz="2400" dirty="0">
                <a:latin typeface="Century Gothic" panose="020B0502020202020204" pitchFamily="34" charset="0"/>
              </a:rPr>
              <a:t>exclaimed the farmer (who we </a:t>
            </a:r>
            <a:r>
              <a:rPr lang="en-GB" sz="2400" dirty="0" smtClean="0">
                <a:latin typeface="Century Gothic" panose="020B0502020202020204" pitchFamily="34" charset="0"/>
              </a:rPr>
              <a:t>presumed </a:t>
            </a:r>
            <a:r>
              <a:rPr lang="en-GB" sz="2400" dirty="0">
                <a:latin typeface="Century Gothic" panose="020B0502020202020204" pitchFamily="34" charset="0"/>
              </a:rPr>
              <a:t>to be Mr Copley), with a jolly ring…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31193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new car, which I bought on Saturday, is already scratched! How irritating!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333" y="2037904"/>
            <a:ext cx="11350804" cy="34163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Identify the exclamation.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Identify the relative pronoun.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What other relative pronoun could have </a:t>
            </a:r>
            <a:r>
              <a:rPr lang="en-GB" sz="2400" dirty="0" smtClean="0">
                <a:latin typeface="Century Gothic" panose="020B0502020202020204" pitchFamily="34" charset="0"/>
              </a:rPr>
              <a:t> been </a:t>
            </a:r>
            <a:r>
              <a:rPr lang="en-GB" sz="2400" dirty="0">
                <a:latin typeface="Century Gothic" panose="020B0502020202020204" pitchFamily="34" charset="0"/>
              </a:rPr>
              <a:t>used?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Identify the nouns.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Write an alternate exclamation.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Identify the possessive pronoun.</a:t>
            </a:r>
            <a:endParaRPr lang="en-GB" sz="2400" b="1" dirty="0">
              <a:latin typeface="Century Gothic" panose="020B0502020202020204" pitchFamily="34" charset="0"/>
            </a:endParaRPr>
          </a:p>
        </p:txBody>
      </p:sp>
      <p:pic>
        <p:nvPicPr>
          <p:cNvPr id="10" name="Picture 9" descr="A picture containing monitor, looking, sitting, television&#10;&#10;Description automatically generated">
            <a:extLst>
              <a:ext uri="{FF2B5EF4-FFF2-40B4-BE49-F238E27FC236}">
                <a16:creationId xmlns:a16="http://schemas.microsoft.com/office/drawing/2014/main" id="{3D112D54-2E6F-A64F-AC22-9AE7CA41A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470" y="3746064"/>
            <a:ext cx="5678667" cy="180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new car, which I bought on Saturday, is already scratched! How irritating!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333" y="2037904"/>
            <a:ext cx="8082723" cy="34163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How irritating! 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which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that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car, Saturday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Various possibilities: </a:t>
            </a:r>
            <a:r>
              <a:rPr lang="en-GB" sz="2400" dirty="0">
                <a:latin typeface="Century Gothic" panose="020B0502020202020204" pitchFamily="34" charset="0"/>
              </a:rPr>
              <a:t>What a disaster! 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my</a:t>
            </a:r>
            <a:endParaRPr lang="en-GB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46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 maths I answered 5 questions on long multiplication but my teacher didn’t think it was enough.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332" y="2085984"/>
            <a:ext cx="11210375" cy="34163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Add a missing comma.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Add an adjective about your teacher.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Write an alternate fronted adverbial.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</a:t>
            </a:r>
            <a:r>
              <a:rPr lang="en-GB" sz="2400" b="1" dirty="0" smtClean="0">
                <a:latin typeface="Century Gothic" panose="020B0502020202020204" pitchFamily="34" charset="0"/>
              </a:rPr>
              <a:t>. </a:t>
            </a:r>
            <a:r>
              <a:rPr lang="en-GB" sz="2400" dirty="0">
                <a:latin typeface="Century Gothic" panose="020B0502020202020204" pitchFamily="34" charset="0"/>
              </a:rPr>
              <a:t>Write </a:t>
            </a:r>
            <a:r>
              <a:rPr lang="en-GB" sz="2400" dirty="0" smtClean="0">
                <a:latin typeface="Century Gothic" panose="020B0502020202020204" pitchFamily="34" charset="0"/>
              </a:rPr>
              <a:t>‘didn’t’ </a:t>
            </a:r>
            <a:r>
              <a:rPr lang="en-GB" sz="2400" dirty="0">
                <a:latin typeface="Century Gothic" panose="020B0502020202020204" pitchFamily="34" charset="0"/>
              </a:rPr>
              <a:t>in its expanded form</a:t>
            </a:r>
            <a:r>
              <a:rPr lang="en-GB" sz="2400" dirty="0" smtClean="0">
                <a:latin typeface="Century Gothic" panose="020B0502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Is the conjunction a subordinating or co-ordinating conjunction?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Replace with an alternate conjunction</a:t>
            </a:r>
            <a:r>
              <a:rPr lang="en-GB" sz="2400" dirty="0" smtClean="0">
                <a:latin typeface="Century Gothic" panose="020B0502020202020204" pitchFamily="34" charset="0"/>
              </a:rPr>
              <a:t>.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A close up of a device&#10;&#10;Description automatically generated">
            <a:extLst>
              <a:ext uri="{FF2B5EF4-FFF2-40B4-BE49-F238E27FC236}">
                <a16:creationId xmlns:a16="http://schemas.microsoft.com/office/drawing/2014/main" id="{57617162-08BB-0942-9D8B-A8CC25A5A3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407">
            <a:off x="9036613" y="1666576"/>
            <a:ext cx="2288156" cy="273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99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 maths I answered 5 questions on long multiplication but my teacher didn’t think it was enough.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417333" y="2085984"/>
            <a:ext cx="8134996" cy="34163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In maths,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2. Various possibilities: </a:t>
            </a:r>
            <a:r>
              <a:rPr lang="en-GB" sz="2400" dirty="0">
                <a:latin typeface="Century Gothic" panose="020B0502020202020204" pitchFamily="34" charset="0"/>
              </a:rPr>
              <a:t>my strict teacher</a:t>
            </a:r>
            <a:endParaRPr lang="en-GB" sz="24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Various possibilities: </a:t>
            </a:r>
            <a:r>
              <a:rPr lang="en-GB" sz="2400" dirty="0">
                <a:latin typeface="Century Gothic" panose="020B0502020202020204" pitchFamily="34" charset="0"/>
              </a:rPr>
              <a:t>In arithmetic, 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</a:t>
            </a:r>
            <a:r>
              <a:rPr lang="en-GB" sz="2400" b="1" dirty="0" smtClean="0">
                <a:latin typeface="Century Gothic" panose="020B0502020202020204" pitchFamily="34" charset="0"/>
              </a:rPr>
              <a:t>. </a:t>
            </a:r>
            <a:r>
              <a:rPr lang="en-GB" sz="2400" dirty="0">
                <a:latin typeface="Century Gothic" panose="020B0502020202020204" pitchFamily="34" charset="0"/>
              </a:rPr>
              <a:t>did </a:t>
            </a:r>
            <a:r>
              <a:rPr lang="en-GB" sz="2400" dirty="0" smtClean="0">
                <a:latin typeface="Century Gothic" panose="020B0502020202020204" pitchFamily="34" charset="0"/>
              </a:rPr>
              <a:t>not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co-ordinating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latin typeface="Century Gothic" panose="020B0502020202020204" pitchFamily="34" charset="0"/>
              </a:rPr>
              <a:t>6. </a:t>
            </a:r>
            <a:r>
              <a:rPr lang="en-GB" sz="2400" b="1" dirty="0">
                <a:latin typeface="Century Gothic" panose="020B0502020202020204" pitchFamily="34" charset="0"/>
              </a:rPr>
              <a:t>Various possibilities: </a:t>
            </a:r>
            <a:r>
              <a:rPr lang="en-GB" sz="2400" dirty="0">
                <a:latin typeface="Century Gothic" panose="020B0502020202020204" pitchFamily="34" charset="0"/>
              </a:rPr>
              <a:t>however, and, etc</a:t>
            </a:r>
            <a:r>
              <a:rPr lang="en-GB" sz="2400" dirty="0" smtClean="0">
                <a:latin typeface="Century Gothic" panose="020B0502020202020204" pitchFamily="34" charset="0"/>
              </a:rPr>
              <a:t>.</a:t>
            </a:r>
            <a:endParaRPr lang="en-GB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473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friend is supporting me with my geography homework because he achieved highly in his </a:t>
            </a:r>
            <a:r>
              <a:rPr lang="en-GB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test.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</a:t>
            </a:r>
            <a:endParaRPr lang="en-GB" sz="2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333" y="2085984"/>
            <a:ext cx="11344275" cy="341632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Identify part of the sentence in the present </a:t>
            </a:r>
            <a:r>
              <a:rPr lang="en-GB" sz="2400" dirty="0" smtClean="0">
                <a:latin typeface="Century Gothic" panose="020B0502020202020204" pitchFamily="34" charset="0"/>
              </a:rPr>
              <a:t>progressive</a:t>
            </a:r>
            <a:r>
              <a:rPr lang="en-GB" sz="2400" dirty="0">
                <a:latin typeface="Century Gothic" panose="020B0502020202020204" pitchFamily="34" charset="0"/>
              </a:rPr>
              <a:t> </a:t>
            </a:r>
            <a:r>
              <a:rPr lang="en-GB" sz="2400" dirty="0" smtClean="0">
                <a:latin typeface="Century Gothic" panose="020B0502020202020204" pitchFamily="34" charset="0"/>
              </a:rPr>
              <a:t>tense</a:t>
            </a:r>
            <a:r>
              <a:rPr lang="en-GB" sz="2400" dirty="0">
                <a:latin typeface="Century Gothic" panose="020B0502020202020204" pitchFamily="34" charset="0"/>
              </a:rPr>
              <a:t>.</a:t>
            </a:r>
            <a:br>
              <a:rPr lang="en-GB" sz="2400" dirty="0">
                <a:latin typeface="Century Gothic" panose="020B0502020202020204" pitchFamily="34" charset="0"/>
              </a:rPr>
            </a:b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Change one word to make the sentence in the past.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Identify the adverb.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Identify the main clause.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What word </a:t>
            </a:r>
            <a:r>
              <a:rPr lang="en-GB" sz="2400" dirty="0" smtClean="0">
                <a:latin typeface="Century Gothic" panose="020B0502020202020204" pitchFamily="34" charset="0"/>
              </a:rPr>
              <a:t>class is </a:t>
            </a:r>
            <a:r>
              <a:rPr lang="en-GB" sz="2400" dirty="0">
                <a:latin typeface="Century Gothic" panose="020B0502020202020204" pitchFamily="34" charset="0"/>
              </a:rPr>
              <a:t>GCSEs.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Re-write the subordinate clause at the start.</a:t>
            </a:r>
          </a:p>
        </p:txBody>
      </p:sp>
      <p:pic>
        <p:nvPicPr>
          <p:cNvPr id="3" name="Picture 2" descr="A picture containing room, clock, drawing&#10;&#10;Description automatically generated">
            <a:extLst>
              <a:ext uri="{FF2B5EF4-FFF2-40B4-BE49-F238E27FC236}">
                <a16:creationId xmlns:a16="http://schemas.microsoft.com/office/drawing/2014/main" id="{565967B6-668D-6E42-8472-E25530842FF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624" y="2712664"/>
            <a:ext cx="1951452" cy="343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417333" y="360293"/>
            <a:ext cx="11344275" cy="1039884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friend is supporting me with my geography homework because he achieved highly in his </a:t>
            </a:r>
            <a:r>
              <a:rPr lang="en-GB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test.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</a:t>
            </a:r>
            <a:endParaRPr lang="en-GB" sz="2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333" y="1531987"/>
            <a:ext cx="11344275" cy="452431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1. </a:t>
            </a:r>
            <a:r>
              <a:rPr lang="en-GB" sz="2400" dirty="0">
                <a:latin typeface="Century Gothic" panose="020B0502020202020204" pitchFamily="34" charset="0"/>
              </a:rPr>
              <a:t>is supporting</a:t>
            </a:r>
            <a:br>
              <a:rPr lang="en-GB" sz="2400" dirty="0">
                <a:latin typeface="Century Gothic" panose="020B0502020202020204" pitchFamily="34" charset="0"/>
              </a:rPr>
            </a:br>
            <a:r>
              <a:rPr lang="en-GB" sz="2400" b="1" dirty="0">
                <a:latin typeface="Century Gothic" panose="020B0502020202020204" pitchFamily="34" charset="0"/>
              </a:rPr>
              <a:t>2. </a:t>
            </a:r>
            <a:r>
              <a:rPr lang="en-GB" sz="2400" dirty="0">
                <a:latin typeface="Century Gothic" panose="020B0502020202020204" pitchFamily="34" charset="0"/>
              </a:rPr>
              <a:t>is </a:t>
            </a:r>
            <a:r>
              <a:rPr lang="en-GB" sz="2400" dirty="0">
                <a:latin typeface="Century Gothic" panose="020B0502020202020204" pitchFamily="34" charset="0"/>
                <a:sym typeface="Wingdings" panose="05000000000000000000" pitchFamily="2" charset="2"/>
              </a:rPr>
              <a:t> was</a:t>
            </a:r>
            <a:endParaRPr lang="en-GB" sz="2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3. </a:t>
            </a:r>
            <a:r>
              <a:rPr lang="en-GB" sz="2400" dirty="0">
                <a:latin typeface="Century Gothic" panose="020B0502020202020204" pitchFamily="34" charset="0"/>
              </a:rPr>
              <a:t>highly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4. </a:t>
            </a:r>
            <a:r>
              <a:rPr lang="en-GB" sz="2400" dirty="0">
                <a:latin typeface="Century Gothic" panose="020B0502020202020204" pitchFamily="34" charset="0"/>
              </a:rPr>
              <a:t>My friend is supporting me with my geography </a:t>
            </a:r>
            <a:r>
              <a:rPr lang="en-GB" sz="2400" dirty="0" smtClean="0">
                <a:latin typeface="Century Gothic" panose="020B0502020202020204" pitchFamily="34" charset="0"/>
              </a:rPr>
              <a:t>homework</a:t>
            </a:r>
            <a:endParaRPr lang="en-GB" sz="2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5. </a:t>
            </a:r>
            <a:r>
              <a:rPr lang="en-GB" sz="2400" dirty="0">
                <a:latin typeface="Century Gothic" panose="020B0502020202020204" pitchFamily="34" charset="0"/>
              </a:rPr>
              <a:t>noun</a:t>
            </a:r>
          </a:p>
          <a:p>
            <a:pPr>
              <a:lnSpc>
                <a:spcPct val="150000"/>
              </a:lnSpc>
            </a:pPr>
            <a:r>
              <a:rPr lang="en-GB" sz="2400" b="1" dirty="0">
                <a:latin typeface="Century Gothic" panose="020B0502020202020204" pitchFamily="34" charset="0"/>
              </a:rPr>
              <a:t>6. </a:t>
            </a:r>
            <a:r>
              <a:rPr lang="en-GB" sz="2400" dirty="0">
                <a:latin typeface="Century Gothic" panose="020B0502020202020204" pitchFamily="34" charset="0"/>
              </a:rPr>
              <a:t>Because he achieved highly in his GCSEs, my friend </a:t>
            </a:r>
            <a:r>
              <a:rPr lang="en-GB" sz="2400" dirty="0" smtClean="0">
                <a:latin typeface="Century Gothic" panose="020B0502020202020204" pitchFamily="34" charset="0"/>
              </a:rPr>
              <a:t>is supporting </a:t>
            </a:r>
            <a:r>
              <a:rPr lang="en-GB" sz="2400" dirty="0">
                <a:latin typeface="Century Gothic" panose="020B0502020202020204" pitchFamily="34" charset="0"/>
              </a:rPr>
              <a:t>me with my geography homework.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883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5452</TotalTime>
  <Words>638</Words>
  <Application>Microsoft Office PowerPoint</Application>
  <PresentationFormat>Widescreen</PresentationFormat>
  <Paragraphs>171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Remote 1</cp:lastModifiedBy>
  <cp:revision>202</cp:revision>
  <dcterms:created xsi:type="dcterms:W3CDTF">2018-03-29T14:43:08Z</dcterms:created>
  <dcterms:modified xsi:type="dcterms:W3CDTF">2019-12-15T21:49:46Z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