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embeddedFontLst>
    <p:embeddedFont>
      <p:font typeface="BPreplay" panose="02000503000000020004" pitchFamily="2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assoon Infant Md" panose="02000603050000020003" pitchFamily="2" charset="0"/>
      <p:regular r:id="rId24"/>
    </p:embeddedFont>
    <p:embeddedFont>
      <p:font typeface="Sassoon Infant Rg" panose="02000803050000020003" pitchFamily="2" charset="0"/>
      <p:regular r:id="rId25"/>
      <p:bold r:id="rId26"/>
      <p:italic r:id="rId27"/>
    </p:embeddedFont>
    <p:embeddedFont>
      <p:font typeface="Twinkl" pitchFamily="2" charset="77"/>
      <p:regular r:id="rId28"/>
      <p:bold r:id="rId29"/>
    </p:embeddedFont>
    <p:embeddedFont>
      <p:font typeface="Twinkl SemiBold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7378"/>
    <a:srgbClr val="816080"/>
    <a:srgbClr val="80C1EB"/>
    <a:srgbClr val="ACDDFC"/>
    <a:srgbClr val="21A6F9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18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336" y="19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>
                <a:latin typeface="BPreplay" panose="02000503000000020004" pitchFamily="50" charset="0"/>
              </a:rPr>
              <a:t>Photoshop</a:t>
            </a:r>
            <a:r>
              <a:rPr lang="en-GB" sz="2400" dirty="0">
                <a:latin typeface="BPreplay" panose="02000503000000020004" pitchFamily="50" charset="0"/>
              </a:rPr>
              <a:t> using the </a:t>
            </a:r>
            <a:r>
              <a:rPr lang="en-GB" sz="2400" b="1" dirty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>
              <a:latin typeface="BPreplay" panose="02000503000000020004" pitchFamily="50" charset="0"/>
            </a:endParaRPr>
          </a:p>
          <a:p>
            <a:pPr algn="ctr"/>
            <a:endParaRPr lang="en-GB" sz="2400" dirty="0">
              <a:latin typeface="BPreplay" panose="02000503000000020004" pitchFamily="50" charset="0"/>
            </a:endParaRPr>
          </a:p>
          <a:p>
            <a:pPr algn="ctr"/>
            <a:r>
              <a:rPr lang="en-GB" sz="2400" dirty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>
                <a:latin typeface="BPreplay" panose="02000503000000020004" pitchFamily="50" charset="0"/>
              </a:rPr>
              <a:t>Master Slides</a:t>
            </a:r>
            <a:r>
              <a:rPr lang="en-GB" sz="2400" dirty="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34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"/>
          <p:cNvSpPr>
            <a:spLocks noGrp="1"/>
          </p:cNvSpPr>
          <p:nvPr>
            <p:ph type="title"/>
          </p:nvPr>
        </p:nvSpPr>
        <p:spPr>
          <a:xfrm>
            <a:off x="457198" y="646534"/>
            <a:ext cx="8220075" cy="1141805"/>
          </a:xfrm>
        </p:spPr>
        <p:txBody>
          <a:bodyPr/>
          <a:lstStyle/>
          <a:p>
            <a:r>
              <a:rPr lang="en-GB" sz="3000" dirty="0">
                <a:latin typeface="Twinkl SemiBold" pitchFamily="2" charset="0"/>
              </a:rPr>
              <a:t>You are standing beneath a tree. When would the shadow of the tree be the shortest?</a:t>
            </a:r>
          </a:p>
        </p:txBody>
      </p:sp>
      <p:sp>
        <p:nvSpPr>
          <p:cNvPr id="2" name="A"/>
          <p:cNvSpPr/>
          <p:nvPr/>
        </p:nvSpPr>
        <p:spPr>
          <a:xfrm>
            <a:off x="1137530" y="21132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A</a:t>
            </a:r>
          </a:p>
        </p:txBody>
      </p:sp>
      <p:sp>
        <p:nvSpPr>
          <p:cNvPr id="3" name="(A) Text"/>
          <p:cNvSpPr/>
          <p:nvPr/>
        </p:nvSpPr>
        <p:spPr>
          <a:xfrm>
            <a:off x="1878464" y="21132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At sunrise</a:t>
            </a:r>
          </a:p>
        </p:txBody>
      </p:sp>
      <p:sp>
        <p:nvSpPr>
          <p:cNvPr id="7" name="B"/>
          <p:cNvSpPr/>
          <p:nvPr/>
        </p:nvSpPr>
        <p:spPr>
          <a:xfrm>
            <a:off x="1107050" y="327533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B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8" name="(B) Text"/>
          <p:cNvSpPr/>
          <p:nvPr/>
        </p:nvSpPr>
        <p:spPr>
          <a:xfrm>
            <a:off x="1847984" y="327533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At midday</a:t>
            </a:r>
          </a:p>
        </p:txBody>
      </p:sp>
      <p:sp>
        <p:nvSpPr>
          <p:cNvPr id="9" name="C"/>
          <p:cNvSpPr/>
          <p:nvPr/>
        </p:nvSpPr>
        <p:spPr>
          <a:xfrm>
            <a:off x="1137530" y="44373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C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10" name="(C) Text"/>
          <p:cNvSpPr/>
          <p:nvPr/>
        </p:nvSpPr>
        <p:spPr>
          <a:xfrm>
            <a:off x="1878464" y="44373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tx1"/>
                </a:solidFill>
                <a:latin typeface="Twinkl" pitchFamily="2" charset="0"/>
              </a:rPr>
              <a:t>At sunset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22856" y="5970954"/>
            <a:ext cx="1095913" cy="338121"/>
            <a:chOff x="7422856" y="5970954"/>
            <a:chExt cx="1095913" cy="338121"/>
          </a:xfrm>
        </p:grpSpPr>
        <p:sp>
          <p:nvSpPr>
            <p:cNvPr id="12" name="Next">
              <a:hlinkClick r:id="rId2" action="ppaction://hlinksldjump"/>
            </p:cNvPr>
            <p:cNvSpPr/>
            <p:nvPr/>
          </p:nvSpPr>
          <p:spPr>
            <a:xfrm>
              <a:off x="7422856" y="5970954"/>
              <a:ext cx="876300" cy="338121"/>
            </a:xfrm>
            <a:prstGeom prst="homePlat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Twinkl SemiBold" pitchFamily="2" charset="0"/>
                </a:rPr>
                <a:t>Next</a:t>
              </a:r>
            </a:p>
          </p:txBody>
        </p:sp>
        <p:sp>
          <p:nvSpPr>
            <p:cNvPr id="13" name="Arrow">
              <a:hlinkClick r:id="rId2" action="ppaction://hlinksldjump"/>
            </p:cNvPr>
            <p:cNvSpPr/>
            <p:nvPr/>
          </p:nvSpPr>
          <p:spPr>
            <a:xfrm>
              <a:off x="8197213" y="5970954"/>
              <a:ext cx="321556" cy="338121"/>
            </a:xfrm>
            <a:prstGeom prst="chevr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0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86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"/>
          <p:cNvSpPr>
            <a:spLocks noGrp="1"/>
          </p:cNvSpPr>
          <p:nvPr>
            <p:ph type="title"/>
          </p:nvPr>
        </p:nvSpPr>
        <p:spPr>
          <a:xfrm>
            <a:off x="457198" y="646534"/>
            <a:ext cx="8220075" cy="1141805"/>
          </a:xfrm>
        </p:spPr>
        <p:txBody>
          <a:bodyPr/>
          <a:lstStyle/>
          <a:p>
            <a:r>
              <a:rPr lang="en-GB" sz="3000" dirty="0">
                <a:latin typeface="Twinkl SemiBold" pitchFamily="2" charset="0"/>
              </a:rPr>
              <a:t>Why are some days longer in the summer than in the winter?</a:t>
            </a:r>
          </a:p>
        </p:txBody>
      </p:sp>
      <p:sp>
        <p:nvSpPr>
          <p:cNvPr id="2" name="A"/>
          <p:cNvSpPr/>
          <p:nvPr/>
        </p:nvSpPr>
        <p:spPr>
          <a:xfrm>
            <a:off x="1137530" y="21132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A</a:t>
            </a:r>
          </a:p>
        </p:txBody>
      </p:sp>
      <p:sp>
        <p:nvSpPr>
          <p:cNvPr id="3" name="(A) Text"/>
          <p:cNvSpPr/>
          <p:nvPr/>
        </p:nvSpPr>
        <p:spPr>
          <a:xfrm>
            <a:off x="1878464" y="21132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tx1"/>
                </a:solidFill>
                <a:latin typeface="Twinkl" pitchFamily="2" charset="0"/>
              </a:rPr>
              <a:t>Because the Earth spins slower than usual in the summer</a:t>
            </a:r>
          </a:p>
        </p:txBody>
      </p:sp>
      <p:sp>
        <p:nvSpPr>
          <p:cNvPr id="7" name="B"/>
          <p:cNvSpPr/>
          <p:nvPr/>
        </p:nvSpPr>
        <p:spPr>
          <a:xfrm>
            <a:off x="1107050" y="327533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B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8" name="(B) Text"/>
          <p:cNvSpPr/>
          <p:nvPr/>
        </p:nvSpPr>
        <p:spPr>
          <a:xfrm>
            <a:off x="1847984" y="327533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tx1"/>
                </a:solidFill>
                <a:latin typeface="Twinkl" pitchFamily="2" charset="0"/>
              </a:rPr>
              <a:t>Because the Earth is tilted as it moves around the Sun</a:t>
            </a:r>
          </a:p>
        </p:txBody>
      </p:sp>
      <p:sp>
        <p:nvSpPr>
          <p:cNvPr id="9" name="C"/>
          <p:cNvSpPr/>
          <p:nvPr/>
        </p:nvSpPr>
        <p:spPr>
          <a:xfrm>
            <a:off x="1137530" y="44373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C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10" name="(C) Text"/>
          <p:cNvSpPr/>
          <p:nvPr/>
        </p:nvSpPr>
        <p:spPr>
          <a:xfrm>
            <a:off x="1878464" y="44373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tx1"/>
                </a:solidFill>
                <a:latin typeface="Twinkl" pitchFamily="2" charset="0"/>
              </a:rPr>
              <a:t>Because the Sun gets extra bright during the summer</a:t>
            </a:r>
          </a:p>
        </p:txBody>
      </p:sp>
      <p:sp>
        <p:nvSpPr>
          <p:cNvPr id="12" name="Next">
            <a:hlinkClick r:id="rId2" action="ppaction://hlinksldjump"/>
          </p:cNvPr>
          <p:cNvSpPr/>
          <p:nvPr/>
        </p:nvSpPr>
        <p:spPr>
          <a:xfrm>
            <a:off x="7422856" y="5970954"/>
            <a:ext cx="876300" cy="338121"/>
          </a:xfrm>
          <a:prstGeom prst="homePlate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 SemiBold" pitchFamily="2" charset="0"/>
              </a:rPr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26512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86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95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"/>
          <p:cNvSpPr>
            <a:spLocks noGrp="1"/>
          </p:cNvSpPr>
          <p:nvPr>
            <p:ph type="title"/>
          </p:nvPr>
        </p:nvSpPr>
        <p:spPr>
          <a:xfrm>
            <a:off x="457198" y="646535"/>
            <a:ext cx="8220075" cy="994306"/>
          </a:xfrm>
        </p:spPr>
        <p:txBody>
          <a:bodyPr/>
          <a:lstStyle/>
          <a:p>
            <a:r>
              <a:rPr lang="en-GB" sz="3200" dirty="0">
                <a:latin typeface="Twinkl SemiBold" pitchFamily="2" charset="0"/>
              </a:rPr>
              <a:t>The Earth, Sun and Moon are…</a:t>
            </a:r>
          </a:p>
        </p:txBody>
      </p:sp>
      <p:sp>
        <p:nvSpPr>
          <p:cNvPr id="2" name="A"/>
          <p:cNvSpPr/>
          <p:nvPr/>
        </p:nvSpPr>
        <p:spPr>
          <a:xfrm>
            <a:off x="1137530" y="21132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A</a:t>
            </a:r>
          </a:p>
        </p:txBody>
      </p:sp>
      <p:sp>
        <p:nvSpPr>
          <p:cNvPr id="3" name="(A) Text"/>
          <p:cNvSpPr/>
          <p:nvPr/>
        </p:nvSpPr>
        <p:spPr>
          <a:xfrm>
            <a:off x="1878464" y="21132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Round and flat</a:t>
            </a:r>
          </a:p>
        </p:txBody>
      </p:sp>
      <p:sp>
        <p:nvSpPr>
          <p:cNvPr id="7" name="B"/>
          <p:cNvSpPr/>
          <p:nvPr/>
        </p:nvSpPr>
        <p:spPr>
          <a:xfrm>
            <a:off x="1107050" y="327533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B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8" name="(B) Text"/>
          <p:cNvSpPr/>
          <p:nvPr/>
        </p:nvSpPr>
        <p:spPr>
          <a:xfrm>
            <a:off x="1847984" y="327533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Roughly spherical</a:t>
            </a:r>
          </a:p>
        </p:txBody>
      </p:sp>
      <p:sp>
        <p:nvSpPr>
          <p:cNvPr id="9" name="C"/>
          <p:cNvSpPr/>
          <p:nvPr/>
        </p:nvSpPr>
        <p:spPr>
          <a:xfrm>
            <a:off x="1137530" y="44373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C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10" name="(C) Text"/>
          <p:cNvSpPr/>
          <p:nvPr/>
        </p:nvSpPr>
        <p:spPr>
          <a:xfrm>
            <a:off x="1878464" y="44373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Flat and square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22856" y="5970954"/>
            <a:ext cx="1095913" cy="338121"/>
            <a:chOff x="7422856" y="5970954"/>
            <a:chExt cx="1095913" cy="338121"/>
          </a:xfrm>
        </p:grpSpPr>
        <p:sp>
          <p:nvSpPr>
            <p:cNvPr id="12" name="Next">
              <a:hlinkClick r:id="rId2" action="ppaction://hlinksldjump"/>
            </p:cNvPr>
            <p:cNvSpPr/>
            <p:nvPr/>
          </p:nvSpPr>
          <p:spPr>
            <a:xfrm>
              <a:off x="7422856" y="5970954"/>
              <a:ext cx="876300" cy="338121"/>
            </a:xfrm>
            <a:prstGeom prst="homePlat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Twinkl SemiBold" pitchFamily="2" charset="0"/>
                </a:rPr>
                <a:t>Next</a:t>
              </a:r>
            </a:p>
          </p:txBody>
        </p:sp>
        <p:sp>
          <p:nvSpPr>
            <p:cNvPr id="13" name="Arrow">
              <a:hlinkClick r:id="rId2" action="ppaction://hlinksldjump"/>
            </p:cNvPr>
            <p:cNvSpPr/>
            <p:nvPr/>
          </p:nvSpPr>
          <p:spPr>
            <a:xfrm>
              <a:off x="8197213" y="5970954"/>
              <a:ext cx="321556" cy="338121"/>
            </a:xfrm>
            <a:prstGeom prst="chevr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4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86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863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"/>
          <p:cNvSpPr>
            <a:spLocks noGrp="1"/>
          </p:cNvSpPr>
          <p:nvPr>
            <p:ph type="title"/>
          </p:nvPr>
        </p:nvSpPr>
        <p:spPr>
          <a:xfrm>
            <a:off x="457198" y="646535"/>
            <a:ext cx="8220075" cy="994306"/>
          </a:xfrm>
        </p:spPr>
        <p:txBody>
          <a:bodyPr/>
          <a:lstStyle/>
          <a:p>
            <a:r>
              <a:rPr lang="en-GB" sz="3200" dirty="0">
                <a:latin typeface="Twinkl SemiBold" pitchFamily="2" charset="0"/>
              </a:rPr>
              <a:t>Which is the biggest?</a:t>
            </a:r>
          </a:p>
        </p:txBody>
      </p:sp>
      <p:sp>
        <p:nvSpPr>
          <p:cNvPr id="2" name="A"/>
          <p:cNvSpPr/>
          <p:nvPr/>
        </p:nvSpPr>
        <p:spPr>
          <a:xfrm>
            <a:off x="1137530" y="21132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A</a:t>
            </a:r>
          </a:p>
        </p:txBody>
      </p:sp>
      <p:sp>
        <p:nvSpPr>
          <p:cNvPr id="3" name="(A) Text"/>
          <p:cNvSpPr/>
          <p:nvPr/>
        </p:nvSpPr>
        <p:spPr>
          <a:xfrm>
            <a:off x="1878464" y="21132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The Sun</a:t>
            </a:r>
          </a:p>
        </p:txBody>
      </p:sp>
      <p:sp>
        <p:nvSpPr>
          <p:cNvPr id="7" name="B"/>
          <p:cNvSpPr/>
          <p:nvPr/>
        </p:nvSpPr>
        <p:spPr>
          <a:xfrm>
            <a:off x="1107050" y="327533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B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8" name="(B) Text"/>
          <p:cNvSpPr/>
          <p:nvPr/>
        </p:nvSpPr>
        <p:spPr>
          <a:xfrm>
            <a:off x="1847984" y="327533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The Moon</a:t>
            </a:r>
          </a:p>
        </p:txBody>
      </p:sp>
      <p:sp>
        <p:nvSpPr>
          <p:cNvPr id="9" name="C"/>
          <p:cNvSpPr/>
          <p:nvPr/>
        </p:nvSpPr>
        <p:spPr>
          <a:xfrm>
            <a:off x="1137530" y="44373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C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10" name="(C) Text"/>
          <p:cNvSpPr/>
          <p:nvPr/>
        </p:nvSpPr>
        <p:spPr>
          <a:xfrm>
            <a:off x="1878464" y="44373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The Earth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22856" y="5970954"/>
            <a:ext cx="1095913" cy="338121"/>
            <a:chOff x="7422856" y="5970954"/>
            <a:chExt cx="1095913" cy="338121"/>
          </a:xfrm>
        </p:grpSpPr>
        <p:sp>
          <p:nvSpPr>
            <p:cNvPr id="12" name="Next">
              <a:hlinkClick r:id="rId2" action="ppaction://hlinksldjump"/>
            </p:cNvPr>
            <p:cNvSpPr/>
            <p:nvPr/>
          </p:nvSpPr>
          <p:spPr>
            <a:xfrm>
              <a:off x="7422856" y="5970954"/>
              <a:ext cx="876300" cy="338121"/>
            </a:xfrm>
            <a:prstGeom prst="homePlat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Twinkl SemiBold" pitchFamily="2" charset="0"/>
                </a:rPr>
                <a:t>Next</a:t>
              </a:r>
            </a:p>
          </p:txBody>
        </p:sp>
        <p:sp>
          <p:nvSpPr>
            <p:cNvPr id="13" name="Arrow">
              <a:hlinkClick r:id="rId2" action="ppaction://hlinksldjump"/>
            </p:cNvPr>
            <p:cNvSpPr/>
            <p:nvPr/>
          </p:nvSpPr>
          <p:spPr>
            <a:xfrm>
              <a:off x="8197213" y="5970954"/>
              <a:ext cx="321556" cy="338121"/>
            </a:xfrm>
            <a:prstGeom prst="chevr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9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8634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8634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"/>
          <p:cNvSpPr>
            <a:spLocks noGrp="1"/>
          </p:cNvSpPr>
          <p:nvPr>
            <p:ph type="title"/>
          </p:nvPr>
        </p:nvSpPr>
        <p:spPr>
          <a:xfrm>
            <a:off x="457198" y="646535"/>
            <a:ext cx="8220075" cy="994306"/>
          </a:xfrm>
        </p:spPr>
        <p:txBody>
          <a:bodyPr/>
          <a:lstStyle/>
          <a:p>
            <a:r>
              <a:rPr lang="en-GB" sz="3200" dirty="0">
                <a:latin typeface="Twinkl SemiBold" pitchFamily="2" charset="0"/>
              </a:rPr>
              <a:t>How long does it take for the Earth to travel once around the sun?</a:t>
            </a:r>
          </a:p>
        </p:txBody>
      </p:sp>
      <p:sp>
        <p:nvSpPr>
          <p:cNvPr id="2" name="A"/>
          <p:cNvSpPr/>
          <p:nvPr/>
        </p:nvSpPr>
        <p:spPr>
          <a:xfrm>
            <a:off x="1137530" y="21132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A</a:t>
            </a:r>
          </a:p>
        </p:txBody>
      </p:sp>
      <p:sp>
        <p:nvSpPr>
          <p:cNvPr id="3" name="(A) Text"/>
          <p:cNvSpPr/>
          <p:nvPr/>
        </p:nvSpPr>
        <p:spPr>
          <a:xfrm>
            <a:off x="1878464" y="21132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28 days</a:t>
            </a:r>
          </a:p>
        </p:txBody>
      </p:sp>
      <p:sp>
        <p:nvSpPr>
          <p:cNvPr id="7" name="B"/>
          <p:cNvSpPr/>
          <p:nvPr/>
        </p:nvSpPr>
        <p:spPr>
          <a:xfrm>
            <a:off x="1107050" y="327533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B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8" name="(B) Text"/>
          <p:cNvSpPr/>
          <p:nvPr/>
        </p:nvSpPr>
        <p:spPr>
          <a:xfrm>
            <a:off x="1847984" y="327533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24 hours</a:t>
            </a:r>
          </a:p>
        </p:txBody>
      </p:sp>
      <p:sp>
        <p:nvSpPr>
          <p:cNvPr id="9" name="C"/>
          <p:cNvSpPr/>
          <p:nvPr/>
        </p:nvSpPr>
        <p:spPr>
          <a:xfrm>
            <a:off x="1137530" y="44373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C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10" name="(C) Text"/>
          <p:cNvSpPr/>
          <p:nvPr/>
        </p:nvSpPr>
        <p:spPr>
          <a:xfrm>
            <a:off x="1878464" y="44373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12 months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22856" y="5970954"/>
            <a:ext cx="1095913" cy="338121"/>
            <a:chOff x="7422856" y="5970954"/>
            <a:chExt cx="1095913" cy="338121"/>
          </a:xfrm>
        </p:grpSpPr>
        <p:sp>
          <p:nvSpPr>
            <p:cNvPr id="12" name="Next">
              <a:hlinkClick r:id="rId2" action="ppaction://hlinksldjump"/>
            </p:cNvPr>
            <p:cNvSpPr/>
            <p:nvPr/>
          </p:nvSpPr>
          <p:spPr>
            <a:xfrm>
              <a:off x="7422856" y="5970954"/>
              <a:ext cx="876300" cy="338121"/>
            </a:xfrm>
            <a:prstGeom prst="homePlat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Twinkl SemiBold" pitchFamily="2" charset="0"/>
                </a:rPr>
                <a:t>Next</a:t>
              </a:r>
            </a:p>
          </p:txBody>
        </p:sp>
        <p:sp>
          <p:nvSpPr>
            <p:cNvPr id="13" name="Arrow">
              <a:hlinkClick r:id="rId2" action="ppaction://hlinksldjump"/>
            </p:cNvPr>
            <p:cNvSpPr/>
            <p:nvPr/>
          </p:nvSpPr>
          <p:spPr>
            <a:xfrm>
              <a:off x="8197213" y="5970954"/>
              <a:ext cx="321556" cy="338121"/>
            </a:xfrm>
            <a:prstGeom prst="chevr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20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86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8634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"/>
          <p:cNvSpPr>
            <a:spLocks noGrp="1"/>
          </p:cNvSpPr>
          <p:nvPr>
            <p:ph type="title"/>
          </p:nvPr>
        </p:nvSpPr>
        <p:spPr>
          <a:xfrm>
            <a:off x="457198" y="646535"/>
            <a:ext cx="8220075" cy="994306"/>
          </a:xfrm>
        </p:spPr>
        <p:txBody>
          <a:bodyPr/>
          <a:lstStyle/>
          <a:p>
            <a:r>
              <a:rPr lang="en-GB" sz="3200" dirty="0">
                <a:latin typeface="Twinkl SemiBold" pitchFamily="2" charset="0"/>
              </a:rPr>
              <a:t>How long does it take the Moon to travel around the Earth once?</a:t>
            </a:r>
          </a:p>
        </p:txBody>
      </p:sp>
      <p:sp>
        <p:nvSpPr>
          <p:cNvPr id="2" name="A"/>
          <p:cNvSpPr/>
          <p:nvPr/>
        </p:nvSpPr>
        <p:spPr>
          <a:xfrm>
            <a:off x="1137530" y="21132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A</a:t>
            </a:r>
          </a:p>
        </p:txBody>
      </p:sp>
      <p:sp>
        <p:nvSpPr>
          <p:cNvPr id="3" name="(A) Text"/>
          <p:cNvSpPr/>
          <p:nvPr/>
        </p:nvSpPr>
        <p:spPr>
          <a:xfrm>
            <a:off x="1878464" y="21132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28 days</a:t>
            </a:r>
          </a:p>
        </p:txBody>
      </p:sp>
      <p:sp>
        <p:nvSpPr>
          <p:cNvPr id="7" name="B"/>
          <p:cNvSpPr/>
          <p:nvPr/>
        </p:nvSpPr>
        <p:spPr>
          <a:xfrm>
            <a:off x="1107050" y="327533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B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8" name="(B) Text"/>
          <p:cNvSpPr/>
          <p:nvPr/>
        </p:nvSpPr>
        <p:spPr>
          <a:xfrm>
            <a:off x="1847984" y="327533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24 hours</a:t>
            </a:r>
          </a:p>
        </p:txBody>
      </p:sp>
      <p:sp>
        <p:nvSpPr>
          <p:cNvPr id="9" name="C"/>
          <p:cNvSpPr/>
          <p:nvPr/>
        </p:nvSpPr>
        <p:spPr>
          <a:xfrm>
            <a:off x="1137530" y="44373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C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10" name="(C) Text"/>
          <p:cNvSpPr/>
          <p:nvPr/>
        </p:nvSpPr>
        <p:spPr>
          <a:xfrm>
            <a:off x="1878464" y="44373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12 months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22856" y="5970954"/>
            <a:ext cx="1095913" cy="338121"/>
            <a:chOff x="7422856" y="5970954"/>
            <a:chExt cx="1095913" cy="338121"/>
          </a:xfrm>
        </p:grpSpPr>
        <p:sp>
          <p:nvSpPr>
            <p:cNvPr id="12" name="Next">
              <a:hlinkClick r:id="rId2" action="ppaction://hlinksldjump"/>
            </p:cNvPr>
            <p:cNvSpPr/>
            <p:nvPr/>
          </p:nvSpPr>
          <p:spPr>
            <a:xfrm>
              <a:off x="7422856" y="5970954"/>
              <a:ext cx="876300" cy="338121"/>
            </a:xfrm>
            <a:prstGeom prst="homePlat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Twinkl SemiBold" pitchFamily="2" charset="0"/>
                </a:rPr>
                <a:t>Next</a:t>
              </a:r>
            </a:p>
          </p:txBody>
        </p:sp>
        <p:sp>
          <p:nvSpPr>
            <p:cNvPr id="13" name="Arrow">
              <a:hlinkClick r:id="rId2" action="ppaction://hlinksldjump"/>
            </p:cNvPr>
            <p:cNvSpPr/>
            <p:nvPr/>
          </p:nvSpPr>
          <p:spPr>
            <a:xfrm>
              <a:off x="8197213" y="5970954"/>
              <a:ext cx="321556" cy="338121"/>
            </a:xfrm>
            <a:prstGeom prst="chevr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49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8634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"/>
          <p:cNvSpPr>
            <a:spLocks noGrp="1"/>
          </p:cNvSpPr>
          <p:nvPr>
            <p:ph type="title"/>
          </p:nvPr>
        </p:nvSpPr>
        <p:spPr>
          <a:xfrm>
            <a:off x="457198" y="646535"/>
            <a:ext cx="8220075" cy="994306"/>
          </a:xfrm>
        </p:spPr>
        <p:txBody>
          <a:bodyPr/>
          <a:lstStyle/>
          <a:p>
            <a:r>
              <a:rPr lang="en-GB" sz="3200" dirty="0">
                <a:latin typeface="Twinkl SemiBold" pitchFamily="2" charset="0"/>
              </a:rPr>
              <a:t>How long does it take the Earth to turn once on its axis?</a:t>
            </a:r>
          </a:p>
        </p:txBody>
      </p:sp>
      <p:sp>
        <p:nvSpPr>
          <p:cNvPr id="2" name="A"/>
          <p:cNvSpPr/>
          <p:nvPr/>
        </p:nvSpPr>
        <p:spPr>
          <a:xfrm>
            <a:off x="1137530" y="21132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A</a:t>
            </a:r>
          </a:p>
        </p:txBody>
      </p:sp>
      <p:sp>
        <p:nvSpPr>
          <p:cNvPr id="3" name="(A) Text"/>
          <p:cNvSpPr/>
          <p:nvPr/>
        </p:nvSpPr>
        <p:spPr>
          <a:xfrm>
            <a:off x="1878464" y="21132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24 hours</a:t>
            </a:r>
          </a:p>
        </p:txBody>
      </p:sp>
      <p:sp>
        <p:nvSpPr>
          <p:cNvPr id="7" name="B"/>
          <p:cNvSpPr/>
          <p:nvPr/>
        </p:nvSpPr>
        <p:spPr>
          <a:xfrm>
            <a:off x="1107050" y="327533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B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8" name="(B) Text"/>
          <p:cNvSpPr/>
          <p:nvPr/>
        </p:nvSpPr>
        <p:spPr>
          <a:xfrm>
            <a:off x="1847984" y="327533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48 hours</a:t>
            </a:r>
          </a:p>
        </p:txBody>
      </p:sp>
      <p:sp>
        <p:nvSpPr>
          <p:cNvPr id="9" name="C"/>
          <p:cNvSpPr/>
          <p:nvPr/>
        </p:nvSpPr>
        <p:spPr>
          <a:xfrm>
            <a:off x="1137530" y="44373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C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10" name="(C) Text"/>
          <p:cNvSpPr/>
          <p:nvPr/>
        </p:nvSpPr>
        <p:spPr>
          <a:xfrm>
            <a:off x="1878464" y="44373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7 days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22856" y="5970954"/>
            <a:ext cx="1095913" cy="338121"/>
            <a:chOff x="7422856" y="5970954"/>
            <a:chExt cx="1095913" cy="338121"/>
          </a:xfrm>
        </p:grpSpPr>
        <p:sp>
          <p:nvSpPr>
            <p:cNvPr id="12" name="Next">
              <a:hlinkClick r:id="rId2" action="ppaction://hlinksldjump"/>
            </p:cNvPr>
            <p:cNvSpPr/>
            <p:nvPr/>
          </p:nvSpPr>
          <p:spPr>
            <a:xfrm>
              <a:off x="7422856" y="5970954"/>
              <a:ext cx="876300" cy="338121"/>
            </a:xfrm>
            <a:prstGeom prst="homePlat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Twinkl SemiBold" pitchFamily="2" charset="0"/>
                </a:rPr>
                <a:t>Next</a:t>
              </a:r>
            </a:p>
          </p:txBody>
        </p:sp>
        <p:sp>
          <p:nvSpPr>
            <p:cNvPr id="13" name="Arrow">
              <a:hlinkClick r:id="rId2" action="ppaction://hlinksldjump"/>
            </p:cNvPr>
            <p:cNvSpPr/>
            <p:nvPr/>
          </p:nvSpPr>
          <p:spPr>
            <a:xfrm>
              <a:off x="8197213" y="5970954"/>
              <a:ext cx="321556" cy="338121"/>
            </a:xfrm>
            <a:prstGeom prst="chevr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1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8634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"/>
          <p:cNvSpPr>
            <a:spLocks noGrp="1"/>
          </p:cNvSpPr>
          <p:nvPr>
            <p:ph type="title"/>
          </p:nvPr>
        </p:nvSpPr>
        <p:spPr>
          <a:xfrm>
            <a:off x="457198" y="646535"/>
            <a:ext cx="8220075" cy="994306"/>
          </a:xfrm>
        </p:spPr>
        <p:txBody>
          <a:bodyPr/>
          <a:lstStyle/>
          <a:p>
            <a:r>
              <a:rPr lang="en-GB" sz="3200" dirty="0">
                <a:latin typeface="Twinkl SemiBold" pitchFamily="2" charset="0"/>
              </a:rPr>
              <a:t>At which part of the Earth is it night-time?</a:t>
            </a:r>
          </a:p>
        </p:txBody>
      </p:sp>
      <p:sp>
        <p:nvSpPr>
          <p:cNvPr id="2" name="A"/>
          <p:cNvSpPr/>
          <p:nvPr/>
        </p:nvSpPr>
        <p:spPr>
          <a:xfrm>
            <a:off x="1137530" y="21132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A</a:t>
            </a:r>
          </a:p>
        </p:txBody>
      </p:sp>
      <p:sp>
        <p:nvSpPr>
          <p:cNvPr id="3" name="(A) Text"/>
          <p:cNvSpPr/>
          <p:nvPr/>
        </p:nvSpPr>
        <p:spPr>
          <a:xfrm>
            <a:off x="1878464" y="21132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The part facing the Sun</a:t>
            </a:r>
          </a:p>
        </p:txBody>
      </p:sp>
      <p:sp>
        <p:nvSpPr>
          <p:cNvPr id="7" name="B"/>
          <p:cNvSpPr/>
          <p:nvPr/>
        </p:nvSpPr>
        <p:spPr>
          <a:xfrm>
            <a:off x="1107050" y="327533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B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8" name="(B) Text"/>
          <p:cNvSpPr/>
          <p:nvPr/>
        </p:nvSpPr>
        <p:spPr>
          <a:xfrm>
            <a:off x="1847984" y="327533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The part facing away from the Sun</a:t>
            </a:r>
          </a:p>
        </p:txBody>
      </p:sp>
      <p:sp>
        <p:nvSpPr>
          <p:cNvPr id="9" name="C"/>
          <p:cNvSpPr/>
          <p:nvPr/>
        </p:nvSpPr>
        <p:spPr>
          <a:xfrm>
            <a:off x="1137530" y="44373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C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10" name="(C) Text"/>
          <p:cNvSpPr/>
          <p:nvPr/>
        </p:nvSpPr>
        <p:spPr>
          <a:xfrm>
            <a:off x="1878464" y="44373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The part facing away from the Moon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22856" y="5970954"/>
            <a:ext cx="1095913" cy="338121"/>
            <a:chOff x="7422856" y="5970954"/>
            <a:chExt cx="1095913" cy="338121"/>
          </a:xfrm>
        </p:grpSpPr>
        <p:sp>
          <p:nvSpPr>
            <p:cNvPr id="12" name="Next">
              <a:hlinkClick r:id="rId2" action="ppaction://hlinksldjump"/>
            </p:cNvPr>
            <p:cNvSpPr/>
            <p:nvPr/>
          </p:nvSpPr>
          <p:spPr>
            <a:xfrm>
              <a:off x="7422856" y="5970954"/>
              <a:ext cx="876300" cy="338121"/>
            </a:xfrm>
            <a:prstGeom prst="homePlat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Twinkl SemiBold" pitchFamily="2" charset="0"/>
                </a:rPr>
                <a:t>Next</a:t>
              </a:r>
            </a:p>
          </p:txBody>
        </p:sp>
        <p:sp>
          <p:nvSpPr>
            <p:cNvPr id="13" name="Arrow">
              <a:hlinkClick r:id="rId2" action="ppaction://hlinksldjump"/>
            </p:cNvPr>
            <p:cNvSpPr/>
            <p:nvPr/>
          </p:nvSpPr>
          <p:spPr>
            <a:xfrm>
              <a:off x="8197213" y="5970954"/>
              <a:ext cx="321556" cy="338121"/>
            </a:xfrm>
            <a:prstGeom prst="chevr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52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86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"/>
          <p:cNvSpPr>
            <a:spLocks noGrp="1"/>
          </p:cNvSpPr>
          <p:nvPr>
            <p:ph type="title"/>
          </p:nvPr>
        </p:nvSpPr>
        <p:spPr>
          <a:xfrm>
            <a:off x="457198" y="646535"/>
            <a:ext cx="8220075" cy="994306"/>
          </a:xfrm>
        </p:spPr>
        <p:txBody>
          <a:bodyPr/>
          <a:lstStyle/>
          <a:p>
            <a:r>
              <a:rPr lang="en-GB" sz="3200" dirty="0">
                <a:latin typeface="Twinkl SemiBold" pitchFamily="2" charset="0"/>
              </a:rPr>
              <a:t>Which of these statements about the Sun is false?</a:t>
            </a:r>
          </a:p>
        </p:txBody>
      </p:sp>
      <p:sp>
        <p:nvSpPr>
          <p:cNvPr id="2" name="A"/>
          <p:cNvSpPr/>
          <p:nvPr/>
        </p:nvSpPr>
        <p:spPr>
          <a:xfrm>
            <a:off x="1137530" y="21132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A</a:t>
            </a:r>
          </a:p>
        </p:txBody>
      </p:sp>
      <p:sp>
        <p:nvSpPr>
          <p:cNvPr id="3" name="(A) Text"/>
          <p:cNvSpPr/>
          <p:nvPr/>
        </p:nvSpPr>
        <p:spPr>
          <a:xfrm>
            <a:off x="1878464" y="21132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Rises in the east and sets in the west</a:t>
            </a:r>
          </a:p>
        </p:txBody>
      </p:sp>
      <p:sp>
        <p:nvSpPr>
          <p:cNvPr id="7" name="B"/>
          <p:cNvSpPr/>
          <p:nvPr/>
        </p:nvSpPr>
        <p:spPr>
          <a:xfrm>
            <a:off x="1107050" y="327533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B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8" name="(B) Text"/>
          <p:cNvSpPr/>
          <p:nvPr/>
        </p:nvSpPr>
        <p:spPr>
          <a:xfrm>
            <a:off x="1847984" y="327533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Is highest in the sky at midday</a:t>
            </a:r>
          </a:p>
        </p:txBody>
      </p:sp>
      <p:sp>
        <p:nvSpPr>
          <p:cNvPr id="9" name="C"/>
          <p:cNvSpPr/>
          <p:nvPr/>
        </p:nvSpPr>
        <p:spPr>
          <a:xfrm>
            <a:off x="1137530" y="44373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C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10" name="(C) Text"/>
          <p:cNvSpPr/>
          <p:nvPr/>
        </p:nvSpPr>
        <p:spPr>
          <a:xfrm>
            <a:off x="1878464" y="44373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The Sun moves around the Earth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22856" y="5970954"/>
            <a:ext cx="1095913" cy="338121"/>
            <a:chOff x="7422856" y="5970954"/>
            <a:chExt cx="1095913" cy="338121"/>
          </a:xfrm>
        </p:grpSpPr>
        <p:sp>
          <p:nvSpPr>
            <p:cNvPr id="12" name="Next">
              <a:hlinkClick r:id="rId2" action="ppaction://hlinksldjump"/>
            </p:cNvPr>
            <p:cNvSpPr/>
            <p:nvPr/>
          </p:nvSpPr>
          <p:spPr>
            <a:xfrm>
              <a:off x="7422856" y="5970954"/>
              <a:ext cx="876300" cy="338121"/>
            </a:xfrm>
            <a:prstGeom prst="homePlat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Twinkl SemiBold" pitchFamily="2" charset="0"/>
                </a:rPr>
                <a:t>Next</a:t>
              </a:r>
            </a:p>
          </p:txBody>
        </p:sp>
        <p:sp>
          <p:nvSpPr>
            <p:cNvPr id="13" name="Arrow">
              <a:hlinkClick r:id="rId2" action="ppaction://hlinksldjump"/>
            </p:cNvPr>
            <p:cNvSpPr/>
            <p:nvPr/>
          </p:nvSpPr>
          <p:spPr>
            <a:xfrm>
              <a:off x="8197213" y="5970954"/>
              <a:ext cx="321556" cy="338121"/>
            </a:xfrm>
            <a:prstGeom prst="chevr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7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86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"/>
          <p:cNvSpPr>
            <a:spLocks noGrp="1"/>
          </p:cNvSpPr>
          <p:nvPr>
            <p:ph type="title"/>
          </p:nvPr>
        </p:nvSpPr>
        <p:spPr>
          <a:xfrm>
            <a:off x="457198" y="646535"/>
            <a:ext cx="8220075" cy="994306"/>
          </a:xfrm>
        </p:spPr>
        <p:txBody>
          <a:bodyPr/>
          <a:lstStyle/>
          <a:p>
            <a:r>
              <a:rPr lang="en-GB" sz="3200" dirty="0">
                <a:latin typeface="Twinkl SemiBold" pitchFamily="2" charset="0"/>
              </a:rPr>
              <a:t>Why does the moon look like it changes shape?</a:t>
            </a:r>
          </a:p>
        </p:txBody>
      </p:sp>
      <p:sp>
        <p:nvSpPr>
          <p:cNvPr id="2" name="A"/>
          <p:cNvSpPr/>
          <p:nvPr/>
        </p:nvSpPr>
        <p:spPr>
          <a:xfrm>
            <a:off x="1137530" y="21132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A</a:t>
            </a:r>
          </a:p>
        </p:txBody>
      </p:sp>
      <p:sp>
        <p:nvSpPr>
          <p:cNvPr id="3" name="(A) Text"/>
          <p:cNvSpPr/>
          <p:nvPr/>
        </p:nvSpPr>
        <p:spPr>
          <a:xfrm>
            <a:off x="1878464" y="21132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Because it grows and shrinks</a:t>
            </a:r>
          </a:p>
        </p:txBody>
      </p:sp>
      <p:sp>
        <p:nvSpPr>
          <p:cNvPr id="7" name="B"/>
          <p:cNvSpPr/>
          <p:nvPr/>
        </p:nvSpPr>
        <p:spPr>
          <a:xfrm>
            <a:off x="1107050" y="327533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B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8" name="(B) Text"/>
          <p:cNvSpPr/>
          <p:nvPr/>
        </p:nvSpPr>
        <p:spPr>
          <a:xfrm>
            <a:off x="1847984" y="327533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Because it changes colour</a:t>
            </a:r>
          </a:p>
        </p:txBody>
      </p:sp>
      <p:sp>
        <p:nvSpPr>
          <p:cNvPr id="9" name="C"/>
          <p:cNvSpPr/>
          <p:nvPr/>
        </p:nvSpPr>
        <p:spPr>
          <a:xfrm>
            <a:off x="1137530" y="4437380"/>
            <a:ext cx="971062" cy="71120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winkl SemiBold" pitchFamily="2" charset="0"/>
              </a:rPr>
              <a:t>C</a:t>
            </a:r>
            <a:endParaRPr lang="en-GB" dirty="0">
              <a:latin typeface="Twinkl SemiBold" pitchFamily="2" charset="0"/>
            </a:endParaRPr>
          </a:p>
        </p:txBody>
      </p:sp>
      <p:sp>
        <p:nvSpPr>
          <p:cNvPr id="10" name="(C) Text"/>
          <p:cNvSpPr/>
          <p:nvPr/>
        </p:nvSpPr>
        <p:spPr>
          <a:xfrm>
            <a:off x="1878464" y="4437380"/>
            <a:ext cx="6128007" cy="711200"/>
          </a:xfrm>
          <a:prstGeom prst="chevron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dirty="0">
                <a:solidFill>
                  <a:schemeClr val="tx1"/>
                </a:solidFill>
                <a:latin typeface="Twinkl" pitchFamily="2" charset="0"/>
              </a:rPr>
              <a:t>Because we only see the part of the Moon that is lit by the Sun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22856" y="5970954"/>
            <a:ext cx="1095913" cy="338121"/>
            <a:chOff x="7422856" y="5970954"/>
            <a:chExt cx="1095913" cy="338121"/>
          </a:xfrm>
        </p:grpSpPr>
        <p:sp>
          <p:nvSpPr>
            <p:cNvPr id="12" name="Next">
              <a:hlinkClick r:id="rId2" action="ppaction://hlinksldjump"/>
            </p:cNvPr>
            <p:cNvSpPr/>
            <p:nvPr/>
          </p:nvSpPr>
          <p:spPr>
            <a:xfrm>
              <a:off x="7422856" y="5970954"/>
              <a:ext cx="876300" cy="338121"/>
            </a:xfrm>
            <a:prstGeom prst="homePlat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Twinkl SemiBold" pitchFamily="2" charset="0"/>
                </a:rPr>
                <a:t>Next</a:t>
              </a:r>
            </a:p>
          </p:txBody>
        </p:sp>
        <p:sp>
          <p:nvSpPr>
            <p:cNvPr id="13" name="Arrow">
              <a:hlinkClick r:id="rId2" action="ppaction://hlinksldjump"/>
            </p:cNvPr>
            <p:cNvSpPr/>
            <p:nvPr/>
          </p:nvSpPr>
          <p:spPr>
            <a:xfrm>
              <a:off x="8197213" y="5970954"/>
              <a:ext cx="321556" cy="338121"/>
            </a:xfrm>
            <a:prstGeom prst="chevr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4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863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9AD4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290</Words>
  <Application>Microsoft Macintosh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Sassoon Infant Md</vt:lpstr>
      <vt:lpstr>Twinkl SemiBold</vt:lpstr>
      <vt:lpstr>Calibri</vt:lpstr>
      <vt:lpstr>Arial</vt:lpstr>
      <vt:lpstr>Twinkl</vt:lpstr>
      <vt:lpstr>BPreplay</vt:lpstr>
      <vt:lpstr>Sassoon Infant Rg</vt:lpstr>
      <vt:lpstr>Office Theme</vt:lpstr>
      <vt:lpstr>PowerPoint Presentation</vt:lpstr>
      <vt:lpstr>The Earth, Sun and Moon are…</vt:lpstr>
      <vt:lpstr>Which is the biggest?</vt:lpstr>
      <vt:lpstr>How long does it take for the Earth to travel once around the sun?</vt:lpstr>
      <vt:lpstr>How long does it take the Moon to travel around the Earth once?</vt:lpstr>
      <vt:lpstr>How long does it take the Earth to turn once on its axis?</vt:lpstr>
      <vt:lpstr>At which part of the Earth is it night-time?</vt:lpstr>
      <vt:lpstr>Which of these statements about the Sun is false?</vt:lpstr>
      <vt:lpstr>Why does the moon look like it changes shape?</vt:lpstr>
      <vt:lpstr>You are standing beneath a tree. When would the shadow of the tree be the shortest?</vt:lpstr>
      <vt:lpstr>Why are some days longer in the summer than in the winter?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Microsoft Office User</cp:lastModifiedBy>
  <cp:revision>105</cp:revision>
  <dcterms:created xsi:type="dcterms:W3CDTF">2014-10-01T16:09:27Z</dcterms:created>
  <dcterms:modified xsi:type="dcterms:W3CDTF">2020-12-07T16:25:53Z</dcterms:modified>
</cp:coreProperties>
</file>