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svg" ContentType="image/svg+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 id="2147483660" r:id="rId2"/>
  </p:sldMasterIdLst>
  <p:notesMasterIdLst>
    <p:notesMasterId r:id="rId19"/>
  </p:notesMasterIdLst>
  <p:sldIdLst>
    <p:sldId id="257" r:id="rId3"/>
    <p:sldId id="258" r:id="rId4"/>
    <p:sldId id="311" r:id="rId5"/>
    <p:sldId id="286" r:id="rId6"/>
    <p:sldId id="259" r:id="rId7"/>
    <p:sldId id="271" r:id="rId8"/>
    <p:sldId id="280" r:id="rId9"/>
    <p:sldId id="312" r:id="rId10"/>
    <p:sldId id="270" r:id="rId11"/>
    <p:sldId id="291" r:id="rId12"/>
    <p:sldId id="313" r:id="rId13"/>
    <p:sldId id="314" r:id="rId14"/>
    <p:sldId id="282" r:id="rId15"/>
    <p:sldId id="284" r:id="rId16"/>
    <p:sldId id="26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5A11"/>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94"/>
  </p:normalViewPr>
  <p:slideViewPr>
    <p:cSldViewPr snapToGrid="0">
      <p:cViewPr varScale="1">
        <p:scale>
          <a:sx n="55" d="100"/>
          <a:sy n="55" d="100"/>
        </p:scale>
        <p:origin x="-1784" y="-1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A1812A-99C6-4FD5-86FC-C4233476A794}" type="datetimeFigureOut">
              <a:rPr lang="en-GB" smtClean="0"/>
              <a:t>07/01/21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3B56E9-B35C-4E14-97F2-1FEBAE916BFD}" type="slidenum">
              <a:rPr lang="en-GB" smtClean="0"/>
              <a:t>‹#›</a:t>
            </a:fld>
            <a:endParaRPr lang="en-GB"/>
          </a:p>
        </p:txBody>
      </p:sp>
    </p:spTree>
    <p:extLst>
      <p:ext uri="{BB962C8B-B14F-4D97-AF65-F5344CB8AC3E}">
        <p14:creationId xmlns:p14="http://schemas.microsoft.com/office/powerpoint/2010/main" val="97745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2A2248E-1B6B-4373-A390-B8475C5183B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023676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63B56E9-B35C-4E14-97F2-1FEBAE916BFD}" type="slidenum">
              <a:rPr lang="en-GB" smtClean="0"/>
              <a:t>12</a:t>
            </a:fld>
            <a:endParaRPr lang="en-GB"/>
          </a:p>
        </p:txBody>
      </p:sp>
    </p:spTree>
    <p:extLst>
      <p:ext uri="{BB962C8B-B14F-4D97-AF65-F5344CB8AC3E}">
        <p14:creationId xmlns:p14="http://schemas.microsoft.com/office/powerpoint/2010/main" val="18555694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Challenge: Can children make up their own true/false statements to test a partner? </a:t>
            </a:r>
          </a:p>
        </p:txBody>
      </p:sp>
      <p:sp>
        <p:nvSpPr>
          <p:cNvPr id="4" name="Slide Number Placeholder 3"/>
          <p:cNvSpPr>
            <a:spLocks noGrp="1"/>
          </p:cNvSpPr>
          <p:nvPr>
            <p:ph type="sldNum" sz="quarter" idx="5"/>
          </p:nvPr>
        </p:nvSpPr>
        <p:spPr/>
        <p:txBody>
          <a:bodyPr/>
          <a:lstStyle/>
          <a:p>
            <a:fld id="{F2A2248E-1B6B-4373-A390-B8475C5183B5}" type="slidenum">
              <a:rPr lang="en-GB" smtClean="0"/>
              <a:t>13</a:t>
            </a:fld>
            <a:endParaRPr lang="en-GB"/>
          </a:p>
        </p:txBody>
      </p:sp>
    </p:spTree>
    <p:extLst>
      <p:ext uri="{BB962C8B-B14F-4D97-AF65-F5344CB8AC3E}">
        <p14:creationId xmlns:p14="http://schemas.microsoft.com/office/powerpoint/2010/main" val="12269165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Content domain: 2d – make inferences from the text / explain and justify inferences with evidence from the text. Award 1 mark for all three correct.</a:t>
            </a:r>
          </a:p>
        </p:txBody>
      </p:sp>
      <p:sp>
        <p:nvSpPr>
          <p:cNvPr id="4" name="Slide Number Placeholder 3"/>
          <p:cNvSpPr>
            <a:spLocks noGrp="1"/>
          </p:cNvSpPr>
          <p:nvPr>
            <p:ph type="sldNum" sz="quarter" idx="5"/>
          </p:nvPr>
        </p:nvSpPr>
        <p:spPr/>
        <p:txBody>
          <a:bodyPr/>
          <a:lstStyle/>
          <a:p>
            <a:fld id="{F2A2248E-1B6B-4373-A390-B8475C5183B5}" type="slidenum">
              <a:rPr lang="en-GB" smtClean="0"/>
              <a:t>14</a:t>
            </a:fld>
            <a:endParaRPr lang="en-GB"/>
          </a:p>
        </p:txBody>
      </p:sp>
    </p:spTree>
    <p:extLst>
      <p:ext uri="{BB962C8B-B14F-4D97-AF65-F5344CB8AC3E}">
        <p14:creationId xmlns:p14="http://schemas.microsoft.com/office/powerpoint/2010/main" val="32469778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2A2248E-1B6B-4373-A390-B8475C5183B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32729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Encourage children to justify and explain. </a:t>
            </a:r>
          </a:p>
        </p:txBody>
      </p:sp>
      <p:sp>
        <p:nvSpPr>
          <p:cNvPr id="4" name="Slide Number Placeholder 3"/>
          <p:cNvSpPr>
            <a:spLocks noGrp="1"/>
          </p:cNvSpPr>
          <p:nvPr>
            <p:ph type="sldNum" sz="quarter" idx="5"/>
          </p:nvPr>
        </p:nvSpPr>
        <p:spPr/>
        <p:txBody>
          <a:bodyPr/>
          <a:lstStyle/>
          <a:p>
            <a:fld id="{F2A2248E-1B6B-4373-A390-B8475C5183B5}" type="slidenum">
              <a:rPr lang="en-GB" smtClean="0"/>
              <a:t>16</a:t>
            </a:fld>
            <a:endParaRPr lang="en-GB"/>
          </a:p>
        </p:txBody>
      </p:sp>
    </p:spTree>
    <p:extLst>
      <p:ext uri="{BB962C8B-B14F-4D97-AF65-F5344CB8AC3E}">
        <p14:creationId xmlns:p14="http://schemas.microsoft.com/office/powerpoint/2010/main" val="3829095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2A2248E-1B6B-4373-A390-B8475C5183B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7190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may wish to read this first and have the children follow along and then read on their own. </a:t>
            </a:r>
          </a:p>
        </p:txBody>
      </p:sp>
      <p:sp>
        <p:nvSpPr>
          <p:cNvPr id="4" name="Slide Number Placeholder 3"/>
          <p:cNvSpPr>
            <a:spLocks noGrp="1"/>
          </p:cNvSpPr>
          <p:nvPr>
            <p:ph type="sldNum" sz="quarter" idx="5"/>
          </p:nvPr>
        </p:nvSpPr>
        <p:spPr/>
        <p:txBody>
          <a:bodyPr/>
          <a:lstStyle/>
          <a:p>
            <a:fld id="{F2A2248E-1B6B-4373-A390-B8475C5183B5}" type="slidenum">
              <a:rPr lang="en-GB" smtClean="0"/>
              <a:t>5</a:t>
            </a:fld>
            <a:endParaRPr lang="en-GB"/>
          </a:p>
        </p:txBody>
      </p:sp>
    </p:spTree>
    <p:extLst>
      <p:ext uri="{BB962C8B-B14F-4D97-AF65-F5344CB8AC3E}">
        <p14:creationId xmlns:p14="http://schemas.microsoft.com/office/powerpoint/2010/main" val="987190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2A2248E-1B6B-4373-A390-B8475C5183B5}" type="slidenum">
              <a:rPr lang="en-GB" smtClean="0"/>
              <a:t>6</a:t>
            </a:fld>
            <a:endParaRPr lang="en-GB"/>
          </a:p>
        </p:txBody>
      </p:sp>
    </p:spTree>
    <p:extLst>
      <p:ext uri="{BB962C8B-B14F-4D97-AF65-F5344CB8AC3E}">
        <p14:creationId xmlns:p14="http://schemas.microsoft.com/office/powerpoint/2010/main" val="1170873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Children could use a scale to indicate if they have heard the word before – 1 indicating no, I’ve never heard it before and 5 indicating yes, I know this word well. </a:t>
            </a:r>
          </a:p>
        </p:txBody>
      </p:sp>
      <p:sp>
        <p:nvSpPr>
          <p:cNvPr id="4" name="Slide Number Placeholder 3"/>
          <p:cNvSpPr>
            <a:spLocks noGrp="1"/>
          </p:cNvSpPr>
          <p:nvPr>
            <p:ph type="sldNum" sz="quarter" idx="5"/>
          </p:nvPr>
        </p:nvSpPr>
        <p:spPr/>
        <p:txBody>
          <a:bodyPr/>
          <a:lstStyle/>
          <a:p>
            <a:fld id="{F2A2248E-1B6B-4373-A390-B8475C5183B5}" type="slidenum">
              <a:rPr lang="en-GB" smtClean="0"/>
              <a:t>7</a:t>
            </a:fld>
            <a:endParaRPr lang="en-GB"/>
          </a:p>
        </p:txBody>
      </p:sp>
    </p:spTree>
    <p:extLst>
      <p:ext uri="{BB962C8B-B14F-4D97-AF65-F5344CB8AC3E}">
        <p14:creationId xmlns:p14="http://schemas.microsoft.com/office/powerpoint/2010/main" val="33024720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could set a timer and give the children 5 minutes to find the answers. </a:t>
            </a:r>
          </a:p>
        </p:txBody>
      </p:sp>
      <p:sp>
        <p:nvSpPr>
          <p:cNvPr id="4" name="Slide Number Placeholder 3"/>
          <p:cNvSpPr>
            <a:spLocks noGrp="1"/>
          </p:cNvSpPr>
          <p:nvPr>
            <p:ph type="sldNum" sz="quarter" idx="5"/>
          </p:nvPr>
        </p:nvSpPr>
        <p:spPr/>
        <p:txBody>
          <a:bodyPr/>
          <a:lstStyle/>
          <a:p>
            <a:fld id="{F2A2248E-1B6B-4373-A390-B8475C5183B5}" type="slidenum">
              <a:rPr lang="en-GB" smtClean="0"/>
              <a:t>8</a:t>
            </a:fld>
            <a:endParaRPr lang="en-GB"/>
          </a:p>
        </p:txBody>
      </p:sp>
    </p:spTree>
    <p:extLst>
      <p:ext uri="{BB962C8B-B14F-4D97-AF65-F5344CB8AC3E}">
        <p14:creationId xmlns:p14="http://schemas.microsoft.com/office/powerpoint/2010/main" val="3595070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could set a timer and give the children 5 minutes to find the answers. </a:t>
            </a:r>
          </a:p>
        </p:txBody>
      </p:sp>
      <p:sp>
        <p:nvSpPr>
          <p:cNvPr id="4" name="Slide Number Placeholder 3"/>
          <p:cNvSpPr>
            <a:spLocks noGrp="1"/>
          </p:cNvSpPr>
          <p:nvPr>
            <p:ph type="sldNum" sz="quarter" idx="5"/>
          </p:nvPr>
        </p:nvSpPr>
        <p:spPr/>
        <p:txBody>
          <a:bodyPr/>
          <a:lstStyle/>
          <a:p>
            <a:fld id="{F2A2248E-1B6B-4373-A390-B8475C5183B5}" type="slidenum">
              <a:rPr lang="en-GB" smtClean="0"/>
              <a:t>9</a:t>
            </a:fld>
            <a:endParaRPr lang="en-GB"/>
          </a:p>
        </p:txBody>
      </p:sp>
    </p:spTree>
    <p:extLst>
      <p:ext uri="{BB962C8B-B14F-4D97-AF65-F5344CB8AC3E}">
        <p14:creationId xmlns:p14="http://schemas.microsoft.com/office/powerpoint/2010/main" val="4174540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63B56E9-B35C-4E14-97F2-1FEBAE916BFD}" type="slidenum">
              <a:rPr lang="en-GB" smtClean="0"/>
              <a:t>10</a:t>
            </a:fld>
            <a:endParaRPr lang="en-GB"/>
          </a:p>
        </p:txBody>
      </p:sp>
    </p:spTree>
    <p:extLst>
      <p:ext uri="{BB962C8B-B14F-4D97-AF65-F5344CB8AC3E}">
        <p14:creationId xmlns:p14="http://schemas.microsoft.com/office/powerpoint/2010/main" val="391601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63B56E9-B35C-4E14-97F2-1FEBAE916BFD}" type="slidenum">
              <a:rPr lang="en-GB" smtClean="0"/>
              <a:t>11</a:t>
            </a:fld>
            <a:endParaRPr lang="en-GB"/>
          </a:p>
        </p:txBody>
      </p:sp>
    </p:spTree>
    <p:extLst>
      <p:ext uri="{BB962C8B-B14F-4D97-AF65-F5344CB8AC3E}">
        <p14:creationId xmlns:p14="http://schemas.microsoft.com/office/powerpoint/2010/main" val="1562670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91746D-A4BD-4D79-B9AD-B62758F8C3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52B86DC5-D6DE-461E-BE34-3363275850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675B1528-5F21-49A9-8FA7-2B48B8EA4C5E}"/>
              </a:ext>
            </a:extLst>
          </p:cNvPr>
          <p:cNvSpPr>
            <a:spLocks noGrp="1"/>
          </p:cNvSpPr>
          <p:nvPr>
            <p:ph type="dt" sz="half" idx="10"/>
          </p:nvPr>
        </p:nvSpPr>
        <p:spPr/>
        <p:txBody>
          <a:bodyPr/>
          <a:lstStyle/>
          <a:p>
            <a:fld id="{F541F3B8-2D81-4242-81A7-1353D76A5432}" type="datetimeFigureOut">
              <a:rPr lang="en-GB" smtClean="0"/>
              <a:t>07/01/21</a:t>
            </a:fld>
            <a:endParaRPr lang="en-GB"/>
          </a:p>
        </p:txBody>
      </p:sp>
      <p:sp>
        <p:nvSpPr>
          <p:cNvPr id="5" name="Footer Placeholder 4">
            <a:extLst>
              <a:ext uri="{FF2B5EF4-FFF2-40B4-BE49-F238E27FC236}">
                <a16:creationId xmlns:a16="http://schemas.microsoft.com/office/drawing/2014/main" xmlns="" id="{61EB3C48-B053-42D0-8E80-710D25E935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43599537-B1CB-4EBF-9E5D-2D27C7603815}"/>
              </a:ext>
            </a:extLst>
          </p:cNvPr>
          <p:cNvSpPr>
            <a:spLocks noGrp="1"/>
          </p:cNvSpPr>
          <p:nvPr>
            <p:ph type="sldNum" sz="quarter" idx="12"/>
          </p:nvPr>
        </p:nvSpPr>
        <p:spPr/>
        <p:txBody>
          <a:bodyPr/>
          <a:lstStyle/>
          <a:p>
            <a:fld id="{CA843FFE-02AB-4DD5-9666-0017DA30F5A3}" type="slidenum">
              <a:rPr lang="en-GB" smtClean="0"/>
              <a:t>‹#›</a:t>
            </a:fld>
            <a:endParaRPr lang="en-GB"/>
          </a:p>
        </p:txBody>
      </p:sp>
    </p:spTree>
    <p:extLst>
      <p:ext uri="{BB962C8B-B14F-4D97-AF65-F5344CB8AC3E}">
        <p14:creationId xmlns:p14="http://schemas.microsoft.com/office/powerpoint/2010/main" val="3101875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C66C42-2F57-43C2-87A5-BA16B9FFBF3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F3689EAC-73D2-402C-985B-FBA778BF98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0084E48C-F6B0-42D3-857B-AE9059EE27A7}"/>
              </a:ext>
            </a:extLst>
          </p:cNvPr>
          <p:cNvSpPr>
            <a:spLocks noGrp="1"/>
          </p:cNvSpPr>
          <p:nvPr>
            <p:ph type="dt" sz="half" idx="10"/>
          </p:nvPr>
        </p:nvSpPr>
        <p:spPr/>
        <p:txBody>
          <a:bodyPr/>
          <a:lstStyle/>
          <a:p>
            <a:fld id="{F541F3B8-2D81-4242-81A7-1353D76A5432}" type="datetimeFigureOut">
              <a:rPr lang="en-GB" smtClean="0"/>
              <a:t>07/01/21</a:t>
            </a:fld>
            <a:endParaRPr lang="en-GB"/>
          </a:p>
        </p:txBody>
      </p:sp>
      <p:sp>
        <p:nvSpPr>
          <p:cNvPr id="5" name="Footer Placeholder 4">
            <a:extLst>
              <a:ext uri="{FF2B5EF4-FFF2-40B4-BE49-F238E27FC236}">
                <a16:creationId xmlns:a16="http://schemas.microsoft.com/office/drawing/2014/main" xmlns="" id="{1127B01F-7978-4B5D-BFE4-82F0C6B4D8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D87961F5-0756-46C7-B785-237165ECB3E1}"/>
              </a:ext>
            </a:extLst>
          </p:cNvPr>
          <p:cNvSpPr>
            <a:spLocks noGrp="1"/>
          </p:cNvSpPr>
          <p:nvPr>
            <p:ph type="sldNum" sz="quarter" idx="12"/>
          </p:nvPr>
        </p:nvSpPr>
        <p:spPr/>
        <p:txBody>
          <a:bodyPr/>
          <a:lstStyle/>
          <a:p>
            <a:fld id="{CA843FFE-02AB-4DD5-9666-0017DA30F5A3}" type="slidenum">
              <a:rPr lang="en-GB" smtClean="0"/>
              <a:t>‹#›</a:t>
            </a:fld>
            <a:endParaRPr lang="en-GB"/>
          </a:p>
        </p:txBody>
      </p:sp>
    </p:spTree>
    <p:extLst>
      <p:ext uri="{BB962C8B-B14F-4D97-AF65-F5344CB8AC3E}">
        <p14:creationId xmlns:p14="http://schemas.microsoft.com/office/powerpoint/2010/main" val="2938335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BF32436-E220-4BE3-88A5-0D5D2B488A2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8E5D246F-8D03-4BC9-A224-479B2EBDBA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2DAA38FE-F13F-4F5F-8870-564F81CB6D52}"/>
              </a:ext>
            </a:extLst>
          </p:cNvPr>
          <p:cNvSpPr>
            <a:spLocks noGrp="1"/>
          </p:cNvSpPr>
          <p:nvPr>
            <p:ph type="dt" sz="half" idx="10"/>
          </p:nvPr>
        </p:nvSpPr>
        <p:spPr/>
        <p:txBody>
          <a:bodyPr/>
          <a:lstStyle/>
          <a:p>
            <a:fld id="{F541F3B8-2D81-4242-81A7-1353D76A5432}" type="datetimeFigureOut">
              <a:rPr lang="en-GB" smtClean="0"/>
              <a:t>07/01/21</a:t>
            </a:fld>
            <a:endParaRPr lang="en-GB"/>
          </a:p>
        </p:txBody>
      </p:sp>
      <p:sp>
        <p:nvSpPr>
          <p:cNvPr id="5" name="Footer Placeholder 4">
            <a:extLst>
              <a:ext uri="{FF2B5EF4-FFF2-40B4-BE49-F238E27FC236}">
                <a16:creationId xmlns:a16="http://schemas.microsoft.com/office/drawing/2014/main" xmlns="" id="{5AE7E775-0022-450F-8D21-16DD8D0C05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4DB4159C-2B59-4F09-9448-EC06D4F0B7B2}"/>
              </a:ext>
            </a:extLst>
          </p:cNvPr>
          <p:cNvSpPr>
            <a:spLocks noGrp="1"/>
          </p:cNvSpPr>
          <p:nvPr>
            <p:ph type="sldNum" sz="quarter" idx="12"/>
          </p:nvPr>
        </p:nvSpPr>
        <p:spPr/>
        <p:txBody>
          <a:bodyPr/>
          <a:lstStyle/>
          <a:p>
            <a:fld id="{CA843FFE-02AB-4DD5-9666-0017DA30F5A3}" type="slidenum">
              <a:rPr lang="en-GB" smtClean="0"/>
              <a:t>‹#›</a:t>
            </a:fld>
            <a:endParaRPr lang="en-GB"/>
          </a:p>
        </p:txBody>
      </p:sp>
    </p:spTree>
    <p:extLst>
      <p:ext uri="{BB962C8B-B14F-4D97-AF65-F5344CB8AC3E}">
        <p14:creationId xmlns:p14="http://schemas.microsoft.com/office/powerpoint/2010/main" val="3422697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F5E7708-AC7B-436E-B598-9479200AF9A8}" type="datetime1">
              <a:rPr lang="en-GB" smtClean="0"/>
              <a:t>07/01/21</a:t>
            </a:fld>
            <a:endParaRPr lang="en-GB"/>
          </a:p>
        </p:txBody>
      </p:sp>
      <p:sp>
        <p:nvSpPr>
          <p:cNvPr id="5" name="Footer Placeholder 4"/>
          <p:cNvSpPr>
            <a:spLocks noGrp="1"/>
          </p:cNvSpPr>
          <p:nvPr>
            <p:ph type="ftr" sz="quarter" idx="11"/>
          </p:nvPr>
        </p:nvSpPr>
        <p:spPr/>
        <p:txBody>
          <a:bodyPr/>
          <a:lstStyle/>
          <a:p>
            <a:r>
              <a:rPr lang="en-GB"/>
              <a:t>© The Literacy Shed</a:t>
            </a:r>
          </a:p>
        </p:txBody>
      </p:sp>
      <p:sp>
        <p:nvSpPr>
          <p:cNvPr id="6" name="Slide Number Placeholder 5"/>
          <p:cNvSpPr>
            <a:spLocks noGrp="1"/>
          </p:cNvSpPr>
          <p:nvPr>
            <p:ph type="sldNum" sz="quarter" idx="12"/>
          </p:nvPr>
        </p:nvSpPr>
        <p:spPr/>
        <p:txBody>
          <a:bodyPr/>
          <a:lstStyle/>
          <a:p>
            <a:fld id="{D0BD0E76-B364-4BD8-9EDF-33DB8B96F2C1}" type="slidenum">
              <a:rPr lang="en-GB" smtClean="0"/>
              <a:t>‹#›</a:t>
            </a:fld>
            <a:endParaRPr lang="en-GB"/>
          </a:p>
        </p:txBody>
      </p:sp>
    </p:spTree>
    <p:extLst>
      <p:ext uri="{BB962C8B-B14F-4D97-AF65-F5344CB8AC3E}">
        <p14:creationId xmlns:p14="http://schemas.microsoft.com/office/powerpoint/2010/main" val="14864011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5C9D72-374C-40E7-8F6E-D26096102A09}" type="datetime1">
              <a:rPr lang="en-GB" smtClean="0"/>
              <a:t>07/01/21</a:t>
            </a:fld>
            <a:endParaRPr lang="en-GB"/>
          </a:p>
        </p:txBody>
      </p:sp>
      <p:sp>
        <p:nvSpPr>
          <p:cNvPr id="5" name="Footer Placeholder 4"/>
          <p:cNvSpPr>
            <a:spLocks noGrp="1"/>
          </p:cNvSpPr>
          <p:nvPr>
            <p:ph type="ftr" sz="quarter" idx="11"/>
          </p:nvPr>
        </p:nvSpPr>
        <p:spPr/>
        <p:txBody>
          <a:bodyPr/>
          <a:lstStyle/>
          <a:p>
            <a:r>
              <a:rPr lang="en-GB"/>
              <a:t>© The Literacy Shed</a:t>
            </a:r>
          </a:p>
        </p:txBody>
      </p:sp>
      <p:sp>
        <p:nvSpPr>
          <p:cNvPr id="6" name="Slide Number Placeholder 5"/>
          <p:cNvSpPr>
            <a:spLocks noGrp="1"/>
          </p:cNvSpPr>
          <p:nvPr>
            <p:ph type="sldNum" sz="quarter" idx="12"/>
          </p:nvPr>
        </p:nvSpPr>
        <p:spPr/>
        <p:txBody>
          <a:bodyPr/>
          <a:lstStyle/>
          <a:p>
            <a:fld id="{D0BD0E76-B364-4BD8-9EDF-33DB8B96F2C1}" type="slidenum">
              <a:rPr lang="en-GB" smtClean="0"/>
              <a:t>‹#›</a:t>
            </a:fld>
            <a:endParaRPr lang="en-GB"/>
          </a:p>
        </p:txBody>
      </p:sp>
    </p:spTree>
    <p:extLst>
      <p:ext uri="{BB962C8B-B14F-4D97-AF65-F5344CB8AC3E}">
        <p14:creationId xmlns:p14="http://schemas.microsoft.com/office/powerpoint/2010/main" val="64992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DE2B53-72B0-4E30-B438-36737286F681}" type="datetime1">
              <a:rPr lang="en-GB" smtClean="0"/>
              <a:t>07/01/21</a:t>
            </a:fld>
            <a:endParaRPr lang="en-GB"/>
          </a:p>
        </p:txBody>
      </p:sp>
      <p:sp>
        <p:nvSpPr>
          <p:cNvPr id="5" name="Footer Placeholder 4"/>
          <p:cNvSpPr>
            <a:spLocks noGrp="1"/>
          </p:cNvSpPr>
          <p:nvPr>
            <p:ph type="ftr" sz="quarter" idx="11"/>
          </p:nvPr>
        </p:nvSpPr>
        <p:spPr/>
        <p:txBody>
          <a:bodyPr/>
          <a:lstStyle/>
          <a:p>
            <a:r>
              <a:rPr lang="en-GB"/>
              <a:t>© The Literacy Shed</a:t>
            </a:r>
          </a:p>
        </p:txBody>
      </p:sp>
      <p:sp>
        <p:nvSpPr>
          <p:cNvPr id="6" name="Slide Number Placeholder 5"/>
          <p:cNvSpPr>
            <a:spLocks noGrp="1"/>
          </p:cNvSpPr>
          <p:nvPr>
            <p:ph type="sldNum" sz="quarter" idx="12"/>
          </p:nvPr>
        </p:nvSpPr>
        <p:spPr/>
        <p:txBody>
          <a:bodyPr/>
          <a:lstStyle/>
          <a:p>
            <a:fld id="{D0BD0E76-B364-4BD8-9EDF-33DB8B96F2C1}" type="slidenum">
              <a:rPr lang="en-GB" smtClean="0"/>
              <a:t>‹#›</a:t>
            </a:fld>
            <a:endParaRPr lang="en-GB"/>
          </a:p>
        </p:txBody>
      </p:sp>
    </p:spTree>
    <p:extLst>
      <p:ext uri="{BB962C8B-B14F-4D97-AF65-F5344CB8AC3E}">
        <p14:creationId xmlns:p14="http://schemas.microsoft.com/office/powerpoint/2010/main" val="15359765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24CC82-36BC-47C5-9E2D-5C7244A5EB80}" type="datetime1">
              <a:rPr lang="en-GB" smtClean="0"/>
              <a:t>07/01/21</a:t>
            </a:fld>
            <a:endParaRPr lang="en-GB"/>
          </a:p>
        </p:txBody>
      </p:sp>
      <p:sp>
        <p:nvSpPr>
          <p:cNvPr id="6" name="Footer Placeholder 5"/>
          <p:cNvSpPr>
            <a:spLocks noGrp="1"/>
          </p:cNvSpPr>
          <p:nvPr>
            <p:ph type="ftr" sz="quarter" idx="11"/>
          </p:nvPr>
        </p:nvSpPr>
        <p:spPr/>
        <p:txBody>
          <a:bodyPr/>
          <a:lstStyle/>
          <a:p>
            <a:r>
              <a:rPr lang="en-GB"/>
              <a:t>© The Literacy Shed</a:t>
            </a:r>
          </a:p>
        </p:txBody>
      </p:sp>
      <p:sp>
        <p:nvSpPr>
          <p:cNvPr id="7" name="Slide Number Placeholder 6"/>
          <p:cNvSpPr>
            <a:spLocks noGrp="1"/>
          </p:cNvSpPr>
          <p:nvPr>
            <p:ph type="sldNum" sz="quarter" idx="12"/>
          </p:nvPr>
        </p:nvSpPr>
        <p:spPr/>
        <p:txBody>
          <a:bodyPr/>
          <a:lstStyle/>
          <a:p>
            <a:fld id="{D0BD0E76-B364-4BD8-9EDF-33DB8B96F2C1}" type="slidenum">
              <a:rPr lang="en-GB" smtClean="0"/>
              <a:t>‹#›</a:t>
            </a:fld>
            <a:endParaRPr lang="en-GB"/>
          </a:p>
        </p:txBody>
      </p:sp>
    </p:spTree>
    <p:extLst>
      <p:ext uri="{BB962C8B-B14F-4D97-AF65-F5344CB8AC3E}">
        <p14:creationId xmlns:p14="http://schemas.microsoft.com/office/powerpoint/2010/main" val="6359829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F71040-01AB-4F45-BB74-7FAF6E05F27A}" type="datetime1">
              <a:rPr lang="en-GB" smtClean="0"/>
              <a:t>07/01/21</a:t>
            </a:fld>
            <a:endParaRPr lang="en-GB"/>
          </a:p>
        </p:txBody>
      </p:sp>
      <p:sp>
        <p:nvSpPr>
          <p:cNvPr id="8" name="Footer Placeholder 7"/>
          <p:cNvSpPr>
            <a:spLocks noGrp="1"/>
          </p:cNvSpPr>
          <p:nvPr>
            <p:ph type="ftr" sz="quarter" idx="11"/>
          </p:nvPr>
        </p:nvSpPr>
        <p:spPr/>
        <p:txBody>
          <a:bodyPr/>
          <a:lstStyle/>
          <a:p>
            <a:r>
              <a:rPr lang="en-GB"/>
              <a:t>© The Literacy Shed</a:t>
            </a:r>
          </a:p>
        </p:txBody>
      </p:sp>
      <p:sp>
        <p:nvSpPr>
          <p:cNvPr id="9" name="Slide Number Placeholder 8"/>
          <p:cNvSpPr>
            <a:spLocks noGrp="1"/>
          </p:cNvSpPr>
          <p:nvPr>
            <p:ph type="sldNum" sz="quarter" idx="12"/>
          </p:nvPr>
        </p:nvSpPr>
        <p:spPr/>
        <p:txBody>
          <a:bodyPr/>
          <a:lstStyle/>
          <a:p>
            <a:fld id="{D0BD0E76-B364-4BD8-9EDF-33DB8B96F2C1}" type="slidenum">
              <a:rPr lang="en-GB" smtClean="0"/>
              <a:t>‹#›</a:t>
            </a:fld>
            <a:endParaRPr lang="en-GB"/>
          </a:p>
        </p:txBody>
      </p:sp>
    </p:spTree>
    <p:extLst>
      <p:ext uri="{BB962C8B-B14F-4D97-AF65-F5344CB8AC3E}">
        <p14:creationId xmlns:p14="http://schemas.microsoft.com/office/powerpoint/2010/main" val="24104994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A0B9742-C750-4F1A-9706-EA8224975E3D}" type="datetime1">
              <a:rPr lang="en-GB" smtClean="0"/>
              <a:t>07/01/21</a:t>
            </a:fld>
            <a:endParaRPr lang="en-GB"/>
          </a:p>
        </p:txBody>
      </p:sp>
      <p:sp>
        <p:nvSpPr>
          <p:cNvPr id="4" name="Footer Placeholder 3"/>
          <p:cNvSpPr>
            <a:spLocks noGrp="1"/>
          </p:cNvSpPr>
          <p:nvPr>
            <p:ph type="ftr" sz="quarter" idx="11"/>
          </p:nvPr>
        </p:nvSpPr>
        <p:spPr/>
        <p:txBody>
          <a:bodyPr/>
          <a:lstStyle/>
          <a:p>
            <a:r>
              <a:rPr lang="en-GB"/>
              <a:t>© The Literacy Shed</a:t>
            </a:r>
          </a:p>
        </p:txBody>
      </p:sp>
      <p:sp>
        <p:nvSpPr>
          <p:cNvPr id="5" name="Slide Number Placeholder 4"/>
          <p:cNvSpPr>
            <a:spLocks noGrp="1"/>
          </p:cNvSpPr>
          <p:nvPr>
            <p:ph type="sldNum" sz="quarter" idx="12"/>
          </p:nvPr>
        </p:nvSpPr>
        <p:spPr/>
        <p:txBody>
          <a:bodyPr/>
          <a:lstStyle/>
          <a:p>
            <a:fld id="{D0BD0E76-B364-4BD8-9EDF-33DB8B96F2C1}" type="slidenum">
              <a:rPr lang="en-GB" smtClean="0"/>
              <a:t>‹#›</a:t>
            </a:fld>
            <a:endParaRPr lang="en-GB"/>
          </a:p>
        </p:txBody>
      </p:sp>
    </p:spTree>
    <p:extLst>
      <p:ext uri="{BB962C8B-B14F-4D97-AF65-F5344CB8AC3E}">
        <p14:creationId xmlns:p14="http://schemas.microsoft.com/office/powerpoint/2010/main" val="16250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C302EB-5477-403D-837E-F1D93AD1088C}" type="datetime1">
              <a:rPr lang="en-GB" smtClean="0"/>
              <a:t>07/01/21</a:t>
            </a:fld>
            <a:endParaRPr lang="en-GB"/>
          </a:p>
        </p:txBody>
      </p:sp>
      <p:sp>
        <p:nvSpPr>
          <p:cNvPr id="3" name="Footer Placeholder 2"/>
          <p:cNvSpPr>
            <a:spLocks noGrp="1"/>
          </p:cNvSpPr>
          <p:nvPr>
            <p:ph type="ftr" sz="quarter" idx="11"/>
          </p:nvPr>
        </p:nvSpPr>
        <p:spPr/>
        <p:txBody>
          <a:bodyPr/>
          <a:lstStyle/>
          <a:p>
            <a:r>
              <a:rPr lang="en-GB"/>
              <a:t>© The Literacy Shed</a:t>
            </a:r>
          </a:p>
        </p:txBody>
      </p:sp>
      <p:sp>
        <p:nvSpPr>
          <p:cNvPr id="4" name="Slide Number Placeholder 3"/>
          <p:cNvSpPr>
            <a:spLocks noGrp="1"/>
          </p:cNvSpPr>
          <p:nvPr>
            <p:ph type="sldNum" sz="quarter" idx="12"/>
          </p:nvPr>
        </p:nvSpPr>
        <p:spPr/>
        <p:txBody>
          <a:bodyPr/>
          <a:lstStyle/>
          <a:p>
            <a:fld id="{D0BD0E76-B364-4BD8-9EDF-33DB8B96F2C1}" type="slidenum">
              <a:rPr lang="en-GB" smtClean="0"/>
              <a:t>‹#›</a:t>
            </a:fld>
            <a:endParaRPr lang="en-GB"/>
          </a:p>
        </p:txBody>
      </p:sp>
    </p:spTree>
    <p:extLst>
      <p:ext uri="{BB962C8B-B14F-4D97-AF65-F5344CB8AC3E}">
        <p14:creationId xmlns:p14="http://schemas.microsoft.com/office/powerpoint/2010/main" val="23729939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E94D9F6-C579-42F7-8C64-AACB74DB9D49}" type="datetime1">
              <a:rPr lang="en-GB" smtClean="0"/>
              <a:t>07/01/21</a:t>
            </a:fld>
            <a:endParaRPr lang="en-GB"/>
          </a:p>
        </p:txBody>
      </p:sp>
      <p:sp>
        <p:nvSpPr>
          <p:cNvPr id="6" name="Footer Placeholder 5"/>
          <p:cNvSpPr>
            <a:spLocks noGrp="1"/>
          </p:cNvSpPr>
          <p:nvPr>
            <p:ph type="ftr" sz="quarter" idx="11"/>
          </p:nvPr>
        </p:nvSpPr>
        <p:spPr/>
        <p:txBody>
          <a:bodyPr/>
          <a:lstStyle/>
          <a:p>
            <a:r>
              <a:rPr lang="en-GB"/>
              <a:t>© The Literacy Shed</a:t>
            </a:r>
          </a:p>
        </p:txBody>
      </p:sp>
      <p:sp>
        <p:nvSpPr>
          <p:cNvPr id="7" name="Slide Number Placeholder 6"/>
          <p:cNvSpPr>
            <a:spLocks noGrp="1"/>
          </p:cNvSpPr>
          <p:nvPr>
            <p:ph type="sldNum" sz="quarter" idx="12"/>
          </p:nvPr>
        </p:nvSpPr>
        <p:spPr/>
        <p:txBody>
          <a:bodyPr/>
          <a:lstStyle/>
          <a:p>
            <a:fld id="{D0BD0E76-B364-4BD8-9EDF-33DB8B96F2C1}" type="slidenum">
              <a:rPr lang="en-GB" smtClean="0"/>
              <a:t>‹#›</a:t>
            </a:fld>
            <a:endParaRPr lang="en-GB"/>
          </a:p>
        </p:txBody>
      </p:sp>
    </p:spTree>
    <p:extLst>
      <p:ext uri="{BB962C8B-B14F-4D97-AF65-F5344CB8AC3E}">
        <p14:creationId xmlns:p14="http://schemas.microsoft.com/office/powerpoint/2010/main" val="413679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0C5D90-9C1D-4E75-BEF2-43AC2F2FBCB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D431B424-355E-4B99-8DB2-42E9EBEFD7F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5165D88B-1E40-4C07-A29B-4493DA81D995}"/>
              </a:ext>
            </a:extLst>
          </p:cNvPr>
          <p:cNvSpPr>
            <a:spLocks noGrp="1"/>
          </p:cNvSpPr>
          <p:nvPr>
            <p:ph type="dt" sz="half" idx="10"/>
          </p:nvPr>
        </p:nvSpPr>
        <p:spPr/>
        <p:txBody>
          <a:bodyPr/>
          <a:lstStyle/>
          <a:p>
            <a:fld id="{F541F3B8-2D81-4242-81A7-1353D76A5432}" type="datetimeFigureOut">
              <a:rPr lang="en-GB" smtClean="0"/>
              <a:t>07/01/21</a:t>
            </a:fld>
            <a:endParaRPr lang="en-GB"/>
          </a:p>
        </p:txBody>
      </p:sp>
      <p:sp>
        <p:nvSpPr>
          <p:cNvPr id="5" name="Footer Placeholder 4">
            <a:extLst>
              <a:ext uri="{FF2B5EF4-FFF2-40B4-BE49-F238E27FC236}">
                <a16:creationId xmlns:a16="http://schemas.microsoft.com/office/drawing/2014/main" xmlns="" id="{601DD431-1CDC-4AD8-9734-1DF4ECFC4E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A94A67EA-8993-422E-8CC2-FE8A059A7022}"/>
              </a:ext>
            </a:extLst>
          </p:cNvPr>
          <p:cNvSpPr>
            <a:spLocks noGrp="1"/>
          </p:cNvSpPr>
          <p:nvPr>
            <p:ph type="sldNum" sz="quarter" idx="12"/>
          </p:nvPr>
        </p:nvSpPr>
        <p:spPr/>
        <p:txBody>
          <a:bodyPr/>
          <a:lstStyle/>
          <a:p>
            <a:fld id="{CA843FFE-02AB-4DD5-9666-0017DA30F5A3}" type="slidenum">
              <a:rPr lang="en-GB" smtClean="0"/>
              <a:t>‹#›</a:t>
            </a:fld>
            <a:endParaRPr lang="en-GB"/>
          </a:p>
        </p:txBody>
      </p:sp>
    </p:spTree>
    <p:extLst>
      <p:ext uri="{BB962C8B-B14F-4D97-AF65-F5344CB8AC3E}">
        <p14:creationId xmlns:p14="http://schemas.microsoft.com/office/powerpoint/2010/main" val="13125739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661E3D-1F45-49C7-8021-02C9D1F388EE}" type="datetime1">
              <a:rPr lang="en-GB" smtClean="0"/>
              <a:t>07/01/21</a:t>
            </a:fld>
            <a:endParaRPr lang="en-GB"/>
          </a:p>
        </p:txBody>
      </p:sp>
      <p:sp>
        <p:nvSpPr>
          <p:cNvPr id="6" name="Footer Placeholder 5"/>
          <p:cNvSpPr>
            <a:spLocks noGrp="1"/>
          </p:cNvSpPr>
          <p:nvPr>
            <p:ph type="ftr" sz="quarter" idx="11"/>
          </p:nvPr>
        </p:nvSpPr>
        <p:spPr/>
        <p:txBody>
          <a:bodyPr/>
          <a:lstStyle/>
          <a:p>
            <a:r>
              <a:rPr lang="en-GB"/>
              <a:t>© The Literacy Shed</a:t>
            </a:r>
          </a:p>
        </p:txBody>
      </p:sp>
      <p:sp>
        <p:nvSpPr>
          <p:cNvPr id="7" name="Slide Number Placeholder 6"/>
          <p:cNvSpPr>
            <a:spLocks noGrp="1"/>
          </p:cNvSpPr>
          <p:nvPr>
            <p:ph type="sldNum" sz="quarter" idx="12"/>
          </p:nvPr>
        </p:nvSpPr>
        <p:spPr/>
        <p:txBody>
          <a:bodyPr/>
          <a:lstStyle/>
          <a:p>
            <a:fld id="{D0BD0E76-B364-4BD8-9EDF-33DB8B96F2C1}" type="slidenum">
              <a:rPr lang="en-GB" smtClean="0"/>
              <a:t>‹#›</a:t>
            </a:fld>
            <a:endParaRPr lang="en-GB"/>
          </a:p>
        </p:txBody>
      </p:sp>
    </p:spTree>
    <p:extLst>
      <p:ext uri="{BB962C8B-B14F-4D97-AF65-F5344CB8AC3E}">
        <p14:creationId xmlns:p14="http://schemas.microsoft.com/office/powerpoint/2010/main" val="35769833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402F5D-398C-4FE8-A326-9184E34249DE}" type="datetime1">
              <a:rPr lang="en-GB" smtClean="0"/>
              <a:t>07/01/21</a:t>
            </a:fld>
            <a:endParaRPr lang="en-GB"/>
          </a:p>
        </p:txBody>
      </p:sp>
      <p:sp>
        <p:nvSpPr>
          <p:cNvPr id="5" name="Footer Placeholder 4"/>
          <p:cNvSpPr>
            <a:spLocks noGrp="1"/>
          </p:cNvSpPr>
          <p:nvPr>
            <p:ph type="ftr" sz="quarter" idx="11"/>
          </p:nvPr>
        </p:nvSpPr>
        <p:spPr/>
        <p:txBody>
          <a:bodyPr/>
          <a:lstStyle/>
          <a:p>
            <a:r>
              <a:rPr lang="en-GB"/>
              <a:t>© The Literacy Shed</a:t>
            </a:r>
          </a:p>
        </p:txBody>
      </p:sp>
      <p:sp>
        <p:nvSpPr>
          <p:cNvPr id="6" name="Slide Number Placeholder 5"/>
          <p:cNvSpPr>
            <a:spLocks noGrp="1"/>
          </p:cNvSpPr>
          <p:nvPr>
            <p:ph type="sldNum" sz="quarter" idx="12"/>
          </p:nvPr>
        </p:nvSpPr>
        <p:spPr/>
        <p:txBody>
          <a:bodyPr/>
          <a:lstStyle/>
          <a:p>
            <a:fld id="{D0BD0E76-B364-4BD8-9EDF-33DB8B96F2C1}" type="slidenum">
              <a:rPr lang="en-GB" smtClean="0"/>
              <a:t>‹#›</a:t>
            </a:fld>
            <a:endParaRPr lang="en-GB"/>
          </a:p>
        </p:txBody>
      </p:sp>
    </p:spTree>
    <p:extLst>
      <p:ext uri="{BB962C8B-B14F-4D97-AF65-F5344CB8AC3E}">
        <p14:creationId xmlns:p14="http://schemas.microsoft.com/office/powerpoint/2010/main" val="38703544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9847A6-542B-41A2-A5BA-080327FF437C}" type="datetime1">
              <a:rPr lang="en-GB" smtClean="0"/>
              <a:t>07/01/21</a:t>
            </a:fld>
            <a:endParaRPr lang="en-GB"/>
          </a:p>
        </p:txBody>
      </p:sp>
      <p:sp>
        <p:nvSpPr>
          <p:cNvPr id="5" name="Footer Placeholder 4"/>
          <p:cNvSpPr>
            <a:spLocks noGrp="1"/>
          </p:cNvSpPr>
          <p:nvPr>
            <p:ph type="ftr" sz="quarter" idx="11"/>
          </p:nvPr>
        </p:nvSpPr>
        <p:spPr/>
        <p:txBody>
          <a:bodyPr/>
          <a:lstStyle/>
          <a:p>
            <a:r>
              <a:rPr lang="en-GB"/>
              <a:t>© The Literacy Shed</a:t>
            </a:r>
          </a:p>
        </p:txBody>
      </p:sp>
      <p:sp>
        <p:nvSpPr>
          <p:cNvPr id="6" name="Slide Number Placeholder 5"/>
          <p:cNvSpPr>
            <a:spLocks noGrp="1"/>
          </p:cNvSpPr>
          <p:nvPr>
            <p:ph type="sldNum" sz="quarter" idx="12"/>
          </p:nvPr>
        </p:nvSpPr>
        <p:spPr/>
        <p:txBody>
          <a:bodyPr/>
          <a:lstStyle/>
          <a:p>
            <a:fld id="{D0BD0E76-B364-4BD8-9EDF-33DB8B96F2C1}" type="slidenum">
              <a:rPr lang="en-GB" smtClean="0"/>
              <a:t>‹#›</a:t>
            </a:fld>
            <a:endParaRPr lang="en-GB"/>
          </a:p>
        </p:txBody>
      </p:sp>
    </p:spTree>
    <p:extLst>
      <p:ext uri="{BB962C8B-B14F-4D97-AF65-F5344CB8AC3E}">
        <p14:creationId xmlns:p14="http://schemas.microsoft.com/office/powerpoint/2010/main" val="3769752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0BE346-5223-4480-9B69-22C9045D86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DD2A1E8B-1857-4634-BFB7-505721D13C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3AA440A-2231-4CE0-89E8-5B9950FA592E}"/>
              </a:ext>
            </a:extLst>
          </p:cNvPr>
          <p:cNvSpPr>
            <a:spLocks noGrp="1"/>
          </p:cNvSpPr>
          <p:nvPr>
            <p:ph type="dt" sz="half" idx="10"/>
          </p:nvPr>
        </p:nvSpPr>
        <p:spPr/>
        <p:txBody>
          <a:bodyPr/>
          <a:lstStyle/>
          <a:p>
            <a:fld id="{F541F3B8-2D81-4242-81A7-1353D76A5432}" type="datetimeFigureOut">
              <a:rPr lang="en-GB" smtClean="0"/>
              <a:t>07/01/21</a:t>
            </a:fld>
            <a:endParaRPr lang="en-GB"/>
          </a:p>
        </p:txBody>
      </p:sp>
      <p:sp>
        <p:nvSpPr>
          <p:cNvPr id="5" name="Footer Placeholder 4">
            <a:extLst>
              <a:ext uri="{FF2B5EF4-FFF2-40B4-BE49-F238E27FC236}">
                <a16:creationId xmlns:a16="http://schemas.microsoft.com/office/drawing/2014/main" xmlns="" id="{2E84A54B-327E-435A-89F5-F56AC1DD37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597FBC36-68E1-4E63-92DC-F21F0E1D86A5}"/>
              </a:ext>
            </a:extLst>
          </p:cNvPr>
          <p:cNvSpPr>
            <a:spLocks noGrp="1"/>
          </p:cNvSpPr>
          <p:nvPr>
            <p:ph type="sldNum" sz="quarter" idx="12"/>
          </p:nvPr>
        </p:nvSpPr>
        <p:spPr/>
        <p:txBody>
          <a:bodyPr/>
          <a:lstStyle/>
          <a:p>
            <a:fld id="{CA843FFE-02AB-4DD5-9666-0017DA30F5A3}" type="slidenum">
              <a:rPr lang="en-GB" smtClean="0"/>
              <a:t>‹#›</a:t>
            </a:fld>
            <a:endParaRPr lang="en-GB"/>
          </a:p>
        </p:txBody>
      </p:sp>
    </p:spTree>
    <p:extLst>
      <p:ext uri="{BB962C8B-B14F-4D97-AF65-F5344CB8AC3E}">
        <p14:creationId xmlns:p14="http://schemas.microsoft.com/office/powerpoint/2010/main" val="547520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C67619-E486-4EE4-BAA2-F7A199D25FB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03D31D87-E0D6-4026-90C5-486EC8D104C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4EE5E0E6-B67D-4671-A935-CCF7D5D5E50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2012AC99-2E9D-4CC7-AA7E-174D46EF1B14}"/>
              </a:ext>
            </a:extLst>
          </p:cNvPr>
          <p:cNvSpPr>
            <a:spLocks noGrp="1"/>
          </p:cNvSpPr>
          <p:nvPr>
            <p:ph type="dt" sz="half" idx="10"/>
          </p:nvPr>
        </p:nvSpPr>
        <p:spPr/>
        <p:txBody>
          <a:bodyPr/>
          <a:lstStyle/>
          <a:p>
            <a:fld id="{F541F3B8-2D81-4242-81A7-1353D76A5432}" type="datetimeFigureOut">
              <a:rPr lang="en-GB" smtClean="0"/>
              <a:t>07/01/21</a:t>
            </a:fld>
            <a:endParaRPr lang="en-GB"/>
          </a:p>
        </p:txBody>
      </p:sp>
      <p:sp>
        <p:nvSpPr>
          <p:cNvPr id="6" name="Footer Placeholder 5">
            <a:extLst>
              <a:ext uri="{FF2B5EF4-FFF2-40B4-BE49-F238E27FC236}">
                <a16:creationId xmlns:a16="http://schemas.microsoft.com/office/drawing/2014/main" xmlns="" id="{8407C5CD-69C2-45A5-A844-B6682D656C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053D2A38-2BCE-4B63-9338-05D6F77A66DE}"/>
              </a:ext>
            </a:extLst>
          </p:cNvPr>
          <p:cNvSpPr>
            <a:spLocks noGrp="1"/>
          </p:cNvSpPr>
          <p:nvPr>
            <p:ph type="sldNum" sz="quarter" idx="12"/>
          </p:nvPr>
        </p:nvSpPr>
        <p:spPr/>
        <p:txBody>
          <a:bodyPr/>
          <a:lstStyle/>
          <a:p>
            <a:fld id="{CA843FFE-02AB-4DD5-9666-0017DA30F5A3}" type="slidenum">
              <a:rPr lang="en-GB" smtClean="0"/>
              <a:t>‹#›</a:t>
            </a:fld>
            <a:endParaRPr lang="en-GB"/>
          </a:p>
        </p:txBody>
      </p:sp>
    </p:spTree>
    <p:extLst>
      <p:ext uri="{BB962C8B-B14F-4D97-AF65-F5344CB8AC3E}">
        <p14:creationId xmlns:p14="http://schemas.microsoft.com/office/powerpoint/2010/main" val="4169439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DDA102-D42F-4400-9BF6-C569C41902D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2A097BAA-A5F8-4E4D-8D7F-CB8C4A9B48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E100BCB3-CF5B-42E8-B3A0-97BA14BF0E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81C9C0F5-91D9-4123-A8B4-A58684778C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50F23E05-8774-4633-A808-247DCEA15C6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69F04BE4-6E92-43FB-A8B5-4F8B462DA297}"/>
              </a:ext>
            </a:extLst>
          </p:cNvPr>
          <p:cNvSpPr>
            <a:spLocks noGrp="1"/>
          </p:cNvSpPr>
          <p:nvPr>
            <p:ph type="dt" sz="half" idx="10"/>
          </p:nvPr>
        </p:nvSpPr>
        <p:spPr/>
        <p:txBody>
          <a:bodyPr/>
          <a:lstStyle/>
          <a:p>
            <a:fld id="{F541F3B8-2D81-4242-81A7-1353D76A5432}" type="datetimeFigureOut">
              <a:rPr lang="en-GB" smtClean="0"/>
              <a:t>07/01/21</a:t>
            </a:fld>
            <a:endParaRPr lang="en-GB"/>
          </a:p>
        </p:txBody>
      </p:sp>
      <p:sp>
        <p:nvSpPr>
          <p:cNvPr id="8" name="Footer Placeholder 7">
            <a:extLst>
              <a:ext uri="{FF2B5EF4-FFF2-40B4-BE49-F238E27FC236}">
                <a16:creationId xmlns:a16="http://schemas.microsoft.com/office/drawing/2014/main" xmlns="" id="{E7333D4A-2FA5-4461-B5B2-383DD80C19B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CB54F88F-0A44-4C83-9359-6A296ED2B709}"/>
              </a:ext>
            </a:extLst>
          </p:cNvPr>
          <p:cNvSpPr>
            <a:spLocks noGrp="1"/>
          </p:cNvSpPr>
          <p:nvPr>
            <p:ph type="sldNum" sz="quarter" idx="12"/>
          </p:nvPr>
        </p:nvSpPr>
        <p:spPr/>
        <p:txBody>
          <a:bodyPr/>
          <a:lstStyle/>
          <a:p>
            <a:fld id="{CA843FFE-02AB-4DD5-9666-0017DA30F5A3}" type="slidenum">
              <a:rPr lang="en-GB" smtClean="0"/>
              <a:t>‹#›</a:t>
            </a:fld>
            <a:endParaRPr lang="en-GB"/>
          </a:p>
        </p:txBody>
      </p:sp>
    </p:spTree>
    <p:extLst>
      <p:ext uri="{BB962C8B-B14F-4D97-AF65-F5344CB8AC3E}">
        <p14:creationId xmlns:p14="http://schemas.microsoft.com/office/powerpoint/2010/main" val="1430827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4F8F3D-0FFD-4CFB-8572-F3F8ED1CC4A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E2F315AB-6B49-44F9-ACCF-170DCEAD373C}"/>
              </a:ext>
            </a:extLst>
          </p:cNvPr>
          <p:cNvSpPr>
            <a:spLocks noGrp="1"/>
          </p:cNvSpPr>
          <p:nvPr>
            <p:ph type="dt" sz="half" idx="10"/>
          </p:nvPr>
        </p:nvSpPr>
        <p:spPr/>
        <p:txBody>
          <a:bodyPr/>
          <a:lstStyle/>
          <a:p>
            <a:fld id="{F541F3B8-2D81-4242-81A7-1353D76A5432}" type="datetimeFigureOut">
              <a:rPr lang="en-GB" smtClean="0"/>
              <a:t>07/01/21</a:t>
            </a:fld>
            <a:endParaRPr lang="en-GB"/>
          </a:p>
        </p:txBody>
      </p:sp>
      <p:sp>
        <p:nvSpPr>
          <p:cNvPr id="4" name="Footer Placeholder 3">
            <a:extLst>
              <a:ext uri="{FF2B5EF4-FFF2-40B4-BE49-F238E27FC236}">
                <a16:creationId xmlns:a16="http://schemas.microsoft.com/office/drawing/2014/main" xmlns="" id="{2829F16B-0C9D-426B-ACD6-088086B86F5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51A91EC2-F71C-4BFA-8372-156A7F13ACCC}"/>
              </a:ext>
            </a:extLst>
          </p:cNvPr>
          <p:cNvSpPr>
            <a:spLocks noGrp="1"/>
          </p:cNvSpPr>
          <p:nvPr>
            <p:ph type="sldNum" sz="quarter" idx="12"/>
          </p:nvPr>
        </p:nvSpPr>
        <p:spPr/>
        <p:txBody>
          <a:bodyPr/>
          <a:lstStyle/>
          <a:p>
            <a:fld id="{CA843FFE-02AB-4DD5-9666-0017DA30F5A3}" type="slidenum">
              <a:rPr lang="en-GB" smtClean="0"/>
              <a:t>‹#›</a:t>
            </a:fld>
            <a:endParaRPr lang="en-GB"/>
          </a:p>
        </p:txBody>
      </p:sp>
    </p:spTree>
    <p:extLst>
      <p:ext uri="{BB962C8B-B14F-4D97-AF65-F5344CB8AC3E}">
        <p14:creationId xmlns:p14="http://schemas.microsoft.com/office/powerpoint/2010/main" val="811410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3352426-BA17-4DD5-BC24-627BC4D9A1C9}"/>
              </a:ext>
            </a:extLst>
          </p:cNvPr>
          <p:cNvSpPr>
            <a:spLocks noGrp="1"/>
          </p:cNvSpPr>
          <p:nvPr>
            <p:ph type="dt" sz="half" idx="10"/>
          </p:nvPr>
        </p:nvSpPr>
        <p:spPr/>
        <p:txBody>
          <a:bodyPr/>
          <a:lstStyle/>
          <a:p>
            <a:fld id="{F541F3B8-2D81-4242-81A7-1353D76A5432}" type="datetimeFigureOut">
              <a:rPr lang="en-GB" smtClean="0"/>
              <a:t>07/01/21</a:t>
            </a:fld>
            <a:endParaRPr lang="en-GB"/>
          </a:p>
        </p:txBody>
      </p:sp>
      <p:sp>
        <p:nvSpPr>
          <p:cNvPr id="3" name="Footer Placeholder 2">
            <a:extLst>
              <a:ext uri="{FF2B5EF4-FFF2-40B4-BE49-F238E27FC236}">
                <a16:creationId xmlns:a16="http://schemas.microsoft.com/office/drawing/2014/main" xmlns="" id="{8095F413-237D-4FCC-BA40-763F6AF1A18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11ADE9FA-53AD-44EC-AD8D-FECDE96A854D}"/>
              </a:ext>
            </a:extLst>
          </p:cNvPr>
          <p:cNvSpPr>
            <a:spLocks noGrp="1"/>
          </p:cNvSpPr>
          <p:nvPr>
            <p:ph type="sldNum" sz="quarter" idx="12"/>
          </p:nvPr>
        </p:nvSpPr>
        <p:spPr/>
        <p:txBody>
          <a:bodyPr/>
          <a:lstStyle/>
          <a:p>
            <a:fld id="{CA843FFE-02AB-4DD5-9666-0017DA30F5A3}" type="slidenum">
              <a:rPr lang="en-GB" smtClean="0"/>
              <a:t>‹#›</a:t>
            </a:fld>
            <a:endParaRPr lang="en-GB"/>
          </a:p>
        </p:txBody>
      </p:sp>
    </p:spTree>
    <p:extLst>
      <p:ext uri="{BB962C8B-B14F-4D97-AF65-F5344CB8AC3E}">
        <p14:creationId xmlns:p14="http://schemas.microsoft.com/office/powerpoint/2010/main" val="2283352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689B37-7216-4599-8E22-CAC91FABCB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C42196F4-FBF2-4B87-A628-9A873A9FF3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EBF18CA5-E365-4AFF-BE10-52F9391B89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36E2FE8-EDBD-46E9-BC51-ADC4ECD74F22}"/>
              </a:ext>
            </a:extLst>
          </p:cNvPr>
          <p:cNvSpPr>
            <a:spLocks noGrp="1"/>
          </p:cNvSpPr>
          <p:nvPr>
            <p:ph type="dt" sz="half" idx="10"/>
          </p:nvPr>
        </p:nvSpPr>
        <p:spPr/>
        <p:txBody>
          <a:bodyPr/>
          <a:lstStyle/>
          <a:p>
            <a:fld id="{F541F3B8-2D81-4242-81A7-1353D76A5432}" type="datetimeFigureOut">
              <a:rPr lang="en-GB" smtClean="0"/>
              <a:t>07/01/21</a:t>
            </a:fld>
            <a:endParaRPr lang="en-GB"/>
          </a:p>
        </p:txBody>
      </p:sp>
      <p:sp>
        <p:nvSpPr>
          <p:cNvPr id="6" name="Footer Placeholder 5">
            <a:extLst>
              <a:ext uri="{FF2B5EF4-FFF2-40B4-BE49-F238E27FC236}">
                <a16:creationId xmlns:a16="http://schemas.microsoft.com/office/drawing/2014/main" xmlns="" id="{F1F8D7EA-3413-448F-BFCD-9C6FCA18A97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42872E68-15E3-411D-95E2-A9F69C161C06}"/>
              </a:ext>
            </a:extLst>
          </p:cNvPr>
          <p:cNvSpPr>
            <a:spLocks noGrp="1"/>
          </p:cNvSpPr>
          <p:nvPr>
            <p:ph type="sldNum" sz="quarter" idx="12"/>
          </p:nvPr>
        </p:nvSpPr>
        <p:spPr/>
        <p:txBody>
          <a:bodyPr/>
          <a:lstStyle/>
          <a:p>
            <a:fld id="{CA843FFE-02AB-4DD5-9666-0017DA30F5A3}" type="slidenum">
              <a:rPr lang="en-GB" smtClean="0"/>
              <a:t>‹#›</a:t>
            </a:fld>
            <a:endParaRPr lang="en-GB"/>
          </a:p>
        </p:txBody>
      </p:sp>
    </p:spTree>
    <p:extLst>
      <p:ext uri="{BB962C8B-B14F-4D97-AF65-F5344CB8AC3E}">
        <p14:creationId xmlns:p14="http://schemas.microsoft.com/office/powerpoint/2010/main" val="3452558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292FE6-1EA4-4061-B220-16DEB4E6B0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0CBB0A92-0F46-4FA9-9C0F-F6A023D7FF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37A13817-16A3-4A5A-BD3E-03260F1274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37369B8-4C60-4C4D-875E-9814815D879E}"/>
              </a:ext>
            </a:extLst>
          </p:cNvPr>
          <p:cNvSpPr>
            <a:spLocks noGrp="1"/>
          </p:cNvSpPr>
          <p:nvPr>
            <p:ph type="dt" sz="half" idx="10"/>
          </p:nvPr>
        </p:nvSpPr>
        <p:spPr/>
        <p:txBody>
          <a:bodyPr/>
          <a:lstStyle/>
          <a:p>
            <a:fld id="{F541F3B8-2D81-4242-81A7-1353D76A5432}" type="datetimeFigureOut">
              <a:rPr lang="en-GB" smtClean="0"/>
              <a:t>07/01/21</a:t>
            </a:fld>
            <a:endParaRPr lang="en-GB"/>
          </a:p>
        </p:txBody>
      </p:sp>
      <p:sp>
        <p:nvSpPr>
          <p:cNvPr id="6" name="Footer Placeholder 5">
            <a:extLst>
              <a:ext uri="{FF2B5EF4-FFF2-40B4-BE49-F238E27FC236}">
                <a16:creationId xmlns:a16="http://schemas.microsoft.com/office/drawing/2014/main" xmlns="" id="{54F655F9-B9FF-41C7-B617-225523FA754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E57E015C-0BD7-4C31-B10B-D48F09259601}"/>
              </a:ext>
            </a:extLst>
          </p:cNvPr>
          <p:cNvSpPr>
            <a:spLocks noGrp="1"/>
          </p:cNvSpPr>
          <p:nvPr>
            <p:ph type="sldNum" sz="quarter" idx="12"/>
          </p:nvPr>
        </p:nvSpPr>
        <p:spPr/>
        <p:txBody>
          <a:bodyPr/>
          <a:lstStyle/>
          <a:p>
            <a:fld id="{CA843FFE-02AB-4DD5-9666-0017DA30F5A3}" type="slidenum">
              <a:rPr lang="en-GB" smtClean="0"/>
              <a:t>‹#›</a:t>
            </a:fld>
            <a:endParaRPr lang="en-GB"/>
          </a:p>
        </p:txBody>
      </p:sp>
    </p:spTree>
    <p:extLst>
      <p:ext uri="{BB962C8B-B14F-4D97-AF65-F5344CB8AC3E}">
        <p14:creationId xmlns:p14="http://schemas.microsoft.com/office/powerpoint/2010/main" val="11592847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DBC1360-A30C-4111-9F3F-F63A811B52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8B7F4D35-DC49-4C54-89D1-C27C971F40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F46B89DA-0698-4A4A-B55B-F5F498886F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41F3B8-2D81-4242-81A7-1353D76A5432}" type="datetimeFigureOut">
              <a:rPr lang="en-GB" smtClean="0"/>
              <a:t>07/01/21</a:t>
            </a:fld>
            <a:endParaRPr lang="en-GB"/>
          </a:p>
        </p:txBody>
      </p:sp>
      <p:sp>
        <p:nvSpPr>
          <p:cNvPr id="5" name="Footer Placeholder 4">
            <a:extLst>
              <a:ext uri="{FF2B5EF4-FFF2-40B4-BE49-F238E27FC236}">
                <a16:creationId xmlns:a16="http://schemas.microsoft.com/office/drawing/2014/main" xmlns="" id="{A72D0532-A6D5-4814-A9F4-41CC335630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DFD6B007-CF04-434F-BA94-8369EDFF3B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843FFE-02AB-4DD5-9666-0017DA30F5A3}" type="slidenum">
              <a:rPr lang="en-GB" smtClean="0"/>
              <a:t>‹#›</a:t>
            </a:fld>
            <a:endParaRPr lang="en-GB"/>
          </a:p>
        </p:txBody>
      </p:sp>
    </p:spTree>
    <p:extLst>
      <p:ext uri="{BB962C8B-B14F-4D97-AF65-F5344CB8AC3E}">
        <p14:creationId xmlns:p14="http://schemas.microsoft.com/office/powerpoint/2010/main" val="147857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7549E7-9D8E-4663-842C-54977F8FB68C}" type="datetime1">
              <a:rPr lang="en-GB" smtClean="0"/>
              <a:t>07/01/21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 The Literacy Shed</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BD0E76-B364-4BD8-9EDF-33DB8B96F2C1}" type="slidenum">
              <a:rPr lang="en-GB" smtClean="0"/>
              <a:t>‹#›</a:t>
            </a:fld>
            <a:endParaRPr lang="en-GB"/>
          </a:p>
        </p:txBody>
      </p:sp>
    </p:spTree>
    <p:extLst>
      <p:ext uri="{BB962C8B-B14F-4D97-AF65-F5344CB8AC3E}">
        <p14:creationId xmlns:p14="http://schemas.microsoft.com/office/powerpoint/2010/main" val="11258660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7.png"/><Relationship Id="rId5" Type="http://schemas.openxmlformats.org/officeDocument/2006/relationships/image" Target="../media/image8.sv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7.png"/><Relationship Id="rId5" Type="http://schemas.openxmlformats.org/officeDocument/2006/relationships/image" Target="../media/image8.sv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7.png"/><Relationship Id="rId5" Type="http://schemas.openxmlformats.org/officeDocument/2006/relationships/image" Target="../media/image8.sv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7.png"/><Relationship Id="rId5" Type="http://schemas.openxmlformats.org/officeDocument/2006/relationships/image" Target="../media/image8.sv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7.png"/><Relationship Id="rId5" Type="http://schemas.openxmlformats.org/officeDocument/2006/relationships/image" Target="../media/image8.sv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1.png"/><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7C8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0D7870-DBF1-4BB0-90C9-0C2B19EC05AF}"/>
              </a:ext>
            </a:extLst>
          </p:cNvPr>
          <p:cNvSpPr>
            <a:spLocks noGrp="1"/>
          </p:cNvSpPr>
          <p:nvPr>
            <p:ph type="ctrTitle"/>
          </p:nvPr>
        </p:nvSpPr>
        <p:spPr/>
        <p:txBody>
          <a:bodyPr/>
          <a:lstStyle/>
          <a:p>
            <a:r>
              <a:rPr lang="en-GB" dirty="0">
                <a:solidFill>
                  <a:srgbClr val="C00000"/>
                </a:solidFill>
                <a:latin typeface="OpenDyslexic" panose="00000500000000000000"/>
              </a:rPr>
              <a:t>Adrift</a:t>
            </a:r>
          </a:p>
        </p:txBody>
      </p:sp>
      <p:sp>
        <p:nvSpPr>
          <p:cNvPr id="3" name="Subtitle 2">
            <a:extLst>
              <a:ext uri="{FF2B5EF4-FFF2-40B4-BE49-F238E27FC236}">
                <a16:creationId xmlns:a16="http://schemas.microsoft.com/office/drawing/2014/main" xmlns="" id="{430BFCAD-9C42-42AD-BB07-13D02BCFB8CC}"/>
              </a:ext>
            </a:extLst>
          </p:cNvPr>
          <p:cNvSpPr>
            <a:spLocks noGrp="1"/>
          </p:cNvSpPr>
          <p:nvPr>
            <p:ph type="subTitle" idx="1"/>
          </p:nvPr>
        </p:nvSpPr>
        <p:spPr/>
        <p:txBody>
          <a:bodyPr>
            <a:normAutofit/>
          </a:bodyPr>
          <a:lstStyle/>
          <a:p>
            <a:r>
              <a:rPr lang="en-GB" dirty="0">
                <a:latin typeface="OpenDyslexic" panose="00000500000000000000" pitchFamily="50" charset="0"/>
              </a:rPr>
              <a:t>Stage 5</a:t>
            </a:r>
          </a:p>
          <a:p>
            <a:r>
              <a:rPr lang="en-GB" dirty="0">
                <a:latin typeface="OpenDyslexic" panose="00000500000000000000" pitchFamily="50" charset="0"/>
              </a:rPr>
              <a:t>Unit Focus: Science Fiction</a:t>
            </a:r>
          </a:p>
          <a:p>
            <a:r>
              <a:rPr lang="en-GB" dirty="0">
                <a:latin typeface="OpenDyslexic" panose="00000500000000000000" pitchFamily="50" charset="0"/>
              </a:rPr>
              <a:t>Text Focus: Narrative</a:t>
            </a:r>
          </a:p>
        </p:txBody>
      </p:sp>
      <p:sp>
        <p:nvSpPr>
          <p:cNvPr id="4" name="Footer Placeholder 3">
            <a:extLst>
              <a:ext uri="{FF2B5EF4-FFF2-40B4-BE49-F238E27FC236}">
                <a16:creationId xmlns:a16="http://schemas.microsoft.com/office/drawing/2014/main" xmlns="" id="{8001305A-C97E-4E4E-98AB-EFB193D00CE0}"/>
              </a:ext>
            </a:extLst>
          </p:cNvPr>
          <p:cNvSpPr>
            <a:spLocks noGrp="1"/>
          </p:cNvSpPr>
          <p:nvPr>
            <p:ph type="ftr" sz="quarter" idx="11"/>
          </p:nvPr>
        </p:nvSpPr>
        <p:spPr/>
        <p:txBody>
          <a:bodyPr/>
          <a:lstStyle/>
          <a:p>
            <a:r>
              <a:rPr lang="en-GB"/>
              <a:t>© The Literacy Shed</a:t>
            </a:r>
          </a:p>
        </p:txBody>
      </p:sp>
      <p:pic>
        <p:nvPicPr>
          <p:cNvPr id="7" name="Picture 6">
            <a:extLst>
              <a:ext uri="{FF2B5EF4-FFF2-40B4-BE49-F238E27FC236}">
                <a16:creationId xmlns:a16="http://schemas.microsoft.com/office/drawing/2014/main" xmlns="" id="{290BCEC9-C71E-433F-9233-A63CEF4BA68E}"/>
              </a:ext>
            </a:extLst>
          </p:cNvPr>
          <p:cNvPicPr>
            <a:picLocks noChangeAspect="1"/>
          </p:cNvPicPr>
          <p:nvPr/>
        </p:nvPicPr>
        <p:blipFill>
          <a:blip r:embed="rId2"/>
          <a:stretch>
            <a:fillRect/>
          </a:stretch>
        </p:blipFill>
        <p:spPr>
          <a:xfrm>
            <a:off x="0" y="-1"/>
            <a:ext cx="12192000" cy="1855433"/>
          </a:xfrm>
          <a:prstGeom prst="rect">
            <a:avLst/>
          </a:prstGeom>
        </p:spPr>
      </p:pic>
      <p:pic>
        <p:nvPicPr>
          <p:cNvPr id="1026" name="Picture 2" descr="Sci-Fi, Surgery Room, Sci Fi Surgery Room, Blue Room">
            <a:extLst>
              <a:ext uri="{FF2B5EF4-FFF2-40B4-BE49-F238E27FC236}">
                <a16:creationId xmlns:a16="http://schemas.microsoft.com/office/drawing/2014/main" xmlns="" id="{0F48133D-62FC-4C18-A829-78E41B07E9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370" y="3121074"/>
            <a:ext cx="2998065" cy="199871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Sci-Fi, Surgery Room, Sci Fi Surgery Room, Blue Room">
            <a:extLst>
              <a:ext uri="{FF2B5EF4-FFF2-40B4-BE49-F238E27FC236}">
                <a16:creationId xmlns:a16="http://schemas.microsoft.com/office/drawing/2014/main" xmlns="" id="{0840B8FC-F4D0-483A-9D75-A72F3F3BD1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5508" y="3121074"/>
            <a:ext cx="2998065" cy="19987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6003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FD15BFE6-636D-4F9D-98D2-4D47CA6F5EAC}"/>
              </a:ext>
            </a:extLst>
          </p:cNvPr>
          <p:cNvSpPr txBox="1">
            <a:spLocks/>
          </p:cNvSpPr>
          <p:nvPr/>
        </p:nvSpPr>
        <p:spPr>
          <a:xfrm>
            <a:off x="938104" y="321427"/>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100" b="1" dirty="0">
                <a:solidFill>
                  <a:srgbClr val="C00000"/>
                </a:solidFill>
                <a:latin typeface="OpenDyslexic" panose="00000500000000000000" pitchFamily="50" charset="0"/>
              </a:rPr>
              <a:t>Task 4: Vocabulary Synonyms</a:t>
            </a:r>
            <a:r>
              <a:rPr lang="en-GB" dirty="0">
                <a:latin typeface="OpenDyslexic" panose="00000500000000000000" pitchFamily="50" charset="0"/>
              </a:rPr>
              <a:t/>
            </a:r>
            <a:br>
              <a:rPr lang="en-GB" dirty="0">
                <a:latin typeface="OpenDyslexic" panose="00000500000000000000" pitchFamily="50" charset="0"/>
              </a:rPr>
            </a:br>
            <a:endParaRPr lang="en-GB" sz="3100" i="1" dirty="0">
              <a:latin typeface="OpenDyslexic" panose="00000500000000000000" pitchFamily="50" charset="0"/>
            </a:endParaRPr>
          </a:p>
        </p:txBody>
      </p:sp>
      <p:pic>
        <p:nvPicPr>
          <p:cNvPr id="6" name="Picture 5" descr="../../../Desktop/Visual%20Vipers/VIPERS%20images/Screen%20Shot%202017-03-20%20at%2011">
            <a:extLst>
              <a:ext uri="{FF2B5EF4-FFF2-40B4-BE49-F238E27FC236}">
                <a16:creationId xmlns:a16="http://schemas.microsoft.com/office/drawing/2014/main" xmlns="" id="{0CA5CDF1-CEA2-436B-A766-0297B34B76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0048" y="321427"/>
            <a:ext cx="920115" cy="767715"/>
          </a:xfrm>
          <a:prstGeom prst="ellipse">
            <a:avLst/>
          </a:prstGeom>
          <a:ln w="63500" cap="rnd">
            <a:solidFill>
              <a:srgbClr val="333333"/>
            </a:solidFill>
          </a:ln>
          <a:effectLst/>
        </p:spPr>
      </p:pic>
      <p:sp>
        <p:nvSpPr>
          <p:cNvPr id="7" name="TextBox 6">
            <a:extLst>
              <a:ext uri="{FF2B5EF4-FFF2-40B4-BE49-F238E27FC236}">
                <a16:creationId xmlns:a16="http://schemas.microsoft.com/office/drawing/2014/main" xmlns="" id="{EABB5324-5FEF-43DF-B5F8-2187085698FD}"/>
              </a:ext>
            </a:extLst>
          </p:cNvPr>
          <p:cNvSpPr txBox="1"/>
          <p:nvPr/>
        </p:nvSpPr>
        <p:spPr>
          <a:xfrm>
            <a:off x="1256447" y="1748590"/>
            <a:ext cx="10285314" cy="2800767"/>
          </a:xfrm>
          <a:prstGeom prst="rect">
            <a:avLst/>
          </a:prstGeom>
          <a:noFill/>
        </p:spPr>
        <p:txBody>
          <a:bodyPr wrap="square" rtlCol="0">
            <a:spAutoFit/>
          </a:bodyPr>
          <a:lstStyle/>
          <a:p>
            <a:r>
              <a:rPr lang="en-US" sz="2800" dirty="0">
                <a:latin typeface="OpenDyslexic" panose="00000500000000000000" pitchFamily="50" charset="0"/>
              </a:rPr>
              <a:t>Travel to the distant planet of </a:t>
            </a:r>
            <a:r>
              <a:rPr lang="en-US" sz="2800" dirty="0" err="1">
                <a:latin typeface="OpenDyslexic" panose="00000500000000000000" pitchFamily="50" charset="0"/>
              </a:rPr>
              <a:t>Andula</a:t>
            </a:r>
            <a:r>
              <a:rPr lang="en-US" sz="2800" dirty="0">
                <a:latin typeface="OpenDyslexic" panose="00000500000000000000" pitchFamily="50" charset="0"/>
              </a:rPr>
              <a:t> and </a:t>
            </a:r>
            <a:r>
              <a:rPr lang="en-US" sz="2800" b="1" u="sng" dirty="0">
                <a:effectLst>
                  <a:outerShdw blurRad="38100" dist="38100" dir="2700000" algn="tl">
                    <a:srgbClr val="000000">
                      <a:alpha val="43137"/>
                    </a:srgbClr>
                  </a:outerShdw>
                </a:effectLst>
                <a:latin typeface="OpenDyslexic" panose="00000500000000000000" pitchFamily="50" charset="0"/>
              </a:rPr>
              <a:t>assess</a:t>
            </a:r>
            <a:r>
              <a:rPr lang="en-US" sz="2800" dirty="0">
                <a:latin typeface="OpenDyslexic" panose="00000500000000000000" pitchFamily="50" charset="0"/>
              </a:rPr>
              <a:t> its suitability for supporting life.</a:t>
            </a:r>
          </a:p>
          <a:p>
            <a:endParaRPr lang="en-US" sz="2800" dirty="0">
              <a:latin typeface="OpenDyslexic" panose="00000500000000000000" pitchFamily="50" charset="0"/>
            </a:endParaRPr>
          </a:p>
          <a:p>
            <a:r>
              <a:rPr lang="en-GB" sz="2800" dirty="0">
                <a:latin typeface="OpenDyslexic" panose="00000500000000000000" pitchFamily="50" charset="0"/>
              </a:rPr>
              <a:t>What does the word </a:t>
            </a:r>
            <a:r>
              <a:rPr lang="en-GB" sz="2800" i="1" dirty="0">
                <a:latin typeface="OpenDyslexic" panose="00000500000000000000" pitchFamily="50" charset="0"/>
              </a:rPr>
              <a:t>assess</a:t>
            </a:r>
            <a:r>
              <a:rPr lang="en-GB" sz="2800" dirty="0">
                <a:latin typeface="OpenDyslexic" panose="00000500000000000000" pitchFamily="50" charset="0"/>
              </a:rPr>
              <a:t> mean in this sentence?</a:t>
            </a:r>
          </a:p>
          <a:p>
            <a:r>
              <a:rPr lang="en-GB" sz="2800" dirty="0">
                <a:latin typeface="OpenDyslexic" panose="00000500000000000000" pitchFamily="50" charset="0"/>
              </a:rPr>
              <a:t>Tick </a:t>
            </a:r>
            <a:r>
              <a:rPr lang="en-GB" sz="2800" b="1" dirty="0">
                <a:latin typeface="OpenDyslexic" panose="00000500000000000000" pitchFamily="50" charset="0"/>
              </a:rPr>
              <a:t>one</a:t>
            </a:r>
            <a:r>
              <a:rPr lang="en-GB" sz="2800" dirty="0">
                <a:latin typeface="OpenDyslexic" panose="00000500000000000000" pitchFamily="50" charset="0"/>
              </a:rPr>
              <a:t>. </a:t>
            </a:r>
          </a:p>
          <a:p>
            <a:endParaRPr lang="en-GB" dirty="0"/>
          </a:p>
          <a:p>
            <a:endParaRPr lang="en-GB" dirty="0"/>
          </a:p>
        </p:txBody>
      </p:sp>
      <p:graphicFrame>
        <p:nvGraphicFramePr>
          <p:cNvPr id="8" name="Table 8">
            <a:extLst>
              <a:ext uri="{FF2B5EF4-FFF2-40B4-BE49-F238E27FC236}">
                <a16:creationId xmlns:a16="http://schemas.microsoft.com/office/drawing/2014/main" xmlns="" id="{04AC667F-3D7F-4A74-AD60-7768667B746F}"/>
              </a:ext>
            </a:extLst>
          </p:cNvPr>
          <p:cNvGraphicFramePr>
            <a:graphicFrameLocks noGrp="1"/>
          </p:cNvGraphicFramePr>
          <p:nvPr>
            <p:extLst>
              <p:ext uri="{D42A27DB-BD31-4B8C-83A1-F6EECF244321}">
                <p14:modId xmlns:p14="http://schemas.microsoft.com/office/powerpoint/2010/main" val="1431911136"/>
              </p:ext>
            </p:extLst>
          </p:nvPr>
        </p:nvGraphicFramePr>
        <p:xfrm>
          <a:off x="1256447" y="4048901"/>
          <a:ext cx="9878914" cy="2590799"/>
        </p:xfrm>
        <a:graphic>
          <a:graphicData uri="http://schemas.openxmlformats.org/drawingml/2006/table">
            <a:tbl>
              <a:tblPr firstRow="1" bandRow="1">
                <a:tableStyleId>{00A15C55-8517-42AA-B614-E9B94910E393}</a:tableStyleId>
              </a:tblPr>
              <a:tblGrid>
                <a:gridCol w="6902034">
                  <a:extLst>
                    <a:ext uri="{9D8B030D-6E8A-4147-A177-3AD203B41FA5}">
                      <a16:colId xmlns:a16="http://schemas.microsoft.com/office/drawing/2014/main" xmlns="" val="3965812320"/>
                    </a:ext>
                  </a:extLst>
                </a:gridCol>
                <a:gridCol w="2976880">
                  <a:extLst>
                    <a:ext uri="{9D8B030D-6E8A-4147-A177-3AD203B41FA5}">
                      <a16:colId xmlns:a16="http://schemas.microsoft.com/office/drawing/2014/main" xmlns="" val="4279216053"/>
                    </a:ext>
                  </a:extLst>
                </a:gridCol>
              </a:tblGrid>
              <a:tr h="0">
                <a:tc>
                  <a:txBody>
                    <a:bodyPr/>
                    <a:lstStyle/>
                    <a:p>
                      <a:endParaRPr lang="en-GB" sz="2800" dirty="0">
                        <a:latin typeface="OpenDyslexic" panose="00000500000000000000" pitchFamily="50" charset="0"/>
                      </a:endParaRPr>
                    </a:p>
                  </a:txBody>
                  <a:tcPr/>
                </a:tc>
                <a:tc>
                  <a:txBody>
                    <a:bodyPr/>
                    <a:lstStyle/>
                    <a:p>
                      <a:r>
                        <a:rPr lang="en-GB" sz="2800" dirty="0">
                          <a:latin typeface="OpenDyslexic" panose="00000500000000000000" pitchFamily="50" charset="0"/>
                        </a:rPr>
                        <a:t>Tick one</a:t>
                      </a:r>
                    </a:p>
                  </a:txBody>
                  <a:tcPr/>
                </a:tc>
                <a:extLst>
                  <a:ext uri="{0D108BD9-81ED-4DB2-BD59-A6C34878D82A}">
                    <a16:rowId xmlns:a16="http://schemas.microsoft.com/office/drawing/2014/main" xmlns="" val="1789031775"/>
                  </a:ext>
                </a:extLst>
              </a:tr>
              <a:tr h="370840">
                <a:tc>
                  <a:txBody>
                    <a:bodyPr/>
                    <a:lstStyle/>
                    <a:p>
                      <a:r>
                        <a:rPr lang="en-GB" sz="2800" dirty="0">
                          <a:latin typeface="OpenDyslexic" panose="00000500000000000000" pitchFamily="50" charset="0"/>
                        </a:rPr>
                        <a:t>evaluate</a:t>
                      </a:r>
                    </a:p>
                  </a:txBody>
                  <a:tcPr/>
                </a:tc>
                <a:tc>
                  <a:txBody>
                    <a:bodyPr/>
                    <a:lstStyle/>
                    <a:p>
                      <a:endParaRPr lang="en-GB" sz="2800" dirty="0">
                        <a:latin typeface="OpenDyslexic" panose="00000500000000000000" pitchFamily="50" charset="0"/>
                      </a:endParaRPr>
                    </a:p>
                  </a:txBody>
                  <a:tcPr/>
                </a:tc>
                <a:extLst>
                  <a:ext uri="{0D108BD9-81ED-4DB2-BD59-A6C34878D82A}">
                    <a16:rowId xmlns:a16="http://schemas.microsoft.com/office/drawing/2014/main" xmlns="" val="1325509726"/>
                  </a:ext>
                </a:extLst>
              </a:tr>
              <a:tr h="370840">
                <a:tc>
                  <a:txBody>
                    <a:bodyPr/>
                    <a:lstStyle/>
                    <a:p>
                      <a:r>
                        <a:rPr lang="en-GB" sz="2800" dirty="0">
                          <a:latin typeface="OpenDyslexic" panose="00000500000000000000" pitchFamily="50" charset="0"/>
                        </a:rPr>
                        <a:t>determination</a:t>
                      </a:r>
                    </a:p>
                  </a:txBody>
                  <a:tcPr/>
                </a:tc>
                <a:tc>
                  <a:txBody>
                    <a:bodyPr/>
                    <a:lstStyle/>
                    <a:p>
                      <a:endParaRPr lang="en-GB" sz="2800">
                        <a:latin typeface="OpenDyslexic" panose="00000500000000000000" pitchFamily="50" charset="0"/>
                      </a:endParaRPr>
                    </a:p>
                  </a:txBody>
                  <a:tcPr/>
                </a:tc>
                <a:extLst>
                  <a:ext uri="{0D108BD9-81ED-4DB2-BD59-A6C34878D82A}">
                    <a16:rowId xmlns:a16="http://schemas.microsoft.com/office/drawing/2014/main" xmlns="" val="3189523549"/>
                  </a:ext>
                </a:extLst>
              </a:tr>
              <a:tr h="185420">
                <a:tc>
                  <a:txBody>
                    <a:bodyPr/>
                    <a:lstStyle/>
                    <a:p>
                      <a:r>
                        <a:rPr lang="en-GB" sz="2800" dirty="0">
                          <a:latin typeface="OpenDyslexic" panose="00000500000000000000" pitchFamily="50" charset="0"/>
                        </a:rPr>
                        <a:t>exam</a:t>
                      </a:r>
                    </a:p>
                  </a:txBody>
                  <a:tcPr/>
                </a:tc>
                <a:tc>
                  <a:txBody>
                    <a:bodyPr/>
                    <a:lstStyle/>
                    <a:p>
                      <a:endParaRPr lang="en-GB" sz="2800" dirty="0">
                        <a:latin typeface="OpenDyslexic" panose="00000500000000000000" pitchFamily="50" charset="0"/>
                      </a:endParaRPr>
                    </a:p>
                  </a:txBody>
                  <a:tcPr/>
                </a:tc>
                <a:extLst>
                  <a:ext uri="{0D108BD9-81ED-4DB2-BD59-A6C34878D82A}">
                    <a16:rowId xmlns:a16="http://schemas.microsoft.com/office/drawing/2014/main" xmlns="" val="356831107"/>
                  </a:ext>
                </a:extLst>
              </a:tr>
              <a:tr h="0">
                <a:tc>
                  <a:txBody>
                    <a:bodyPr/>
                    <a:lstStyle/>
                    <a:p>
                      <a:r>
                        <a:rPr lang="en-GB" sz="2800" dirty="0">
                          <a:latin typeface="OpenDyslexic" panose="00000500000000000000" pitchFamily="50" charset="0"/>
                        </a:rPr>
                        <a:t>judgement</a:t>
                      </a:r>
                    </a:p>
                  </a:txBody>
                  <a:tcPr/>
                </a:tc>
                <a:tc>
                  <a:txBody>
                    <a:bodyPr/>
                    <a:lstStyle/>
                    <a:p>
                      <a:endParaRPr lang="en-GB" sz="2800" dirty="0">
                        <a:latin typeface="OpenDyslexic" panose="00000500000000000000" pitchFamily="50" charset="0"/>
                      </a:endParaRPr>
                    </a:p>
                  </a:txBody>
                  <a:tcPr/>
                </a:tc>
                <a:extLst>
                  <a:ext uri="{0D108BD9-81ED-4DB2-BD59-A6C34878D82A}">
                    <a16:rowId xmlns:a16="http://schemas.microsoft.com/office/drawing/2014/main" xmlns="" val="3866693158"/>
                  </a:ext>
                </a:extLst>
              </a:tr>
            </a:tbl>
          </a:graphicData>
        </a:graphic>
      </p:graphicFrame>
      <p:pic>
        <p:nvPicPr>
          <p:cNvPr id="9" name="Graphic 8" descr="Tick">
            <a:extLst>
              <a:ext uri="{FF2B5EF4-FFF2-40B4-BE49-F238E27FC236}">
                <a16:creationId xmlns:a16="http://schemas.microsoft.com/office/drawing/2014/main" xmlns="" id="{51539C9A-5E7A-4F34-B27F-4B95A2A6D2B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9341439" y="4549357"/>
            <a:ext cx="661214" cy="661214"/>
          </a:xfrm>
          <a:prstGeom prst="rect">
            <a:avLst/>
          </a:prstGeom>
        </p:spPr>
      </p:pic>
    </p:spTree>
    <p:extLst>
      <p:ext uri="{BB962C8B-B14F-4D97-AF65-F5344CB8AC3E}">
        <p14:creationId xmlns:p14="http://schemas.microsoft.com/office/powerpoint/2010/main" val="1432931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ssolv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FD15BFE6-636D-4F9D-98D2-4D47CA6F5EAC}"/>
              </a:ext>
            </a:extLst>
          </p:cNvPr>
          <p:cNvSpPr txBox="1">
            <a:spLocks/>
          </p:cNvSpPr>
          <p:nvPr/>
        </p:nvSpPr>
        <p:spPr>
          <a:xfrm>
            <a:off x="938104" y="321427"/>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100" b="1" dirty="0">
                <a:solidFill>
                  <a:srgbClr val="C00000"/>
                </a:solidFill>
                <a:latin typeface="OpenDyslexic" panose="00000500000000000000" pitchFamily="50" charset="0"/>
              </a:rPr>
              <a:t>Task 4: Vocabulary Synonyms</a:t>
            </a:r>
            <a:r>
              <a:rPr lang="en-GB" dirty="0">
                <a:latin typeface="OpenDyslexic" panose="00000500000000000000" pitchFamily="50" charset="0"/>
              </a:rPr>
              <a:t/>
            </a:r>
            <a:br>
              <a:rPr lang="en-GB" dirty="0">
                <a:latin typeface="OpenDyslexic" panose="00000500000000000000" pitchFamily="50" charset="0"/>
              </a:rPr>
            </a:br>
            <a:endParaRPr lang="en-GB" sz="3100" i="1" dirty="0">
              <a:latin typeface="OpenDyslexic" panose="00000500000000000000" pitchFamily="50" charset="0"/>
            </a:endParaRPr>
          </a:p>
        </p:txBody>
      </p:sp>
      <p:pic>
        <p:nvPicPr>
          <p:cNvPr id="6" name="Picture 5" descr="../../../Desktop/Visual%20Vipers/VIPERS%20images/Screen%20Shot%202017-03-20%20at%2011">
            <a:extLst>
              <a:ext uri="{FF2B5EF4-FFF2-40B4-BE49-F238E27FC236}">
                <a16:creationId xmlns:a16="http://schemas.microsoft.com/office/drawing/2014/main" xmlns="" id="{0CA5CDF1-CEA2-436B-A766-0297B34B76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0048" y="321427"/>
            <a:ext cx="920115" cy="767715"/>
          </a:xfrm>
          <a:prstGeom prst="ellipse">
            <a:avLst/>
          </a:prstGeom>
          <a:ln w="63500" cap="rnd">
            <a:solidFill>
              <a:srgbClr val="333333"/>
            </a:solidFill>
          </a:ln>
          <a:effectLst/>
        </p:spPr>
      </p:pic>
      <p:sp>
        <p:nvSpPr>
          <p:cNvPr id="7" name="TextBox 6">
            <a:extLst>
              <a:ext uri="{FF2B5EF4-FFF2-40B4-BE49-F238E27FC236}">
                <a16:creationId xmlns:a16="http://schemas.microsoft.com/office/drawing/2014/main" xmlns="" id="{EABB5324-5FEF-43DF-B5F8-2187085698FD}"/>
              </a:ext>
            </a:extLst>
          </p:cNvPr>
          <p:cNvSpPr txBox="1"/>
          <p:nvPr/>
        </p:nvSpPr>
        <p:spPr>
          <a:xfrm>
            <a:off x="1256447" y="1748590"/>
            <a:ext cx="10285314" cy="2800767"/>
          </a:xfrm>
          <a:prstGeom prst="rect">
            <a:avLst/>
          </a:prstGeom>
          <a:noFill/>
        </p:spPr>
        <p:txBody>
          <a:bodyPr wrap="square" rtlCol="0">
            <a:spAutoFit/>
          </a:bodyPr>
          <a:lstStyle/>
          <a:p>
            <a:r>
              <a:rPr lang="en-US" sz="2800" dirty="0">
                <a:latin typeface="OpenDyslexic" panose="00000500000000000000" pitchFamily="50" charset="0"/>
              </a:rPr>
              <a:t>She wandered over to the </a:t>
            </a:r>
            <a:r>
              <a:rPr lang="en-US" sz="2800" b="1" u="sng" dirty="0">
                <a:effectLst>
                  <a:outerShdw blurRad="38100" dist="38100" dir="2700000" algn="tl">
                    <a:srgbClr val="000000">
                      <a:alpha val="43137"/>
                    </a:srgbClr>
                  </a:outerShdw>
                </a:effectLst>
                <a:latin typeface="OpenDyslexic" panose="00000500000000000000" pitchFamily="50" charset="0"/>
              </a:rPr>
              <a:t>panoramic </a:t>
            </a:r>
            <a:r>
              <a:rPr lang="en-US" sz="2800" dirty="0">
                <a:latin typeface="OpenDyslexic" panose="00000500000000000000" pitchFamily="50" charset="0"/>
              </a:rPr>
              <a:t>window…</a:t>
            </a:r>
          </a:p>
          <a:p>
            <a:endParaRPr lang="en-US" sz="2800" dirty="0">
              <a:latin typeface="OpenDyslexic" panose="00000500000000000000" pitchFamily="50" charset="0"/>
            </a:endParaRPr>
          </a:p>
          <a:p>
            <a:r>
              <a:rPr lang="en-GB" sz="2800" dirty="0">
                <a:latin typeface="OpenDyslexic" panose="00000500000000000000" pitchFamily="50" charset="0"/>
              </a:rPr>
              <a:t>What does the word </a:t>
            </a:r>
            <a:r>
              <a:rPr lang="en-GB" sz="2800" i="1" dirty="0">
                <a:latin typeface="OpenDyslexic" panose="00000500000000000000" pitchFamily="50" charset="0"/>
              </a:rPr>
              <a:t>panoramic</a:t>
            </a:r>
            <a:r>
              <a:rPr lang="en-GB" sz="2800" dirty="0">
                <a:latin typeface="OpenDyslexic" panose="00000500000000000000" pitchFamily="50" charset="0"/>
              </a:rPr>
              <a:t> mean in this sentence?</a:t>
            </a:r>
          </a:p>
          <a:p>
            <a:r>
              <a:rPr lang="en-GB" sz="2800" dirty="0">
                <a:latin typeface="OpenDyslexic" panose="00000500000000000000" pitchFamily="50" charset="0"/>
              </a:rPr>
              <a:t>Tick </a:t>
            </a:r>
            <a:r>
              <a:rPr lang="en-GB" sz="2800" b="1" dirty="0">
                <a:latin typeface="OpenDyslexic" panose="00000500000000000000" pitchFamily="50" charset="0"/>
              </a:rPr>
              <a:t>one</a:t>
            </a:r>
            <a:r>
              <a:rPr lang="en-GB" sz="2800" dirty="0">
                <a:latin typeface="OpenDyslexic" panose="00000500000000000000" pitchFamily="50" charset="0"/>
              </a:rPr>
              <a:t>. </a:t>
            </a:r>
          </a:p>
          <a:p>
            <a:endParaRPr lang="en-GB" dirty="0"/>
          </a:p>
          <a:p>
            <a:endParaRPr lang="en-GB" dirty="0"/>
          </a:p>
        </p:txBody>
      </p:sp>
      <p:graphicFrame>
        <p:nvGraphicFramePr>
          <p:cNvPr id="8" name="Table 8">
            <a:extLst>
              <a:ext uri="{FF2B5EF4-FFF2-40B4-BE49-F238E27FC236}">
                <a16:creationId xmlns:a16="http://schemas.microsoft.com/office/drawing/2014/main" xmlns="" id="{04AC667F-3D7F-4A74-AD60-7768667B746F}"/>
              </a:ext>
            </a:extLst>
          </p:cNvPr>
          <p:cNvGraphicFramePr>
            <a:graphicFrameLocks noGrp="1"/>
          </p:cNvGraphicFramePr>
          <p:nvPr>
            <p:extLst>
              <p:ext uri="{D42A27DB-BD31-4B8C-83A1-F6EECF244321}">
                <p14:modId xmlns:p14="http://schemas.microsoft.com/office/powerpoint/2010/main" val="369837479"/>
              </p:ext>
            </p:extLst>
          </p:nvPr>
        </p:nvGraphicFramePr>
        <p:xfrm>
          <a:off x="1256447" y="3968999"/>
          <a:ext cx="9878914" cy="2590799"/>
        </p:xfrm>
        <a:graphic>
          <a:graphicData uri="http://schemas.openxmlformats.org/drawingml/2006/table">
            <a:tbl>
              <a:tblPr firstRow="1" bandRow="1">
                <a:tableStyleId>{00A15C55-8517-42AA-B614-E9B94910E393}</a:tableStyleId>
              </a:tblPr>
              <a:tblGrid>
                <a:gridCol w="6902034">
                  <a:extLst>
                    <a:ext uri="{9D8B030D-6E8A-4147-A177-3AD203B41FA5}">
                      <a16:colId xmlns:a16="http://schemas.microsoft.com/office/drawing/2014/main" xmlns="" val="3965812320"/>
                    </a:ext>
                  </a:extLst>
                </a:gridCol>
                <a:gridCol w="2976880">
                  <a:extLst>
                    <a:ext uri="{9D8B030D-6E8A-4147-A177-3AD203B41FA5}">
                      <a16:colId xmlns:a16="http://schemas.microsoft.com/office/drawing/2014/main" xmlns="" val="4279216053"/>
                    </a:ext>
                  </a:extLst>
                </a:gridCol>
              </a:tblGrid>
              <a:tr h="0">
                <a:tc>
                  <a:txBody>
                    <a:bodyPr/>
                    <a:lstStyle/>
                    <a:p>
                      <a:endParaRPr lang="en-GB" sz="2800" dirty="0">
                        <a:latin typeface="OpenDyslexic" panose="00000500000000000000" pitchFamily="50" charset="0"/>
                      </a:endParaRPr>
                    </a:p>
                  </a:txBody>
                  <a:tcPr/>
                </a:tc>
                <a:tc>
                  <a:txBody>
                    <a:bodyPr/>
                    <a:lstStyle/>
                    <a:p>
                      <a:r>
                        <a:rPr lang="en-GB" sz="2800" dirty="0">
                          <a:latin typeface="OpenDyslexic" panose="00000500000000000000" pitchFamily="50" charset="0"/>
                        </a:rPr>
                        <a:t>Tick one</a:t>
                      </a:r>
                    </a:p>
                  </a:txBody>
                  <a:tcPr/>
                </a:tc>
                <a:extLst>
                  <a:ext uri="{0D108BD9-81ED-4DB2-BD59-A6C34878D82A}">
                    <a16:rowId xmlns:a16="http://schemas.microsoft.com/office/drawing/2014/main" xmlns="" val="1789031775"/>
                  </a:ext>
                </a:extLst>
              </a:tr>
              <a:tr h="370840">
                <a:tc>
                  <a:txBody>
                    <a:bodyPr/>
                    <a:lstStyle/>
                    <a:p>
                      <a:r>
                        <a:rPr lang="en-GB" sz="2800" dirty="0">
                          <a:latin typeface="OpenDyslexic" panose="00000500000000000000" pitchFamily="50" charset="0"/>
                        </a:rPr>
                        <a:t>parcel</a:t>
                      </a:r>
                    </a:p>
                  </a:txBody>
                  <a:tcPr/>
                </a:tc>
                <a:tc>
                  <a:txBody>
                    <a:bodyPr/>
                    <a:lstStyle/>
                    <a:p>
                      <a:endParaRPr lang="en-GB" sz="2800" dirty="0">
                        <a:latin typeface="OpenDyslexic" panose="00000500000000000000" pitchFamily="50" charset="0"/>
                      </a:endParaRPr>
                    </a:p>
                  </a:txBody>
                  <a:tcPr/>
                </a:tc>
                <a:extLst>
                  <a:ext uri="{0D108BD9-81ED-4DB2-BD59-A6C34878D82A}">
                    <a16:rowId xmlns:a16="http://schemas.microsoft.com/office/drawing/2014/main" xmlns="" val="1325509726"/>
                  </a:ext>
                </a:extLst>
              </a:tr>
              <a:tr h="370840">
                <a:tc>
                  <a:txBody>
                    <a:bodyPr/>
                    <a:lstStyle/>
                    <a:p>
                      <a:r>
                        <a:rPr lang="en-GB" sz="2800" dirty="0">
                          <a:latin typeface="OpenDyslexic" panose="00000500000000000000" pitchFamily="50" charset="0"/>
                        </a:rPr>
                        <a:t>narrow</a:t>
                      </a:r>
                    </a:p>
                  </a:txBody>
                  <a:tcPr/>
                </a:tc>
                <a:tc>
                  <a:txBody>
                    <a:bodyPr/>
                    <a:lstStyle/>
                    <a:p>
                      <a:endParaRPr lang="en-GB" sz="2800">
                        <a:latin typeface="OpenDyslexic" panose="00000500000000000000" pitchFamily="50" charset="0"/>
                      </a:endParaRPr>
                    </a:p>
                  </a:txBody>
                  <a:tcPr/>
                </a:tc>
                <a:extLst>
                  <a:ext uri="{0D108BD9-81ED-4DB2-BD59-A6C34878D82A}">
                    <a16:rowId xmlns:a16="http://schemas.microsoft.com/office/drawing/2014/main" xmlns="" val="3189523549"/>
                  </a:ext>
                </a:extLst>
              </a:tr>
              <a:tr h="185420">
                <a:tc>
                  <a:txBody>
                    <a:bodyPr/>
                    <a:lstStyle/>
                    <a:p>
                      <a:r>
                        <a:rPr lang="en-GB" sz="2800" dirty="0">
                          <a:latin typeface="OpenDyslexic" panose="00000500000000000000" pitchFamily="50" charset="0"/>
                        </a:rPr>
                        <a:t>sweeping</a:t>
                      </a:r>
                    </a:p>
                  </a:txBody>
                  <a:tcPr/>
                </a:tc>
                <a:tc>
                  <a:txBody>
                    <a:bodyPr/>
                    <a:lstStyle/>
                    <a:p>
                      <a:endParaRPr lang="en-GB" sz="2800" dirty="0">
                        <a:latin typeface="OpenDyslexic" panose="00000500000000000000" pitchFamily="50" charset="0"/>
                      </a:endParaRPr>
                    </a:p>
                  </a:txBody>
                  <a:tcPr/>
                </a:tc>
                <a:extLst>
                  <a:ext uri="{0D108BD9-81ED-4DB2-BD59-A6C34878D82A}">
                    <a16:rowId xmlns:a16="http://schemas.microsoft.com/office/drawing/2014/main" xmlns="" val="356831107"/>
                  </a:ext>
                </a:extLst>
              </a:tr>
              <a:tr h="0">
                <a:tc>
                  <a:txBody>
                    <a:bodyPr/>
                    <a:lstStyle/>
                    <a:p>
                      <a:r>
                        <a:rPr lang="en-GB" sz="2800" dirty="0">
                          <a:latin typeface="OpenDyslexic" panose="00000500000000000000" pitchFamily="50" charset="0"/>
                        </a:rPr>
                        <a:t>glass</a:t>
                      </a:r>
                    </a:p>
                  </a:txBody>
                  <a:tcPr/>
                </a:tc>
                <a:tc>
                  <a:txBody>
                    <a:bodyPr/>
                    <a:lstStyle/>
                    <a:p>
                      <a:endParaRPr lang="en-GB" sz="2800" dirty="0">
                        <a:latin typeface="OpenDyslexic" panose="00000500000000000000" pitchFamily="50" charset="0"/>
                      </a:endParaRPr>
                    </a:p>
                  </a:txBody>
                  <a:tcPr/>
                </a:tc>
                <a:extLst>
                  <a:ext uri="{0D108BD9-81ED-4DB2-BD59-A6C34878D82A}">
                    <a16:rowId xmlns:a16="http://schemas.microsoft.com/office/drawing/2014/main" xmlns="" val="3866693158"/>
                  </a:ext>
                </a:extLst>
              </a:tr>
            </a:tbl>
          </a:graphicData>
        </a:graphic>
      </p:graphicFrame>
      <p:pic>
        <p:nvPicPr>
          <p:cNvPr id="9" name="Graphic 8" descr="Tick">
            <a:extLst>
              <a:ext uri="{FF2B5EF4-FFF2-40B4-BE49-F238E27FC236}">
                <a16:creationId xmlns:a16="http://schemas.microsoft.com/office/drawing/2014/main" xmlns="" id="{51539C9A-5E7A-4F34-B27F-4B95A2A6D2B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8617850" y="5510783"/>
            <a:ext cx="582671" cy="582671"/>
          </a:xfrm>
          <a:prstGeom prst="rect">
            <a:avLst/>
          </a:prstGeom>
        </p:spPr>
      </p:pic>
    </p:spTree>
    <p:extLst>
      <p:ext uri="{BB962C8B-B14F-4D97-AF65-F5344CB8AC3E}">
        <p14:creationId xmlns:p14="http://schemas.microsoft.com/office/powerpoint/2010/main" val="37769413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ssolv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FD15BFE6-636D-4F9D-98D2-4D47CA6F5EAC}"/>
              </a:ext>
            </a:extLst>
          </p:cNvPr>
          <p:cNvSpPr txBox="1">
            <a:spLocks/>
          </p:cNvSpPr>
          <p:nvPr/>
        </p:nvSpPr>
        <p:spPr>
          <a:xfrm>
            <a:off x="938104" y="321427"/>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100" b="1" dirty="0">
                <a:solidFill>
                  <a:srgbClr val="C00000"/>
                </a:solidFill>
                <a:latin typeface="OpenDyslexic" panose="00000500000000000000" pitchFamily="50" charset="0"/>
              </a:rPr>
              <a:t>Task 4: Vocabulary Synonyms</a:t>
            </a:r>
            <a:r>
              <a:rPr lang="en-GB" dirty="0">
                <a:latin typeface="OpenDyslexic" panose="00000500000000000000" pitchFamily="50" charset="0"/>
              </a:rPr>
              <a:t/>
            </a:r>
            <a:br>
              <a:rPr lang="en-GB" dirty="0">
                <a:latin typeface="OpenDyslexic" panose="00000500000000000000" pitchFamily="50" charset="0"/>
              </a:rPr>
            </a:br>
            <a:endParaRPr lang="en-GB" sz="3100" i="1" dirty="0">
              <a:latin typeface="OpenDyslexic" panose="00000500000000000000" pitchFamily="50" charset="0"/>
            </a:endParaRPr>
          </a:p>
        </p:txBody>
      </p:sp>
      <p:pic>
        <p:nvPicPr>
          <p:cNvPr id="6" name="Picture 5" descr="../../../Desktop/Visual%20Vipers/VIPERS%20images/Screen%20Shot%202017-03-20%20at%2011">
            <a:extLst>
              <a:ext uri="{FF2B5EF4-FFF2-40B4-BE49-F238E27FC236}">
                <a16:creationId xmlns:a16="http://schemas.microsoft.com/office/drawing/2014/main" xmlns="" id="{0CA5CDF1-CEA2-436B-A766-0297B34B76C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0048" y="321427"/>
            <a:ext cx="920115" cy="767715"/>
          </a:xfrm>
          <a:prstGeom prst="ellipse">
            <a:avLst/>
          </a:prstGeom>
          <a:ln w="63500" cap="rnd">
            <a:solidFill>
              <a:srgbClr val="333333"/>
            </a:solidFill>
          </a:ln>
          <a:effectLst/>
        </p:spPr>
      </p:pic>
      <p:sp>
        <p:nvSpPr>
          <p:cNvPr id="7" name="TextBox 6">
            <a:extLst>
              <a:ext uri="{FF2B5EF4-FFF2-40B4-BE49-F238E27FC236}">
                <a16:creationId xmlns:a16="http://schemas.microsoft.com/office/drawing/2014/main" xmlns="" id="{EABB5324-5FEF-43DF-B5F8-2187085698FD}"/>
              </a:ext>
            </a:extLst>
          </p:cNvPr>
          <p:cNvSpPr txBox="1"/>
          <p:nvPr/>
        </p:nvSpPr>
        <p:spPr>
          <a:xfrm>
            <a:off x="1256447" y="1748590"/>
            <a:ext cx="10285314" cy="2800767"/>
          </a:xfrm>
          <a:prstGeom prst="rect">
            <a:avLst/>
          </a:prstGeom>
          <a:noFill/>
        </p:spPr>
        <p:txBody>
          <a:bodyPr wrap="square" rtlCol="0">
            <a:spAutoFit/>
          </a:bodyPr>
          <a:lstStyle/>
          <a:p>
            <a:r>
              <a:rPr lang="en-US" sz="2800" dirty="0">
                <a:latin typeface="OpenDyslexic" panose="00000500000000000000" pitchFamily="50" charset="0"/>
              </a:rPr>
              <a:t>Dr </a:t>
            </a:r>
            <a:r>
              <a:rPr lang="en-US" sz="2800" dirty="0" err="1">
                <a:latin typeface="OpenDyslexic" panose="00000500000000000000" pitchFamily="50" charset="0"/>
              </a:rPr>
              <a:t>Bigby</a:t>
            </a:r>
            <a:r>
              <a:rPr lang="en-US" sz="2800" dirty="0">
                <a:latin typeface="OpenDyslexic" panose="00000500000000000000" pitchFamily="50" charset="0"/>
              </a:rPr>
              <a:t> threw the coffee away and </a:t>
            </a:r>
            <a:r>
              <a:rPr lang="en-US" sz="2800" b="1" u="sng" dirty="0">
                <a:effectLst>
                  <a:outerShdw blurRad="38100" dist="38100" dir="2700000" algn="tl">
                    <a:srgbClr val="000000">
                      <a:alpha val="43137"/>
                    </a:srgbClr>
                  </a:outerShdw>
                </a:effectLst>
                <a:latin typeface="OpenDyslexic" panose="00000500000000000000" pitchFamily="50" charset="0"/>
              </a:rPr>
              <a:t>braced</a:t>
            </a:r>
            <a:r>
              <a:rPr lang="en-US" sz="2800" dirty="0">
                <a:latin typeface="OpenDyslexic" panose="00000500000000000000" pitchFamily="50" charset="0"/>
              </a:rPr>
              <a:t> herself for impact. </a:t>
            </a:r>
          </a:p>
          <a:p>
            <a:endParaRPr lang="en-US" sz="2800" dirty="0">
              <a:latin typeface="OpenDyslexic" panose="00000500000000000000" pitchFamily="50" charset="0"/>
            </a:endParaRPr>
          </a:p>
          <a:p>
            <a:r>
              <a:rPr lang="en-GB" sz="2800" dirty="0">
                <a:latin typeface="OpenDyslexic" panose="00000500000000000000" pitchFamily="50" charset="0"/>
              </a:rPr>
              <a:t>What does the word </a:t>
            </a:r>
            <a:r>
              <a:rPr lang="en-GB" sz="2800" i="1" dirty="0">
                <a:latin typeface="OpenDyslexic" panose="00000500000000000000" pitchFamily="50" charset="0"/>
              </a:rPr>
              <a:t>braced</a:t>
            </a:r>
            <a:r>
              <a:rPr lang="en-GB" sz="2800" dirty="0">
                <a:latin typeface="OpenDyslexic" panose="00000500000000000000" pitchFamily="50" charset="0"/>
              </a:rPr>
              <a:t> mean in this sentence?</a:t>
            </a:r>
          </a:p>
          <a:p>
            <a:r>
              <a:rPr lang="en-GB" sz="2800" dirty="0">
                <a:latin typeface="OpenDyslexic" panose="00000500000000000000" pitchFamily="50" charset="0"/>
              </a:rPr>
              <a:t>Tick </a:t>
            </a:r>
            <a:r>
              <a:rPr lang="en-GB" sz="2800" b="1" dirty="0">
                <a:latin typeface="OpenDyslexic" panose="00000500000000000000" pitchFamily="50" charset="0"/>
              </a:rPr>
              <a:t>one</a:t>
            </a:r>
            <a:r>
              <a:rPr lang="en-GB" sz="2800" dirty="0">
                <a:latin typeface="OpenDyslexic" panose="00000500000000000000" pitchFamily="50" charset="0"/>
              </a:rPr>
              <a:t>. </a:t>
            </a:r>
          </a:p>
          <a:p>
            <a:endParaRPr lang="en-GB" dirty="0"/>
          </a:p>
          <a:p>
            <a:endParaRPr lang="en-GB" dirty="0"/>
          </a:p>
        </p:txBody>
      </p:sp>
      <p:graphicFrame>
        <p:nvGraphicFramePr>
          <p:cNvPr id="8" name="Table 8">
            <a:extLst>
              <a:ext uri="{FF2B5EF4-FFF2-40B4-BE49-F238E27FC236}">
                <a16:creationId xmlns:a16="http://schemas.microsoft.com/office/drawing/2014/main" xmlns="" id="{04AC667F-3D7F-4A74-AD60-7768667B746F}"/>
              </a:ext>
            </a:extLst>
          </p:cNvPr>
          <p:cNvGraphicFramePr>
            <a:graphicFrameLocks noGrp="1"/>
          </p:cNvGraphicFramePr>
          <p:nvPr>
            <p:extLst>
              <p:ext uri="{D42A27DB-BD31-4B8C-83A1-F6EECF244321}">
                <p14:modId xmlns:p14="http://schemas.microsoft.com/office/powerpoint/2010/main" val="1766612067"/>
              </p:ext>
            </p:extLst>
          </p:nvPr>
        </p:nvGraphicFramePr>
        <p:xfrm>
          <a:off x="1256447" y="3968999"/>
          <a:ext cx="9878914" cy="2590799"/>
        </p:xfrm>
        <a:graphic>
          <a:graphicData uri="http://schemas.openxmlformats.org/drawingml/2006/table">
            <a:tbl>
              <a:tblPr firstRow="1" bandRow="1">
                <a:tableStyleId>{00A15C55-8517-42AA-B614-E9B94910E393}</a:tableStyleId>
              </a:tblPr>
              <a:tblGrid>
                <a:gridCol w="6902034">
                  <a:extLst>
                    <a:ext uri="{9D8B030D-6E8A-4147-A177-3AD203B41FA5}">
                      <a16:colId xmlns:a16="http://schemas.microsoft.com/office/drawing/2014/main" xmlns="" val="3965812320"/>
                    </a:ext>
                  </a:extLst>
                </a:gridCol>
                <a:gridCol w="2976880">
                  <a:extLst>
                    <a:ext uri="{9D8B030D-6E8A-4147-A177-3AD203B41FA5}">
                      <a16:colId xmlns:a16="http://schemas.microsoft.com/office/drawing/2014/main" xmlns="" val="4279216053"/>
                    </a:ext>
                  </a:extLst>
                </a:gridCol>
              </a:tblGrid>
              <a:tr h="0">
                <a:tc>
                  <a:txBody>
                    <a:bodyPr/>
                    <a:lstStyle/>
                    <a:p>
                      <a:endParaRPr lang="en-GB" sz="2800" dirty="0">
                        <a:latin typeface="OpenDyslexic" panose="00000500000000000000" pitchFamily="50" charset="0"/>
                      </a:endParaRPr>
                    </a:p>
                  </a:txBody>
                  <a:tcPr/>
                </a:tc>
                <a:tc>
                  <a:txBody>
                    <a:bodyPr/>
                    <a:lstStyle/>
                    <a:p>
                      <a:r>
                        <a:rPr lang="en-GB" sz="2800" dirty="0">
                          <a:latin typeface="OpenDyslexic" panose="00000500000000000000" pitchFamily="50" charset="0"/>
                        </a:rPr>
                        <a:t>Tick one</a:t>
                      </a:r>
                    </a:p>
                  </a:txBody>
                  <a:tcPr/>
                </a:tc>
                <a:extLst>
                  <a:ext uri="{0D108BD9-81ED-4DB2-BD59-A6C34878D82A}">
                    <a16:rowId xmlns:a16="http://schemas.microsoft.com/office/drawing/2014/main" xmlns="" val="1789031775"/>
                  </a:ext>
                </a:extLst>
              </a:tr>
              <a:tr h="370840">
                <a:tc>
                  <a:txBody>
                    <a:bodyPr/>
                    <a:lstStyle/>
                    <a:p>
                      <a:r>
                        <a:rPr lang="en-GB" sz="2800" dirty="0">
                          <a:latin typeface="OpenDyslexic" panose="00000500000000000000" pitchFamily="50" charset="0"/>
                        </a:rPr>
                        <a:t>carry</a:t>
                      </a:r>
                    </a:p>
                  </a:txBody>
                  <a:tcPr/>
                </a:tc>
                <a:tc>
                  <a:txBody>
                    <a:bodyPr/>
                    <a:lstStyle/>
                    <a:p>
                      <a:endParaRPr lang="en-GB" sz="2800" dirty="0">
                        <a:latin typeface="OpenDyslexic" panose="00000500000000000000" pitchFamily="50" charset="0"/>
                      </a:endParaRPr>
                    </a:p>
                  </a:txBody>
                  <a:tcPr/>
                </a:tc>
                <a:extLst>
                  <a:ext uri="{0D108BD9-81ED-4DB2-BD59-A6C34878D82A}">
                    <a16:rowId xmlns:a16="http://schemas.microsoft.com/office/drawing/2014/main" xmlns="" val="1325509726"/>
                  </a:ext>
                </a:extLst>
              </a:tr>
              <a:tr h="370840">
                <a:tc>
                  <a:txBody>
                    <a:bodyPr/>
                    <a:lstStyle/>
                    <a:p>
                      <a:r>
                        <a:rPr lang="en-GB" sz="2800" dirty="0">
                          <a:latin typeface="OpenDyslexic" panose="00000500000000000000" pitchFamily="50" charset="0"/>
                        </a:rPr>
                        <a:t>steadied</a:t>
                      </a:r>
                    </a:p>
                  </a:txBody>
                  <a:tcPr/>
                </a:tc>
                <a:tc>
                  <a:txBody>
                    <a:bodyPr/>
                    <a:lstStyle/>
                    <a:p>
                      <a:endParaRPr lang="en-GB" sz="2800">
                        <a:latin typeface="OpenDyslexic" panose="00000500000000000000" pitchFamily="50" charset="0"/>
                      </a:endParaRPr>
                    </a:p>
                  </a:txBody>
                  <a:tcPr/>
                </a:tc>
                <a:extLst>
                  <a:ext uri="{0D108BD9-81ED-4DB2-BD59-A6C34878D82A}">
                    <a16:rowId xmlns:a16="http://schemas.microsoft.com/office/drawing/2014/main" xmlns="" val="3189523549"/>
                  </a:ext>
                </a:extLst>
              </a:tr>
              <a:tr h="185420">
                <a:tc>
                  <a:txBody>
                    <a:bodyPr/>
                    <a:lstStyle/>
                    <a:p>
                      <a:r>
                        <a:rPr lang="en-GB" sz="2800" dirty="0">
                          <a:latin typeface="OpenDyslexic" panose="00000500000000000000" pitchFamily="50" charset="0"/>
                        </a:rPr>
                        <a:t>scaffold</a:t>
                      </a:r>
                    </a:p>
                  </a:txBody>
                  <a:tcPr/>
                </a:tc>
                <a:tc>
                  <a:txBody>
                    <a:bodyPr/>
                    <a:lstStyle/>
                    <a:p>
                      <a:endParaRPr lang="en-GB" sz="2800" dirty="0">
                        <a:latin typeface="OpenDyslexic" panose="00000500000000000000" pitchFamily="50" charset="0"/>
                      </a:endParaRPr>
                    </a:p>
                  </a:txBody>
                  <a:tcPr/>
                </a:tc>
                <a:extLst>
                  <a:ext uri="{0D108BD9-81ED-4DB2-BD59-A6C34878D82A}">
                    <a16:rowId xmlns:a16="http://schemas.microsoft.com/office/drawing/2014/main" xmlns="" val="356831107"/>
                  </a:ext>
                </a:extLst>
              </a:tr>
              <a:tr h="0">
                <a:tc>
                  <a:txBody>
                    <a:bodyPr/>
                    <a:lstStyle/>
                    <a:p>
                      <a:r>
                        <a:rPr lang="en-GB" sz="2800" dirty="0">
                          <a:latin typeface="OpenDyslexic" panose="00000500000000000000" pitchFamily="50" charset="0"/>
                        </a:rPr>
                        <a:t>groaned</a:t>
                      </a:r>
                    </a:p>
                  </a:txBody>
                  <a:tcPr/>
                </a:tc>
                <a:tc>
                  <a:txBody>
                    <a:bodyPr/>
                    <a:lstStyle/>
                    <a:p>
                      <a:endParaRPr lang="en-GB" sz="2800" dirty="0">
                        <a:latin typeface="OpenDyslexic" panose="00000500000000000000" pitchFamily="50" charset="0"/>
                      </a:endParaRPr>
                    </a:p>
                  </a:txBody>
                  <a:tcPr/>
                </a:tc>
                <a:extLst>
                  <a:ext uri="{0D108BD9-81ED-4DB2-BD59-A6C34878D82A}">
                    <a16:rowId xmlns:a16="http://schemas.microsoft.com/office/drawing/2014/main" xmlns="" val="3866693158"/>
                  </a:ext>
                </a:extLst>
              </a:tr>
            </a:tbl>
          </a:graphicData>
        </a:graphic>
      </p:graphicFrame>
      <p:pic>
        <p:nvPicPr>
          <p:cNvPr id="9" name="Graphic 8" descr="Tick">
            <a:extLst>
              <a:ext uri="{FF2B5EF4-FFF2-40B4-BE49-F238E27FC236}">
                <a16:creationId xmlns:a16="http://schemas.microsoft.com/office/drawing/2014/main" xmlns="" id="{51539C9A-5E7A-4F34-B27F-4B95A2A6D2B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8533690" y="4998719"/>
            <a:ext cx="585275" cy="585275"/>
          </a:xfrm>
          <a:prstGeom prst="rect">
            <a:avLst/>
          </a:prstGeom>
        </p:spPr>
      </p:pic>
    </p:spTree>
    <p:extLst>
      <p:ext uri="{BB962C8B-B14F-4D97-AF65-F5344CB8AC3E}">
        <p14:creationId xmlns:p14="http://schemas.microsoft.com/office/powerpoint/2010/main" val="25684101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ssolv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D2030F-0C85-4D5A-9162-1F56C6DF29F1}"/>
              </a:ext>
            </a:extLst>
          </p:cNvPr>
          <p:cNvSpPr>
            <a:spLocks noGrp="1"/>
          </p:cNvSpPr>
          <p:nvPr>
            <p:ph type="title"/>
          </p:nvPr>
        </p:nvSpPr>
        <p:spPr>
          <a:xfrm>
            <a:off x="838200" y="680085"/>
            <a:ext cx="10515600" cy="1325563"/>
          </a:xfrm>
        </p:spPr>
        <p:txBody>
          <a:bodyPr>
            <a:normAutofit fontScale="90000"/>
          </a:bodyPr>
          <a:lstStyle/>
          <a:p>
            <a:pPr algn="ctr"/>
            <a:r>
              <a:rPr lang="en-GB" b="1" dirty="0">
                <a:solidFill>
                  <a:srgbClr val="C00000"/>
                </a:solidFill>
                <a:latin typeface="OpenDyslexic" panose="00000500000000000000" pitchFamily="50" charset="0"/>
              </a:rPr>
              <a:t>Task 5: True or false?</a:t>
            </a:r>
            <a:r>
              <a:rPr lang="en-GB" dirty="0">
                <a:solidFill>
                  <a:srgbClr val="C00000"/>
                </a:solidFill>
                <a:latin typeface="OpenDyslexic" panose="00000500000000000000" pitchFamily="50" charset="0"/>
              </a:rPr>
              <a:t/>
            </a:r>
            <a:br>
              <a:rPr lang="en-GB" dirty="0">
                <a:solidFill>
                  <a:srgbClr val="C00000"/>
                </a:solidFill>
                <a:latin typeface="OpenDyslexic" panose="00000500000000000000" pitchFamily="50" charset="0"/>
              </a:rPr>
            </a:br>
            <a:r>
              <a:rPr lang="en-GB" dirty="0">
                <a:latin typeface="OpenDyslexic" panose="00000500000000000000" pitchFamily="50" charset="0"/>
              </a:rPr>
              <a:t/>
            </a:r>
            <a:br>
              <a:rPr lang="en-GB" dirty="0">
                <a:latin typeface="OpenDyslexic" panose="00000500000000000000" pitchFamily="50" charset="0"/>
              </a:rPr>
            </a:br>
            <a:r>
              <a:rPr lang="en-GB" sz="3100" i="1" dirty="0">
                <a:latin typeface="OpenDyslexic" panose="00000500000000000000" pitchFamily="50" charset="0"/>
              </a:rPr>
              <a:t>Using information from the text, tick one box in each row to show whether  each statement is true or false.</a:t>
            </a:r>
          </a:p>
        </p:txBody>
      </p:sp>
      <p:sp>
        <p:nvSpPr>
          <p:cNvPr id="6" name="Footer Placeholder 5">
            <a:extLst>
              <a:ext uri="{FF2B5EF4-FFF2-40B4-BE49-F238E27FC236}">
                <a16:creationId xmlns:a16="http://schemas.microsoft.com/office/drawing/2014/main" xmlns="" id="{179A5B31-F608-41D5-AC44-282C19B0E8D9}"/>
              </a:ext>
            </a:extLst>
          </p:cNvPr>
          <p:cNvSpPr>
            <a:spLocks noGrp="1"/>
          </p:cNvSpPr>
          <p:nvPr>
            <p:ph type="ftr" sz="quarter" idx="11"/>
          </p:nvPr>
        </p:nvSpPr>
        <p:spPr/>
        <p:txBody>
          <a:bodyPr/>
          <a:lstStyle/>
          <a:p>
            <a:r>
              <a:rPr lang="en-GB"/>
              <a:t>© The Literacy Shed</a:t>
            </a:r>
          </a:p>
        </p:txBody>
      </p:sp>
      <p:pic>
        <p:nvPicPr>
          <p:cNvPr id="7" name="Picture 6" descr="../../../Desktop/Visual%20Vipers/VIPERS%20images/Screen%20Shot%202017-03-20%20at%2011">
            <a:extLst>
              <a:ext uri="{FF2B5EF4-FFF2-40B4-BE49-F238E27FC236}">
                <a16:creationId xmlns:a16="http://schemas.microsoft.com/office/drawing/2014/main" xmlns="" id="{C0EEC15E-553F-4D09-9837-823835346A3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9920" y="274320"/>
            <a:ext cx="1030605" cy="811530"/>
          </a:xfrm>
          <a:prstGeom prst="ellipse">
            <a:avLst/>
          </a:prstGeom>
          <a:ln w="635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graphicFrame>
        <p:nvGraphicFramePr>
          <p:cNvPr id="3" name="Table 7">
            <a:extLst>
              <a:ext uri="{FF2B5EF4-FFF2-40B4-BE49-F238E27FC236}">
                <a16:creationId xmlns:a16="http://schemas.microsoft.com/office/drawing/2014/main" xmlns="" id="{4D328DDD-A7A9-4A4D-8983-FA7BA9DBEF32}"/>
              </a:ext>
            </a:extLst>
          </p:cNvPr>
          <p:cNvGraphicFramePr>
            <a:graphicFrameLocks noGrp="1"/>
          </p:cNvGraphicFramePr>
          <p:nvPr>
            <p:extLst>
              <p:ext uri="{D42A27DB-BD31-4B8C-83A1-F6EECF244321}">
                <p14:modId xmlns:p14="http://schemas.microsoft.com/office/powerpoint/2010/main" val="1010560493"/>
              </p:ext>
            </p:extLst>
          </p:nvPr>
        </p:nvGraphicFramePr>
        <p:xfrm>
          <a:off x="721360" y="2499360"/>
          <a:ext cx="10607040" cy="3642995"/>
        </p:xfrm>
        <a:graphic>
          <a:graphicData uri="http://schemas.openxmlformats.org/drawingml/2006/table">
            <a:tbl>
              <a:tblPr firstRow="1" bandRow="1">
                <a:tableStyleId>{00A15C55-8517-42AA-B614-E9B94910E393}</a:tableStyleId>
              </a:tblPr>
              <a:tblGrid>
                <a:gridCol w="6112348">
                  <a:extLst>
                    <a:ext uri="{9D8B030D-6E8A-4147-A177-3AD203B41FA5}">
                      <a16:colId xmlns:a16="http://schemas.microsoft.com/office/drawing/2014/main" xmlns="" val="3011569777"/>
                    </a:ext>
                  </a:extLst>
                </a:gridCol>
                <a:gridCol w="2366770">
                  <a:extLst>
                    <a:ext uri="{9D8B030D-6E8A-4147-A177-3AD203B41FA5}">
                      <a16:colId xmlns:a16="http://schemas.microsoft.com/office/drawing/2014/main" xmlns="" val="1475674683"/>
                    </a:ext>
                  </a:extLst>
                </a:gridCol>
                <a:gridCol w="2127922">
                  <a:extLst>
                    <a:ext uri="{9D8B030D-6E8A-4147-A177-3AD203B41FA5}">
                      <a16:colId xmlns:a16="http://schemas.microsoft.com/office/drawing/2014/main" xmlns="" val="1756313162"/>
                    </a:ext>
                  </a:extLst>
                </a:gridCol>
              </a:tblGrid>
              <a:tr h="728599">
                <a:tc>
                  <a:txBody>
                    <a:bodyPr/>
                    <a:lstStyle/>
                    <a:p>
                      <a:r>
                        <a:rPr lang="en-GB" sz="2000" dirty="0">
                          <a:solidFill>
                            <a:schemeClr val="tx1"/>
                          </a:solidFill>
                          <a:latin typeface="OpenDyslexic" panose="00000500000000000000" pitchFamily="50" charset="0"/>
                        </a:rPr>
                        <a:t>STATEMENT</a:t>
                      </a:r>
                    </a:p>
                  </a:txBody>
                  <a:tcPr/>
                </a:tc>
                <a:tc>
                  <a:txBody>
                    <a:bodyPr/>
                    <a:lstStyle/>
                    <a:p>
                      <a:r>
                        <a:rPr lang="en-GB" sz="2000" dirty="0">
                          <a:solidFill>
                            <a:schemeClr val="tx1"/>
                          </a:solidFill>
                          <a:latin typeface="OpenDyslexic" panose="00000500000000000000" pitchFamily="50" charset="0"/>
                        </a:rPr>
                        <a:t>TRUE</a:t>
                      </a:r>
                    </a:p>
                  </a:txBody>
                  <a:tcPr/>
                </a:tc>
                <a:tc>
                  <a:txBody>
                    <a:bodyPr/>
                    <a:lstStyle/>
                    <a:p>
                      <a:r>
                        <a:rPr lang="en-GB" sz="2000" dirty="0">
                          <a:solidFill>
                            <a:schemeClr val="tx1"/>
                          </a:solidFill>
                          <a:latin typeface="OpenDyslexic" panose="00000500000000000000" pitchFamily="50" charset="0"/>
                        </a:rPr>
                        <a:t>FALSE</a:t>
                      </a:r>
                    </a:p>
                  </a:txBody>
                  <a:tcPr/>
                </a:tc>
                <a:extLst>
                  <a:ext uri="{0D108BD9-81ED-4DB2-BD59-A6C34878D82A}">
                    <a16:rowId xmlns:a16="http://schemas.microsoft.com/office/drawing/2014/main" xmlns="" val="2978194303"/>
                  </a:ext>
                </a:extLst>
              </a:tr>
              <a:tr h="728599">
                <a:tc>
                  <a:txBody>
                    <a:bodyPr/>
                    <a:lstStyle/>
                    <a:p>
                      <a:r>
                        <a:rPr lang="en-GB" sz="2000" dirty="0">
                          <a:solidFill>
                            <a:schemeClr val="tx1"/>
                          </a:solidFill>
                          <a:latin typeface="OpenDyslexic" panose="00000500000000000000" pitchFamily="50" charset="0"/>
                        </a:rPr>
                        <a:t>Earth is habitable.</a:t>
                      </a:r>
                    </a:p>
                  </a:txBody>
                  <a:tcPr/>
                </a:tc>
                <a:tc>
                  <a:txBody>
                    <a:bodyPr/>
                    <a:lstStyle/>
                    <a:p>
                      <a:endParaRPr lang="en-GB" sz="2000">
                        <a:solidFill>
                          <a:schemeClr val="tx1"/>
                        </a:solidFill>
                        <a:latin typeface="OpenDyslexic" panose="00000500000000000000" pitchFamily="50" charset="0"/>
                      </a:endParaRPr>
                    </a:p>
                  </a:txBody>
                  <a:tcPr/>
                </a:tc>
                <a:tc>
                  <a:txBody>
                    <a:bodyPr/>
                    <a:lstStyle/>
                    <a:p>
                      <a:endParaRPr lang="en-GB" sz="2000" dirty="0">
                        <a:solidFill>
                          <a:schemeClr val="tx1"/>
                        </a:solidFill>
                        <a:latin typeface="OpenDyslexic" panose="00000500000000000000" pitchFamily="50" charset="0"/>
                      </a:endParaRPr>
                    </a:p>
                  </a:txBody>
                  <a:tcPr/>
                </a:tc>
                <a:extLst>
                  <a:ext uri="{0D108BD9-81ED-4DB2-BD59-A6C34878D82A}">
                    <a16:rowId xmlns:a16="http://schemas.microsoft.com/office/drawing/2014/main" xmlns="" val="787435256"/>
                  </a:ext>
                </a:extLst>
              </a:tr>
              <a:tr h="728599">
                <a:tc>
                  <a:txBody>
                    <a:bodyPr/>
                    <a:lstStyle/>
                    <a:p>
                      <a:r>
                        <a:rPr lang="en-GB" sz="2000" dirty="0">
                          <a:solidFill>
                            <a:schemeClr val="tx1"/>
                          </a:solidFill>
                          <a:latin typeface="OpenDyslexic" panose="00000500000000000000" pitchFamily="50" charset="0"/>
                        </a:rPr>
                        <a:t>Doctor Gwen </a:t>
                      </a:r>
                      <a:r>
                        <a:rPr lang="en-GB" sz="2000" dirty="0" err="1">
                          <a:solidFill>
                            <a:schemeClr val="tx1"/>
                          </a:solidFill>
                          <a:latin typeface="OpenDyslexic" panose="00000500000000000000" pitchFamily="50" charset="0"/>
                        </a:rPr>
                        <a:t>Bigby</a:t>
                      </a:r>
                      <a:r>
                        <a:rPr lang="en-GB" sz="2000" dirty="0">
                          <a:solidFill>
                            <a:schemeClr val="tx1"/>
                          </a:solidFill>
                          <a:latin typeface="OpenDyslexic" panose="00000500000000000000" pitchFamily="50" charset="0"/>
                        </a:rPr>
                        <a:t> volunteered for the mission.</a:t>
                      </a:r>
                    </a:p>
                  </a:txBody>
                  <a:tcPr/>
                </a:tc>
                <a:tc>
                  <a:txBody>
                    <a:bodyPr/>
                    <a:lstStyle/>
                    <a:p>
                      <a:endParaRPr lang="en-GB" sz="2000" dirty="0">
                        <a:solidFill>
                          <a:schemeClr val="tx1"/>
                        </a:solidFill>
                        <a:latin typeface="OpenDyslexic" panose="00000500000000000000" pitchFamily="50" charset="0"/>
                      </a:endParaRPr>
                    </a:p>
                  </a:txBody>
                  <a:tcPr/>
                </a:tc>
                <a:tc>
                  <a:txBody>
                    <a:bodyPr/>
                    <a:lstStyle/>
                    <a:p>
                      <a:endParaRPr lang="en-GB" sz="2000">
                        <a:solidFill>
                          <a:schemeClr val="tx1"/>
                        </a:solidFill>
                        <a:latin typeface="OpenDyslexic" panose="00000500000000000000" pitchFamily="50" charset="0"/>
                      </a:endParaRPr>
                    </a:p>
                  </a:txBody>
                  <a:tcPr/>
                </a:tc>
                <a:extLst>
                  <a:ext uri="{0D108BD9-81ED-4DB2-BD59-A6C34878D82A}">
                    <a16:rowId xmlns:a16="http://schemas.microsoft.com/office/drawing/2014/main" xmlns="" val="2605260961"/>
                  </a:ext>
                </a:extLst>
              </a:tr>
              <a:tr h="728599">
                <a:tc>
                  <a:txBody>
                    <a:bodyPr/>
                    <a:lstStyle/>
                    <a:p>
                      <a:r>
                        <a:rPr lang="en-GB" sz="2000" dirty="0">
                          <a:solidFill>
                            <a:schemeClr val="tx1"/>
                          </a:solidFill>
                          <a:latin typeface="OpenDyslexic" panose="00000500000000000000" pitchFamily="50" charset="0"/>
                        </a:rPr>
                        <a:t>The most important device on the vessel for Gwen is the coffee machine. </a:t>
                      </a:r>
                    </a:p>
                  </a:txBody>
                  <a:tcPr/>
                </a:tc>
                <a:tc>
                  <a:txBody>
                    <a:bodyPr/>
                    <a:lstStyle/>
                    <a:p>
                      <a:endParaRPr lang="en-GB" sz="2000">
                        <a:solidFill>
                          <a:schemeClr val="tx1"/>
                        </a:solidFill>
                        <a:latin typeface="OpenDyslexic" panose="00000500000000000000" pitchFamily="50" charset="0"/>
                      </a:endParaRPr>
                    </a:p>
                  </a:txBody>
                  <a:tcPr/>
                </a:tc>
                <a:tc>
                  <a:txBody>
                    <a:bodyPr/>
                    <a:lstStyle/>
                    <a:p>
                      <a:endParaRPr lang="en-GB" sz="2000">
                        <a:solidFill>
                          <a:schemeClr val="tx1"/>
                        </a:solidFill>
                        <a:latin typeface="OpenDyslexic" panose="00000500000000000000" pitchFamily="50" charset="0"/>
                      </a:endParaRPr>
                    </a:p>
                  </a:txBody>
                  <a:tcPr/>
                </a:tc>
                <a:extLst>
                  <a:ext uri="{0D108BD9-81ED-4DB2-BD59-A6C34878D82A}">
                    <a16:rowId xmlns:a16="http://schemas.microsoft.com/office/drawing/2014/main" xmlns="" val="665605944"/>
                  </a:ext>
                </a:extLst>
              </a:tr>
              <a:tr h="728599">
                <a:tc>
                  <a:txBody>
                    <a:bodyPr/>
                    <a:lstStyle/>
                    <a:p>
                      <a:r>
                        <a:rPr lang="en-GB" sz="2000" dirty="0">
                          <a:solidFill>
                            <a:schemeClr val="tx1"/>
                          </a:solidFill>
                          <a:latin typeface="OpenDyslexic" panose="00000500000000000000" pitchFamily="50" charset="0"/>
                        </a:rPr>
                        <a:t>Doctor Gwen </a:t>
                      </a:r>
                      <a:r>
                        <a:rPr lang="en-GB" sz="2000" dirty="0" err="1">
                          <a:solidFill>
                            <a:schemeClr val="tx1"/>
                          </a:solidFill>
                          <a:latin typeface="OpenDyslexic" panose="00000500000000000000" pitchFamily="50" charset="0"/>
                        </a:rPr>
                        <a:t>Bigby</a:t>
                      </a:r>
                      <a:r>
                        <a:rPr lang="en-GB" sz="2000" dirty="0">
                          <a:solidFill>
                            <a:schemeClr val="tx1"/>
                          </a:solidFill>
                          <a:latin typeface="OpenDyslexic" panose="00000500000000000000" pitchFamily="50" charset="0"/>
                        </a:rPr>
                        <a:t> lands in a barren desert at the end of the story.</a:t>
                      </a:r>
                    </a:p>
                  </a:txBody>
                  <a:tcPr/>
                </a:tc>
                <a:tc>
                  <a:txBody>
                    <a:bodyPr/>
                    <a:lstStyle/>
                    <a:p>
                      <a:endParaRPr lang="en-GB" sz="2000">
                        <a:solidFill>
                          <a:schemeClr val="tx1"/>
                        </a:solidFill>
                        <a:latin typeface="OpenDyslexic" panose="00000500000000000000" pitchFamily="50" charset="0"/>
                      </a:endParaRPr>
                    </a:p>
                  </a:txBody>
                  <a:tcPr/>
                </a:tc>
                <a:tc>
                  <a:txBody>
                    <a:bodyPr/>
                    <a:lstStyle/>
                    <a:p>
                      <a:endParaRPr lang="en-GB" sz="2000" dirty="0">
                        <a:solidFill>
                          <a:schemeClr val="tx1"/>
                        </a:solidFill>
                        <a:latin typeface="OpenDyslexic" panose="00000500000000000000" pitchFamily="50" charset="0"/>
                      </a:endParaRPr>
                    </a:p>
                  </a:txBody>
                  <a:tcPr/>
                </a:tc>
                <a:extLst>
                  <a:ext uri="{0D108BD9-81ED-4DB2-BD59-A6C34878D82A}">
                    <a16:rowId xmlns:a16="http://schemas.microsoft.com/office/drawing/2014/main" xmlns="" val="2255973932"/>
                  </a:ext>
                </a:extLst>
              </a:tr>
            </a:tbl>
          </a:graphicData>
        </a:graphic>
      </p:graphicFrame>
      <p:pic>
        <p:nvPicPr>
          <p:cNvPr id="8" name="Graphic 7" descr="Tick">
            <a:extLst>
              <a:ext uri="{FF2B5EF4-FFF2-40B4-BE49-F238E27FC236}">
                <a16:creationId xmlns:a16="http://schemas.microsoft.com/office/drawing/2014/main" xmlns="" id="{0CF6D4AB-5579-4262-97A6-9D422ECF758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9661154" y="3302542"/>
            <a:ext cx="692349" cy="692349"/>
          </a:xfrm>
          <a:prstGeom prst="rect">
            <a:avLst/>
          </a:prstGeom>
        </p:spPr>
      </p:pic>
      <p:pic>
        <p:nvPicPr>
          <p:cNvPr id="9" name="Graphic 8" descr="Tick">
            <a:extLst>
              <a:ext uri="{FF2B5EF4-FFF2-40B4-BE49-F238E27FC236}">
                <a16:creationId xmlns:a16="http://schemas.microsoft.com/office/drawing/2014/main" xmlns="" id="{3CE710BE-998E-405D-BBB8-2BC34A2602B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7619290" y="4012756"/>
            <a:ext cx="692349" cy="692349"/>
          </a:xfrm>
          <a:prstGeom prst="rect">
            <a:avLst/>
          </a:prstGeom>
        </p:spPr>
      </p:pic>
      <p:pic>
        <p:nvPicPr>
          <p:cNvPr id="10" name="Graphic 9" descr="Tick">
            <a:extLst>
              <a:ext uri="{FF2B5EF4-FFF2-40B4-BE49-F238E27FC236}">
                <a16:creationId xmlns:a16="http://schemas.microsoft.com/office/drawing/2014/main" xmlns="" id="{6983BD65-877C-4983-87DF-4E3C8B0140F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7696200" y="4731380"/>
            <a:ext cx="692349" cy="692349"/>
          </a:xfrm>
          <a:prstGeom prst="rect">
            <a:avLst/>
          </a:prstGeom>
        </p:spPr>
      </p:pic>
      <p:pic>
        <p:nvPicPr>
          <p:cNvPr id="11" name="Graphic 10" descr="Tick">
            <a:extLst>
              <a:ext uri="{FF2B5EF4-FFF2-40B4-BE49-F238E27FC236}">
                <a16:creationId xmlns:a16="http://schemas.microsoft.com/office/drawing/2014/main" xmlns="" id="{9FDAA595-F675-4046-9693-B4FC98C0BE6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9820952" y="5437631"/>
            <a:ext cx="692349" cy="692349"/>
          </a:xfrm>
          <a:prstGeom prst="rect">
            <a:avLst/>
          </a:prstGeom>
        </p:spPr>
      </p:pic>
    </p:spTree>
    <p:extLst>
      <p:ext uri="{BB962C8B-B14F-4D97-AF65-F5344CB8AC3E}">
        <p14:creationId xmlns:p14="http://schemas.microsoft.com/office/powerpoint/2010/main" val="20363561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dissolv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dissolv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dissolve">
                                      <p:cBhvr>
                                        <p:cTn id="2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D2030F-0C85-4D5A-9162-1F56C6DF29F1}"/>
              </a:ext>
            </a:extLst>
          </p:cNvPr>
          <p:cNvSpPr>
            <a:spLocks noGrp="1"/>
          </p:cNvSpPr>
          <p:nvPr>
            <p:ph type="title"/>
          </p:nvPr>
        </p:nvSpPr>
        <p:spPr>
          <a:xfrm>
            <a:off x="838200" y="593724"/>
            <a:ext cx="10515600" cy="1325563"/>
          </a:xfrm>
        </p:spPr>
        <p:txBody>
          <a:bodyPr>
            <a:normAutofit fontScale="90000"/>
          </a:bodyPr>
          <a:lstStyle/>
          <a:p>
            <a:pPr algn="ctr"/>
            <a:r>
              <a:rPr lang="en-GB" b="1" dirty="0">
                <a:solidFill>
                  <a:srgbClr val="C00000"/>
                </a:solidFill>
                <a:latin typeface="OpenDyslexic" panose="00000500000000000000" pitchFamily="50" charset="0"/>
              </a:rPr>
              <a:t>Task 6: Inference</a:t>
            </a:r>
            <a:r>
              <a:rPr lang="en-GB" dirty="0">
                <a:latin typeface="OpenDyslexic" panose="00000500000000000000" pitchFamily="50" charset="0"/>
              </a:rPr>
              <a:t/>
            </a:r>
            <a:br>
              <a:rPr lang="en-GB" dirty="0">
                <a:latin typeface="OpenDyslexic" panose="00000500000000000000" pitchFamily="50" charset="0"/>
              </a:rPr>
            </a:br>
            <a:r>
              <a:rPr lang="en-GB" sz="3100" i="1" dirty="0">
                <a:latin typeface="OpenDyslexic" panose="00000500000000000000" pitchFamily="50" charset="0"/>
              </a:rPr>
              <a:t>Using information from the text, tick one box in each row to show whether each statement is a fact or an opinion.</a:t>
            </a:r>
          </a:p>
        </p:txBody>
      </p:sp>
      <p:sp>
        <p:nvSpPr>
          <p:cNvPr id="6" name="Footer Placeholder 5">
            <a:extLst>
              <a:ext uri="{FF2B5EF4-FFF2-40B4-BE49-F238E27FC236}">
                <a16:creationId xmlns:a16="http://schemas.microsoft.com/office/drawing/2014/main" xmlns="" id="{179A5B31-F608-41D5-AC44-282C19B0E8D9}"/>
              </a:ext>
            </a:extLst>
          </p:cNvPr>
          <p:cNvSpPr>
            <a:spLocks noGrp="1"/>
          </p:cNvSpPr>
          <p:nvPr>
            <p:ph type="ftr" sz="quarter" idx="11"/>
          </p:nvPr>
        </p:nvSpPr>
        <p:spPr/>
        <p:txBody>
          <a:bodyPr/>
          <a:lstStyle/>
          <a:p>
            <a:r>
              <a:rPr lang="en-GB"/>
              <a:t>© The Literacy Shed</a:t>
            </a:r>
          </a:p>
        </p:txBody>
      </p:sp>
      <p:graphicFrame>
        <p:nvGraphicFramePr>
          <p:cNvPr id="3" name="Table 7">
            <a:extLst>
              <a:ext uri="{FF2B5EF4-FFF2-40B4-BE49-F238E27FC236}">
                <a16:creationId xmlns:a16="http://schemas.microsoft.com/office/drawing/2014/main" xmlns="" id="{4D328DDD-A7A9-4A4D-8983-FA7BA9DBEF32}"/>
              </a:ext>
            </a:extLst>
          </p:cNvPr>
          <p:cNvGraphicFramePr>
            <a:graphicFrameLocks noGrp="1"/>
          </p:cNvGraphicFramePr>
          <p:nvPr>
            <p:extLst>
              <p:ext uri="{D42A27DB-BD31-4B8C-83A1-F6EECF244321}">
                <p14:modId xmlns:p14="http://schemas.microsoft.com/office/powerpoint/2010/main" val="1626707709"/>
              </p:ext>
            </p:extLst>
          </p:nvPr>
        </p:nvGraphicFramePr>
        <p:xfrm>
          <a:off x="629920" y="2499359"/>
          <a:ext cx="10607040" cy="3764916"/>
        </p:xfrm>
        <a:graphic>
          <a:graphicData uri="http://schemas.openxmlformats.org/drawingml/2006/table">
            <a:tbl>
              <a:tblPr firstRow="1" bandRow="1">
                <a:tableStyleId>{00A15C55-8517-42AA-B614-E9B94910E393}</a:tableStyleId>
              </a:tblPr>
              <a:tblGrid>
                <a:gridCol w="6112348">
                  <a:extLst>
                    <a:ext uri="{9D8B030D-6E8A-4147-A177-3AD203B41FA5}">
                      <a16:colId xmlns:a16="http://schemas.microsoft.com/office/drawing/2014/main" xmlns="" val="3011569777"/>
                    </a:ext>
                  </a:extLst>
                </a:gridCol>
                <a:gridCol w="2366770">
                  <a:extLst>
                    <a:ext uri="{9D8B030D-6E8A-4147-A177-3AD203B41FA5}">
                      <a16:colId xmlns:a16="http://schemas.microsoft.com/office/drawing/2014/main" xmlns="" val="1475674683"/>
                    </a:ext>
                  </a:extLst>
                </a:gridCol>
                <a:gridCol w="2127922">
                  <a:extLst>
                    <a:ext uri="{9D8B030D-6E8A-4147-A177-3AD203B41FA5}">
                      <a16:colId xmlns:a16="http://schemas.microsoft.com/office/drawing/2014/main" xmlns="" val="1756313162"/>
                    </a:ext>
                  </a:extLst>
                </a:gridCol>
              </a:tblGrid>
              <a:tr h="941229">
                <a:tc>
                  <a:txBody>
                    <a:bodyPr/>
                    <a:lstStyle/>
                    <a:p>
                      <a:r>
                        <a:rPr lang="en-GB" dirty="0">
                          <a:solidFill>
                            <a:schemeClr val="tx1"/>
                          </a:solidFill>
                          <a:latin typeface="OpenDyslexic" panose="00000500000000000000" pitchFamily="50" charset="0"/>
                        </a:rPr>
                        <a:t>STATEMENT</a:t>
                      </a:r>
                    </a:p>
                  </a:txBody>
                  <a:tcPr/>
                </a:tc>
                <a:tc>
                  <a:txBody>
                    <a:bodyPr/>
                    <a:lstStyle/>
                    <a:p>
                      <a:r>
                        <a:rPr lang="en-GB" dirty="0">
                          <a:solidFill>
                            <a:schemeClr val="tx1"/>
                          </a:solidFill>
                          <a:latin typeface="OpenDyslexic" panose="00000500000000000000" pitchFamily="50" charset="0"/>
                        </a:rPr>
                        <a:t>FACT</a:t>
                      </a:r>
                    </a:p>
                  </a:txBody>
                  <a:tcPr/>
                </a:tc>
                <a:tc>
                  <a:txBody>
                    <a:bodyPr/>
                    <a:lstStyle/>
                    <a:p>
                      <a:r>
                        <a:rPr lang="en-GB" dirty="0">
                          <a:solidFill>
                            <a:schemeClr val="tx1"/>
                          </a:solidFill>
                          <a:latin typeface="OpenDyslexic" panose="00000500000000000000" pitchFamily="50" charset="0"/>
                        </a:rPr>
                        <a:t>OPINION</a:t>
                      </a:r>
                    </a:p>
                  </a:txBody>
                  <a:tcPr/>
                </a:tc>
                <a:extLst>
                  <a:ext uri="{0D108BD9-81ED-4DB2-BD59-A6C34878D82A}">
                    <a16:rowId xmlns:a16="http://schemas.microsoft.com/office/drawing/2014/main" xmlns="" val="2978194303"/>
                  </a:ext>
                </a:extLst>
              </a:tr>
              <a:tr h="941229">
                <a:tc>
                  <a:txBody>
                    <a:bodyPr/>
                    <a:lstStyle/>
                    <a:p>
                      <a:r>
                        <a:rPr lang="en-GB" dirty="0">
                          <a:solidFill>
                            <a:schemeClr val="tx1"/>
                          </a:solidFill>
                          <a:latin typeface="OpenDyslexic" panose="00000500000000000000" pitchFamily="50" charset="0"/>
                        </a:rPr>
                        <a:t>Doctor Gwen </a:t>
                      </a:r>
                      <a:r>
                        <a:rPr lang="en-GB" dirty="0" err="1">
                          <a:solidFill>
                            <a:schemeClr val="tx1"/>
                          </a:solidFill>
                          <a:latin typeface="OpenDyslexic" panose="00000500000000000000" pitchFamily="50" charset="0"/>
                        </a:rPr>
                        <a:t>Bigby</a:t>
                      </a:r>
                      <a:r>
                        <a:rPr lang="en-GB" dirty="0">
                          <a:solidFill>
                            <a:schemeClr val="tx1"/>
                          </a:solidFill>
                          <a:latin typeface="OpenDyslexic" panose="00000500000000000000" pitchFamily="50" charset="0"/>
                        </a:rPr>
                        <a:t> is a brave, determined woman.</a:t>
                      </a:r>
                    </a:p>
                  </a:txBody>
                  <a:tcPr/>
                </a:tc>
                <a:tc>
                  <a:txBody>
                    <a:bodyPr/>
                    <a:lstStyle/>
                    <a:p>
                      <a:endParaRPr lang="en-GB">
                        <a:solidFill>
                          <a:schemeClr val="tx1"/>
                        </a:solidFill>
                        <a:latin typeface="OpenDyslexic" panose="00000500000000000000" pitchFamily="50" charset="0"/>
                      </a:endParaRPr>
                    </a:p>
                  </a:txBody>
                  <a:tcPr/>
                </a:tc>
                <a:tc>
                  <a:txBody>
                    <a:bodyPr/>
                    <a:lstStyle/>
                    <a:p>
                      <a:endParaRPr lang="en-GB" dirty="0">
                        <a:solidFill>
                          <a:schemeClr val="tx1"/>
                        </a:solidFill>
                        <a:latin typeface="OpenDyslexic" panose="00000500000000000000" pitchFamily="50" charset="0"/>
                      </a:endParaRPr>
                    </a:p>
                  </a:txBody>
                  <a:tcPr/>
                </a:tc>
                <a:extLst>
                  <a:ext uri="{0D108BD9-81ED-4DB2-BD59-A6C34878D82A}">
                    <a16:rowId xmlns:a16="http://schemas.microsoft.com/office/drawing/2014/main" xmlns="" val="787435256"/>
                  </a:ext>
                </a:extLst>
              </a:tr>
              <a:tr h="941229">
                <a:tc>
                  <a:txBody>
                    <a:bodyPr/>
                    <a:lstStyle/>
                    <a:p>
                      <a:r>
                        <a:rPr lang="en-GB" dirty="0">
                          <a:solidFill>
                            <a:schemeClr val="tx1"/>
                          </a:solidFill>
                          <a:latin typeface="OpenDyslexic" panose="00000500000000000000" pitchFamily="50" charset="0"/>
                        </a:rPr>
                        <a:t>In the story, Earth has been destroyed by a climate catastrophe. </a:t>
                      </a:r>
                    </a:p>
                  </a:txBody>
                  <a:tcPr/>
                </a:tc>
                <a:tc>
                  <a:txBody>
                    <a:bodyPr/>
                    <a:lstStyle/>
                    <a:p>
                      <a:endParaRPr lang="en-GB" dirty="0">
                        <a:solidFill>
                          <a:schemeClr val="tx1"/>
                        </a:solidFill>
                        <a:latin typeface="OpenDyslexic" panose="00000500000000000000" pitchFamily="50" charset="0"/>
                      </a:endParaRPr>
                    </a:p>
                  </a:txBody>
                  <a:tcPr/>
                </a:tc>
                <a:tc>
                  <a:txBody>
                    <a:bodyPr/>
                    <a:lstStyle/>
                    <a:p>
                      <a:endParaRPr lang="en-GB" dirty="0">
                        <a:solidFill>
                          <a:schemeClr val="tx1"/>
                        </a:solidFill>
                        <a:latin typeface="OpenDyslexic" panose="00000500000000000000" pitchFamily="50" charset="0"/>
                      </a:endParaRPr>
                    </a:p>
                  </a:txBody>
                  <a:tcPr/>
                </a:tc>
                <a:extLst>
                  <a:ext uri="{0D108BD9-81ED-4DB2-BD59-A6C34878D82A}">
                    <a16:rowId xmlns:a16="http://schemas.microsoft.com/office/drawing/2014/main" xmlns="" val="2605260961"/>
                  </a:ext>
                </a:extLst>
              </a:tr>
              <a:tr h="941229">
                <a:tc>
                  <a:txBody>
                    <a:bodyPr/>
                    <a:lstStyle/>
                    <a:p>
                      <a:r>
                        <a:rPr lang="en-GB" dirty="0">
                          <a:solidFill>
                            <a:schemeClr val="tx1"/>
                          </a:solidFill>
                          <a:latin typeface="OpenDyslexic" panose="00000500000000000000" pitchFamily="50" charset="0"/>
                        </a:rPr>
                        <a:t>The name of Gwen’s ship is the SS Brigand. </a:t>
                      </a:r>
                    </a:p>
                  </a:txBody>
                  <a:tcPr/>
                </a:tc>
                <a:tc>
                  <a:txBody>
                    <a:bodyPr/>
                    <a:lstStyle/>
                    <a:p>
                      <a:endParaRPr lang="en-GB">
                        <a:solidFill>
                          <a:schemeClr val="tx1"/>
                        </a:solidFill>
                        <a:latin typeface="OpenDyslexic" panose="00000500000000000000" pitchFamily="50" charset="0"/>
                      </a:endParaRPr>
                    </a:p>
                  </a:txBody>
                  <a:tcPr/>
                </a:tc>
                <a:tc>
                  <a:txBody>
                    <a:bodyPr/>
                    <a:lstStyle/>
                    <a:p>
                      <a:endParaRPr lang="en-GB" dirty="0">
                        <a:solidFill>
                          <a:schemeClr val="tx1"/>
                        </a:solidFill>
                        <a:latin typeface="OpenDyslexic" panose="00000500000000000000" pitchFamily="50" charset="0"/>
                      </a:endParaRPr>
                    </a:p>
                  </a:txBody>
                  <a:tcPr/>
                </a:tc>
                <a:extLst>
                  <a:ext uri="{0D108BD9-81ED-4DB2-BD59-A6C34878D82A}">
                    <a16:rowId xmlns:a16="http://schemas.microsoft.com/office/drawing/2014/main" xmlns="" val="665605944"/>
                  </a:ext>
                </a:extLst>
              </a:tr>
            </a:tbl>
          </a:graphicData>
        </a:graphic>
      </p:graphicFrame>
      <p:pic>
        <p:nvPicPr>
          <p:cNvPr id="8" name="Picture 7" descr="../../../Desktop/Visual%20Vipers/VIPERS%20images/Screen%20Shot%202017-03-20%20at%2011">
            <a:extLst>
              <a:ext uri="{FF2B5EF4-FFF2-40B4-BE49-F238E27FC236}">
                <a16:creationId xmlns:a16="http://schemas.microsoft.com/office/drawing/2014/main" xmlns="" id="{D3E6A841-0979-4837-A0C9-F0F14FE5E193}"/>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614" y="183197"/>
            <a:ext cx="1034415" cy="821055"/>
          </a:xfrm>
          <a:prstGeom prst="ellipse">
            <a:avLst/>
          </a:prstGeom>
          <a:ln w="635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pic>
        <p:nvPicPr>
          <p:cNvPr id="7" name="Graphic 6" descr="Tick">
            <a:extLst>
              <a:ext uri="{FF2B5EF4-FFF2-40B4-BE49-F238E27FC236}">
                <a16:creationId xmlns:a16="http://schemas.microsoft.com/office/drawing/2014/main" xmlns="" id="{F54A218D-B796-4EEB-A72A-93E9C72EAD7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9729068" y="3440240"/>
            <a:ext cx="874776" cy="874776"/>
          </a:xfrm>
          <a:prstGeom prst="rect">
            <a:avLst/>
          </a:prstGeom>
        </p:spPr>
      </p:pic>
      <p:pic>
        <p:nvPicPr>
          <p:cNvPr id="9" name="Graphic 8" descr="Tick">
            <a:extLst>
              <a:ext uri="{FF2B5EF4-FFF2-40B4-BE49-F238E27FC236}">
                <a16:creationId xmlns:a16="http://schemas.microsoft.com/office/drawing/2014/main" xmlns="" id="{83645F89-7B0B-4857-A8C2-CB44A9B362A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7537704" y="4383024"/>
            <a:ext cx="874776" cy="874776"/>
          </a:xfrm>
          <a:prstGeom prst="rect">
            <a:avLst/>
          </a:prstGeom>
        </p:spPr>
      </p:pic>
      <p:pic>
        <p:nvPicPr>
          <p:cNvPr id="10" name="Graphic 9" descr="Tick">
            <a:extLst>
              <a:ext uri="{FF2B5EF4-FFF2-40B4-BE49-F238E27FC236}">
                <a16:creationId xmlns:a16="http://schemas.microsoft.com/office/drawing/2014/main" xmlns="" id="{47395F5F-7A85-4D1B-864A-CF7C15FEC46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7537704" y="5382514"/>
            <a:ext cx="874776" cy="874776"/>
          </a:xfrm>
          <a:prstGeom prst="rect">
            <a:avLst/>
          </a:prstGeom>
        </p:spPr>
      </p:pic>
    </p:spTree>
    <p:extLst>
      <p:ext uri="{BB962C8B-B14F-4D97-AF65-F5344CB8AC3E}">
        <p14:creationId xmlns:p14="http://schemas.microsoft.com/office/powerpoint/2010/main" val="41738866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ssolv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dissolv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8FF111-5730-4464-AAE9-8293C6090936}"/>
              </a:ext>
            </a:extLst>
          </p:cNvPr>
          <p:cNvSpPr>
            <a:spLocks noGrp="1"/>
          </p:cNvSpPr>
          <p:nvPr>
            <p:ph type="title"/>
          </p:nvPr>
        </p:nvSpPr>
        <p:spPr/>
        <p:txBody>
          <a:bodyPr>
            <a:normAutofit/>
          </a:bodyPr>
          <a:lstStyle/>
          <a:p>
            <a:pPr algn="ctr"/>
            <a:r>
              <a:rPr lang="en-GB" sz="4000" b="1" dirty="0">
                <a:solidFill>
                  <a:srgbClr val="C00000"/>
                </a:solidFill>
                <a:latin typeface="OpenDyslexic" panose="00000500000000000000" pitchFamily="50" charset="0"/>
              </a:rPr>
              <a:t>Task 7: Justify ideas</a:t>
            </a:r>
          </a:p>
        </p:txBody>
      </p:sp>
      <p:sp>
        <p:nvSpPr>
          <p:cNvPr id="3" name="Content Placeholder 2">
            <a:extLst>
              <a:ext uri="{FF2B5EF4-FFF2-40B4-BE49-F238E27FC236}">
                <a16:creationId xmlns:a16="http://schemas.microsoft.com/office/drawing/2014/main" xmlns="" id="{67ABE6D8-8EFF-403F-AFFF-93118C174D5B}"/>
              </a:ext>
            </a:extLst>
          </p:cNvPr>
          <p:cNvSpPr>
            <a:spLocks noGrp="1"/>
          </p:cNvSpPr>
          <p:nvPr>
            <p:ph idx="1"/>
          </p:nvPr>
        </p:nvSpPr>
        <p:spPr>
          <a:xfrm>
            <a:off x="960120" y="1847850"/>
            <a:ext cx="10515600" cy="4351338"/>
          </a:xfrm>
          <a:solidFill>
            <a:srgbClr val="FFFFFF"/>
          </a:solidFill>
        </p:spPr>
        <p:txBody>
          <a:bodyPr/>
          <a:lstStyle/>
          <a:p>
            <a:pPr marL="0" indent="0">
              <a:buNone/>
            </a:pPr>
            <a:r>
              <a:rPr lang="en-GB" dirty="0">
                <a:latin typeface="OpenDyslexic" panose="00000500000000000000" pitchFamily="50" charset="0"/>
              </a:rPr>
              <a:t>How does the setting develop the atmosphere of tension?</a:t>
            </a:r>
          </a:p>
          <a:p>
            <a:pPr marL="0" indent="0">
              <a:buNone/>
            </a:pPr>
            <a:endParaRPr lang="en-GB" dirty="0">
              <a:latin typeface="OpenDyslexic" panose="00000500000000000000" pitchFamily="50" charset="0"/>
            </a:endParaRPr>
          </a:p>
          <a:p>
            <a:pPr marL="0" indent="0">
              <a:buNone/>
            </a:pPr>
            <a:r>
              <a:rPr lang="en-GB" i="1" dirty="0">
                <a:latin typeface="OpenDyslexic" panose="00000500000000000000" pitchFamily="50" charset="0"/>
              </a:rPr>
              <a:t>Refer to your favourite words and phrases from the story to support your ideas. </a:t>
            </a:r>
          </a:p>
        </p:txBody>
      </p:sp>
      <p:sp>
        <p:nvSpPr>
          <p:cNvPr id="7" name="Footer Placeholder 6">
            <a:extLst>
              <a:ext uri="{FF2B5EF4-FFF2-40B4-BE49-F238E27FC236}">
                <a16:creationId xmlns:a16="http://schemas.microsoft.com/office/drawing/2014/main" xmlns="" id="{F10BB590-3726-42F5-87E1-669FF14803CF}"/>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 The Literacy Shed</a:t>
            </a:r>
          </a:p>
        </p:txBody>
      </p:sp>
      <p:pic>
        <p:nvPicPr>
          <p:cNvPr id="11" name="Picture 10" descr="../../../Desktop/Visual%20Vipers/VIPERS%20images/Screen%20Shot%202017-03-20%20at%2011">
            <a:extLst>
              <a:ext uri="{FF2B5EF4-FFF2-40B4-BE49-F238E27FC236}">
                <a16:creationId xmlns:a16="http://schemas.microsoft.com/office/drawing/2014/main" xmlns="" id="{D50CB3BC-9168-477E-902D-2E12A27082C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2680" y="517684"/>
            <a:ext cx="1059815" cy="834390"/>
          </a:xfrm>
          <a:prstGeom prst="ellipse">
            <a:avLst/>
          </a:prstGeom>
          <a:ln w="635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pic>
        <p:nvPicPr>
          <p:cNvPr id="4" name="Picture 3">
            <a:extLst>
              <a:ext uri="{FF2B5EF4-FFF2-40B4-BE49-F238E27FC236}">
                <a16:creationId xmlns:a16="http://schemas.microsoft.com/office/drawing/2014/main" xmlns="" id="{03D6BF33-9F7E-4E40-9F3D-7035793EDA38}"/>
              </a:ext>
            </a:extLst>
          </p:cNvPr>
          <p:cNvPicPr>
            <a:picLocks noChangeAspect="1"/>
          </p:cNvPicPr>
          <p:nvPr/>
        </p:nvPicPr>
        <p:blipFill>
          <a:blip r:embed="rId4"/>
          <a:stretch>
            <a:fillRect/>
          </a:stretch>
        </p:blipFill>
        <p:spPr>
          <a:xfrm>
            <a:off x="0" y="5002567"/>
            <a:ext cx="12192000" cy="1855433"/>
          </a:xfrm>
          <a:prstGeom prst="rect">
            <a:avLst/>
          </a:prstGeom>
        </p:spPr>
      </p:pic>
    </p:spTree>
    <p:extLst>
      <p:ext uri="{BB962C8B-B14F-4D97-AF65-F5344CB8AC3E}">
        <p14:creationId xmlns:p14="http://schemas.microsoft.com/office/powerpoint/2010/main" val="114508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7C8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F08B87-3268-4DAB-ABC5-75021697FDD1}"/>
              </a:ext>
            </a:extLst>
          </p:cNvPr>
          <p:cNvSpPr>
            <a:spLocks noGrp="1"/>
          </p:cNvSpPr>
          <p:nvPr>
            <p:ph type="title"/>
          </p:nvPr>
        </p:nvSpPr>
        <p:spPr/>
        <p:txBody>
          <a:bodyPr>
            <a:normAutofit/>
          </a:bodyPr>
          <a:lstStyle/>
          <a:p>
            <a:pPr algn="ctr"/>
            <a:r>
              <a:rPr lang="en-GB" sz="4000" b="1" dirty="0">
                <a:solidFill>
                  <a:srgbClr val="C00000"/>
                </a:solidFill>
                <a:latin typeface="OpenDyslexic" panose="00000500000000000000" pitchFamily="50" charset="0"/>
              </a:rPr>
              <a:t>You have reached the end of the lesson!</a:t>
            </a:r>
          </a:p>
        </p:txBody>
      </p:sp>
      <p:sp>
        <p:nvSpPr>
          <p:cNvPr id="3" name="Content Placeholder 2">
            <a:extLst>
              <a:ext uri="{FF2B5EF4-FFF2-40B4-BE49-F238E27FC236}">
                <a16:creationId xmlns:a16="http://schemas.microsoft.com/office/drawing/2014/main" xmlns="" id="{AAD89811-F311-4D9C-B01E-B0405AA0F3DD}"/>
              </a:ext>
            </a:extLst>
          </p:cNvPr>
          <p:cNvSpPr>
            <a:spLocks noGrp="1"/>
          </p:cNvSpPr>
          <p:nvPr>
            <p:ph idx="1"/>
          </p:nvPr>
        </p:nvSpPr>
        <p:spPr>
          <a:xfrm>
            <a:off x="1122680" y="2037347"/>
            <a:ext cx="10515600" cy="2994025"/>
          </a:xfrm>
        </p:spPr>
        <p:txBody>
          <a:bodyPr/>
          <a:lstStyle/>
          <a:p>
            <a:pPr marL="0" indent="0">
              <a:buNone/>
            </a:pPr>
            <a:r>
              <a:rPr lang="en-GB" dirty="0">
                <a:latin typeface="OpenDyslexic" panose="00000500000000000000" pitchFamily="50" charset="0"/>
              </a:rPr>
              <a:t>Summarise this story in one word and explain your word choice.</a:t>
            </a:r>
          </a:p>
          <a:p>
            <a:pPr marL="0" indent="0">
              <a:buNone/>
            </a:pPr>
            <a:endParaRPr lang="en-GB" dirty="0">
              <a:latin typeface="OpenDyslexic" panose="00000500000000000000" pitchFamily="50" charset="0"/>
            </a:endParaRPr>
          </a:p>
          <a:p>
            <a:pPr marL="0" indent="0">
              <a:buNone/>
            </a:pPr>
            <a:r>
              <a:rPr lang="en-GB" dirty="0">
                <a:latin typeface="OpenDyslexic" panose="00000500000000000000" pitchFamily="50" charset="0"/>
              </a:rPr>
              <a:t>Re-tell the story from Gwen’s point of view in six sentences, considering her thoughts and feelings. </a:t>
            </a:r>
          </a:p>
        </p:txBody>
      </p:sp>
      <p:sp>
        <p:nvSpPr>
          <p:cNvPr id="5" name="Footer Placeholder 4">
            <a:extLst>
              <a:ext uri="{FF2B5EF4-FFF2-40B4-BE49-F238E27FC236}">
                <a16:creationId xmlns:a16="http://schemas.microsoft.com/office/drawing/2014/main" xmlns="" id="{C5FFA677-1E14-42B5-8A9A-7DA607427788}"/>
              </a:ext>
            </a:extLst>
          </p:cNvPr>
          <p:cNvSpPr>
            <a:spLocks noGrp="1"/>
          </p:cNvSpPr>
          <p:nvPr>
            <p:ph type="ftr" sz="quarter" idx="11"/>
          </p:nvPr>
        </p:nvSpPr>
        <p:spPr/>
        <p:txBody>
          <a:bodyPr/>
          <a:lstStyle/>
          <a:p>
            <a:r>
              <a:rPr lang="en-GB"/>
              <a:t>© The Literacy Shed</a:t>
            </a:r>
          </a:p>
        </p:txBody>
      </p:sp>
      <p:pic>
        <p:nvPicPr>
          <p:cNvPr id="10" name="Picture 9" descr="../../../Desktop/Visual%20Vipers/VIPERS%20images/Screen%20Shot%202017-03-20%20at%2011">
            <a:extLst>
              <a:ext uri="{FF2B5EF4-FFF2-40B4-BE49-F238E27FC236}">
                <a16:creationId xmlns:a16="http://schemas.microsoft.com/office/drawing/2014/main" xmlns="" id="{F909043B-C894-4915-AE22-1D6A34465A0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5415" y="562082"/>
            <a:ext cx="977265" cy="802640"/>
          </a:xfrm>
          <a:prstGeom prst="ellipse">
            <a:avLst/>
          </a:prstGeom>
          <a:ln w="635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pic>
        <p:nvPicPr>
          <p:cNvPr id="4" name="Picture 3">
            <a:extLst>
              <a:ext uri="{FF2B5EF4-FFF2-40B4-BE49-F238E27FC236}">
                <a16:creationId xmlns:a16="http://schemas.microsoft.com/office/drawing/2014/main" xmlns="" id="{ABC91827-CB25-45D8-BE58-264E5E0A97C0}"/>
              </a:ext>
            </a:extLst>
          </p:cNvPr>
          <p:cNvPicPr>
            <a:picLocks noChangeAspect="1"/>
          </p:cNvPicPr>
          <p:nvPr/>
        </p:nvPicPr>
        <p:blipFill>
          <a:blip r:embed="rId4"/>
          <a:stretch>
            <a:fillRect/>
          </a:stretch>
        </p:blipFill>
        <p:spPr>
          <a:xfrm>
            <a:off x="0" y="5002567"/>
            <a:ext cx="12192000" cy="1855433"/>
          </a:xfrm>
          <a:prstGeom prst="rect">
            <a:avLst/>
          </a:prstGeom>
        </p:spPr>
      </p:pic>
    </p:spTree>
    <p:extLst>
      <p:ext uri="{BB962C8B-B14F-4D97-AF65-F5344CB8AC3E}">
        <p14:creationId xmlns:p14="http://schemas.microsoft.com/office/powerpoint/2010/main" val="2816304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CB5B17-BECE-4899-BD41-A7A40E178064}"/>
              </a:ext>
            </a:extLst>
          </p:cNvPr>
          <p:cNvSpPr>
            <a:spLocks noGrp="1"/>
          </p:cNvSpPr>
          <p:nvPr>
            <p:ph type="title"/>
          </p:nvPr>
        </p:nvSpPr>
        <p:spPr>
          <a:xfrm>
            <a:off x="955038" y="1932385"/>
            <a:ext cx="10515600" cy="1325563"/>
          </a:xfrm>
        </p:spPr>
        <p:txBody>
          <a:bodyPr>
            <a:normAutofit/>
          </a:bodyPr>
          <a:lstStyle/>
          <a:p>
            <a:pPr algn="ctr"/>
            <a:r>
              <a:rPr lang="en-GB" sz="4000" dirty="0">
                <a:solidFill>
                  <a:srgbClr val="C00000"/>
                </a:solidFill>
                <a:latin typeface="OpenDyslexic" panose="00000500000000000000" pitchFamily="50" charset="0"/>
              </a:rPr>
              <a:t>Today we are learning to…</a:t>
            </a:r>
          </a:p>
        </p:txBody>
      </p:sp>
      <p:sp>
        <p:nvSpPr>
          <p:cNvPr id="3" name="Content Placeholder 2">
            <a:extLst>
              <a:ext uri="{FF2B5EF4-FFF2-40B4-BE49-F238E27FC236}">
                <a16:creationId xmlns:a16="http://schemas.microsoft.com/office/drawing/2014/main" xmlns="" id="{F211BE71-2DAD-4F77-A4DD-CCB64CB34C8B}"/>
              </a:ext>
            </a:extLst>
          </p:cNvPr>
          <p:cNvSpPr>
            <a:spLocks noGrp="1"/>
          </p:cNvSpPr>
          <p:nvPr>
            <p:ph idx="1"/>
          </p:nvPr>
        </p:nvSpPr>
        <p:spPr>
          <a:xfrm>
            <a:off x="1531620" y="2673587"/>
            <a:ext cx="10515600" cy="4351338"/>
          </a:xfrm>
        </p:spPr>
        <p:txBody>
          <a:bodyPr/>
          <a:lstStyle/>
          <a:p>
            <a:endParaRPr lang="en-GB" dirty="0"/>
          </a:p>
          <a:p>
            <a:pPr marL="0" indent="0">
              <a:buNone/>
            </a:pPr>
            <a:r>
              <a:rPr lang="en-GB" dirty="0">
                <a:latin typeface="OpenDyslexic" panose="00000500000000000000" pitchFamily="50" charset="0"/>
              </a:rPr>
              <a:t>identify new words when you read and discuss their meaning in context</a:t>
            </a:r>
          </a:p>
          <a:p>
            <a:pPr marL="0" indent="0">
              <a:buNone/>
            </a:pPr>
            <a:r>
              <a:rPr lang="en-GB" dirty="0">
                <a:latin typeface="OpenDyslexic" panose="00000500000000000000" pitchFamily="50" charset="0"/>
              </a:rPr>
              <a:t/>
            </a:r>
            <a:br>
              <a:rPr lang="en-GB" dirty="0">
                <a:latin typeface="OpenDyslexic" panose="00000500000000000000" pitchFamily="50" charset="0"/>
              </a:rPr>
            </a:br>
            <a:r>
              <a:rPr lang="en-GB" dirty="0">
                <a:latin typeface="OpenDyslexic" panose="00000500000000000000" pitchFamily="50" charset="0"/>
              </a:rPr>
              <a:t>explain and justify using evidence from the text</a:t>
            </a:r>
          </a:p>
          <a:p>
            <a:pPr marL="0" indent="0">
              <a:buNone/>
            </a:pPr>
            <a:endParaRPr lang="en-GB" dirty="0">
              <a:latin typeface="OpenDyslexic" panose="00000500000000000000" pitchFamily="50" charset="0"/>
            </a:endParaRPr>
          </a:p>
          <a:p>
            <a:pPr marL="0" indent="0">
              <a:buNone/>
            </a:pPr>
            <a:r>
              <a:rPr lang="en-GB" dirty="0">
                <a:latin typeface="OpenDyslexic" panose="00000500000000000000" pitchFamily="50" charset="0"/>
              </a:rPr>
              <a:t>retrieve simple facts</a:t>
            </a:r>
          </a:p>
        </p:txBody>
      </p:sp>
      <p:pic>
        <p:nvPicPr>
          <p:cNvPr id="7" name="Picture 6" descr="../../../Desktop/Visual%20Vipers/VIPERS%20images/Screen%20Shot%202017-03-20%20at%2011">
            <a:extLst>
              <a:ext uri="{FF2B5EF4-FFF2-40B4-BE49-F238E27FC236}">
                <a16:creationId xmlns:a16="http://schemas.microsoft.com/office/drawing/2014/main" xmlns="" id="{ECF45050-602A-450E-9E07-C60638E2657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2574" y="3106896"/>
            <a:ext cx="920115" cy="767715"/>
          </a:xfrm>
          <a:prstGeom prst="ellipse">
            <a:avLst/>
          </a:prstGeom>
          <a:ln w="63500" cap="rnd">
            <a:solidFill>
              <a:srgbClr val="333333"/>
            </a:solidFill>
          </a:ln>
          <a:effectLst/>
        </p:spPr>
      </p:pic>
      <p:sp>
        <p:nvSpPr>
          <p:cNvPr id="4" name="Footer Placeholder 3">
            <a:extLst>
              <a:ext uri="{FF2B5EF4-FFF2-40B4-BE49-F238E27FC236}">
                <a16:creationId xmlns:a16="http://schemas.microsoft.com/office/drawing/2014/main" xmlns="" id="{125576E6-1223-41E2-A4F7-CD0B764E8545}"/>
              </a:ext>
            </a:extLst>
          </p:cNvPr>
          <p:cNvSpPr>
            <a:spLocks noGrp="1"/>
          </p:cNvSpPr>
          <p:nvPr>
            <p:ph type="ftr" sz="quarter" idx="11"/>
          </p:nvPr>
        </p:nvSpPr>
        <p:spPr/>
        <p:txBody>
          <a:bodyPr/>
          <a:lstStyle/>
          <a:p>
            <a:r>
              <a:rPr lang="en-GB"/>
              <a:t>© The Literacy Shed</a:t>
            </a:r>
          </a:p>
        </p:txBody>
      </p:sp>
      <p:pic>
        <p:nvPicPr>
          <p:cNvPr id="11" name="Picture 10" descr="../../../Desktop/Visual%20Vipers/VIPERS%20images/Screen%20Shot%202017-03-20%20at%2011">
            <a:extLst>
              <a:ext uri="{FF2B5EF4-FFF2-40B4-BE49-F238E27FC236}">
                <a16:creationId xmlns:a16="http://schemas.microsoft.com/office/drawing/2014/main" xmlns="" id="{954DF670-8B95-4A40-913A-1EB5549C8D5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2414" y="5460653"/>
            <a:ext cx="1030605" cy="811530"/>
          </a:xfrm>
          <a:prstGeom prst="ellipse">
            <a:avLst/>
          </a:prstGeom>
          <a:ln w="635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pic>
        <p:nvPicPr>
          <p:cNvPr id="12" name="Picture 11" descr="../../../Desktop/Visual%20Vipers/VIPERS%20images/Screen%20Shot%202017-03-20%20at%2011">
            <a:extLst>
              <a:ext uri="{FF2B5EF4-FFF2-40B4-BE49-F238E27FC236}">
                <a16:creationId xmlns:a16="http://schemas.microsoft.com/office/drawing/2014/main" xmlns="" id="{3719FCDA-2320-4FAA-AA08-EAE1DEC6CB28}"/>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2723" y="4262833"/>
            <a:ext cx="1059815" cy="834390"/>
          </a:xfrm>
          <a:prstGeom prst="ellipse">
            <a:avLst/>
          </a:prstGeom>
          <a:ln w="635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pic>
        <p:nvPicPr>
          <p:cNvPr id="5" name="Picture 4">
            <a:extLst>
              <a:ext uri="{FF2B5EF4-FFF2-40B4-BE49-F238E27FC236}">
                <a16:creationId xmlns:a16="http://schemas.microsoft.com/office/drawing/2014/main" xmlns="" id="{93D91CEA-F3B3-4854-968C-731F8761B130}"/>
              </a:ext>
            </a:extLst>
          </p:cNvPr>
          <p:cNvPicPr>
            <a:picLocks noChangeAspect="1"/>
          </p:cNvPicPr>
          <p:nvPr/>
        </p:nvPicPr>
        <p:blipFill>
          <a:blip r:embed="rId5"/>
          <a:stretch>
            <a:fillRect/>
          </a:stretch>
        </p:blipFill>
        <p:spPr>
          <a:xfrm>
            <a:off x="0" y="-1"/>
            <a:ext cx="12192000" cy="1855433"/>
          </a:xfrm>
          <a:prstGeom prst="rect">
            <a:avLst/>
          </a:prstGeom>
        </p:spPr>
      </p:pic>
    </p:spTree>
    <p:extLst>
      <p:ext uri="{BB962C8B-B14F-4D97-AF65-F5344CB8AC3E}">
        <p14:creationId xmlns:p14="http://schemas.microsoft.com/office/powerpoint/2010/main" val="31659180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B826A0-7584-4C54-ACD0-BC5860730FE8}"/>
              </a:ext>
            </a:extLst>
          </p:cNvPr>
          <p:cNvSpPr>
            <a:spLocks noGrp="1"/>
          </p:cNvSpPr>
          <p:nvPr>
            <p:ph type="title"/>
          </p:nvPr>
        </p:nvSpPr>
        <p:spPr>
          <a:xfrm>
            <a:off x="586740" y="142873"/>
            <a:ext cx="11018520" cy="1325563"/>
          </a:xfrm>
        </p:spPr>
        <p:txBody>
          <a:bodyPr>
            <a:normAutofit/>
          </a:bodyPr>
          <a:lstStyle/>
          <a:p>
            <a:pPr algn="ctr"/>
            <a:r>
              <a:rPr lang="en-GB" sz="4000" dirty="0">
                <a:solidFill>
                  <a:srgbClr val="C00000"/>
                </a:solidFill>
                <a:latin typeface="OpenDyslexic" panose="00000500000000000000" pitchFamily="50" charset="0"/>
              </a:rPr>
              <a:t>Before reading…</a:t>
            </a:r>
          </a:p>
        </p:txBody>
      </p:sp>
      <p:sp>
        <p:nvSpPr>
          <p:cNvPr id="3" name="Content Placeholder 2">
            <a:extLst>
              <a:ext uri="{FF2B5EF4-FFF2-40B4-BE49-F238E27FC236}">
                <a16:creationId xmlns:a16="http://schemas.microsoft.com/office/drawing/2014/main" xmlns="" id="{5CB67177-E924-4CA7-90DD-563D35B007D3}"/>
              </a:ext>
            </a:extLst>
          </p:cNvPr>
          <p:cNvSpPr>
            <a:spLocks noGrp="1"/>
          </p:cNvSpPr>
          <p:nvPr>
            <p:ph idx="1"/>
          </p:nvPr>
        </p:nvSpPr>
        <p:spPr>
          <a:xfrm>
            <a:off x="660646" y="1988022"/>
            <a:ext cx="10515600" cy="5123974"/>
          </a:xfrm>
        </p:spPr>
        <p:txBody>
          <a:bodyPr>
            <a:normAutofit/>
          </a:bodyPr>
          <a:lstStyle/>
          <a:p>
            <a:pPr marL="0" indent="0" algn="ctr">
              <a:buNone/>
            </a:pPr>
            <a:r>
              <a:rPr lang="en-GB" dirty="0">
                <a:latin typeface="OpenDyslexic" panose="00000500000000000000" pitchFamily="50" charset="0"/>
              </a:rPr>
              <a:t>This story mentions the ‘growing climate catastrophe’.</a:t>
            </a:r>
          </a:p>
          <a:p>
            <a:pPr marL="0" indent="0" algn="ctr">
              <a:buNone/>
            </a:pPr>
            <a:endParaRPr lang="en-GB" i="1" dirty="0">
              <a:latin typeface="OpenDyslexic" panose="00000500000000000000" pitchFamily="50" charset="0"/>
            </a:endParaRPr>
          </a:p>
          <a:p>
            <a:pPr marL="0" indent="0" algn="ctr">
              <a:buNone/>
            </a:pPr>
            <a:r>
              <a:rPr lang="en-GB" i="1" dirty="0">
                <a:latin typeface="OpenDyslexic" panose="00000500000000000000" pitchFamily="50" charset="0"/>
              </a:rPr>
              <a:t>What do you think this means?</a:t>
            </a:r>
          </a:p>
          <a:p>
            <a:pPr marL="0" indent="0" algn="ctr">
              <a:buNone/>
            </a:pPr>
            <a:endParaRPr lang="en-GB" dirty="0">
              <a:latin typeface="OpenDyslexic" panose="00000500000000000000" pitchFamily="50" charset="0"/>
            </a:endParaRPr>
          </a:p>
          <a:p>
            <a:pPr marL="0" indent="0" algn="ctr">
              <a:buNone/>
            </a:pPr>
            <a:endParaRPr lang="en-GB" dirty="0">
              <a:latin typeface="OpenDyslexic" panose="00000500000000000000" pitchFamily="50" charset="0"/>
            </a:endParaRPr>
          </a:p>
        </p:txBody>
      </p:sp>
      <p:sp>
        <p:nvSpPr>
          <p:cNvPr id="5" name="Footer Placeholder 4">
            <a:extLst>
              <a:ext uri="{FF2B5EF4-FFF2-40B4-BE49-F238E27FC236}">
                <a16:creationId xmlns:a16="http://schemas.microsoft.com/office/drawing/2014/main" xmlns="" id="{BD5B826E-BBBE-4E45-9F1B-AB30963CD819}"/>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 The Literacy Shed</a:t>
            </a:r>
          </a:p>
        </p:txBody>
      </p:sp>
      <p:pic>
        <p:nvPicPr>
          <p:cNvPr id="4" name="Picture 3">
            <a:extLst>
              <a:ext uri="{FF2B5EF4-FFF2-40B4-BE49-F238E27FC236}">
                <a16:creationId xmlns:a16="http://schemas.microsoft.com/office/drawing/2014/main" xmlns="" id="{0BF6CB06-48CB-4452-9A33-E019643A8E70}"/>
              </a:ext>
            </a:extLst>
          </p:cNvPr>
          <p:cNvPicPr>
            <a:picLocks noChangeAspect="1"/>
          </p:cNvPicPr>
          <p:nvPr/>
        </p:nvPicPr>
        <p:blipFill>
          <a:blip r:embed="rId3"/>
          <a:stretch>
            <a:fillRect/>
          </a:stretch>
        </p:blipFill>
        <p:spPr>
          <a:xfrm>
            <a:off x="0" y="5002567"/>
            <a:ext cx="12192000" cy="1855433"/>
          </a:xfrm>
          <a:prstGeom prst="rect">
            <a:avLst/>
          </a:prstGeom>
        </p:spPr>
      </p:pic>
    </p:spTree>
    <p:extLst>
      <p:ext uri="{BB962C8B-B14F-4D97-AF65-F5344CB8AC3E}">
        <p14:creationId xmlns:p14="http://schemas.microsoft.com/office/powerpoint/2010/main" val="17724301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B826A0-7584-4C54-ACD0-BC5860730FE8}"/>
              </a:ext>
            </a:extLst>
          </p:cNvPr>
          <p:cNvSpPr>
            <a:spLocks noGrp="1"/>
          </p:cNvSpPr>
          <p:nvPr>
            <p:ph type="title"/>
          </p:nvPr>
        </p:nvSpPr>
        <p:spPr>
          <a:xfrm>
            <a:off x="586740" y="-171690"/>
            <a:ext cx="11018520" cy="1325563"/>
          </a:xfrm>
        </p:spPr>
        <p:txBody>
          <a:bodyPr>
            <a:normAutofit/>
          </a:bodyPr>
          <a:lstStyle/>
          <a:p>
            <a:pPr algn="ctr"/>
            <a:r>
              <a:rPr lang="en-GB" sz="4000" dirty="0">
                <a:solidFill>
                  <a:srgbClr val="C00000"/>
                </a:solidFill>
                <a:latin typeface="OpenDyslexic" panose="00000500000000000000" pitchFamily="50" charset="0"/>
              </a:rPr>
              <a:t>Before reading…</a:t>
            </a:r>
          </a:p>
        </p:txBody>
      </p:sp>
      <p:sp>
        <p:nvSpPr>
          <p:cNvPr id="3" name="Content Placeholder 2">
            <a:extLst>
              <a:ext uri="{FF2B5EF4-FFF2-40B4-BE49-F238E27FC236}">
                <a16:creationId xmlns:a16="http://schemas.microsoft.com/office/drawing/2014/main" xmlns="" id="{5CB67177-E924-4CA7-90DD-563D35B007D3}"/>
              </a:ext>
            </a:extLst>
          </p:cNvPr>
          <p:cNvSpPr>
            <a:spLocks noGrp="1"/>
          </p:cNvSpPr>
          <p:nvPr>
            <p:ph idx="1"/>
          </p:nvPr>
        </p:nvSpPr>
        <p:spPr>
          <a:xfrm>
            <a:off x="738912" y="846957"/>
            <a:ext cx="10515600" cy="5123974"/>
          </a:xfrm>
        </p:spPr>
        <p:txBody>
          <a:bodyPr>
            <a:normAutofit/>
          </a:bodyPr>
          <a:lstStyle/>
          <a:p>
            <a:pPr marL="0" indent="0" algn="ctr">
              <a:buNone/>
            </a:pPr>
            <a:r>
              <a:rPr lang="en-GB" dirty="0">
                <a:latin typeface="OpenDyslexic" panose="00000500000000000000" pitchFamily="50" charset="0"/>
              </a:rPr>
              <a:t>Listen to this description read by your teacher and then use it to draw a picture. What can you see in your head?</a:t>
            </a:r>
          </a:p>
          <a:p>
            <a:pPr marL="0" indent="0" algn="ctr">
              <a:buNone/>
            </a:pPr>
            <a:endParaRPr lang="en-GB" i="1" dirty="0">
              <a:latin typeface="OpenDyslexic" panose="00000500000000000000" pitchFamily="50" charset="0"/>
            </a:endParaRPr>
          </a:p>
          <a:p>
            <a:pPr marL="0" indent="0" algn="ctr">
              <a:buNone/>
            </a:pPr>
            <a:r>
              <a:rPr lang="en-US" i="1" dirty="0">
                <a:latin typeface="OpenDyslexic" panose="00000500000000000000" pitchFamily="50" charset="0"/>
              </a:rPr>
              <a:t>Adrift amongst the stars, in the outer reaches of the galaxy, a small ship floated towards its final destination. The SS Brigand had set out from Earth a thousand years earlier. There was a single occupant. Doctor Gwen </a:t>
            </a:r>
            <a:r>
              <a:rPr lang="en-US" i="1" dirty="0" err="1">
                <a:latin typeface="OpenDyslexic" panose="00000500000000000000" pitchFamily="50" charset="0"/>
              </a:rPr>
              <a:t>Bigby</a:t>
            </a:r>
            <a:r>
              <a:rPr lang="en-US" i="1" dirty="0">
                <a:latin typeface="OpenDyslexic" panose="00000500000000000000" pitchFamily="50" charset="0"/>
              </a:rPr>
              <a:t> had volunteered for the mission as soon as she’d heard about it. There was nothing left for her on Earth by that point. The growing climate catastrophe had made sure of that. </a:t>
            </a:r>
            <a:endParaRPr lang="en-GB" i="1" dirty="0">
              <a:latin typeface="OpenDyslexic" panose="00000500000000000000" pitchFamily="50" charset="0"/>
            </a:endParaRPr>
          </a:p>
          <a:p>
            <a:pPr marL="0" indent="0" algn="ctr">
              <a:buNone/>
            </a:pPr>
            <a:endParaRPr lang="en-GB" dirty="0">
              <a:latin typeface="OpenDyslexic" panose="00000500000000000000" pitchFamily="50" charset="0"/>
            </a:endParaRPr>
          </a:p>
          <a:p>
            <a:pPr marL="0" indent="0" algn="ctr">
              <a:buNone/>
            </a:pPr>
            <a:endParaRPr lang="en-GB" dirty="0">
              <a:latin typeface="OpenDyslexic" panose="00000500000000000000" pitchFamily="50" charset="0"/>
            </a:endParaRPr>
          </a:p>
        </p:txBody>
      </p:sp>
      <p:sp>
        <p:nvSpPr>
          <p:cNvPr id="5" name="Footer Placeholder 4">
            <a:extLst>
              <a:ext uri="{FF2B5EF4-FFF2-40B4-BE49-F238E27FC236}">
                <a16:creationId xmlns:a16="http://schemas.microsoft.com/office/drawing/2014/main" xmlns="" id="{BD5B826E-BBBE-4E45-9F1B-AB30963CD819}"/>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 The Literacy Shed</a:t>
            </a:r>
          </a:p>
        </p:txBody>
      </p:sp>
      <p:pic>
        <p:nvPicPr>
          <p:cNvPr id="6" name="Picture 5">
            <a:extLst>
              <a:ext uri="{FF2B5EF4-FFF2-40B4-BE49-F238E27FC236}">
                <a16:creationId xmlns:a16="http://schemas.microsoft.com/office/drawing/2014/main" xmlns="" id="{A557C6EC-7CA6-4DE6-8BF9-E50FCD0D8BE9}"/>
              </a:ext>
            </a:extLst>
          </p:cNvPr>
          <p:cNvPicPr>
            <a:picLocks noChangeAspect="1"/>
          </p:cNvPicPr>
          <p:nvPr/>
        </p:nvPicPr>
        <p:blipFill>
          <a:blip r:embed="rId3"/>
          <a:stretch>
            <a:fillRect/>
          </a:stretch>
        </p:blipFill>
        <p:spPr>
          <a:xfrm>
            <a:off x="0" y="6116715"/>
            <a:ext cx="12192000" cy="741285"/>
          </a:xfrm>
          <a:prstGeom prst="rect">
            <a:avLst/>
          </a:prstGeom>
        </p:spPr>
      </p:pic>
    </p:spTree>
    <p:extLst>
      <p:ext uri="{BB962C8B-B14F-4D97-AF65-F5344CB8AC3E}">
        <p14:creationId xmlns:p14="http://schemas.microsoft.com/office/powerpoint/2010/main" val="33301108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B826A0-7584-4C54-ACD0-BC5860730FE8}"/>
              </a:ext>
            </a:extLst>
          </p:cNvPr>
          <p:cNvSpPr>
            <a:spLocks noGrp="1"/>
          </p:cNvSpPr>
          <p:nvPr>
            <p:ph type="title"/>
          </p:nvPr>
        </p:nvSpPr>
        <p:spPr>
          <a:xfrm>
            <a:off x="586740" y="222885"/>
            <a:ext cx="11018520" cy="1325563"/>
          </a:xfrm>
        </p:spPr>
        <p:txBody>
          <a:bodyPr>
            <a:normAutofit/>
          </a:bodyPr>
          <a:lstStyle/>
          <a:p>
            <a:pPr algn="ctr"/>
            <a:r>
              <a:rPr lang="en-GB" sz="4000" b="1" dirty="0">
                <a:solidFill>
                  <a:srgbClr val="C00000"/>
                </a:solidFill>
                <a:latin typeface="OpenDyslexic" panose="00000500000000000000" pitchFamily="50" charset="0"/>
              </a:rPr>
              <a:t>Task 1: Read ‘Adrift’ in pairs </a:t>
            </a:r>
          </a:p>
        </p:txBody>
      </p:sp>
      <p:sp>
        <p:nvSpPr>
          <p:cNvPr id="3" name="Content Placeholder 2">
            <a:extLst>
              <a:ext uri="{FF2B5EF4-FFF2-40B4-BE49-F238E27FC236}">
                <a16:creationId xmlns:a16="http://schemas.microsoft.com/office/drawing/2014/main" xmlns="" id="{5CB67177-E924-4CA7-90DD-563D35B007D3}"/>
              </a:ext>
            </a:extLst>
          </p:cNvPr>
          <p:cNvSpPr>
            <a:spLocks noGrp="1"/>
          </p:cNvSpPr>
          <p:nvPr>
            <p:ph idx="1"/>
          </p:nvPr>
        </p:nvSpPr>
        <p:spPr/>
        <p:txBody>
          <a:bodyPr>
            <a:normAutofit fontScale="92500" lnSpcReduction="10000"/>
          </a:bodyPr>
          <a:lstStyle/>
          <a:p>
            <a:pPr marL="0" indent="0" algn="ctr">
              <a:buNone/>
            </a:pPr>
            <a:r>
              <a:rPr lang="en-GB" sz="3000" i="1" dirty="0">
                <a:latin typeface="OpenDyslexic" panose="00000500000000000000" pitchFamily="50" charset="0"/>
              </a:rPr>
              <a:t>After reading, discuss:</a:t>
            </a:r>
          </a:p>
          <a:p>
            <a:endParaRPr lang="en-GB" dirty="0">
              <a:latin typeface="OpenDyslexic" panose="00000500000000000000" pitchFamily="50" charset="0"/>
            </a:endParaRPr>
          </a:p>
          <a:p>
            <a:r>
              <a:rPr lang="en-GB" dirty="0">
                <a:latin typeface="OpenDyslexic" panose="00000500000000000000" pitchFamily="50" charset="0"/>
              </a:rPr>
              <a:t>What did you like/dislike about this story?</a:t>
            </a:r>
          </a:p>
          <a:p>
            <a:r>
              <a:rPr lang="en-GB" dirty="0">
                <a:latin typeface="OpenDyslexic" panose="00000500000000000000" pitchFamily="50" charset="0"/>
              </a:rPr>
              <a:t>Was there anything confusing or puzzling?</a:t>
            </a:r>
          </a:p>
          <a:p>
            <a:r>
              <a:rPr lang="en-GB" dirty="0">
                <a:latin typeface="OpenDyslexic" panose="00000500000000000000" pitchFamily="50" charset="0"/>
              </a:rPr>
              <a:t>Did this story remind you of any other stories, films or TV shows you know?</a:t>
            </a:r>
          </a:p>
          <a:p>
            <a:endParaRPr lang="en-GB" dirty="0">
              <a:latin typeface="OpenDyslexic" panose="00000500000000000000" pitchFamily="50" charset="0"/>
            </a:endParaRPr>
          </a:p>
          <a:p>
            <a:pPr marL="0" indent="0" algn="ctr">
              <a:buNone/>
            </a:pPr>
            <a:r>
              <a:rPr lang="en-GB" i="1" dirty="0">
                <a:latin typeface="OpenDyslexic" panose="00000500000000000000" pitchFamily="50" charset="0"/>
              </a:rPr>
              <a:t>Challenge:</a:t>
            </a:r>
          </a:p>
          <a:p>
            <a:pPr marL="0" indent="0" algn="ctr">
              <a:buNone/>
            </a:pPr>
            <a:r>
              <a:rPr lang="en-GB" i="1" dirty="0">
                <a:solidFill>
                  <a:srgbClr val="C00000"/>
                </a:solidFill>
                <a:latin typeface="OpenDyslexic" panose="00000500000000000000" pitchFamily="50" charset="0"/>
              </a:rPr>
              <a:t>Create a storyboard to show the main events in the story.</a:t>
            </a:r>
            <a:endParaRPr lang="en-GB" dirty="0">
              <a:solidFill>
                <a:schemeClr val="accent2">
                  <a:lumMod val="75000"/>
                </a:schemeClr>
              </a:solidFill>
              <a:latin typeface="OpenDyslexic" panose="00000500000000000000" pitchFamily="50" charset="0"/>
            </a:endParaRPr>
          </a:p>
        </p:txBody>
      </p:sp>
      <p:sp>
        <p:nvSpPr>
          <p:cNvPr id="5" name="Footer Placeholder 4">
            <a:extLst>
              <a:ext uri="{FF2B5EF4-FFF2-40B4-BE49-F238E27FC236}">
                <a16:creationId xmlns:a16="http://schemas.microsoft.com/office/drawing/2014/main" xmlns="" id="{BD5B826E-BBBE-4E45-9F1B-AB30963CD819}"/>
              </a:ext>
            </a:extLst>
          </p:cNvPr>
          <p:cNvSpPr>
            <a:spLocks noGrp="1"/>
          </p:cNvSpPr>
          <p:nvPr>
            <p:ph type="ftr" sz="quarter" idx="11"/>
          </p:nvPr>
        </p:nvSpPr>
        <p:spPr/>
        <p:txBody>
          <a:bodyPr/>
          <a:lstStyle/>
          <a:p>
            <a:r>
              <a:rPr lang="en-GB"/>
              <a:t>© The Literacy Shed</a:t>
            </a:r>
          </a:p>
        </p:txBody>
      </p:sp>
    </p:spTree>
    <p:extLst>
      <p:ext uri="{BB962C8B-B14F-4D97-AF65-F5344CB8AC3E}">
        <p14:creationId xmlns:p14="http://schemas.microsoft.com/office/powerpoint/2010/main" val="19876603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C08D04-077F-4556-B639-09544D57B75A}"/>
              </a:ext>
            </a:extLst>
          </p:cNvPr>
          <p:cNvSpPr>
            <a:spLocks noGrp="1"/>
          </p:cNvSpPr>
          <p:nvPr>
            <p:ph type="title"/>
          </p:nvPr>
        </p:nvSpPr>
        <p:spPr>
          <a:xfrm>
            <a:off x="838200" y="1142833"/>
            <a:ext cx="10515600" cy="1325563"/>
          </a:xfrm>
        </p:spPr>
        <p:txBody>
          <a:bodyPr>
            <a:normAutofit fontScale="90000"/>
          </a:bodyPr>
          <a:lstStyle/>
          <a:p>
            <a:pPr algn="ctr"/>
            <a:r>
              <a:rPr lang="en-GB" dirty="0">
                <a:solidFill>
                  <a:srgbClr val="C00000"/>
                </a:solidFill>
                <a:latin typeface="OpenDyslexic" panose="00000500000000000000" pitchFamily="50" charset="0"/>
              </a:rPr>
              <a:t>Task 1: Read ‘Adrift’ as a class</a:t>
            </a:r>
            <a:r>
              <a:rPr lang="en-GB" dirty="0">
                <a:latin typeface="OpenDyslexic" panose="00000500000000000000" pitchFamily="50" charset="0"/>
              </a:rPr>
              <a:t/>
            </a:r>
            <a:br>
              <a:rPr lang="en-GB" dirty="0">
                <a:latin typeface="OpenDyslexic" panose="00000500000000000000" pitchFamily="50" charset="0"/>
              </a:rPr>
            </a:br>
            <a:r>
              <a:rPr lang="en-GB" dirty="0">
                <a:latin typeface="OpenDyslexic" panose="00000500000000000000" pitchFamily="50" charset="0"/>
              </a:rPr>
              <a:t/>
            </a:r>
            <a:br>
              <a:rPr lang="en-GB" dirty="0">
                <a:latin typeface="OpenDyslexic" panose="00000500000000000000" pitchFamily="50" charset="0"/>
              </a:rPr>
            </a:br>
            <a:r>
              <a:rPr lang="en-GB" sz="3100" i="1" dirty="0">
                <a:latin typeface="OpenDyslexic" panose="00000500000000000000" pitchFamily="50" charset="0"/>
              </a:rPr>
              <a:t>Read this extract from the text. Think carefully about what Gwen might be thinking and feeling!</a:t>
            </a:r>
          </a:p>
        </p:txBody>
      </p:sp>
      <p:sp>
        <p:nvSpPr>
          <p:cNvPr id="5" name="Footer Placeholder 4">
            <a:extLst>
              <a:ext uri="{FF2B5EF4-FFF2-40B4-BE49-F238E27FC236}">
                <a16:creationId xmlns:a16="http://schemas.microsoft.com/office/drawing/2014/main" xmlns="" id="{3BD8A84A-9215-4F35-88FE-629137D4E79F}"/>
              </a:ext>
            </a:extLst>
          </p:cNvPr>
          <p:cNvSpPr>
            <a:spLocks noGrp="1"/>
          </p:cNvSpPr>
          <p:nvPr>
            <p:ph type="ftr" sz="quarter" idx="11"/>
          </p:nvPr>
        </p:nvSpPr>
        <p:spPr/>
        <p:txBody>
          <a:bodyPr/>
          <a:lstStyle/>
          <a:p>
            <a:r>
              <a:rPr lang="en-GB" dirty="0"/>
              <a:t>© The Literacy Shed</a:t>
            </a:r>
          </a:p>
        </p:txBody>
      </p:sp>
      <p:sp>
        <p:nvSpPr>
          <p:cNvPr id="6" name="Content Placeholder 2">
            <a:extLst>
              <a:ext uri="{FF2B5EF4-FFF2-40B4-BE49-F238E27FC236}">
                <a16:creationId xmlns:a16="http://schemas.microsoft.com/office/drawing/2014/main" xmlns="" id="{96662304-464F-42CA-AC70-09B59E3E40DF}"/>
              </a:ext>
            </a:extLst>
          </p:cNvPr>
          <p:cNvSpPr txBox="1">
            <a:spLocks/>
          </p:cNvSpPr>
          <p:nvPr/>
        </p:nvSpPr>
        <p:spPr>
          <a:xfrm>
            <a:off x="426402" y="3216610"/>
            <a:ext cx="11339195" cy="2213506"/>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lgn="ctr">
              <a:buNone/>
            </a:pPr>
            <a:r>
              <a:rPr lang="en-US" dirty="0">
                <a:latin typeface="OpenDyslexic" panose="00000500000000000000" pitchFamily="50" charset="0"/>
              </a:rPr>
              <a:t>A sound alerted her to the fact that something was moving nearby. A vine was creeping towards her. It snaked along the floor more quickly than she could run. The thick stems were easily as thick as her arm and covered in sharp barbs. She turned back towards the ship but she was too slow. </a:t>
            </a:r>
            <a:endParaRPr lang="en-GB" dirty="0">
              <a:latin typeface="OpenDyslexic" panose="00000500000000000000" pitchFamily="50" charset="0"/>
            </a:endParaRPr>
          </a:p>
        </p:txBody>
      </p:sp>
    </p:spTree>
    <p:extLst>
      <p:ext uri="{BB962C8B-B14F-4D97-AF65-F5344CB8AC3E}">
        <p14:creationId xmlns:p14="http://schemas.microsoft.com/office/powerpoint/2010/main" val="12263536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D2030F-0C85-4D5A-9162-1F56C6DF29F1}"/>
              </a:ext>
            </a:extLst>
          </p:cNvPr>
          <p:cNvSpPr>
            <a:spLocks noGrp="1"/>
          </p:cNvSpPr>
          <p:nvPr>
            <p:ph type="title"/>
          </p:nvPr>
        </p:nvSpPr>
        <p:spPr>
          <a:xfrm>
            <a:off x="838200" y="593725"/>
            <a:ext cx="10515600" cy="1325563"/>
          </a:xfrm>
        </p:spPr>
        <p:txBody>
          <a:bodyPr>
            <a:normAutofit fontScale="90000"/>
          </a:bodyPr>
          <a:lstStyle/>
          <a:p>
            <a:pPr algn="ctr"/>
            <a:r>
              <a:rPr lang="en-GB" b="1" dirty="0">
                <a:solidFill>
                  <a:srgbClr val="C00000"/>
                </a:solidFill>
                <a:latin typeface="OpenDyslexic" panose="00000500000000000000" pitchFamily="50" charset="0"/>
              </a:rPr>
              <a:t>Task 2: Vocabulary Check</a:t>
            </a:r>
            <a:r>
              <a:rPr lang="en-GB" dirty="0">
                <a:latin typeface="OpenDyslexic" panose="00000500000000000000" pitchFamily="50" charset="0"/>
              </a:rPr>
              <a:t/>
            </a:r>
            <a:br>
              <a:rPr lang="en-GB" dirty="0">
                <a:latin typeface="OpenDyslexic" panose="00000500000000000000" pitchFamily="50" charset="0"/>
              </a:rPr>
            </a:br>
            <a:r>
              <a:rPr lang="en-GB" dirty="0">
                <a:latin typeface="OpenDyslexic" panose="00000500000000000000" pitchFamily="50" charset="0"/>
              </a:rPr>
              <a:t/>
            </a:r>
            <a:br>
              <a:rPr lang="en-GB" dirty="0">
                <a:latin typeface="OpenDyslexic" panose="00000500000000000000" pitchFamily="50" charset="0"/>
              </a:rPr>
            </a:br>
            <a:r>
              <a:rPr lang="en-GB" sz="3100" i="1" dirty="0">
                <a:latin typeface="OpenDyslexic" panose="00000500000000000000" pitchFamily="50" charset="0"/>
              </a:rPr>
              <a:t>Complete this table to show your understanding of these words</a:t>
            </a:r>
          </a:p>
        </p:txBody>
      </p:sp>
      <p:pic>
        <p:nvPicPr>
          <p:cNvPr id="5" name="Picture 4" descr="../../../Desktop/Visual%20Vipers/VIPERS%20images/Screen%20Shot%202017-03-20%20at%2011">
            <a:extLst>
              <a:ext uri="{FF2B5EF4-FFF2-40B4-BE49-F238E27FC236}">
                <a16:creationId xmlns:a16="http://schemas.microsoft.com/office/drawing/2014/main" xmlns="" id="{792E8594-AC93-4F2D-B6B7-508F5FC3937D}"/>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6447" y="410961"/>
            <a:ext cx="920115" cy="767715"/>
          </a:xfrm>
          <a:prstGeom prst="ellipse">
            <a:avLst/>
          </a:prstGeom>
          <a:ln w="63500" cap="rnd">
            <a:solidFill>
              <a:srgbClr val="333333"/>
            </a:solidFill>
          </a:ln>
          <a:effectLst/>
        </p:spPr>
      </p:pic>
      <p:sp>
        <p:nvSpPr>
          <p:cNvPr id="6" name="Footer Placeholder 5">
            <a:extLst>
              <a:ext uri="{FF2B5EF4-FFF2-40B4-BE49-F238E27FC236}">
                <a16:creationId xmlns:a16="http://schemas.microsoft.com/office/drawing/2014/main" xmlns="" id="{179A5B31-F608-41D5-AC44-282C19B0E8D9}"/>
              </a:ext>
            </a:extLst>
          </p:cNvPr>
          <p:cNvSpPr>
            <a:spLocks noGrp="1"/>
          </p:cNvSpPr>
          <p:nvPr>
            <p:ph type="ftr" sz="quarter" idx="11"/>
          </p:nvPr>
        </p:nvSpPr>
        <p:spPr/>
        <p:txBody>
          <a:bodyPr/>
          <a:lstStyle/>
          <a:p>
            <a:r>
              <a:rPr lang="en-GB"/>
              <a:t>© The Literacy Shed</a:t>
            </a:r>
          </a:p>
        </p:txBody>
      </p:sp>
      <p:graphicFrame>
        <p:nvGraphicFramePr>
          <p:cNvPr id="9" name="Table 9">
            <a:extLst>
              <a:ext uri="{FF2B5EF4-FFF2-40B4-BE49-F238E27FC236}">
                <a16:creationId xmlns:a16="http://schemas.microsoft.com/office/drawing/2014/main" xmlns="" id="{1CDC8856-5849-4079-8C57-F3030F219EEC}"/>
              </a:ext>
            </a:extLst>
          </p:cNvPr>
          <p:cNvGraphicFramePr>
            <a:graphicFrameLocks noGrp="1"/>
          </p:cNvGraphicFramePr>
          <p:nvPr>
            <p:extLst>
              <p:ext uri="{D42A27DB-BD31-4B8C-83A1-F6EECF244321}">
                <p14:modId xmlns:p14="http://schemas.microsoft.com/office/powerpoint/2010/main" val="4259234858"/>
              </p:ext>
            </p:extLst>
          </p:nvPr>
        </p:nvGraphicFramePr>
        <p:xfrm>
          <a:off x="792480" y="2401809"/>
          <a:ext cx="10657840" cy="3472020"/>
        </p:xfrm>
        <a:graphic>
          <a:graphicData uri="http://schemas.openxmlformats.org/drawingml/2006/table">
            <a:tbl>
              <a:tblPr firstRow="1" bandRow="1">
                <a:tableStyleId>{775DCB02-9BB8-47FD-8907-85C794F793BA}</a:tableStyleId>
              </a:tblPr>
              <a:tblGrid>
                <a:gridCol w="2664460">
                  <a:extLst>
                    <a:ext uri="{9D8B030D-6E8A-4147-A177-3AD203B41FA5}">
                      <a16:colId xmlns:a16="http://schemas.microsoft.com/office/drawing/2014/main" xmlns="" val="2746525837"/>
                    </a:ext>
                  </a:extLst>
                </a:gridCol>
                <a:gridCol w="2664460">
                  <a:extLst>
                    <a:ext uri="{9D8B030D-6E8A-4147-A177-3AD203B41FA5}">
                      <a16:colId xmlns:a16="http://schemas.microsoft.com/office/drawing/2014/main" xmlns="" val="2746955558"/>
                    </a:ext>
                  </a:extLst>
                </a:gridCol>
                <a:gridCol w="2664460">
                  <a:extLst>
                    <a:ext uri="{9D8B030D-6E8A-4147-A177-3AD203B41FA5}">
                      <a16:colId xmlns:a16="http://schemas.microsoft.com/office/drawing/2014/main" xmlns="" val="2776669998"/>
                    </a:ext>
                  </a:extLst>
                </a:gridCol>
                <a:gridCol w="2664460">
                  <a:extLst>
                    <a:ext uri="{9D8B030D-6E8A-4147-A177-3AD203B41FA5}">
                      <a16:colId xmlns:a16="http://schemas.microsoft.com/office/drawing/2014/main" xmlns="" val="3042605735"/>
                    </a:ext>
                  </a:extLst>
                </a:gridCol>
              </a:tblGrid>
              <a:tr h="868005">
                <a:tc>
                  <a:txBody>
                    <a:bodyPr/>
                    <a:lstStyle/>
                    <a:p>
                      <a:r>
                        <a:rPr lang="en-GB" sz="2000" dirty="0">
                          <a:solidFill>
                            <a:schemeClr val="tx1"/>
                          </a:solidFill>
                          <a:latin typeface="OpenDyslexic" panose="00000500000000000000" pitchFamily="50" charset="0"/>
                        </a:rPr>
                        <a:t>Word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2000" dirty="0">
                          <a:solidFill>
                            <a:schemeClr val="tx1"/>
                          </a:solidFill>
                          <a:latin typeface="OpenDyslexic" panose="00000500000000000000" pitchFamily="50" charset="0"/>
                        </a:rPr>
                        <a:t>Have you heard the word before?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2000" dirty="0">
                          <a:solidFill>
                            <a:schemeClr val="tx1"/>
                          </a:solidFill>
                          <a:latin typeface="OpenDyslexic" panose="00000500000000000000" pitchFamily="50" charset="0"/>
                        </a:rPr>
                        <a:t>What do you think it means?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2000" dirty="0">
                          <a:solidFill>
                            <a:schemeClr val="tx1"/>
                          </a:solidFill>
                          <a:latin typeface="OpenDyslexic" panose="00000500000000000000" pitchFamily="50" charset="0"/>
                        </a:rPr>
                        <a:t>Use in a sentence of your own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777663662"/>
                  </a:ext>
                </a:extLst>
              </a:tr>
              <a:tr h="868005">
                <a:tc>
                  <a:txBody>
                    <a:bodyPr/>
                    <a:lstStyle/>
                    <a:p>
                      <a:r>
                        <a:rPr lang="en-GB" sz="2000" dirty="0">
                          <a:solidFill>
                            <a:schemeClr val="tx1"/>
                          </a:solidFill>
                          <a:latin typeface="OpenDyslexic" panose="00000500000000000000" pitchFamily="50" charset="0"/>
                        </a:rPr>
                        <a:t>destination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2000" dirty="0">
                        <a:solidFill>
                          <a:schemeClr val="tx1"/>
                        </a:solidFill>
                        <a:latin typeface="OpenDyslexic" panose="000005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2000" dirty="0">
                        <a:solidFill>
                          <a:schemeClr val="tx1"/>
                        </a:solidFill>
                        <a:latin typeface="OpenDyslexic" panose="000005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2000">
                        <a:solidFill>
                          <a:schemeClr val="tx1"/>
                        </a:solidFill>
                        <a:latin typeface="OpenDyslexic" panose="000005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984953810"/>
                  </a:ext>
                </a:extLst>
              </a:tr>
              <a:tr h="868005">
                <a:tc>
                  <a:txBody>
                    <a:bodyPr/>
                    <a:lstStyle/>
                    <a:p>
                      <a:r>
                        <a:rPr lang="en-GB" sz="2000" dirty="0">
                          <a:solidFill>
                            <a:schemeClr val="tx1"/>
                          </a:solidFill>
                          <a:latin typeface="OpenDyslexic" panose="00000500000000000000" pitchFamily="50" charset="0"/>
                        </a:rPr>
                        <a:t>occupant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2000" dirty="0">
                        <a:solidFill>
                          <a:schemeClr val="tx1"/>
                        </a:solidFill>
                        <a:latin typeface="OpenDyslexic" panose="000005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2000" dirty="0">
                        <a:solidFill>
                          <a:schemeClr val="tx1"/>
                        </a:solidFill>
                        <a:latin typeface="OpenDyslexic" panose="000005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2000">
                        <a:solidFill>
                          <a:schemeClr val="tx1"/>
                        </a:solidFill>
                        <a:latin typeface="OpenDyslexic" panose="000005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773228112"/>
                  </a:ext>
                </a:extLst>
              </a:tr>
              <a:tr h="868005">
                <a:tc>
                  <a:txBody>
                    <a:bodyPr/>
                    <a:lstStyle/>
                    <a:p>
                      <a:r>
                        <a:rPr lang="en-GB" sz="2000" dirty="0">
                          <a:solidFill>
                            <a:schemeClr val="tx1"/>
                          </a:solidFill>
                          <a:latin typeface="OpenDyslexic" panose="00000500000000000000" pitchFamily="50" charset="0"/>
                        </a:rPr>
                        <a:t>catastrophe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2000">
                        <a:solidFill>
                          <a:schemeClr val="tx1"/>
                        </a:solidFill>
                        <a:latin typeface="OpenDyslexic" panose="000005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2000" dirty="0">
                        <a:solidFill>
                          <a:schemeClr val="tx1"/>
                        </a:solidFill>
                        <a:latin typeface="OpenDyslexic" panose="000005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2000" dirty="0">
                        <a:solidFill>
                          <a:schemeClr val="tx1"/>
                        </a:solidFill>
                        <a:latin typeface="OpenDyslexic" panose="000005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144855176"/>
                  </a:ext>
                </a:extLst>
              </a:tr>
            </a:tbl>
          </a:graphicData>
        </a:graphic>
      </p:graphicFrame>
    </p:spTree>
    <p:extLst>
      <p:ext uri="{BB962C8B-B14F-4D97-AF65-F5344CB8AC3E}">
        <p14:creationId xmlns:p14="http://schemas.microsoft.com/office/powerpoint/2010/main" val="26452963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C08D04-077F-4556-B639-09544D57B75A}"/>
              </a:ext>
            </a:extLst>
          </p:cNvPr>
          <p:cNvSpPr>
            <a:spLocks noGrp="1"/>
          </p:cNvSpPr>
          <p:nvPr>
            <p:ph type="title"/>
          </p:nvPr>
        </p:nvSpPr>
        <p:spPr>
          <a:xfrm>
            <a:off x="838200" y="1142833"/>
            <a:ext cx="10515600" cy="1325563"/>
          </a:xfrm>
        </p:spPr>
        <p:txBody>
          <a:bodyPr>
            <a:normAutofit fontScale="90000"/>
          </a:bodyPr>
          <a:lstStyle/>
          <a:p>
            <a:pPr algn="ctr"/>
            <a:r>
              <a:rPr lang="en-GB" b="1" dirty="0">
                <a:solidFill>
                  <a:srgbClr val="C00000"/>
                </a:solidFill>
                <a:latin typeface="OpenDyslexic" panose="00000500000000000000" pitchFamily="50" charset="0"/>
              </a:rPr>
              <a:t>Task 2: Quick-fire retrieval</a:t>
            </a:r>
            <a:r>
              <a:rPr lang="en-GB" dirty="0">
                <a:latin typeface="OpenDyslexic" panose="00000500000000000000" pitchFamily="50" charset="0"/>
              </a:rPr>
              <a:t/>
            </a:r>
            <a:br>
              <a:rPr lang="en-GB" dirty="0">
                <a:latin typeface="OpenDyslexic" panose="00000500000000000000" pitchFamily="50" charset="0"/>
              </a:rPr>
            </a:br>
            <a:r>
              <a:rPr lang="en-GB" dirty="0">
                <a:latin typeface="OpenDyslexic" panose="00000500000000000000" pitchFamily="50" charset="0"/>
              </a:rPr>
              <a:t/>
            </a:r>
            <a:br>
              <a:rPr lang="en-GB" dirty="0">
                <a:latin typeface="OpenDyslexic" panose="00000500000000000000" pitchFamily="50" charset="0"/>
              </a:rPr>
            </a:br>
            <a:endParaRPr lang="en-GB" sz="3100" b="1" i="1" dirty="0">
              <a:latin typeface="OpenDyslexic" panose="00000500000000000000" pitchFamily="50" charset="0"/>
            </a:endParaRPr>
          </a:p>
        </p:txBody>
      </p:sp>
      <p:sp>
        <p:nvSpPr>
          <p:cNvPr id="3" name="Content Placeholder 2">
            <a:extLst>
              <a:ext uri="{FF2B5EF4-FFF2-40B4-BE49-F238E27FC236}">
                <a16:creationId xmlns:a16="http://schemas.microsoft.com/office/drawing/2014/main" xmlns="" id="{A36E4022-0DA0-448E-8833-F5F151E1E1FB}"/>
              </a:ext>
            </a:extLst>
          </p:cNvPr>
          <p:cNvSpPr>
            <a:spLocks noGrp="1"/>
          </p:cNvSpPr>
          <p:nvPr>
            <p:ph idx="1"/>
          </p:nvPr>
        </p:nvSpPr>
        <p:spPr>
          <a:xfrm>
            <a:off x="838200" y="2149642"/>
            <a:ext cx="10515600" cy="4206708"/>
          </a:xfrm>
        </p:spPr>
        <p:txBody>
          <a:bodyPr>
            <a:normAutofit/>
          </a:bodyPr>
          <a:lstStyle/>
          <a:p>
            <a:pPr marL="0" indent="0">
              <a:buNone/>
            </a:pPr>
            <a:r>
              <a:rPr lang="en-GB" i="1" dirty="0">
                <a:latin typeface="OpenDyslexic" panose="00000500000000000000" pitchFamily="50" charset="0"/>
              </a:rPr>
              <a:t>With a partner, write the answers to these! </a:t>
            </a:r>
          </a:p>
          <a:p>
            <a:pPr marL="0" indent="0">
              <a:buNone/>
            </a:pPr>
            <a:endParaRPr lang="en-GB" dirty="0">
              <a:latin typeface="OpenDyslexic" panose="00000500000000000000" pitchFamily="50" charset="0"/>
            </a:endParaRPr>
          </a:p>
          <a:p>
            <a:pPr marL="0" indent="0">
              <a:buNone/>
            </a:pPr>
            <a:r>
              <a:rPr lang="en-GB" dirty="0">
                <a:latin typeface="OpenDyslexic" panose="00000500000000000000" pitchFamily="50" charset="0"/>
              </a:rPr>
              <a:t>1) Dr Gwen </a:t>
            </a:r>
            <a:r>
              <a:rPr lang="en-GB" dirty="0" err="1">
                <a:latin typeface="OpenDyslexic" panose="00000500000000000000" pitchFamily="50" charset="0"/>
              </a:rPr>
              <a:t>Bigby</a:t>
            </a:r>
            <a:r>
              <a:rPr lang="en-GB" dirty="0">
                <a:latin typeface="OpenDyslexic" panose="00000500000000000000" pitchFamily="50" charset="0"/>
              </a:rPr>
              <a:t> was forced to take this mission. True or false?</a:t>
            </a:r>
          </a:p>
          <a:p>
            <a:pPr marL="0" indent="0">
              <a:buNone/>
            </a:pPr>
            <a:r>
              <a:rPr lang="en-GB" dirty="0">
                <a:latin typeface="OpenDyslexic" panose="00000500000000000000" pitchFamily="50" charset="0"/>
              </a:rPr>
              <a:t>2) Where is Gwen travelling to?</a:t>
            </a:r>
          </a:p>
          <a:p>
            <a:pPr marL="0" indent="0">
              <a:buNone/>
            </a:pPr>
            <a:r>
              <a:rPr lang="en-GB" dirty="0">
                <a:latin typeface="OpenDyslexic" panose="00000500000000000000" pitchFamily="50" charset="0"/>
              </a:rPr>
              <a:t>3) What is the purpose of Gwen’s mission?</a:t>
            </a:r>
          </a:p>
          <a:p>
            <a:pPr marL="0" indent="0">
              <a:buNone/>
            </a:pPr>
            <a:r>
              <a:rPr lang="en-GB" dirty="0">
                <a:latin typeface="OpenDyslexic" panose="00000500000000000000" pitchFamily="50" charset="0"/>
              </a:rPr>
              <a:t>4) What happens to Gwen at the end of the story? </a:t>
            </a:r>
          </a:p>
        </p:txBody>
      </p:sp>
      <p:sp>
        <p:nvSpPr>
          <p:cNvPr id="5" name="Footer Placeholder 4">
            <a:extLst>
              <a:ext uri="{FF2B5EF4-FFF2-40B4-BE49-F238E27FC236}">
                <a16:creationId xmlns:a16="http://schemas.microsoft.com/office/drawing/2014/main" xmlns="" id="{3BD8A84A-9215-4F35-88FE-629137D4E79F}"/>
              </a:ext>
            </a:extLst>
          </p:cNvPr>
          <p:cNvSpPr>
            <a:spLocks noGrp="1"/>
          </p:cNvSpPr>
          <p:nvPr>
            <p:ph type="ftr" sz="quarter" idx="11"/>
          </p:nvPr>
        </p:nvSpPr>
        <p:spPr/>
        <p:txBody>
          <a:bodyPr/>
          <a:lstStyle/>
          <a:p>
            <a:r>
              <a:rPr lang="en-GB"/>
              <a:t>© The Literacy Shed</a:t>
            </a:r>
          </a:p>
        </p:txBody>
      </p:sp>
      <p:pic>
        <p:nvPicPr>
          <p:cNvPr id="6" name="Picture 5" descr="../../../Desktop/Visual%20Vipers/VIPERS%20images/Screen%20Shot%202017-03-20%20at%2011">
            <a:extLst>
              <a:ext uri="{FF2B5EF4-FFF2-40B4-BE49-F238E27FC236}">
                <a16:creationId xmlns:a16="http://schemas.microsoft.com/office/drawing/2014/main" xmlns="" id="{6814688F-BE70-4BAB-AAEA-960180404DD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822960"/>
            <a:ext cx="1030605" cy="811530"/>
          </a:xfrm>
          <a:prstGeom prst="ellipse">
            <a:avLst/>
          </a:prstGeom>
          <a:ln w="635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8319422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C08D04-077F-4556-B639-09544D57B75A}"/>
              </a:ext>
            </a:extLst>
          </p:cNvPr>
          <p:cNvSpPr>
            <a:spLocks noGrp="1"/>
          </p:cNvSpPr>
          <p:nvPr>
            <p:ph type="title"/>
          </p:nvPr>
        </p:nvSpPr>
        <p:spPr>
          <a:xfrm>
            <a:off x="838200" y="1142833"/>
            <a:ext cx="10515600" cy="1325563"/>
          </a:xfrm>
        </p:spPr>
        <p:txBody>
          <a:bodyPr>
            <a:normAutofit fontScale="90000"/>
          </a:bodyPr>
          <a:lstStyle/>
          <a:p>
            <a:pPr algn="ctr"/>
            <a:r>
              <a:rPr lang="en-GB" b="1" dirty="0">
                <a:solidFill>
                  <a:srgbClr val="C00000"/>
                </a:solidFill>
                <a:latin typeface="OpenDyslexic" panose="00000500000000000000" pitchFamily="50" charset="0"/>
              </a:rPr>
              <a:t>Task 2: Quick-fire retrieval ANSWERS</a:t>
            </a:r>
            <a:r>
              <a:rPr lang="en-GB" dirty="0">
                <a:latin typeface="OpenDyslexic" panose="00000500000000000000" pitchFamily="50" charset="0"/>
              </a:rPr>
              <a:t/>
            </a:r>
            <a:br>
              <a:rPr lang="en-GB" dirty="0">
                <a:latin typeface="OpenDyslexic" panose="00000500000000000000" pitchFamily="50" charset="0"/>
              </a:rPr>
            </a:br>
            <a:r>
              <a:rPr lang="en-GB" dirty="0">
                <a:latin typeface="OpenDyslexic" panose="00000500000000000000" pitchFamily="50" charset="0"/>
              </a:rPr>
              <a:t/>
            </a:r>
            <a:br>
              <a:rPr lang="en-GB" dirty="0">
                <a:latin typeface="OpenDyslexic" panose="00000500000000000000" pitchFamily="50" charset="0"/>
              </a:rPr>
            </a:br>
            <a:endParaRPr lang="en-GB" sz="3100" b="1" i="1" dirty="0">
              <a:latin typeface="OpenDyslexic" panose="00000500000000000000" pitchFamily="50" charset="0"/>
            </a:endParaRPr>
          </a:p>
        </p:txBody>
      </p:sp>
      <p:sp>
        <p:nvSpPr>
          <p:cNvPr id="3" name="Content Placeholder 2">
            <a:extLst>
              <a:ext uri="{FF2B5EF4-FFF2-40B4-BE49-F238E27FC236}">
                <a16:creationId xmlns:a16="http://schemas.microsoft.com/office/drawing/2014/main" xmlns="" id="{A36E4022-0DA0-448E-8833-F5F151E1E1FB}"/>
              </a:ext>
            </a:extLst>
          </p:cNvPr>
          <p:cNvSpPr>
            <a:spLocks noGrp="1"/>
          </p:cNvSpPr>
          <p:nvPr>
            <p:ph idx="1"/>
          </p:nvPr>
        </p:nvSpPr>
        <p:spPr>
          <a:xfrm>
            <a:off x="838200" y="2149642"/>
            <a:ext cx="10515600" cy="4206708"/>
          </a:xfrm>
        </p:spPr>
        <p:txBody>
          <a:bodyPr>
            <a:normAutofit lnSpcReduction="10000"/>
          </a:bodyPr>
          <a:lstStyle/>
          <a:p>
            <a:pPr marL="0" indent="0">
              <a:buNone/>
            </a:pPr>
            <a:r>
              <a:rPr lang="en-GB" i="1" dirty="0">
                <a:latin typeface="OpenDyslexic" panose="00000500000000000000" pitchFamily="50" charset="0"/>
              </a:rPr>
              <a:t>With a partner, write the answers to these! </a:t>
            </a:r>
          </a:p>
          <a:p>
            <a:pPr marL="0" indent="0">
              <a:buNone/>
            </a:pPr>
            <a:endParaRPr lang="en-GB" dirty="0">
              <a:latin typeface="OpenDyslexic" panose="00000500000000000000" pitchFamily="50" charset="0"/>
            </a:endParaRPr>
          </a:p>
          <a:p>
            <a:pPr marL="0" indent="0">
              <a:buNone/>
            </a:pPr>
            <a:r>
              <a:rPr lang="en-GB" dirty="0">
                <a:latin typeface="OpenDyslexic" panose="00000500000000000000" pitchFamily="50" charset="0"/>
              </a:rPr>
              <a:t>1) Dr Gwen </a:t>
            </a:r>
            <a:r>
              <a:rPr lang="en-GB" dirty="0" err="1">
                <a:latin typeface="OpenDyslexic" panose="00000500000000000000" pitchFamily="50" charset="0"/>
              </a:rPr>
              <a:t>Bigby</a:t>
            </a:r>
            <a:r>
              <a:rPr lang="en-GB" dirty="0">
                <a:latin typeface="OpenDyslexic" panose="00000500000000000000" pitchFamily="50" charset="0"/>
              </a:rPr>
              <a:t> was forced to take this mission. True or false? </a:t>
            </a:r>
            <a:r>
              <a:rPr lang="en-GB" dirty="0">
                <a:solidFill>
                  <a:srgbClr val="C00000"/>
                </a:solidFill>
                <a:latin typeface="OpenDyslexic" panose="00000500000000000000" pitchFamily="50" charset="0"/>
              </a:rPr>
              <a:t>False</a:t>
            </a:r>
          </a:p>
          <a:p>
            <a:pPr marL="0" indent="0">
              <a:buNone/>
            </a:pPr>
            <a:r>
              <a:rPr lang="en-GB" dirty="0">
                <a:latin typeface="OpenDyslexic" panose="00000500000000000000" pitchFamily="50" charset="0"/>
              </a:rPr>
              <a:t>2) Where is Gwen travelling to? </a:t>
            </a:r>
            <a:r>
              <a:rPr lang="en-GB" dirty="0" err="1">
                <a:solidFill>
                  <a:srgbClr val="C00000"/>
                </a:solidFill>
                <a:latin typeface="OpenDyslexic" panose="00000500000000000000" pitchFamily="50" charset="0"/>
              </a:rPr>
              <a:t>Andula</a:t>
            </a:r>
            <a:endParaRPr lang="en-GB" dirty="0">
              <a:solidFill>
                <a:srgbClr val="C00000"/>
              </a:solidFill>
              <a:latin typeface="OpenDyslexic" panose="00000500000000000000" pitchFamily="50" charset="0"/>
            </a:endParaRPr>
          </a:p>
          <a:p>
            <a:pPr marL="0" indent="0">
              <a:buNone/>
            </a:pPr>
            <a:r>
              <a:rPr lang="en-GB" dirty="0">
                <a:latin typeface="OpenDyslexic" panose="00000500000000000000" pitchFamily="50" charset="0"/>
              </a:rPr>
              <a:t>3) What is the purpose of Gwen’s mission? </a:t>
            </a:r>
            <a:r>
              <a:rPr lang="en-GB" dirty="0">
                <a:solidFill>
                  <a:srgbClr val="C00000"/>
                </a:solidFill>
                <a:latin typeface="OpenDyslexic" panose="00000500000000000000" pitchFamily="50" charset="0"/>
              </a:rPr>
              <a:t>Assess </a:t>
            </a:r>
            <a:r>
              <a:rPr lang="en-GB" dirty="0" err="1">
                <a:solidFill>
                  <a:srgbClr val="C00000"/>
                </a:solidFill>
                <a:latin typeface="OpenDyslexic" panose="00000500000000000000" pitchFamily="50" charset="0"/>
              </a:rPr>
              <a:t>Andula’s</a:t>
            </a:r>
            <a:r>
              <a:rPr lang="en-GB" dirty="0">
                <a:solidFill>
                  <a:srgbClr val="C00000"/>
                </a:solidFill>
                <a:latin typeface="OpenDyslexic" panose="00000500000000000000" pitchFamily="50" charset="0"/>
              </a:rPr>
              <a:t> suitability for supporting life</a:t>
            </a:r>
          </a:p>
          <a:p>
            <a:pPr marL="0" indent="0">
              <a:buNone/>
            </a:pPr>
            <a:r>
              <a:rPr lang="en-GB" dirty="0">
                <a:latin typeface="OpenDyslexic" panose="00000500000000000000" pitchFamily="50" charset="0"/>
              </a:rPr>
              <a:t>4) What happens to Gwen at the end of the story? </a:t>
            </a:r>
            <a:r>
              <a:rPr lang="en-GB" dirty="0">
                <a:solidFill>
                  <a:srgbClr val="C00000"/>
                </a:solidFill>
                <a:latin typeface="OpenDyslexic" panose="00000500000000000000" pitchFamily="50" charset="0"/>
              </a:rPr>
              <a:t>She steps out into a forest and is dragged away by a vine</a:t>
            </a:r>
          </a:p>
        </p:txBody>
      </p:sp>
      <p:sp>
        <p:nvSpPr>
          <p:cNvPr id="5" name="Footer Placeholder 4">
            <a:extLst>
              <a:ext uri="{FF2B5EF4-FFF2-40B4-BE49-F238E27FC236}">
                <a16:creationId xmlns:a16="http://schemas.microsoft.com/office/drawing/2014/main" xmlns="" id="{3BD8A84A-9215-4F35-88FE-629137D4E79F}"/>
              </a:ext>
            </a:extLst>
          </p:cNvPr>
          <p:cNvSpPr>
            <a:spLocks noGrp="1"/>
          </p:cNvSpPr>
          <p:nvPr>
            <p:ph type="ftr" sz="quarter" idx="11"/>
          </p:nvPr>
        </p:nvSpPr>
        <p:spPr/>
        <p:txBody>
          <a:bodyPr/>
          <a:lstStyle/>
          <a:p>
            <a:r>
              <a:rPr lang="en-GB"/>
              <a:t>© The Literacy Shed</a:t>
            </a:r>
          </a:p>
        </p:txBody>
      </p:sp>
      <p:pic>
        <p:nvPicPr>
          <p:cNvPr id="6" name="Picture 5" descr="../../../Desktop/Visual%20Vipers/VIPERS%20images/Screen%20Shot%202017-03-20%20at%2011">
            <a:extLst>
              <a:ext uri="{FF2B5EF4-FFF2-40B4-BE49-F238E27FC236}">
                <a16:creationId xmlns:a16="http://schemas.microsoft.com/office/drawing/2014/main" xmlns="" id="{6814688F-BE70-4BAB-AAEA-960180404DD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2897" y="834708"/>
            <a:ext cx="1030605" cy="811530"/>
          </a:xfrm>
          <a:prstGeom prst="ellipse">
            <a:avLst/>
          </a:prstGeom>
          <a:ln w="635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594973570"/>
      </p:ext>
    </p:extLst>
  </p:cSld>
  <p:clrMapOvr>
    <a:masterClrMapping/>
  </p:clrMapOvr>
  <p:transition xmlns:p14="http://schemas.microsoft.com/office/powerpoint/2010/mai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TotalTime>
  <Words>944</Words>
  <Application>Microsoft Macintosh PowerPoint</Application>
  <PresentationFormat>Custom</PresentationFormat>
  <Paragraphs>138</Paragraphs>
  <Slides>16</Slides>
  <Notes>14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16</vt:i4>
      </vt:variant>
    </vt:vector>
  </HeadingPairs>
  <TitlesOfParts>
    <vt:vector size="21" baseType="lpstr">
      <vt:lpstr>Calibri</vt:lpstr>
      <vt:lpstr>Calibri Light</vt:lpstr>
      <vt:lpstr>OpenDyslexic</vt:lpstr>
      <vt:lpstr>Office Theme</vt:lpstr>
      <vt:lpstr>1_Office Theme</vt:lpstr>
      <vt:lpstr>Adrift</vt:lpstr>
      <vt:lpstr>Today we are learning to…</vt:lpstr>
      <vt:lpstr>Before reading…</vt:lpstr>
      <vt:lpstr>Before reading…</vt:lpstr>
      <vt:lpstr>Task 1: Read ‘Adrift’ in pairs </vt:lpstr>
      <vt:lpstr>Task 1: Read ‘Adrift’ as a class  Read this extract from the text. Think carefully about what Gwen might be thinking and feeling!</vt:lpstr>
      <vt:lpstr>Task 2: Vocabulary Check  Complete this table to show your understanding of these words</vt:lpstr>
      <vt:lpstr>Task 2: Quick-fire retrieval  </vt:lpstr>
      <vt:lpstr>Task 2: Quick-fire retrieval ANSWERS  </vt:lpstr>
      <vt:lpstr>PowerPoint Presentation</vt:lpstr>
      <vt:lpstr>PowerPoint Presentation</vt:lpstr>
      <vt:lpstr>PowerPoint Presentation</vt:lpstr>
      <vt:lpstr>Task 5: True or false?  Using information from the text, tick one box in each row to show whether  each statement is true or false.</vt:lpstr>
      <vt:lpstr>Task 6: Inference Using information from the text, tick one box in each row to show whether each statement is a fact or an opinion.</vt:lpstr>
      <vt:lpstr>Task 7: Justify ideas</vt:lpstr>
      <vt:lpstr>You have reached the end of the lesson!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Finch Solution</dc:title>
  <dc:creator>Ian Eagleton</dc:creator>
  <cp:lastModifiedBy>Emma Hayward</cp:lastModifiedBy>
  <cp:revision>47</cp:revision>
  <dcterms:created xsi:type="dcterms:W3CDTF">2020-03-02T10:35:52Z</dcterms:created>
  <dcterms:modified xsi:type="dcterms:W3CDTF">2021-01-07T17:43:00Z</dcterms:modified>
</cp:coreProperties>
</file>