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25"/>
  </p:handoutMasterIdLst>
  <p:sldIdLst>
    <p:sldId id="384" r:id="rId2"/>
    <p:sldId id="416" r:id="rId3"/>
    <p:sldId id="385" r:id="rId4"/>
    <p:sldId id="414" r:id="rId5"/>
    <p:sldId id="415" r:id="rId6"/>
    <p:sldId id="424" r:id="rId7"/>
    <p:sldId id="393" r:id="rId8"/>
    <p:sldId id="417" r:id="rId9"/>
    <p:sldId id="423" r:id="rId10"/>
    <p:sldId id="407" r:id="rId11"/>
    <p:sldId id="418" r:id="rId12"/>
    <p:sldId id="425" r:id="rId13"/>
    <p:sldId id="426" r:id="rId14"/>
    <p:sldId id="421" r:id="rId15"/>
    <p:sldId id="427" r:id="rId16"/>
    <p:sldId id="405" r:id="rId17"/>
    <p:sldId id="422" r:id="rId18"/>
    <p:sldId id="428" r:id="rId19"/>
    <p:sldId id="399" r:id="rId20"/>
    <p:sldId id="430" r:id="rId21"/>
    <p:sldId id="431" r:id="rId22"/>
    <p:sldId id="429" r:id="rId23"/>
    <p:sldId id="400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assoon Infant Rg" charset="0"/>
      <p:regular r:id="rId30"/>
      <p:bold r:id="rId31"/>
    </p:embeddedFont>
    <p:embeddedFont>
      <p:font typeface="Twinkl" charset="0"/>
      <p:regular r:id="rId32"/>
      <p:bold r:id="rId33"/>
    </p:embeddedFont>
    <p:embeddedFont>
      <p:font typeface="Comic Sans MS" pitchFamily="66" charset="0"/>
      <p:regular r:id="rId34"/>
      <p:bold r:id="rId35"/>
    </p:embeddedFont>
    <p:embeddedFont>
      <p:font typeface="Calibri Light" pitchFamily="34" charset="0"/>
      <p:regular r:id="rId36"/>
      <p: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39EEA"/>
    <a:srgbClr val="7FC1EA"/>
    <a:srgbClr val="3896DC"/>
    <a:srgbClr val="645793"/>
    <a:srgbClr val="BEDFF4"/>
    <a:srgbClr val="52A2E0"/>
    <a:srgbClr val="7669A7"/>
    <a:srgbClr val="4C40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0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2" y="-102"/>
      </p:cViewPr>
      <p:guideLst>
        <p:guide orient="horz" pos="2160"/>
        <p:guide orient="horz" pos="3974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142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Sassoon Infant Rg" charset="0"/>
              </a:rPr>
              <a:t>Abigail threw the ball up</a:t>
            </a: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.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Can you spot the adverb in this sentence?</a:t>
            </a:r>
          </a:p>
        </p:txBody>
      </p:sp>
      <p:sp>
        <p:nvSpPr>
          <p:cNvPr id="14" name="TextBox 13"/>
          <p:cNvSpPr txBox="1"/>
          <p:nvPr/>
        </p:nvSpPr>
        <p:spPr>
          <a:xfrm rot="20036367">
            <a:off x="380989" y="1857783"/>
            <a:ext cx="198234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Rg" charset="0"/>
              </a:rPr>
              <a:t>Quick practice</a:t>
            </a:r>
            <a:endParaRPr lang="en-GB" sz="2400" dirty="0">
              <a:latin typeface="Sassoon Infant Rg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463" y="2834640"/>
            <a:ext cx="475488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 Infant Rg" charset="0"/>
              </a:rPr>
              <a:t>What is the verb in that sentence?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2859" y="4454434"/>
            <a:ext cx="50553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Rg" charset="0"/>
              </a:rPr>
              <a:t>Let’s think...</a:t>
            </a:r>
          </a:p>
          <a:p>
            <a:r>
              <a:rPr lang="en-GB" sz="2000" dirty="0" smtClean="0">
                <a:latin typeface="Sassoon Infant Rg" charset="0"/>
              </a:rPr>
              <a:t> The adverb tells us where the action was done</a:t>
            </a:r>
            <a:endParaRPr lang="en-GB" sz="2000" dirty="0">
              <a:latin typeface="Sassoon Infant Rg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20" y="4193751"/>
            <a:ext cx="946785" cy="80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188720" y="5355771"/>
            <a:ext cx="499001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Sassoon Infant Rg" charset="0"/>
              </a:rPr>
              <a:t>Where</a:t>
            </a:r>
            <a:r>
              <a:rPr lang="en-GB" sz="2800" dirty="0" smtClean="0">
                <a:latin typeface="Sassoon Infant Rg" charset="0"/>
              </a:rPr>
              <a:t> did she throw the ball?</a:t>
            </a:r>
            <a:endParaRPr lang="en-GB" sz="2800" dirty="0">
              <a:latin typeface="Sassoon Infant Rg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0" y="2547257"/>
            <a:ext cx="2259875" cy="17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Sassoon Infant Rg" charset="0"/>
              </a:rPr>
              <a:t>Abigail </a:t>
            </a:r>
            <a:r>
              <a:rPr lang="en-GB" altLang="en-US" sz="3600" dirty="0">
                <a:solidFill>
                  <a:srgbClr val="7030A0"/>
                </a:solidFill>
                <a:latin typeface="Sassoon Infant Rg" charset="0"/>
              </a:rPr>
              <a:t>threw</a:t>
            </a:r>
            <a:r>
              <a:rPr lang="en-GB" altLang="en-US" sz="3600" dirty="0">
                <a:latin typeface="Sassoon Infant Rg" charset="0"/>
              </a:rPr>
              <a:t> the ball </a:t>
            </a:r>
            <a:r>
              <a:rPr lang="en-GB" altLang="en-US" sz="3600" dirty="0">
                <a:solidFill>
                  <a:srgbClr val="0066FF"/>
                </a:solidFill>
                <a:latin typeface="Sassoon Infant Rg" charset="0"/>
              </a:rPr>
              <a:t>up</a:t>
            </a: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4949" y="3043238"/>
            <a:ext cx="4163874" cy="3024187"/>
            <a:chOff x="4233085" y="3150853"/>
            <a:chExt cx="4164501" cy="302451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298409" y="4147911"/>
              <a:ext cx="2730548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233085" y="4432475"/>
              <a:ext cx="2683999" cy="83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</a:t>
              </a:r>
              <a:r>
                <a:rPr lang="en-GB" altLang="en-US" sz="2400" dirty="0" smtClean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</a:t>
              </a:r>
              <a:r>
                <a:rPr lang="en-GB" altLang="en-US" sz="2400" dirty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/>
              </a:r>
              <a:br>
                <a:rPr lang="en-GB" altLang="en-US" sz="2400" dirty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2400" dirty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Can you spot the adverb in this sentence?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101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Sassoon Infant Rg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20036367">
            <a:off x="250360" y="2132103"/>
            <a:ext cx="198234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Rg" charset="0"/>
              </a:rPr>
              <a:t>Quick practice</a:t>
            </a:r>
            <a:endParaRPr lang="en-GB" sz="2400" dirty="0">
              <a:latin typeface="Sassoon Infant Rg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007" y="2468881"/>
            <a:ext cx="1590284" cy="124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=""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=""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Twinkl" pitchFamily="2" charset="0"/>
              </a:rPr>
              <a:t>Isabelle tried hard</a:t>
            </a:r>
            <a:r>
              <a:rPr lang="en-GB" altLang="en-US" sz="4400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Can you spot the adverb in this sentence?</a:t>
            </a:r>
          </a:p>
        </p:txBody>
      </p:sp>
      <p:sp>
        <p:nvSpPr>
          <p:cNvPr id="14" name="TextBox 13"/>
          <p:cNvSpPr txBox="1"/>
          <p:nvPr/>
        </p:nvSpPr>
        <p:spPr>
          <a:xfrm rot="20036367">
            <a:off x="498554" y="1805532"/>
            <a:ext cx="198234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Rg" charset="0"/>
              </a:rPr>
              <a:t>Quick practice</a:t>
            </a:r>
            <a:endParaRPr lang="en-GB" sz="2400" dirty="0">
              <a:latin typeface="Sassoon Infant Rg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463" y="2834640"/>
            <a:ext cx="475488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 Infant Rg" charset="0"/>
              </a:rPr>
              <a:t>What is the verb in that sentence?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20" y="4193751"/>
            <a:ext cx="946785" cy="80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93671" y="4219303"/>
            <a:ext cx="50553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Rg" charset="0"/>
              </a:rPr>
              <a:t>Let’s think...</a:t>
            </a:r>
          </a:p>
          <a:p>
            <a:r>
              <a:rPr lang="en-GB" sz="2000" dirty="0" smtClean="0">
                <a:latin typeface="Sassoon Infant Rg" charset="0"/>
              </a:rPr>
              <a:t> What is the adverb in this sentence? </a:t>
            </a:r>
            <a:endParaRPr lang="en-GB" sz="2000" dirty="0">
              <a:latin typeface="Sassoon Infant Rg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=""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Some adverbs are made by adding ‘</a:t>
            </a:r>
            <a:r>
              <a:rPr lang="en-GB" altLang="en-US" b="1" dirty="0" err="1">
                <a:latin typeface="Sassoon Infant Rg" charset="0"/>
              </a:rPr>
              <a:t>ly</a:t>
            </a:r>
            <a:r>
              <a:rPr lang="en-GB" altLang="en-US" b="1" dirty="0">
                <a:latin typeface="Sassoon Infant Rg" charset="0"/>
              </a:rPr>
              <a:t>’ </a:t>
            </a:r>
            <a:br>
              <a:rPr lang="en-GB" altLang="en-US" b="1" dirty="0">
                <a:latin typeface="Sassoon Infant Rg" charset="0"/>
              </a:rPr>
            </a:br>
            <a:r>
              <a:rPr lang="en-GB" altLang="en-US" b="1" dirty="0">
                <a:latin typeface="Sassoon Infant Rg" charset="0"/>
              </a:rPr>
              <a:t>onto the end of </a:t>
            </a:r>
            <a:r>
              <a:rPr lang="en-GB" altLang="en-US" b="1" dirty="0" smtClean="0">
                <a:latin typeface="Sassoon Infant Rg" charset="0"/>
              </a:rPr>
              <a:t>the verb or adjective.</a:t>
            </a:r>
            <a:endParaRPr lang="en-GB" altLang="en-US" b="1" dirty="0">
              <a:latin typeface="Sassoon Infant Rg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Sassoon Infant Rg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Sassoon Infant Rg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Sassoon Infant Rg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Sassoon Infant Rg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Sassoon Infant Rg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73486" y="3564708"/>
          <a:ext cx="35705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364"/>
                <a:gridCol w="23741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Adjective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Adverbs  -</a:t>
                      </a:r>
                      <a:r>
                        <a:rPr lang="en-GB" dirty="0" err="1" smtClean="0">
                          <a:latin typeface="Sassoon Infant Rg" charset="0"/>
                        </a:rPr>
                        <a:t>ly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happy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nice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brief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joyful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merry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swift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 Infant Rg" charset="0"/>
                        </a:rPr>
                        <a:t>easy</a:t>
                      </a:r>
                      <a:endParaRPr lang="en-GB" dirty="0">
                        <a:latin typeface="Sassoon Infant Rg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4823" y="0"/>
            <a:ext cx="378822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Activity: Adverbs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4766"/>
            <a:ext cx="723682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Rg" charset="0"/>
              </a:rPr>
              <a:t>Rewrite each sentence in your book and end it  with an adverb. </a:t>
            </a:r>
            <a:endParaRPr lang="en-GB" sz="2000" dirty="0">
              <a:latin typeface="Sassoon Infant Rg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77" y="910045"/>
            <a:ext cx="6273299" cy="249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06" y="3487783"/>
            <a:ext cx="5102951" cy="31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44490" y="2090056"/>
            <a:ext cx="259950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Sassoon Infant Rg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 Infant Rg" charset="0"/>
                <a:ea typeface="Calibri" pitchFamily="34" charset="0"/>
                <a:cs typeface="Times New Roman" pitchFamily="18" charset="0"/>
              </a:rPr>
              <a:t>dd the suffix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ssoon Infant Rg" charset="0"/>
                <a:ea typeface="Calibri" pitchFamily="34" charset="0"/>
                <a:cs typeface="Times New Roman" pitchFamily="18" charset="0"/>
              </a:rPr>
              <a:t>ly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 Infant Rg" charset="0"/>
                <a:ea typeface="Calibri" pitchFamily="34" charset="0"/>
                <a:cs typeface="Times New Roman" pitchFamily="18" charset="0"/>
              </a:rPr>
              <a:t> to change an adjective into an adverb.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 Infant Rg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406640" y="3056709"/>
            <a:ext cx="496389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524011"/>
            <a:ext cx="8201025" cy="1133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73" y="1963920"/>
            <a:ext cx="738051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9825738">
            <a:off x="22764" y="2184514"/>
            <a:ext cx="2028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 Infant Rg" charset="0"/>
              </a:rPr>
              <a:t>Spelling rule</a:t>
            </a:r>
            <a:endParaRPr lang="en-GB" sz="2800" dirty="0">
              <a:latin typeface="Sassoon Infant Rg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7" y="5669280"/>
            <a:ext cx="82687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 Infant Rg" charset="0"/>
              </a:rPr>
              <a:t>Remember to look and learn the spelling rule for some of the adverbs.</a:t>
            </a:r>
            <a:endParaRPr lang="en-GB" sz="2400" dirty="0">
              <a:latin typeface="Sassoon Infant Rg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719127" y="594587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74766" y="0"/>
            <a:ext cx="340940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 Infant Rg" charset="0"/>
              </a:rPr>
              <a:t>Plenary</a:t>
            </a:r>
            <a:endParaRPr lang="en-GB" sz="3600" dirty="0">
              <a:latin typeface="Sassoon Infant R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275" y="0"/>
            <a:ext cx="2403565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WALT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914401"/>
            <a:ext cx="82426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smtClean="0">
                <a:latin typeface="Sassoon Infant Rg" charset="0"/>
              </a:rPr>
              <a:t>To know and identify adverbs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53097" y="1841864"/>
            <a:ext cx="181573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WILF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13509" y="3526971"/>
            <a:ext cx="84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4048" y="2770806"/>
            <a:ext cx="8543925" cy="383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GB" altLang="en-US" sz="3600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I can explain what is </a:t>
            </a:r>
            <a:r>
              <a:rPr lang="en-GB" altLang="en-US" sz="3600" dirty="0" smtClean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an adverb</a:t>
            </a:r>
            <a:r>
              <a:rPr lang="en-GB" altLang="en-US" sz="3600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GB" altLang="en-US" sz="3600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I know and can identify different types of </a:t>
            </a:r>
            <a:r>
              <a:rPr lang="en-GB" altLang="en-US" sz="3600" dirty="0" smtClean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adverbs.</a:t>
            </a:r>
            <a:endParaRPr lang="en-GB" altLang="en-US" sz="3600" dirty="0">
              <a:solidFill>
                <a:srgbClr val="1C1C1C"/>
              </a:solidFill>
              <a:latin typeface="Sassoon Infant Rg" pitchFamily="50" charset="0"/>
              <a:ea typeface="Sassoon Infant Rg" pitchFamily="50" charset="0"/>
              <a:cs typeface="Sassoon Infant Rg" pitchFamily="50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GB" altLang="en-US" sz="3600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I </a:t>
            </a:r>
            <a:r>
              <a:rPr lang="en-GB" altLang="en-US" sz="3600" dirty="0" smtClean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can use an </a:t>
            </a:r>
            <a:r>
              <a:rPr lang="en-GB" altLang="en-US" sz="3600" dirty="0" smtClean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adverb</a:t>
            </a:r>
            <a:r>
              <a:rPr lang="en-GB" altLang="en-US" sz="3600" dirty="0" smtClean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 to describe a verb, an adjective or other adverbs to answer questions like how? When? Where? How often? Or how? in </a:t>
            </a:r>
            <a:r>
              <a:rPr lang="en-GB" altLang="en-US" sz="3600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a sentence</a:t>
            </a:r>
            <a:r>
              <a:rPr lang="en-GB" altLang="en-US" dirty="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rPr>
              <a:t>.</a:t>
            </a:r>
            <a:endParaRPr lang="en-GB" dirty="0">
              <a:latin typeface="Sassoon Infant Rg" pitchFamily="5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188" y="549275"/>
            <a:ext cx="795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>
                <a:ea typeface="Sassoon Infant Rg" charset="0"/>
                <a:cs typeface="Sassoon Infant Rg" charset="0"/>
              </a:rPr>
              <a:t>Can you read the clues to complete the crossword? Each word ends in </a:t>
            </a:r>
            <a:r>
              <a:rPr lang="en-GB" altLang="en-US" b="1">
                <a:solidFill>
                  <a:srgbClr val="00B0F0"/>
                </a:solidFill>
                <a:ea typeface="Sassoon Infant Rg" charset="0"/>
                <a:cs typeface="Sassoon Infant Rg" charset="0"/>
              </a:rPr>
              <a:t>–ly</a:t>
            </a:r>
            <a:r>
              <a:rPr lang="en-GB" altLang="en-US" b="1">
                <a:ea typeface="Sassoon Infant Rg" charset="0"/>
                <a:cs typeface="Sassoon Infant Rg" charset="0"/>
              </a:rPr>
              <a:t>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25888" y="3290888"/>
            <a:ext cx="40068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ea typeface="Sassoon Infant Rg" charset="0"/>
                <a:cs typeface="Sassoon Infant Rg" charset="0"/>
              </a:rPr>
              <a:t>Across</a:t>
            </a: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1. Something which is done at the beginning.</a:t>
            </a:r>
            <a:endParaRPr lang="en-US" altLang="en-US">
              <a:solidFill>
                <a:srgbClr val="FF0000"/>
              </a:solidFill>
              <a:ea typeface="Sassoon Infant Rg" charset="0"/>
              <a:cs typeface="Sassoon Infant Rg" charset="0"/>
            </a:endParaRP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2. The sun was shining _______.</a:t>
            </a:r>
            <a:endParaRPr lang="en-US" altLang="en-US">
              <a:solidFill>
                <a:srgbClr val="FF0000"/>
              </a:solidFill>
              <a:ea typeface="Sassoon Infant Rg" charset="0"/>
              <a:cs typeface="Sassoon Infant Rg" charset="0"/>
            </a:endParaRP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3. Fast.</a:t>
            </a: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5. The opposite of fast.</a:t>
            </a:r>
          </a:p>
          <a:p>
            <a:pPr eaLnBrk="1" hangingPunct="1"/>
            <a:r>
              <a:rPr lang="en-US" altLang="en-US" b="1">
                <a:ea typeface="Sassoon Infant Rg" charset="0"/>
                <a:cs typeface="Sassoon Infant Rg" charset="0"/>
              </a:rPr>
              <a:t>Down</a:t>
            </a: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1. When something is shared equally.</a:t>
            </a:r>
          </a:p>
          <a:p>
            <a:pPr eaLnBrk="1" hangingPunct="1"/>
            <a:r>
              <a:rPr lang="en-US" altLang="en-US">
                <a:ea typeface="Sassoon Infant Rg" charset="0"/>
                <a:cs typeface="Sassoon Infant Rg" charset="0"/>
              </a:rPr>
              <a:t>4. Doing something without making a mess.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650" y="1250950"/>
          <a:ext cx="550862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237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: Rounded Corners 7">
            <a:extLst/>
          </p:cNvPr>
          <p:cNvSpPr/>
          <p:nvPr/>
        </p:nvSpPr>
        <p:spPr>
          <a:xfrm>
            <a:off x="611188" y="5746750"/>
            <a:ext cx="1685925" cy="561975"/>
          </a:xfrm>
          <a:prstGeom prst="roundRect">
            <a:avLst/>
          </a:prstGeom>
          <a:solidFill>
            <a:srgbClr val="E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Show </a:t>
            </a:r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37138" y="3843338"/>
            <a:ext cx="9271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firstly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6825" y="4106863"/>
            <a:ext cx="10525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brightly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9313" y="4378325"/>
            <a:ext cx="10525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quickly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8238" y="4665663"/>
            <a:ext cx="10525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slowly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00" y="5208588"/>
            <a:ext cx="8588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fairly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8525" y="5759450"/>
            <a:ext cx="1131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4"/>
                </a:solidFill>
                <a:latin typeface="Twinkl" pitchFamily="2" charset="0"/>
              </a:rPr>
              <a:t>cleanly</a:t>
            </a:r>
            <a:endParaRPr lang="en-US" alt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59138" y="12509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f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75063" y="12509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21150" y="12509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37075" y="12509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56175" y="12509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t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02263" y="1250950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18188" y="12509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59138" y="16065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a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59138" y="1993900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i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59138" y="23717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r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59138" y="27273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59138" y="31130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411413" y="1993900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b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35275" y="1993900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r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75063" y="1993900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094163" y="1993900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h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30725" y="1993900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49825" y="1993900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6388" y="1993900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997075" y="2735263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i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149350" y="2735263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q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73213" y="2735263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u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414588" y="2735263"/>
            <a:ext cx="49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c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43213" y="2735263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k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84588" y="2735263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14588" y="3106738"/>
            <a:ext cx="49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414588" y="3475038"/>
            <a:ext cx="49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414588" y="3843338"/>
            <a:ext cx="49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a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414588" y="4210050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n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414588" y="4587875"/>
            <a:ext cx="49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414588" y="4956175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576388" y="4579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o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27075" y="45799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s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152525" y="4579938"/>
            <a:ext cx="49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l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992313" y="4579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w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833688" y="4579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ea typeface="Sassoon Infant Rg" charset="0"/>
                <a:cs typeface="Sassoon Infant Rg" charset="0"/>
              </a:rPr>
              <a:t>y</a:t>
            </a:r>
          </a:p>
        </p:txBody>
      </p:sp>
      <p:pic>
        <p:nvPicPr>
          <p:cNvPr id="14566" name="Picture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06663"/>
            <a:ext cx="2414588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67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1501775"/>
            <a:ext cx="1284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162" y="561702"/>
            <a:ext cx="8019197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7" y="287383"/>
            <a:ext cx="8085909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Sassoon Infant Rg" charset="0"/>
              </a:rPr>
              <a:t>What have you learnt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63" y="1293223"/>
            <a:ext cx="799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 Infant Rg" charset="0"/>
              </a:rPr>
              <a:t>What is an adverb?</a:t>
            </a:r>
            <a:endParaRPr lang="en-GB" sz="3600" dirty="0">
              <a:latin typeface="Sassoon Infant Rg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77" y="1959429"/>
            <a:ext cx="709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96200" y="2040527"/>
            <a:ext cx="7394211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latin typeface="Sassoon Infant Rg" pitchFamily="50" charset="0"/>
              </a:rPr>
              <a:t>Use the success criteria table below to write what you have learnt today.</a:t>
            </a:r>
          </a:p>
          <a:p>
            <a:pPr>
              <a:defRPr/>
            </a:pPr>
            <a:r>
              <a:rPr lang="en-GB" sz="2400" b="1" dirty="0">
                <a:latin typeface="Sassoon Infant Rg" pitchFamily="50" charset="0"/>
              </a:rPr>
              <a:t>What do you need to improve?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5963" y="3282950"/>
          <a:ext cx="7382964" cy="3348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021"/>
                <a:gridCol w="1198943"/>
              </a:tblGrid>
              <a:tr h="659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smtClean="0">
                          <a:latin typeface="Sassoon Infant Rg" charset="0"/>
                          <a:ea typeface="Sassoon Infant Rg" pitchFamily="50" charset="0"/>
                          <a:cs typeface="Sassoon Infant Rg" pitchFamily="50" charset="0"/>
                        </a:rPr>
                        <a:t>Success Criteria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I can say what is an 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adverb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3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I can give examples of adverbs.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140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I can use adverbs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 to improve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 my writing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by answering the how, where, when, how often of something that is being done.</a:t>
                      </a:r>
                      <a:endParaRPr lang="en-GB" sz="2400" dirty="0" smtClean="0">
                        <a:latin typeface="Comic Sans MS" pitchFamily="66" charset="0"/>
                      </a:endParaRP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135" y="0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5" name="Rounded Rectangle 4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ounded Rectangular Callout 6"/>
          <p:cNvSpPr/>
          <p:nvPr/>
        </p:nvSpPr>
        <p:spPr>
          <a:xfrm>
            <a:off x="4376056" y="391886"/>
            <a:ext cx="3644537" cy="1567543"/>
          </a:xfrm>
          <a:prstGeom prst="wedgeRoundRectCallout">
            <a:avLst>
              <a:gd name="adj1" fmla="val -128441"/>
              <a:gd name="adj2" fmla="val -30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80559" y="470263"/>
            <a:ext cx="3879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Thank you for learning adverbs with me today.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You did such a great job.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836" y="2063932"/>
            <a:ext cx="5908221" cy="22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3200400" y="4545874"/>
            <a:ext cx="4689566" cy="1476103"/>
          </a:xfrm>
          <a:prstGeom prst="wedgeRoundRectCallout">
            <a:avLst>
              <a:gd name="adj1" fmla="val -84621"/>
              <a:gd name="adj2" fmla="val -245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03238" y="617266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1" y="653142"/>
            <a:ext cx="1478098" cy="272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3291840" y="2510564"/>
            <a:ext cx="4807131" cy="2244316"/>
            <a:chOff x="3399370" y="2364079"/>
            <a:chExt cx="4317567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335" y="2364079"/>
              <a:ext cx="938602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3399370" y="2596546"/>
              <a:ext cx="3285106" cy="119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dirty="0">
                  <a:latin typeface="Sassoon Infant Rg" charset="0"/>
                </a:rPr>
                <a:t>Veronica Verb </a:t>
              </a:r>
              <a:r>
                <a:rPr lang="en-GB" altLang="en-US" sz="3200" dirty="0">
                  <a:solidFill>
                    <a:srgbClr val="00B0F0"/>
                  </a:solidFill>
                  <a:latin typeface="Sassoon Infant Rg" charset="0"/>
                </a:rPr>
                <a:t>always</a:t>
              </a:r>
              <a:r>
                <a:rPr lang="en-GB" altLang="en-US" sz="3200" dirty="0">
                  <a:solidFill>
                    <a:srgbClr val="000000"/>
                  </a:solidFill>
                  <a:latin typeface="Sassoon Infant Rg" charset="0"/>
                </a:rPr>
                <a:t> </a:t>
              </a:r>
              <a:r>
                <a:rPr lang="en-GB" altLang="en-US" sz="3200" dirty="0">
                  <a:solidFill>
                    <a:srgbClr val="7030A0"/>
                  </a:solidFill>
                  <a:latin typeface="Sassoon Infant Rg" charset="0"/>
                </a:rPr>
                <a:t>laughs</a:t>
              </a:r>
              <a:r>
                <a:rPr lang="en-GB" altLang="en-US" sz="3200" dirty="0">
                  <a:solidFill>
                    <a:srgbClr val="000000"/>
                  </a:solidFill>
                  <a:latin typeface="Sassoon Infant Rg" charset="0"/>
                </a:rPr>
                <a:t> </a:t>
              </a:r>
              <a:r>
                <a:rPr lang="en-GB" altLang="en-US" sz="3200" dirty="0">
                  <a:solidFill>
                    <a:srgbClr val="52A2E0"/>
                  </a:solidFill>
                  <a:latin typeface="Sassoon Infant Rg" charset="0"/>
                </a:rPr>
                <a:t>loudly</a:t>
              </a:r>
              <a:r>
                <a:rPr lang="en-GB" altLang="en-US" sz="3200" dirty="0">
                  <a:solidFill>
                    <a:srgbClr val="000000"/>
                  </a:solidFill>
                  <a:latin typeface="Sassoon Infant Rg" charset="0"/>
                </a:rPr>
                <a:t> and she</a:t>
              </a:r>
              <a:r>
                <a:rPr lang="en-GB" altLang="en-US" sz="3200" dirty="0">
                  <a:solidFill>
                    <a:srgbClr val="7030A0"/>
                  </a:solidFill>
                  <a:latin typeface="Sassoon Infant Rg" charset="0"/>
                </a:rPr>
                <a:t> runs </a:t>
              </a:r>
              <a:r>
                <a:rPr lang="en-GB" altLang="en-US" sz="3200" dirty="0">
                  <a:solidFill>
                    <a:srgbClr val="52A2E0"/>
                  </a:solidFill>
                  <a:latin typeface="Sassoon Infant Rg" charset="0"/>
                </a:rPr>
                <a:t>quickly</a:t>
              </a:r>
              <a:r>
                <a:rPr lang="en-GB" altLang="en-US" sz="3200" dirty="0">
                  <a:solidFill>
                    <a:srgbClr val="000000"/>
                  </a:solidFill>
                  <a:latin typeface="Sassoon Infant Rg" charset="0"/>
                </a:rPr>
                <a:t>. </a:t>
              </a: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3435530" y="953589"/>
            <a:ext cx="4924699" cy="1319347"/>
          </a:xfrm>
          <a:prstGeom prst="wedgeRoundRectCallout">
            <a:avLst>
              <a:gd name="adj1" fmla="val -91293"/>
              <a:gd name="adj2" fmla="val -3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My name is </a:t>
            </a:r>
            <a:r>
              <a:rPr lang="en-GB" altLang="en-US" sz="2000" dirty="0" err="1" smtClean="0">
                <a:solidFill>
                  <a:srgbClr val="000000"/>
                </a:solidFill>
                <a:latin typeface="Sassoon Infant Rg" charset="0"/>
              </a:rPr>
              <a:t>Adil</a:t>
            </a:r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 Adverb. </a:t>
            </a:r>
          </a:p>
          <a:p>
            <a:pPr algn="ctr" eaLnBrk="1" hangingPunct="1"/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You’ll often find me </a:t>
            </a:r>
            <a:r>
              <a:rPr lang="en-GB" altLang="en-US" sz="2000" dirty="0" smtClean="0">
                <a:latin typeface="Sassoon Infant Rg" charset="0"/>
              </a:rPr>
              <a:t>close to Veronica Verb</a:t>
            </a:r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. </a:t>
            </a:r>
            <a:b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</a:br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I love to describe her actions. </a:t>
            </a:r>
          </a:p>
          <a:p>
            <a:pPr algn="ctr" eaLnBrk="1" hangingPunct="1"/>
            <a:r>
              <a:rPr lang="en-GB" altLang="en-US" sz="2000" dirty="0" smtClean="0">
                <a:solidFill>
                  <a:srgbClr val="000000"/>
                </a:solidFill>
                <a:latin typeface="Sassoon Infant Rg" charset="0"/>
              </a:rPr>
              <a:t>For example:</a:t>
            </a:r>
            <a:endParaRPr lang="en-GB" altLang="en-US" dirty="0">
              <a:solidFill>
                <a:srgbClr val="000000"/>
              </a:solidFill>
              <a:latin typeface="Sassoon Infant Rg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53097" y="4846320"/>
            <a:ext cx="4963885" cy="1554480"/>
          </a:xfrm>
          <a:prstGeom prst="wedgeRoundRectCallout">
            <a:avLst>
              <a:gd name="adj1" fmla="val -93437"/>
              <a:gd name="adj2" fmla="val -845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62104" y="4883962"/>
            <a:ext cx="467650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Sassoon Infant Rg" charset="0"/>
              </a:rPr>
              <a:t>My </a:t>
            </a:r>
            <a:r>
              <a:rPr lang="en-GB" altLang="en-US" dirty="0">
                <a:solidFill>
                  <a:schemeClr val="bg1"/>
                </a:solidFill>
                <a:latin typeface="Sassoon Infant Rg" charset="0"/>
              </a:rPr>
              <a:t>job </a:t>
            </a:r>
            <a:r>
              <a:rPr lang="en-GB" altLang="en-US" dirty="0" smtClean="0">
                <a:solidFill>
                  <a:schemeClr val="bg1"/>
                </a:solidFill>
                <a:latin typeface="Sassoon Infant Rg" charset="0"/>
              </a:rPr>
              <a:t>is to </a:t>
            </a:r>
            <a:r>
              <a:rPr lang="en-GB" altLang="en-US" dirty="0">
                <a:solidFill>
                  <a:schemeClr val="bg1"/>
                </a:solidFill>
                <a:latin typeface="Sassoon Infant Rg" charset="0"/>
              </a:rPr>
              <a:t>tell </a:t>
            </a:r>
            <a:br>
              <a:rPr lang="en-GB" altLang="en-US" dirty="0">
                <a:solidFill>
                  <a:schemeClr val="bg1"/>
                </a:solidFill>
                <a:latin typeface="Sassoon Infant Rg" charset="0"/>
              </a:rPr>
            </a:br>
            <a:r>
              <a:rPr lang="en-GB" altLang="en-US" dirty="0">
                <a:solidFill>
                  <a:schemeClr val="bg1"/>
                </a:solidFill>
                <a:latin typeface="Sassoon Infant Rg" charset="0"/>
              </a:rPr>
              <a:t>you more about a </a:t>
            </a:r>
            <a:r>
              <a:rPr lang="en-GB" altLang="en-US" dirty="0" smtClean="0">
                <a:solidFill>
                  <a:schemeClr val="bg1"/>
                </a:solidFill>
                <a:latin typeface="Sassoon Infant Rg" charset="0"/>
              </a:rPr>
              <a:t>verb, an adjective or other adverbs</a:t>
            </a:r>
            <a:r>
              <a:rPr lang="en-GB" altLang="en-US" sz="1800" dirty="0" smtClean="0">
                <a:solidFill>
                  <a:srgbClr val="000000"/>
                </a:solidFill>
                <a:latin typeface="Twinkl" pitchFamily="2" charset="0"/>
              </a:rPr>
              <a:t>. </a:t>
            </a: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0" y="3744685"/>
            <a:ext cx="1478098" cy="272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85327"/>
            <a:ext cx="1658984" cy="24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09850" y="195943"/>
            <a:ext cx="4428310" cy="953588"/>
          </a:xfrm>
          <a:prstGeom prst="wedgeRoundRectCallout">
            <a:avLst>
              <a:gd name="adj1" fmla="val -109357"/>
              <a:gd name="adj2" fmla="val -3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75166" y="300446"/>
            <a:ext cx="491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Infant Rg" charset="0"/>
              </a:rPr>
              <a:t>What is an adverb?</a:t>
            </a:r>
            <a:endParaRPr lang="en-GB" sz="4000" dirty="0">
              <a:latin typeface="Sassoon Infant Rg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662" y="1185596"/>
            <a:ext cx="7040881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An adverb describes a verb, an adjective or another adverb to answer the questions like </a:t>
            </a:r>
            <a:r>
              <a:rPr lang="en-GB" altLang="en-US" sz="3200" dirty="0" smtClean="0">
                <a:solidFill>
                  <a:schemeClr val="bg1"/>
                </a:solidFill>
                <a:latin typeface="Sassoon Infant Rg" charset="0"/>
              </a:rPr>
              <a:t>how,</a:t>
            </a:r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 </a:t>
            </a:r>
            <a:r>
              <a:rPr lang="en-GB" altLang="en-US" sz="3200" dirty="0" smtClean="0">
                <a:solidFill>
                  <a:srgbClr val="C00000"/>
                </a:solidFill>
                <a:latin typeface="Sassoon Infant Rg" charset="0"/>
              </a:rPr>
              <a:t>when</a:t>
            </a:r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, </a:t>
            </a:r>
            <a:r>
              <a:rPr lang="en-GB" altLang="en-US" sz="3200" dirty="0" smtClean="0">
                <a:solidFill>
                  <a:srgbClr val="0070C0"/>
                </a:solidFill>
                <a:latin typeface="Sassoon Infant Rg" charset="0"/>
              </a:rPr>
              <a:t>where</a:t>
            </a:r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, </a:t>
            </a:r>
            <a:r>
              <a:rPr lang="en-GB" altLang="en-US" sz="3200" b="1" dirty="0" smtClean="0">
                <a:solidFill>
                  <a:schemeClr val="accent6">
                    <a:lumMod val="75000"/>
                  </a:schemeClr>
                </a:solidFill>
                <a:latin typeface="Sassoon Infant Rg" charset="0"/>
              </a:rPr>
              <a:t>how often </a:t>
            </a:r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or </a:t>
            </a: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  <a:latin typeface="Sassoon Infant Rg" charset="0"/>
              </a:rPr>
              <a:t>how much </a:t>
            </a:r>
            <a:r>
              <a:rPr lang="en-GB" altLang="en-US" sz="3200" dirty="0" smtClean="0">
                <a:solidFill>
                  <a:srgbClr val="000000"/>
                </a:solidFill>
                <a:latin typeface="Sassoon Infant Rg" charset="0"/>
              </a:rPr>
              <a:t>something is done. </a:t>
            </a:r>
            <a:endParaRPr lang="en-GB" altLang="en-US" sz="3200" dirty="0">
              <a:solidFill>
                <a:srgbClr val="000000"/>
              </a:solidFill>
              <a:latin typeface="Sassoon Infant Rg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003" y="3331028"/>
            <a:ext cx="8490860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 Infant Rg" charset="0"/>
              </a:rPr>
              <a:t>For example; Adverbs tell us...</a:t>
            </a:r>
          </a:p>
          <a:p>
            <a:r>
              <a:rPr lang="en-GB" sz="2800" dirty="0" smtClean="0">
                <a:latin typeface="Sassoon Infant Rg" charset="0"/>
              </a:rPr>
              <a:t>How?... </a:t>
            </a:r>
            <a:r>
              <a:rPr lang="en-GB" sz="2800" u="sng" dirty="0" smtClean="0">
                <a:solidFill>
                  <a:srgbClr val="0070C0"/>
                </a:solidFill>
                <a:latin typeface="Sassoon Infant Rg" charset="0"/>
              </a:rPr>
              <a:t>angrily. </a:t>
            </a:r>
            <a:r>
              <a:rPr lang="en-GB" sz="2800" dirty="0" smtClean="0">
                <a:latin typeface="Sassoon Infant Rg" charset="0"/>
              </a:rPr>
              <a:t>She yelled at me </a:t>
            </a:r>
            <a:r>
              <a:rPr lang="en-GB" sz="2800" b="1" u="sng" dirty="0" smtClean="0">
                <a:solidFill>
                  <a:schemeClr val="accent1">
                    <a:lumMod val="50000"/>
                  </a:schemeClr>
                </a:solidFill>
                <a:latin typeface="Sassoon Infant Rg" charset="0"/>
              </a:rPr>
              <a:t>angrily</a:t>
            </a:r>
            <a:r>
              <a:rPr lang="en-GB" sz="2800" dirty="0" smtClean="0">
                <a:latin typeface="Sassoon Infant Rg" charset="0"/>
              </a:rPr>
              <a:t>.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Sassoon Infant Rg" charset="0"/>
              </a:rPr>
              <a:t>When?... afterwards. </a:t>
            </a:r>
            <a:r>
              <a:rPr lang="en-GB" sz="2800" dirty="0" smtClean="0">
                <a:latin typeface="Sassoon Infant Rg" charset="0"/>
              </a:rPr>
              <a:t>We rushed to the shops and </a:t>
            </a:r>
            <a:r>
              <a:rPr lang="en-GB" sz="2800" b="1" u="sng" dirty="0" smtClean="0">
                <a:solidFill>
                  <a:srgbClr val="C00000"/>
                </a:solidFill>
                <a:latin typeface="Sassoon Infant Rg" charset="0"/>
              </a:rPr>
              <a:t>afterwards</a:t>
            </a:r>
            <a:r>
              <a:rPr lang="en-GB" sz="2800" dirty="0" smtClean="0">
                <a:latin typeface="Sassoon Infant Rg" charset="0"/>
              </a:rPr>
              <a:t> we hurried off to the cinema.</a:t>
            </a:r>
          </a:p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Sassoon Infant Rg" charset="0"/>
              </a:rPr>
              <a:t>How often?...always.  </a:t>
            </a:r>
            <a:r>
              <a:rPr lang="en-GB" sz="2800" dirty="0" smtClean="0">
                <a:latin typeface="Sassoon Infant Rg" charset="0"/>
              </a:rPr>
              <a:t>He is </a:t>
            </a:r>
            <a:r>
              <a:rPr lang="en-GB" sz="2800" b="1" u="sng" dirty="0" smtClean="0">
                <a:solidFill>
                  <a:schemeClr val="accent6">
                    <a:lumMod val="75000"/>
                  </a:schemeClr>
                </a:solidFill>
                <a:latin typeface="Sassoon Infant Rg" charset="0"/>
              </a:rPr>
              <a:t>always</a:t>
            </a:r>
            <a:r>
              <a:rPr lang="en-GB" sz="2800" dirty="0" smtClean="0">
                <a:latin typeface="Sassoon Infant Rg" charset="0"/>
              </a:rPr>
              <a:t> grabbing my pencil.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Sassoon Infant Rg" charset="0"/>
              </a:rPr>
              <a:t>Where? ...above. </a:t>
            </a:r>
            <a:r>
              <a:rPr lang="en-GB" sz="2800" dirty="0" smtClean="0">
                <a:latin typeface="Sassoon Infant Rg" charset="0"/>
              </a:rPr>
              <a:t>The bird flew</a:t>
            </a:r>
            <a:r>
              <a:rPr lang="en-GB" sz="2800" b="1" u="sng" dirty="0" smtClean="0">
                <a:solidFill>
                  <a:srgbClr val="0070C0"/>
                </a:solidFill>
                <a:latin typeface="Sassoon Infant Rg" charset="0"/>
              </a:rPr>
              <a:t> above </a:t>
            </a:r>
            <a:r>
              <a:rPr lang="en-GB" sz="2800" dirty="0" smtClean="0">
                <a:latin typeface="Sassoon Infant Rg" charset="0"/>
              </a:rPr>
              <a:t>the trees.</a:t>
            </a:r>
          </a:p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Sassoon Infant Rg" charset="0"/>
              </a:rPr>
              <a:t>How much?...completely.  </a:t>
            </a:r>
            <a:r>
              <a:rPr lang="en-GB" sz="2800" dirty="0" smtClean="0">
                <a:latin typeface="Sassoon Infant Rg" charset="0"/>
              </a:rPr>
              <a:t>I was </a:t>
            </a:r>
            <a:r>
              <a:rPr lang="en-GB" sz="2800" b="1" u="sng" dirty="0" smtClean="0">
                <a:solidFill>
                  <a:schemeClr val="accent2">
                    <a:lumMod val="50000"/>
                  </a:schemeClr>
                </a:solidFill>
                <a:latin typeface="Sassoon Infant Rg" charset="0"/>
              </a:rPr>
              <a:t>completely</a:t>
            </a:r>
            <a:r>
              <a:rPr lang="en-GB" sz="2800" dirty="0" smtClean="0">
                <a:latin typeface="Sassoon Infant Rg" charset="0"/>
              </a:rPr>
              <a:t> exhausted</a:t>
            </a:r>
            <a:r>
              <a:rPr lang="en-GB" sz="3200" dirty="0" smtClean="0">
                <a:latin typeface="Sassoon Infant Rg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81038"/>
            <a:ext cx="8720781" cy="60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" y="0"/>
            <a:ext cx="81904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 Infant Rg" charset="0"/>
              </a:rPr>
              <a:t>Examples of adverbs </a:t>
            </a:r>
            <a:endParaRPr lang="en-GB" sz="3200" dirty="0">
              <a:latin typeface="Sassoon Infant Rg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=""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4050" y="525826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1069159" y="1758497"/>
            <a:ext cx="7632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Jessica </a:t>
            </a:r>
            <a:r>
              <a:rPr lang="en-GB" altLang="en-US" sz="3600" dirty="0">
                <a:latin typeface="Sassoon Infant Rg" charset="0"/>
              </a:rPr>
              <a:t>shouted loudly</a:t>
            </a: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.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899341" y="894579"/>
            <a:ext cx="7632700" cy="6477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Can you spot the adverb in this sentence?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1783" y="156755"/>
            <a:ext cx="68057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 Infant Rg" charset="0"/>
              </a:rPr>
              <a:t>Let’s look at some examples.</a:t>
            </a:r>
            <a:endParaRPr lang="en-GB" sz="3600" dirty="0">
              <a:latin typeface="Sassoon Infant Rg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18" y="2560457"/>
            <a:ext cx="2366192" cy="32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 rot="20036367">
            <a:off x="250360" y="2132103"/>
            <a:ext cx="198234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Infant Rg" charset="0"/>
              </a:rPr>
              <a:t>Quick practice</a:t>
            </a:r>
            <a:endParaRPr lang="en-GB" sz="2400" dirty="0">
              <a:latin typeface="Sassoon Infant Rg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463" y="2834640"/>
            <a:ext cx="496388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 Infant Rg" charset="0"/>
              </a:rPr>
              <a:t>Let’s identify the verb</a:t>
            </a:r>
          </a:p>
          <a:p>
            <a:r>
              <a:rPr lang="en-GB" sz="3600" dirty="0" smtClean="0">
                <a:latin typeface="Sassoon Infant Rg" charset="0"/>
              </a:rPr>
              <a:t>What is the verb in that sentence?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2230" y="4807131"/>
            <a:ext cx="50553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Rg" charset="0"/>
              </a:rPr>
              <a:t>Let’s think...</a:t>
            </a:r>
          </a:p>
          <a:p>
            <a:r>
              <a:rPr lang="en-GB" sz="2000" dirty="0" smtClean="0">
                <a:latin typeface="Sassoon Infant Rg" charset="0"/>
              </a:rPr>
              <a:t> The adverb tells us how the verb was done...</a:t>
            </a:r>
            <a:endParaRPr lang="en-GB" sz="2000" dirty="0">
              <a:latin typeface="Sassoon Infant Rg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67" y="4742391"/>
            <a:ext cx="946785" cy="80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397726" y="5643154"/>
            <a:ext cx="539496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Sassoon Infant Rg" charset="0"/>
              </a:rPr>
              <a:t>How </a:t>
            </a:r>
            <a:r>
              <a:rPr lang="en-GB" sz="2800" dirty="0" smtClean="0">
                <a:latin typeface="Sassoon Infant Rg" charset="0"/>
              </a:rPr>
              <a:t>did Jessica shout?</a:t>
            </a:r>
            <a:endParaRPr lang="en-GB" sz="2800" dirty="0">
              <a:latin typeface="Sassoon Infant R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4050" y="525826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03399" y="1706245"/>
            <a:ext cx="7632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Jessica</a:t>
            </a:r>
            <a:r>
              <a:rPr lang="en-GB" altLang="en-US" sz="3600" dirty="0">
                <a:solidFill>
                  <a:srgbClr val="7030A0"/>
                </a:solidFill>
                <a:latin typeface="Sassoon Infant Rg" charset="0"/>
              </a:rPr>
              <a:t> shouted </a:t>
            </a:r>
            <a:r>
              <a:rPr lang="en-GB" altLang="en-US" sz="3600" dirty="0">
                <a:solidFill>
                  <a:srgbClr val="0066FF"/>
                </a:solidFill>
                <a:latin typeface="Sassoon Infant Rg" charset="0"/>
              </a:rPr>
              <a:t>loudly</a:t>
            </a:r>
            <a:r>
              <a:rPr lang="en-GB" altLang="en-US" sz="3600" dirty="0">
                <a:solidFill>
                  <a:srgbClr val="000000"/>
                </a:solidFill>
                <a:latin typeface="Sassoon Infant Rg" charset="0"/>
              </a:rPr>
              <a:t>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90336" y="3591880"/>
            <a:ext cx="3372214" cy="2704418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899341" y="894579"/>
            <a:ext cx="7632700" cy="6477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Sassoon Infant Rg" charset="0"/>
              </a:rPr>
              <a:t>Can you spot the adverb in this sentence?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20113" y="3258094"/>
            <a:ext cx="3829050" cy="3090863"/>
            <a:chOff x="4424218" y="3092384"/>
            <a:chExt cx="3828611" cy="309094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01783" y="156755"/>
            <a:ext cx="68057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 Infant Rg" charset="0"/>
              </a:rPr>
              <a:t>Let’s look at some examples.</a:t>
            </a:r>
            <a:endParaRPr lang="en-GB" sz="3600" dirty="0">
              <a:latin typeface="Sassoon Infant Rg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266389">
            <a:off x="211224" y="3136319"/>
            <a:ext cx="2527411" cy="707886"/>
          </a:xfrm>
          <a:prstGeom prst="rect">
            <a:avLst/>
          </a:prstGeom>
          <a:solidFill>
            <a:srgbClr val="C39EE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Rg" charset="0"/>
              </a:rPr>
              <a:t>Veronica helped us spot the verb.</a:t>
            </a:r>
            <a:endParaRPr lang="en-GB" sz="2000" dirty="0">
              <a:latin typeface="Sassoon Infant Rg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56224">
            <a:off x="6456158" y="3085936"/>
            <a:ext cx="23331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Sassoon Infant Rg" charset="0"/>
              </a:rPr>
              <a:t>Adil</a:t>
            </a:r>
            <a:r>
              <a:rPr lang="en-GB" sz="2400" dirty="0" smtClean="0">
                <a:latin typeface="Sassoon Infant Rg" charset="0"/>
              </a:rPr>
              <a:t> helped us spot the adverb.</a:t>
            </a:r>
            <a:endParaRPr lang="en-GB" sz="2400" dirty="0">
              <a:latin typeface="Sassoon Infant Rg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766" y="1685109"/>
            <a:ext cx="839043" cy="12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=""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969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Sassoon Infant Rg</vt:lpstr>
      <vt:lpstr>Twinkl</vt:lpstr>
      <vt:lpstr>Times New Roman</vt:lpstr>
      <vt:lpstr>Comic Sans MS</vt:lpstr>
      <vt:lpstr>Calibri Light</vt:lpstr>
      <vt:lpstr>Twinkl SemiBold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PCC UK</cp:lastModifiedBy>
  <cp:revision>215</cp:revision>
  <dcterms:created xsi:type="dcterms:W3CDTF">2014-10-01T16:09:27Z</dcterms:created>
  <dcterms:modified xsi:type="dcterms:W3CDTF">2021-01-18T17:46:39Z</dcterms:modified>
</cp:coreProperties>
</file>