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32" r:id="rId1"/>
  </p:sldMasterIdLst>
  <p:handoutMasterIdLst>
    <p:handoutMasterId r:id="rId15"/>
  </p:handoutMasterIdLst>
  <p:sldIdLst>
    <p:sldId id="443" r:id="rId2"/>
    <p:sldId id="434" r:id="rId3"/>
    <p:sldId id="439" r:id="rId4"/>
    <p:sldId id="440" r:id="rId5"/>
    <p:sldId id="416" r:id="rId6"/>
    <p:sldId id="436" r:id="rId7"/>
    <p:sldId id="424" r:id="rId8"/>
    <p:sldId id="441" r:id="rId9"/>
    <p:sldId id="442" r:id="rId10"/>
    <p:sldId id="422" r:id="rId11"/>
    <p:sldId id="428" r:id="rId12"/>
    <p:sldId id="429" r:id="rId13"/>
    <p:sldId id="400" r:id="rId14"/>
  </p:sldIdLst>
  <p:sldSz cx="9144000" cy="6858000" type="screen4x3"/>
  <p:notesSz cx="6858000" cy="9144000"/>
  <p:embeddedFontLst>
    <p:embeddedFont>
      <p:font typeface="Century Gothic" pitchFamily="34" charset="0"/>
      <p:regular r:id="rId16"/>
      <p:bold r:id="rId17"/>
      <p:italic r:id="rId18"/>
      <p:boldItalic r:id="rId19"/>
    </p:embeddedFont>
    <p:embeddedFont>
      <p:font typeface="Sassoon Infant Rg" charset="0"/>
      <p:regular r:id="rId20"/>
      <p:bold r:id="rId21"/>
    </p:embeddedFont>
    <p:embeddedFont>
      <p:font typeface="Calibri" pitchFamily="34" charset="0"/>
      <p:regular r:id="rId22"/>
      <p:bold r:id="rId23"/>
      <p:italic r:id="rId24"/>
      <p:boldItalic r:id="rId25"/>
    </p:embeddedFont>
    <p:embeddedFont>
      <p:font typeface="Twinkl" charset="0"/>
      <p:regular r:id="rId26"/>
      <p:bold r:id="rId27"/>
    </p:embeddedFont>
    <p:embeddedFont>
      <p:font typeface="Comic Sans MS" pitchFamily="66" charset="0"/>
      <p:regular r:id="rId28"/>
      <p:bold r:id="rId29"/>
    </p:embeddedFont>
    <p:embeddedFont>
      <p:font typeface="Wingdings 2" pitchFamily="18" charset="2"/>
      <p:regular r:id="rId30"/>
    </p:embeddedFont>
    <p:embeddedFont>
      <p:font typeface="Verdana" pitchFamily="34" charset="0"/>
      <p:regular r:id="rId31"/>
      <p:bold r:id="rId32"/>
      <p:italic r:id="rId33"/>
      <p:boldItalic r:id="rId34"/>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guide id="3" pos="317">
          <p15:clr>
            <a:srgbClr val="A4A3A4"/>
          </p15:clr>
        </p15:guide>
        <p15:guide id="4" orient="horz" pos="3974">
          <p15:clr>
            <a:srgbClr val="A4A3A4"/>
          </p15:clr>
        </p15:guide>
        <p15:guide id="5" pos="5443">
          <p15:clr>
            <a:srgbClr val="A4A3A4"/>
          </p15:clr>
        </p15:guide>
        <p15:guide id="6" orient="horz" pos="323">
          <p15:clr>
            <a:srgbClr val="A4A3A4"/>
          </p15:clr>
        </p15:guide>
        <p15:guide id="7" pos="476">
          <p15:clr>
            <a:srgbClr val="A4A3A4"/>
          </p15:clr>
        </p15:guide>
        <p15:guide id="8" orient="horz" pos="459">
          <p15:clr>
            <a:srgbClr val="A4A3A4"/>
          </p15:clr>
        </p15:guide>
        <p15:guide id="9" orient="horz" pos="3838">
          <p15:clr>
            <a:srgbClr val="A4A3A4"/>
          </p15:clr>
        </p15:guide>
        <p15:guide id="10" pos="5284">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96DC"/>
    <a:srgbClr val="0066FF"/>
    <a:srgbClr val="C39EEA"/>
    <a:srgbClr val="7FC1EA"/>
    <a:srgbClr val="645793"/>
    <a:srgbClr val="BEDFF4"/>
    <a:srgbClr val="52A2E0"/>
    <a:srgbClr val="7669A7"/>
    <a:srgbClr val="4C407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103" autoAdjust="0"/>
    <p:restoredTop sz="94660"/>
  </p:normalViewPr>
  <p:slideViewPr>
    <p:cSldViewPr snapToGrid="0" showGuides="1">
      <p:cViewPr varScale="1">
        <p:scale>
          <a:sx n="73" d="100"/>
          <a:sy n="73" d="100"/>
        </p:scale>
        <p:origin x="-1272" y="-102"/>
      </p:cViewPr>
      <p:guideLst>
        <p:guide orient="horz" pos="2160"/>
        <p:guide orient="horz" pos="3974"/>
        <p:guide orient="horz" pos="323"/>
        <p:guide orient="horz" pos="459"/>
        <p:guide orient="horz" pos="3838"/>
        <p:guide pos="2880"/>
        <p:guide pos="317"/>
        <p:guide pos="5443"/>
        <p:guide pos="476"/>
        <p:guide pos="5284"/>
      </p:guideLst>
    </p:cSldViewPr>
  </p:slideViewPr>
  <p:notesTextViewPr>
    <p:cViewPr>
      <p:scale>
        <a:sx n="1" d="1"/>
        <a:sy n="1" d="1"/>
      </p:scale>
      <p:origin x="0" y="0"/>
    </p:cViewPr>
  </p:notesTextViewPr>
  <p:notesViewPr>
    <p:cSldViewPr snapToGrid="0" showGuides="1">
      <p:cViewPr varScale="1">
        <p:scale>
          <a:sx n="86" d="100"/>
          <a:sy n="86" d="100"/>
        </p:scale>
        <p:origin x="2928" y="7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font" Target="fonts/font1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93B715C-2F12-4089-8FA9-BF6EA01D283D}" type="datetimeFigureOut">
              <a:rPr lang="en-GB"/>
              <a:pPr>
                <a:defRPr/>
              </a:pPr>
              <a:t>21/01/2021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D8E441CC-A20A-4EB0-A065-B39128A923C8}"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pPr>
              <a:defRPr/>
            </a:pPr>
            <a:fld id="{2CBECA71-E56C-4B3B-8A80-F723DA11EC51}" type="datetimeFigureOut">
              <a:rPr lang="en-GB" smtClean="0"/>
              <a:pPr>
                <a:defRPr/>
              </a:pPr>
              <a:t>21/01/2021</a:t>
            </a:fld>
            <a:endParaRPr lang="en-GB"/>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pPr>
              <a:defRPr/>
            </a:pPr>
            <a:endParaRPr lang="en-GB"/>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pPr>
              <a:defRPr/>
            </a:pPr>
            <a:fld id="{5D4E602F-A108-45CD-BC7E-3214DE562A85}" type="slidenum">
              <a:rPr lang="en-GB" smtClean="0"/>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B46D285B-9C4A-459A-99A0-DCF357F2B0A7}" type="datetimeFigureOut">
              <a:rPr lang="en-GB" smtClean="0"/>
              <a:pPr>
                <a:defRPr/>
              </a:pPr>
              <a:t>21/01/2021</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7C7334A0-6F1D-4F5B-9BAC-C5A51C81738D}"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5B1CB0FF-F7B7-45DD-B363-9E44CE9AFBAE}" type="datetimeFigureOut">
              <a:rPr lang="en-GB" smtClean="0"/>
              <a:pPr>
                <a:defRPr/>
              </a:pPr>
              <a:t>21/01/2021</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A329D7CE-F32C-4D44-BDA4-2DA5B34F9EC7}" type="slidenum">
              <a:rPr lang="en-GB" smtClean="0"/>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pPr>
              <a:defRPr/>
            </a:pPr>
            <a:fld id="{07820EED-232F-417F-ACB2-3A177EF90913}" type="datetimeFigureOut">
              <a:rPr lang="en-GB" smtClean="0"/>
              <a:pPr>
                <a:defRPr/>
              </a:pPr>
              <a:t>21/01/2021</a:t>
            </a:fld>
            <a:endParaRPr lang="en-GB"/>
          </a:p>
        </p:txBody>
      </p:sp>
      <p:sp>
        <p:nvSpPr>
          <p:cNvPr id="5" name="Footer Placeholder 4"/>
          <p:cNvSpPr>
            <a:spLocks noGrp="1"/>
          </p:cNvSpPr>
          <p:nvPr>
            <p:ph type="ftr" sz="quarter" idx="11"/>
          </p:nvPr>
        </p:nvSpPr>
        <p:spPr>
          <a:xfrm>
            <a:off x="457200" y="6480969"/>
            <a:ext cx="4260056" cy="300831"/>
          </a:xfrm>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C9269491-5DF0-4F11-8737-C78DF4E45B90}" type="slidenum">
              <a:rPr lang="en-GB" smtClean="0"/>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pPr>
              <a:defRPr/>
            </a:pPr>
            <a:fld id="{51F97F29-9AE9-4868-A582-05E786C01AA2}" type="datetimeFigureOut">
              <a:rPr lang="en-GB" smtClean="0"/>
              <a:pPr>
                <a:defRPr/>
              </a:pPr>
              <a:t>21/01/2021</a:t>
            </a:fld>
            <a:endParaRPr lang="en-GB"/>
          </a:p>
        </p:txBody>
      </p:sp>
      <p:sp>
        <p:nvSpPr>
          <p:cNvPr id="5" name="Footer Placeholder 4"/>
          <p:cNvSpPr>
            <a:spLocks noGrp="1"/>
          </p:cNvSpPr>
          <p:nvPr>
            <p:ph type="ftr" sz="quarter" idx="11"/>
          </p:nvPr>
        </p:nvSpPr>
        <p:spPr>
          <a:xfrm>
            <a:off x="2619376" y="6480969"/>
            <a:ext cx="4260056" cy="300831"/>
          </a:xfrm>
        </p:spPr>
        <p:txBody>
          <a:bodyPr/>
          <a:lstStyle/>
          <a:p>
            <a:pPr>
              <a:defRPr/>
            </a:pPr>
            <a:endParaRPr lang="en-GB"/>
          </a:p>
        </p:txBody>
      </p:sp>
      <p:sp>
        <p:nvSpPr>
          <p:cNvPr id="6" name="Slide Number Placeholder 5"/>
          <p:cNvSpPr>
            <a:spLocks noGrp="1"/>
          </p:cNvSpPr>
          <p:nvPr>
            <p:ph type="sldNum" sz="quarter" idx="12"/>
          </p:nvPr>
        </p:nvSpPr>
        <p:spPr>
          <a:xfrm>
            <a:off x="8451056" y="809624"/>
            <a:ext cx="502920" cy="300831"/>
          </a:xfrm>
        </p:spPr>
        <p:txBody>
          <a:bodyPr/>
          <a:lstStyle/>
          <a:p>
            <a:pPr>
              <a:defRPr/>
            </a:pPr>
            <a:fld id="{0EEF9853-2AB3-4820-AF7F-E06E6A22EA1F}" type="slidenum">
              <a:rPr lang="en-GB" smtClean="0"/>
              <a:pPr>
                <a:defRPr/>
              </a:pPr>
              <a:t>‹#›</a:t>
            </a:fld>
            <a:endParaRPr lang="en-GB"/>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pPr>
              <a:defRPr/>
            </a:pPr>
            <a:fld id="{3C7D0ECC-B249-43D4-883F-B088E1B4371E}" type="datetimeFigureOut">
              <a:rPr lang="en-GB" smtClean="0"/>
              <a:pPr>
                <a:defRPr/>
              </a:pPr>
              <a:t>21/01/2021</a:t>
            </a:fld>
            <a:endParaRPr lang="en-GB"/>
          </a:p>
        </p:txBody>
      </p:sp>
      <p:sp>
        <p:nvSpPr>
          <p:cNvPr id="6" name="Footer Placeholder 5"/>
          <p:cNvSpPr>
            <a:spLocks noGrp="1"/>
          </p:cNvSpPr>
          <p:nvPr>
            <p:ph type="ftr" sz="quarter" idx="11"/>
          </p:nvPr>
        </p:nvSpPr>
        <p:spPr>
          <a:xfrm>
            <a:off x="457200" y="6480969"/>
            <a:ext cx="4260056" cy="301752"/>
          </a:xfrm>
        </p:spPr>
        <p:txBody>
          <a:bodyPr/>
          <a:lstStyle/>
          <a:p>
            <a:pPr>
              <a:defRPr/>
            </a:pPr>
            <a:endParaRPr lang="en-GB"/>
          </a:p>
        </p:txBody>
      </p:sp>
      <p:sp>
        <p:nvSpPr>
          <p:cNvPr id="7" name="Slide Number Placeholder 6"/>
          <p:cNvSpPr>
            <a:spLocks noGrp="1"/>
          </p:cNvSpPr>
          <p:nvPr>
            <p:ph type="sldNum" sz="quarter" idx="12"/>
          </p:nvPr>
        </p:nvSpPr>
        <p:spPr>
          <a:xfrm>
            <a:off x="7589520" y="6480969"/>
            <a:ext cx="502920" cy="301752"/>
          </a:xfrm>
        </p:spPr>
        <p:txBody>
          <a:bodyPr/>
          <a:lstStyle/>
          <a:p>
            <a:pPr>
              <a:defRPr/>
            </a:pPr>
            <a:fld id="{740A7750-A34C-4EA5-90DA-3EF734A28FA5}" type="slidenum">
              <a:rPr lang="en-GB" smtClean="0"/>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pPr>
              <a:defRPr/>
            </a:pPr>
            <a:fld id="{C703EB75-D824-49B9-A20A-8DDCB0B4F1A1}" type="datetimeFigureOut">
              <a:rPr lang="en-GB" smtClean="0"/>
              <a:pPr>
                <a:defRPr/>
              </a:pPr>
              <a:t>21/01/2021</a:t>
            </a:fld>
            <a:endParaRPr lang="en-GB"/>
          </a:p>
        </p:txBody>
      </p:sp>
      <p:sp>
        <p:nvSpPr>
          <p:cNvPr id="8" name="Footer Placeholder 7"/>
          <p:cNvSpPr>
            <a:spLocks noGrp="1"/>
          </p:cNvSpPr>
          <p:nvPr>
            <p:ph type="ftr" sz="quarter" idx="11"/>
          </p:nvPr>
        </p:nvSpPr>
        <p:spPr>
          <a:xfrm>
            <a:off x="457200" y="6480969"/>
            <a:ext cx="4261104" cy="301752"/>
          </a:xfrm>
        </p:spPr>
        <p:txBody>
          <a:bodyPr/>
          <a:lstStyle/>
          <a:p>
            <a:pPr>
              <a:defRPr/>
            </a:pPr>
            <a:endParaRPr lang="en-GB"/>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pPr>
              <a:defRPr/>
            </a:pPr>
            <a:fld id="{7DCCFD01-087D-404A-B145-67F537F60E00}" type="slidenum">
              <a:rPr lang="en-GB" smtClean="0"/>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2FDE73C4-F7EE-4959-A231-F694EB1784FD}" type="datetimeFigureOut">
              <a:rPr lang="en-GB" smtClean="0"/>
              <a:pPr>
                <a:defRPr/>
              </a:pPr>
              <a:t>21/01/2021</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4B901D04-EFAB-47FF-BA08-C9D6FF2FBFB3}" type="slidenum">
              <a:rPr lang="en-GB" smtClean="0"/>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pPr>
              <a:defRPr/>
            </a:pPr>
            <a:fld id="{C0A2F063-6E63-49AB-93E7-BB7B0ADCA919}" type="datetimeFigureOut">
              <a:rPr lang="en-GB" smtClean="0"/>
              <a:pPr>
                <a:defRPr/>
              </a:pPr>
              <a:t>21/01/2021</a:t>
            </a:fld>
            <a:endParaRPr lang="en-GB"/>
          </a:p>
        </p:txBody>
      </p:sp>
      <p:sp>
        <p:nvSpPr>
          <p:cNvPr id="3" name="Footer Placeholder 2"/>
          <p:cNvSpPr>
            <a:spLocks noGrp="1"/>
          </p:cNvSpPr>
          <p:nvPr>
            <p:ph type="ftr" sz="quarter" idx="11"/>
          </p:nvPr>
        </p:nvSpPr>
        <p:spPr>
          <a:xfrm>
            <a:off x="457200" y="6481890"/>
            <a:ext cx="4260056" cy="300831"/>
          </a:xfrm>
        </p:spPr>
        <p:txBody>
          <a:bodyPr/>
          <a:lstStyle/>
          <a:p>
            <a:pPr>
              <a:defRPr/>
            </a:pPr>
            <a:endParaRPr lang="en-GB"/>
          </a:p>
        </p:txBody>
      </p:sp>
      <p:sp>
        <p:nvSpPr>
          <p:cNvPr id="4" name="Slide Number Placeholder 3"/>
          <p:cNvSpPr>
            <a:spLocks noGrp="1"/>
          </p:cNvSpPr>
          <p:nvPr>
            <p:ph type="sldNum" sz="quarter" idx="12"/>
          </p:nvPr>
        </p:nvSpPr>
        <p:spPr>
          <a:xfrm>
            <a:off x="7589520" y="6480969"/>
            <a:ext cx="502920" cy="301752"/>
          </a:xfrm>
        </p:spPr>
        <p:txBody>
          <a:bodyPr/>
          <a:lstStyle/>
          <a:p>
            <a:pPr>
              <a:defRPr/>
            </a:pPr>
            <a:fld id="{C5E95DFD-3B52-491A-B68A-9DCC92D55972}" type="slidenum">
              <a:rPr lang="en-GB" smtClean="0"/>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pPr>
              <a:defRPr/>
            </a:pPr>
            <a:fld id="{F4ABD76A-24B7-46C4-A13B-2977670E817D}" type="datetimeFigureOut">
              <a:rPr lang="en-GB" smtClean="0"/>
              <a:pPr>
                <a:defRPr/>
              </a:pPr>
              <a:t>21/01/2021</a:t>
            </a:fld>
            <a:endParaRPr lang="en-GB"/>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pPr>
              <a:defRPr/>
            </a:pPr>
            <a:endParaRPr lang="en-GB"/>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pPr>
              <a:defRPr/>
            </a:pPr>
            <a:fld id="{DC0C22FD-B2AC-4A6E-8E0E-91311B11ABCC}" type="slidenum">
              <a:rPr lang="en-GB" smtClean="0"/>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pPr>
              <a:defRPr/>
            </a:pPr>
            <a:fld id="{8E6310EB-7F62-4403-845C-E44304B7838D}" type="datetimeFigureOut">
              <a:rPr lang="en-GB" smtClean="0"/>
              <a:pPr>
                <a:defRPr/>
              </a:pPr>
              <a:t>21/01/2021</a:t>
            </a:fld>
            <a:endParaRPr lang="en-GB"/>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pPr>
              <a:defRPr/>
            </a:pPr>
            <a:endParaRPr lang="en-GB"/>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pPr>
              <a:defRPr/>
            </a:pPr>
            <a:fld id="{66238859-F591-4B06-9A44-94E26B7BB22C}" type="slidenum">
              <a:rPr lang="en-GB" smtClean="0"/>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pPr>
              <a:defRPr/>
            </a:pPr>
            <a:fld id="{26209D7C-BDB6-41C7-90E3-2F11C8215323}" type="datetimeFigureOut">
              <a:rPr lang="en-GB" smtClean="0"/>
              <a:pPr>
                <a:defRPr/>
              </a:pPr>
              <a:t>21/01/2021</a:t>
            </a:fld>
            <a:endParaRPr lang="en-GB"/>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pPr>
              <a:defRPr/>
            </a:pPr>
            <a:endParaRPr lang="en-GB"/>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pPr>
              <a:defRPr/>
            </a:pPr>
            <a:fld id="{BE49E4DF-EDA2-40B7-8307-FBA3ED60F2EC}" type="slidenum">
              <a:rPr lang="en-GB" smtClean="0"/>
              <a:pPr>
                <a:defRPr/>
              </a:pPr>
              <a:t>‹#›</a:t>
            </a:fld>
            <a:endParaRPr lang="en-GB"/>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412480"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GB" sz="2800" dirty="0" smtClean="0">
                <a:latin typeface="Sassoon Infant Rg" charset="0"/>
              </a:rPr>
              <a:t>Activity: Adverb of time</a:t>
            </a:r>
            <a:endParaRPr lang="en-GB" sz="2800" dirty="0">
              <a:latin typeface="Sassoon Infant Rg" charset="0"/>
            </a:endParaRPr>
          </a:p>
        </p:txBody>
      </p:sp>
      <p:sp>
        <p:nvSpPr>
          <p:cNvPr id="3" name="TextBox 2"/>
          <p:cNvSpPr txBox="1"/>
          <p:nvPr/>
        </p:nvSpPr>
        <p:spPr>
          <a:xfrm>
            <a:off x="0" y="522514"/>
            <a:ext cx="9144000" cy="40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GB" sz="2000" dirty="0" smtClean="0">
                <a:latin typeface="Sassoon Infant Rg" charset="0"/>
              </a:rPr>
              <a:t>Look at the pictures and write a sentence in your book using an adverb of time.</a:t>
            </a:r>
            <a:endParaRPr lang="en-GB" sz="2000" dirty="0">
              <a:latin typeface="Sassoon Infant Rg" charset="0"/>
            </a:endParaRPr>
          </a:p>
        </p:txBody>
      </p:sp>
      <p:pic>
        <p:nvPicPr>
          <p:cNvPr id="4099" name="Picture 3"/>
          <p:cNvPicPr>
            <a:picLocks noChangeAspect="1" noChangeArrowheads="1"/>
          </p:cNvPicPr>
          <p:nvPr/>
        </p:nvPicPr>
        <p:blipFill>
          <a:blip r:embed="rId2"/>
          <a:srcRect/>
          <a:stretch>
            <a:fillRect/>
          </a:stretch>
        </p:blipFill>
        <p:spPr bwMode="auto">
          <a:xfrm>
            <a:off x="0" y="984206"/>
            <a:ext cx="1815737" cy="1447327"/>
          </a:xfrm>
          <a:prstGeom prst="rect">
            <a:avLst/>
          </a:prstGeom>
          <a:noFill/>
          <a:ln w="9525">
            <a:noFill/>
            <a:miter lim="800000"/>
            <a:headEnd/>
            <a:tailEnd/>
          </a:ln>
          <a:effectLst/>
        </p:spPr>
      </p:pic>
      <p:pic>
        <p:nvPicPr>
          <p:cNvPr id="4100" name="Picture 4"/>
          <p:cNvPicPr>
            <a:picLocks noChangeAspect="1" noChangeArrowheads="1"/>
          </p:cNvPicPr>
          <p:nvPr/>
        </p:nvPicPr>
        <p:blipFill>
          <a:blip r:embed="rId3"/>
          <a:srcRect/>
          <a:stretch>
            <a:fillRect/>
          </a:stretch>
        </p:blipFill>
        <p:spPr bwMode="auto">
          <a:xfrm>
            <a:off x="1881052" y="966380"/>
            <a:ext cx="1828799" cy="1489743"/>
          </a:xfrm>
          <a:prstGeom prst="rect">
            <a:avLst/>
          </a:prstGeom>
          <a:noFill/>
          <a:ln w="9525">
            <a:noFill/>
            <a:miter lim="800000"/>
            <a:headEnd/>
            <a:tailEnd/>
          </a:ln>
          <a:effectLst/>
        </p:spPr>
      </p:pic>
      <p:pic>
        <p:nvPicPr>
          <p:cNvPr id="4101" name="Picture 5"/>
          <p:cNvPicPr>
            <a:picLocks noChangeAspect="1" noChangeArrowheads="1"/>
          </p:cNvPicPr>
          <p:nvPr/>
        </p:nvPicPr>
        <p:blipFill>
          <a:blip r:embed="rId4"/>
          <a:srcRect/>
          <a:stretch>
            <a:fillRect/>
          </a:stretch>
        </p:blipFill>
        <p:spPr bwMode="auto">
          <a:xfrm>
            <a:off x="3733258" y="940253"/>
            <a:ext cx="1766206" cy="1528627"/>
          </a:xfrm>
          <a:prstGeom prst="rect">
            <a:avLst/>
          </a:prstGeom>
          <a:noFill/>
          <a:ln w="9525">
            <a:noFill/>
            <a:miter lim="800000"/>
            <a:headEnd/>
            <a:tailEnd/>
          </a:ln>
          <a:effectLst/>
        </p:spPr>
      </p:pic>
      <p:pic>
        <p:nvPicPr>
          <p:cNvPr id="4102" name="Picture 6"/>
          <p:cNvPicPr>
            <a:picLocks noChangeAspect="1" noChangeArrowheads="1"/>
          </p:cNvPicPr>
          <p:nvPr/>
        </p:nvPicPr>
        <p:blipFill>
          <a:blip r:embed="rId5"/>
          <a:srcRect/>
          <a:stretch>
            <a:fillRect/>
          </a:stretch>
        </p:blipFill>
        <p:spPr bwMode="auto">
          <a:xfrm>
            <a:off x="5549948" y="927464"/>
            <a:ext cx="1692128" cy="1502227"/>
          </a:xfrm>
          <a:prstGeom prst="rect">
            <a:avLst/>
          </a:prstGeom>
          <a:noFill/>
          <a:ln w="9525">
            <a:noFill/>
            <a:miter lim="800000"/>
            <a:headEnd/>
            <a:tailEnd/>
          </a:ln>
          <a:effectLst/>
        </p:spPr>
      </p:pic>
      <p:sp>
        <p:nvSpPr>
          <p:cNvPr id="16" name="TextBox 15"/>
          <p:cNvSpPr txBox="1"/>
          <p:nvPr/>
        </p:nvSpPr>
        <p:spPr>
          <a:xfrm>
            <a:off x="0" y="2481943"/>
            <a:ext cx="9144000"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dirty="0" smtClean="0"/>
              <a:t>2. </a:t>
            </a:r>
            <a:r>
              <a:rPr lang="en-GB" sz="2000" dirty="0" smtClean="0">
                <a:latin typeface="Sassoon Infant Rg" charset="0"/>
              </a:rPr>
              <a:t>Use the word bank to help you fill in the missing answers for the sentences below.</a:t>
            </a:r>
            <a:endParaRPr lang="en-GB" dirty="0" smtClean="0">
              <a:latin typeface="Sassoon Infant Rg" charset="0"/>
            </a:endParaRPr>
          </a:p>
        </p:txBody>
      </p:sp>
      <p:sp>
        <p:nvSpPr>
          <p:cNvPr id="17" name="TextBox 16"/>
          <p:cNvSpPr txBox="1"/>
          <p:nvPr/>
        </p:nvSpPr>
        <p:spPr>
          <a:xfrm>
            <a:off x="0" y="2886891"/>
            <a:ext cx="841248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dirty="0" smtClean="0">
                <a:latin typeface="Sassoon Infant Rg" charset="0"/>
              </a:rPr>
              <a:t>Afterwards, yet, eventually, tomorrow, occasionally, always, often, already, yet, earlier</a:t>
            </a:r>
            <a:endParaRPr lang="en-GB" dirty="0">
              <a:latin typeface="Sassoon Infant Rg" charset="0"/>
            </a:endParaRPr>
          </a:p>
        </p:txBody>
      </p:sp>
      <p:sp>
        <p:nvSpPr>
          <p:cNvPr id="18" name="TextBox 17"/>
          <p:cNvSpPr txBox="1"/>
          <p:nvPr/>
        </p:nvSpPr>
        <p:spPr>
          <a:xfrm>
            <a:off x="0" y="3317966"/>
            <a:ext cx="9144000" cy="2492990"/>
          </a:xfrm>
          <a:prstGeom prst="rect">
            <a:avLst/>
          </a:prstGeom>
          <a:noFill/>
        </p:spPr>
        <p:txBody>
          <a:bodyPr wrap="square" rtlCol="0">
            <a:spAutoFit/>
          </a:bodyPr>
          <a:lstStyle/>
          <a:p>
            <a:r>
              <a:rPr lang="en-GB" sz="2000" dirty="0" smtClean="0">
                <a:latin typeface="Sassoon Infant Rg" charset="0"/>
              </a:rPr>
              <a:t>a)Peter played basketball for two hours. He was very tired___________.</a:t>
            </a:r>
          </a:p>
          <a:p>
            <a:r>
              <a:rPr lang="en-GB" sz="2000" dirty="0" smtClean="0">
                <a:latin typeface="Sassoon Infant Rg" charset="0"/>
              </a:rPr>
              <a:t>b) I haven’t had any lunch __________so I’m hungry.</a:t>
            </a:r>
          </a:p>
          <a:p>
            <a:r>
              <a:rPr lang="en-GB" sz="2000" dirty="0" smtClean="0">
                <a:latin typeface="Sassoon Infant Rg" charset="0"/>
              </a:rPr>
              <a:t>c) They searched for ages and ____________found the missing keys.</a:t>
            </a:r>
          </a:p>
          <a:p>
            <a:r>
              <a:rPr lang="en-GB" sz="2000" dirty="0" smtClean="0">
                <a:latin typeface="Sassoon Infant Rg" charset="0"/>
              </a:rPr>
              <a:t>d) I have seen that movie _______________, let’s choose a different one .</a:t>
            </a:r>
          </a:p>
          <a:p>
            <a:r>
              <a:rPr lang="en-GB" sz="2000" dirty="0" smtClean="0">
                <a:latin typeface="Sassoon Infant Rg" charset="0"/>
              </a:rPr>
              <a:t>e) David is ____________ punctual for work because he leaves early for work</a:t>
            </a:r>
            <a:r>
              <a:rPr lang="en-GB" dirty="0" smtClean="0">
                <a:latin typeface="Sassoon Infant Rg" charset="0"/>
              </a:rPr>
              <a:t>.</a:t>
            </a:r>
          </a:p>
          <a:p>
            <a:r>
              <a:rPr lang="en-GB" dirty="0" smtClean="0">
                <a:latin typeface="Sassoon Infant Rg" charset="0"/>
              </a:rPr>
              <a:t>f) I don’t have any spare time today but we could met ____________.</a:t>
            </a:r>
          </a:p>
          <a:p>
            <a:endParaRPr lang="en-GB" dirty="0" smtClean="0"/>
          </a:p>
          <a:p>
            <a:endParaRPr lang="en-GB" dirty="0"/>
          </a:p>
        </p:txBody>
      </p:sp>
      <p:sp>
        <p:nvSpPr>
          <p:cNvPr id="19" name="TextBox 18"/>
          <p:cNvSpPr txBox="1"/>
          <p:nvPr/>
        </p:nvSpPr>
        <p:spPr>
          <a:xfrm>
            <a:off x="-1" y="5408023"/>
            <a:ext cx="8556171" cy="461665"/>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GB" sz="2400" dirty="0" smtClean="0">
                <a:latin typeface="Sassoon Infant Rg" charset="0"/>
              </a:rPr>
              <a:t>Write your own sentences using the adverbs of time below.</a:t>
            </a:r>
            <a:endParaRPr lang="en-GB" sz="2400" dirty="0">
              <a:latin typeface="Sassoon Infant Rg" charset="0"/>
            </a:endParaRPr>
          </a:p>
        </p:txBody>
      </p:sp>
      <p:sp>
        <p:nvSpPr>
          <p:cNvPr id="20" name="TextBox 19"/>
          <p:cNvSpPr txBox="1"/>
          <p:nvPr/>
        </p:nvSpPr>
        <p:spPr>
          <a:xfrm>
            <a:off x="0" y="5956663"/>
            <a:ext cx="8908869"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2800" dirty="0" smtClean="0">
                <a:latin typeface="Sassoon Infant Rg" charset="0"/>
              </a:rPr>
              <a:t>Tonight, Constantly, sometimes, For a while, since , monthly</a:t>
            </a:r>
            <a:endParaRPr lang="en-GB" sz="2800" dirty="0">
              <a:latin typeface="Sassoon Infant Rg"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7200" y="0"/>
            <a:ext cx="1724297"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sz="3600" dirty="0" smtClean="0">
                <a:latin typeface="Sassoon Infant Rg" charset="0"/>
              </a:rPr>
              <a:t>Plenary</a:t>
            </a:r>
            <a:endParaRPr lang="en-GB" sz="3600" dirty="0">
              <a:latin typeface="Sassoon Infant Rg" charset="0"/>
            </a:endParaRPr>
          </a:p>
        </p:txBody>
      </p:sp>
      <p:pic>
        <p:nvPicPr>
          <p:cNvPr id="9" name="Picture 5"/>
          <p:cNvPicPr>
            <a:picLocks noChangeAspect="1" noChangeArrowheads="1"/>
          </p:cNvPicPr>
          <p:nvPr/>
        </p:nvPicPr>
        <p:blipFill>
          <a:blip r:embed="rId2"/>
          <a:srcRect/>
          <a:stretch>
            <a:fillRect/>
          </a:stretch>
        </p:blipFill>
        <p:spPr bwMode="auto">
          <a:xfrm>
            <a:off x="274319" y="793297"/>
            <a:ext cx="1933304" cy="1780086"/>
          </a:xfrm>
          <a:prstGeom prst="rect">
            <a:avLst/>
          </a:prstGeom>
          <a:noFill/>
          <a:ln w="9525">
            <a:noFill/>
            <a:miter lim="800000"/>
            <a:headEnd/>
            <a:tailEnd/>
          </a:ln>
          <a:effectLst/>
        </p:spPr>
      </p:pic>
      <p:sp>
        <p:nvSpPr>
          <p:cNvPr id="10" name="TextBox 9"/>
          <p:cNvSpPr txBox="1"/>
          <p:nvPr/>
        </p:nvSpPr>
        <p:spPr>
          <a:xfrm>
            <a:off x="404950" y="2882538"/>
            <a:ext cx="4676502"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3200" dirty="0" smtClean="0">
                <a:latin typeface="Sassoon Infant Rg" charset="0"/>
              </a:rPr>
              <a:t>My mum waited ------------.</a:t>
            </a:r>
            <a:endParaRPr lang="en-GB" sz="3200" dirty="0">
              <a:latin typeface="Sassoon Infant Rg" charset="0"/>
            </a:endParaRPr>
          </a:p>
        </p:txBody>
      </p:sp>
      <p:sp>
        <p:nvSpPr>
          <p:cNvPr id="11" name="TextBox 10"/>
          <p:cNvSpPr txBox="1"/>
          <p:nvPr/>
        </p:nvSpPr>
        <p:spPr>
          <a:xfrm>
            <a:off x="2481942" y="209006"/>
            <a:ext cx="5551715"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sz="2000" b="1" dirty="0" smtClean="0">
                <a:solidFill>
                  <a:schemeClr val="bg1"/>
                </a:solidFill>
                <a:latin typeface="Sassoon Infant Rg" charset="0"/>
              </a:rPr>
              <a:t>Look at the sentence below</a:t>
            </a:r>
            <a:endParaRPr lang="en-GB" sz="2000" b="1" dirty="0">
              <a:solidFill>
                <a:schemeClr val="bg1"/>
              </a:solidFill>
              <a:latin typeface="Sassoon Infant Rg" charset="0"/>
            </a:endParaRPr>
          </a:p>
        </p:txBody>
      </p:sp>
      <p:sp>
        <p:nvSpPr>
          <p:cNvPr id="12" name="Cloud Callout 11"/>
          <p:cNvSpPr/>
          <p:nvPr/>
        </p:nvSpPr>
        <p:spPr>
          <a:xfrm>
            <a:off x="3422471" y="666206"/>
            <a:ext cx="3252650" cy="1358537"/>
          </a:xfrm>
          <a:prstGeom prst="cloudCallout">
            <a:avLst>
              <a:gd name="adj1" fmla="val 123410"/>
              <a:gd name="adj2" fmla="val -714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3657600" y="862149"/>
            <a:ext cx="3017520" cy="830997"/>
          </a:xfrm>
          <a:prstGeom prst="rect">
            <a:avLst/>
          </a:prstGeom>
          <a:noFill/>
        </p:spPr>
        <p:txBody>
          <a:bodyPr wrap="square" rtlCol="0">
            <a:spAutoFit/>
          </a:bodyPr>
          <a:lstStyle/>
          <a:p>
            <a:r>
              <a:rPr lang="en-GB" sz="2400" dirty="0" smtClean="0">
                <a:solidFill>
                  <a:schemeClr val="bg1"/>
                </a:solidFill>
              </a:rPr>
              <a:t>What adverb of time  can you use?</a:t>
            </a:r>
            <a:endParaRPr lang="en-GB" sz="2400" dirty="0">
              <a:solidFill>
                <a:schemeClr val="bg1"/>
              </a:solidFill>
            </a:endParaRPr>
          </a:p>
        </p:txBody>
      </p:sp>
      <p:sp>
        <p:nvSpPr>
          <p:cNvPr id="14" name="Cloud Callout 13"/>
          <p:cNvSpPr/>
          <p:nvPr/>
        </p:nvSpPr>
        <p:spPr>
          <a:xfrm>
            <a:off x="744582" y="3749040"/>
            <a:ext cx="4310744" cy="2286001"/>
          </a:xfrm>
          <a:prstGeom prst="cloudCallout">
            <a:avLst>
              <a:gd name="adj1" fmla="val -69352"/>
              <a:gd name="adj2" fmla="val 819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1175656" y="4101738"/>
            <a:ext cx="3579223" cy="1569660"/>
          </a:xfrm>
          <a:prstGeom prst="rect">
            <a:avLst/>
          </a:prstGeom>
          <a:noFill/>
        </p:spPr>
        <p:txBody>
          <a:bodyPr wrap="square" rtlCol="0">
            <a:spAutoFit/>
          </a:bodyPr>
          <a:lstStyle/>
          <a:p>
            <a:r>
              <a:rPr lang="en-GB" sz="2400" dirty="0" smtClean="0">
                <a:solidFill>
                  <a:schemeClr val="bg1"/>
                </a:solidFill>
                <a:latin typeface="Sassoon Infant Rg" charset="0"/>
              </a:rPr>
              <a:t>Think of different ways  you can write that sentence using adverbs of time?</a:t>
            </a:r>
            <a:endParaRPr lang="en-GB" sz="2400" dirty="0">
              <a:solidFill>
                <a:schemeClr val="bg1"/>
              </a:solidFill>
              <a:latin typeface="Sassoon Infant Rg" charset="0"/>
            </a:endParaRPr>
          </a:p>
        </p:txBody>
      </p:sp>
      <p:sp>
        <p:nvSpPr>
          <p:cNvPr id="16" name="Cloud Callout 15"/>
          <p:cNvSpPr/>
          <p:nvPr/>
        </p:nvSpPr>
        <p:spPr>
          <a:xfrm>
            <a:off x="5826034" y="4976949"/>
            <a:ext cx="2782389" cy="1567542"/>
          </a:xfrm>
          <a:prstGeom prst="cloudCallout">
            <a:avLst>
              <a:gd name="adj1" fmla="val 55378"/>
              <a:gd name="adj2" fmla="val 591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6191795" y="5381897"/>
            <a:ext cx="2220685" cy="830997"/>
          </a:xfrm>
          <a:prstGeom prst="rect">
            <a:avLst/>
          </a:prstGeom>
          <a:noFill/>
        </p:spPr>
        <p:txBody>
          <a:bodyPr wrap="square" rtlCol="0">
            <a:spAutoFit/>
          </a:bodyPr>
          <a:lstStyle/>
          <a:p>
            <a:r>
              <a:rPr lang="en-GB" sz="2400" dirty="0" smtClean="0">
                <a:solidFill>
                  <a:schemeClr val="bg1"/>
                </a:solidFill>
                <a:latin typeface="Sassoon Infant Rg" charset="0"/>
              </a:rPr>
              <a:t>Can you extend your sentence?</a:t>
            </a:r>
            <a:endParaRPr lang="en-GB" sz="2400" dirty="0">
              <a:solidFill>
                <a:schemeClr val="bg1"/>
              </a:solidFill>
              <a:latin typeface="Sassoon Infant Rg" charset="0"/>
            </a:endParaRPr>
          </a:p>
        </p:txBody>
      </p:sp>
      <p:pic>
        <p:nvPicPr>
          <p:cNvPr id="18" name="Picture 2"/>
          <p:cNvPicPr>
            <a:picLocks noChangeAspect="1" noChangeArrowheads="1"/>
          </p:cNvPicPr>
          <p:nvPr/>
        </p:nvPicPr>
        <p:blipFill>
          <a:blip r:embed="rId3"/>
          <a:srcRect/>
          <a:stretch>
            <a:fillRect/>
          </a:stretch>
        </p:blipFill>
        <p:spPr bwMode="auto">
          <a:xfrm>
            <a:off x="5368835" y="1959429"/>
            <a:ext cx="3775166" cy="3030582"/>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7017" y="287383"/>
            <a:ext cx="8085909" cy="76944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GB" sz="4400" dirty="0" smtClean="0">
                <a:latin typeface="Sassoon Infant Rg" charset="0"/>
              </a:rPr>
              <a:t>What have you learnt today?</a:t>
            </a:r>
          </a:p>
        </p:txBody>
      </p:sp>
      <p:sp>
        <p:nvSpPr>
          <p:cNvPr id="3" name="TextBox 2"/>
          <p:cNvSpPr txBox="1"/>
          <p:nvPr/>
        </p:nvSpPr>
        <p:spPr>
          <a:xfrm>
            <a:off x="470263" y="1293223"/>
            <a:ext cx="7994468" cy="646331"/>
          </a:xfrm>
          <a:prstGeom prst="rect">
            <a:avLst/>
          </a:prstGeom>
          <a:noFill/>
        </p:spPr>
        <p:txBody>
          <a:bodyPr wrap="square" rtlCol="0">
            <a:spAutoFit/>
          </a:bodyPr>
          <a:lstStyle/>
          <a:p>
            <a:r>
              <a:rPr lang="en-GB" sz="3600" dirty="0" smtClean="0">
                <a:latin typeface="Sassoon Infant Rg" charset="0"/>
              </a:rPr>
              <a:t>What is an adverb of time?</a:t>
            </a:r>
            <a:endParaRPr lang="en-GB" sz="3600" dirty="0">
              <a:latin typeface="Sassoon Infant Rg" charset="0"/>
            </a:endParaRPr>
          </a:p>
        </p:txBody>
      </p:sp>
      <p:sp>
        <p:nvSpPr>
          <p:cNvPr id="4" name="TextBox 3"/>
          <p:cNvSpPr txBox="1"/>
          <p:nvPr/>
        </p:nvSpPr>
        <p:spPr>
          <a:xfrm>
            <a:off x="535577" y="1959429"/>
            <a:ext cx="7093132" cy="369332"/>
          </a:xfrm>
          <a:prstGeom prst="rect">
            <a:avLst/>
          </a:prstGeom>
          <a:noFill/>
        </p:spPr>
        <p:txBody>
          <a:bodyPr wrap="square" rtlCol="0">
            <a:spAutoFit/>
          </a:bodyPr>
          <a:lstStyle/>
          <a:p>
            <a:endParaRPr lang="en-GB" dirty="0"/>
          </a:p>
        </p:txBody>
      </p:sp>
      <p:sp>
        <p:nvSpPr>
          <p:cNvPr id="5" name="Rectangle 4"/>
          <p:cNvSpPr/>
          <p:nvPr/>
        </p:nvSpPr>
        <p:spPr>
          <a:xfrm>
            <a:off x="796200" y="2040527"/>
            <a:ext cx="7394211" cy="120015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GB" sz="2400" b="1" dirty="0">
                <a:latin typeface="Sassoon Infant Rg" pitchFamily="50" charset="0"/>
              </a:rPr>
              <a:t>Use the success criteria table below to write what you have learnt today.</a:t>
            </a:r>
          </a:p>
          <a:p>
            <a:pPr>
              <a:defRPr/>
            </a:pPr>
            <a:r>
              <a:rPr lang="en-GB" sz="2400" b="1" dirty="0">
                <a:latin typeface="Sassoon Infant Rg" pitchFamily="50" charset="0"/>
              </a:rPr>
              <a:t>What do you need to improve?</a:t>
            </a:r>
          </a:p>
        </p:txBody>
      </p:sp>
      <p:graphicFrame>
        <p:nvGraphicFramePr>
          <p:cNvPr id="6" name="Table 5"/>
          <p:cNvGraphicFramePr>
            <a:graphicFrameLocks noGrp="1"/>
          </p:cNvGraphicFramePr>
          <p:nvPr/>
        </p:nvGraphicFramePr>
        <p:xfrm>
          <a:off x="715963" y="3282950"/>
          <a:ext cx="7382964" cy="2930080"/>
        </p:xfrm>
        <a:graphic>
          <a:graphicData uri="http://schemas.openxmlformats.org/drawingml/2006/table">
            <a:tbl>
              <a:tblPr firstRow="1" bandRow="1">
                <a:tableStyleId>{5C22544A-7EE6-4342-B048-85BDC9FD1C3A}</a:tableStyleId>
              </a:tblPr>
              <a:tblGrid>
                <a:gridCol w="6184021"/>
                <a:gridCol w="1198943"/>
              </a:tblGrid>
              <a:tr h="6591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800" b="1" dirty="0" smtClean="0">
                          <a:latin typeface="Sassoon Infant Rg" charset="0"/>
                          <a:ea typeface="Sassoon Infant Rg" pitchFamily="50" charset="0"/>
                          <a:cs typeface="Sassoon Infant Rg" pitchFamily="50" charset="0"/>
                        </a:rPr>
                        <a:t>Success Criteria</a:t>
                      </a:r>
                    </a:p>
                    <a:p>
                      <a:endParaRPr lang="en-GB" dirty="0"/>
                    </a:p>
                  </a:txBody>
                  <a:tcPr/>
                </a:tc>
                <a:tc>
                  <a:txBody>
                    <a:bodyPr/>
                    <a:lstStyle/>
                    <a:p>
                      <a:endParaRPr lang="en-GB"/>
                    </a:p>
                  </a:txBody>
                  <a:tcPr/>
                </a:tc>
              </a:tr>
              <a:tr h="4604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latin typeface="Comic Sans MS" pitchFamily="66" charset="0"/>
                        </a:rPr>
                        <a:t>I can say what is an </a:t>
                      </a:r>
                      <a:r>
                        <a:rPr lang="en-GB" sz="2400" baseline="0" dirty="0" smtClean="0">
                          <a:latin typeface="Comic Sans MS" pitchFamily="66" charset="0"/>
                        </a:rPr>
                        <a:t> adverb of time</a:t>
                      </a:r>
                      <a:r>
                        <a:rPr lang="en-GB" sz="2400" dirty="0" smtClean="0">
                          <a:latin typeface="Comic Sans MS" pitchFamily="66" charset="0"/>
                        </a:rPr>
                        <a:t>.</a:t>
                      </a:r>
                    </a:p>
                  </a:txBody>
                  <a:tcPr/>
                </a:tc>
                <a:tc>
                  <a:txBody>
                    <a:bodyPr/>
                    <a:lstStyle/>
                    <a:p>
                      <a:endParaRPr lang="en-GB"/>
                    </a:p>
                  </a:txBody>
                  <a:tcPr/>
                </a:tc>
              </a:tr>
              <a:tr h="6631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latin typeface="Comic Sans MS" pitchFamily="66" charset="0"/>
                        </a:rPr>
                        <a:t>I can give examples of adverbs</a:t>
                      </a:r>
                      <a:r>
                        <a:rPr lang="en-GB" sz="2000" baseline="0" dirty="0" smtClean="0">
                          <a:latin typeface="Comic Sans MS" pitchFamily="66" charset="0"/>
                        </a:rPr>
                        <a:t> of time.</a:t>
                      </a:r>
                      <a:endParaRPr lang="en-GB" sz="2000" dirty="0" smtClean="0">
                        <a:latin typeface="Comic Sans MS" pitchFamily="66" charset="0"/>
                      </a:endParaRPr>
                    </a:p>
                    <a:p>
                      <a:endParaRPr lang="en-GB" sz="1600" dirty="0"/>
                    </a:p>
                  </a:txBody>
                  <a:tcPr/>
                </a:tc>
                <a:tc>
                  <a:txBody>
                    <a:bodyPr/>
                    <a:lstStyle/>
                    <a:p>
                      <a:endParaRPr lang="en-GB"/>
                    </a:p>
                  </a:txBody>
                  <a:tcPr/>
                </a:tc>
              </a:tr>
              <a:tr h="1014013">
                <a:tc>
                  <a:txBody>
                    <a:bodyPr/>
                    <a:lstStyle/>
                    <a:p>
                      <a:pPr>
                        <a:buFont typeface="Arial" pitchFamily="34" charset="0"/>
                        <a:buChar char="•"/>
                      </a:pPr>
                      <a:r>
                        <a:rPr lang="en-GB" sz="2400" dirty="0" smtClean="0">
                          <a:latin typeface="Comic Sans MS" pitchFamily="66" charset="0"/>
                        </a:rPr>
                        <a:t>I can use adverbs</a:t>
                      </a:r>
                      <a:r>
                        <a:rPr lang="en-GB" sz="2400" baseline="0" dirty="0" smtClean="0">
                          <a:latin typeface="Comic Sans MS" pitchFamily="66" charset="0"/>
                        </a:rPr>
                        <a:t> of time to write sentences.</a:t>
                      </a:r>
                      <a:endParaRPr lang="en-GB" sz="1600" dirty="0"/>
                    </a:p>
                  </a:txBody>
                  <a:tcPr/>
                </a:tc>
                <a:tc>
                  <a:txBody>
                    <a:bodyPr/>
                    <a:lstStyle/>
                    <a:p>
                      <a:endParaRPr lang="en-GB" dirty="0"/>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233135" y="0"/>
            <a:ext cx="2693987" cy="3655743"/>
            <a:chOff x="5694363" y="1597295"/>
            <a:chExt cx="2693987" cy="3655743"/>
          </a:xfrm>
          <a:solidFill>
            <a:srgbClr val="BEDFF4"/>
          </a:solidFill>
        </p:grpSpPr>
        <p:sp>
          <p:nvSpPr>
            <p:cNvPr id="5" name="Rounded Rectangle 4"/>
            <p:cNvSpPr/>
            <p:nvPr/>
          </p:nvSpPr>
          <p:spPr>
            <a:xfrm>
              <a:off x="5694363" y="1770063"/>
              <a:ext cx="2693987" cy="3482975"/>
            </a:xfrm>
            <a:prstGeom prst="roundRect">
              <a:avLst>
                <a:gd name="adj" fmla="val 51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6"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5816464" y="1597295"/>
              <a:ext cx="2449784" cy="3626898"/>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pic>
      </p:grpSp>
      <p:sp>
        <p:nvSpPr>
          <p:cNvPr id="7" name="Rounded Rectangular Callout 6"/>
          <p:cNvSpPr/>
          <p:nvPr/>
        </p:nvSpPr>
        <p:spPr>
          <a:xfrm>
            <a:off x="4833256" y="248194"/>
            <a:ext cx="4310743" cy="2011680"/>
          </a:xfrm>
          <a:prstGeom prst="wedgeRoundRectCallout">
            <a:avLst>
              <a:gd name="adj1" fmla="val -120771"/>
              <a:gd name="adj2" fmla="val -24861"/>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5003073" y="339634"/>
            <a:ext cx="3879669" cy="1815882"/>
          </a:xfrm>
          <a:prstGeom prst="rect">
            <a:avLst/>
          </a:prstGeom>
          <a:noFill/>
        </p:spPr>
        <p:txBody>
          <a:bodyPr wrap="square" rtlCol="0">
            <a:spAutoFit/>
          </a:bodyPr>
          <a:lstStyle/>
          <a:p>
            <a:r>
              <a:rPr lang="en-GB" sz="2800" dirty="0" smtClean="0">
                <a:solidFill>
                  <a:schemeClr val="bg1"/>
                </a:solidFill>
              </a:rPr>
              <a:t>Thank you for learning adverbs of time with me today. You did such a great job.</a:t>
            </a:r>
            <a:endParaRPr lang="en-GB" sz="2800" dirty="0">
              <a:solidFill>
                <a:schemeClr val="bg1"/>
              </a:solidFill>
            </a:endParaRPr>
          </a:p>
        </p:txBody>
      </p:sp>
      <p:pic>
        <p:nvPicPr>
          <p:cNvPr id="12289" name="Picture 1"/>
          <p:cNvPicPr>
            <a:picLocks noChangeAspect="1" noChangeArrowheads="1"/>
          </p:cNvPicPr>
          <p:nvPr/>
        </p:nvPicPr>
        <p:blipFill>
          <a:blip r:embed="rId4"/>
          <a:srcRect/>
          <a:stretch>
            <a:fillRect/>
          </a:stretch>
        </p:blipFill>
        <p:spPr bwMode="auto">
          <a:xfrm>
            <a:off x="0" y="5799909"/>
            <a:ext cx="3422469" cy="1058091"/>
          </a:xfrm>
          <a:prstGeom prst="rect">
            <a:avLst/>
          </a:prstGeom>
          <a:noFill/>
          <a:ln w="9525">
            <a:noFill/>
            <a:miter lim="800000"/>
            <a:headEnd/>
            <a:tailEnd/>
          </a:ln>
          <a:effectLst/>
        </p:spPr>
      </p:pic>
      <p:pic>
        <p:nvPicPr>
          <p:cNvPr id="3073" name="Picture 1"/>
          <p:cNvPicPr>
            <a:picLocks noChangeAspect="1" noChangeArrowheads="1"/>
          </p:cNvPicPr>
          <p:nvPr/>
        </p:nvPicPr>
        <p:blipFill>
          <a:blip r:embed="rId5"/>
          <a:srcRect/>
          <a:stretch>
            <a:fillRect/>
          </a:stretch>
        </p:blipFill>
        <p:spPr bwMode="auto">
          <a:xfrm>
            <a:off x="3682237" y="2299063"/>
            <a:ext cx="4377546" cy="43629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Callout 6"/>
          <p:cNvSpPr/>
          <p:nvPr/>
        </p:nvSpPr>
        <p:spPr>
          <a:xfrm>
            <a:off x="3396343" y="1188719"/>
            <a:ext cx="5212080" cy="2612572"/>
          </a:xfrm>
          <a:prstGeom prst="cloudCallout">
            <a:avLst>
              <a:gd name="adj1" fmla="val -71897"/>
              <a:gd name="adj2" fmla="val -6468"/>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1331" y="2142308"/>
            <a:ext cx="2823572" cy="47156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p:cNvSpPr txBox="1"/>
          <p:nvPr/>
        </p:nvSpPr>
        <p:spPr>
          <a:xfrm>
            <a:off x="548640" y="300447"/>
            <a:ext cx="7824651" cy="76944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GB" sz="4400" dirty="0" smtClean="0">
                <a:latin typeface="Sassoon Infant Rg" charset="0"/>
              </a:rPr>
              <a:t>Lets recap on yesterday’s lesson</a:t>
            </a:r>
            <a:endParaRPr lang="en-GB" sz="4400" dirty="0">
              <a:latin typeface="Sassoon Infant Rg" charset="0"/>
            </a:endParaRPr>
          </a:p>
        </p:txBody>
      </p:sp>
      <p:sp>
        <p:nvSpPr>
          <p:cNvPr id="6" name="TextBox 5"/>
          <p:cNvSpPr txBox="1"/>
          <p:nvPr/>
        </p:nvSpPr>
        <p:spPr>
          <a:xfrm>
            <a:off x="4206240" y="1606731"/>
            <a:ext cx="3631474" cy="156966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GB" sz="3200" dirty="0" smtClean="0">
                <a:latin typeface="Sassoon Infant Rg" charset="0"/>
              </a:rPr>
              <a:t>What is an adverb of manner?</a:t>
            </a:r>
          </a:p>
          <a:p>
            <a:r>
              <a:rPr lang="en-GB" sz="3200" dirty="0" smtClean="0">
                <a:latin typeface="Sassoon Infant Rg" charset="0"/>
              </a:rPr>
              <a:t>Do you remember?</a:t>
            </a:r>
            <a:endParaRPr lang="en-GB" sz="3200" dirty="0">
              <a:latin typeface="Sassoon Infant Rg" charset="0"/>
            </a:endParaRPr>
          </a:p>
        </p:txBody>
      </p:sp>
      <p:sp>
        <p:nvSpPr>
          <p:cNvPr id="8" name="Cloud Callout 7"/>
          <p:cNvSpPr/>
          <p:nvPr/>
        </p:nvSpPr>
        <p:spPr>
          <a:xfrm>
            <a:off x="3304903" y="3931920"/>
            <a:ext cx="5316583" cy="2142309"/>
          </a:xfrm>
          <a:prstGeom prst="cloudCallout">
            <a:avLst>
              <a:gd name="adj1" fmla="val -46453"/>
              <a:gd name="adj2" fmla="val 7756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p:cNvSpPr txBox="1"/>
          <p:nvPr/>
        </p:nvSpPr>
        <p:spPr>
          <a:xfrm>
            <a:off x="4127863" y="4297680"/>
            <a:ext cx="3670663" cy="1384995"/>
          </a:xfrm>
          <a:prstGeom prst="rect">
            <a:avLst/>
          </a:prstGeom>
          <a:noFill/>
        </p:spPr>
        <p:txBody>
          <a:bodyPr wrap="square" rtlCol="0">
            <a:spAutoFit/>
          </a:bodyPr>
          <a:lstStyle/>
          <a:p>
            <a:r>
              <a:rPr lang="en-GB" sz="2800" dirty="0" smtClean="0">
                <a:solidFill>
                  <a:schemeClr val="bg1"/>
                </a:solidFill>
                <a:latin typeface="Sassoon Infant Rg" charset="0"/>
              </a:rPr>
              <a:t>Can you name some examples of adverbs of manner?</a:t>
            </a:r>
            <a:endParaRPr lang="en-GB" sz="2800" dirty="0">
              <a:solidFill>
                <a:schemeClr val="bg1"/>
              </a:solidFill>
              <a:latin typeface="Sassoon Infant Rg"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9451" y="4754880"/>
            <a:ext cx="6988629" cy="187743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eaLnBrk="1" hangingPunct="1"/>
            <a:r>
              <a:rPr lang="en-GB" altLang="en-US" sz="2800" dirty="0" smtClean="0">
                <a:solidFill>
                  <a:srgbClr val="000000"/>
                </a:solidFill>
                <a:latin typeface="Sassoon Infant Rg" charset="0"/>
              </a:rPr>
              <a:t>An adverb describes a verb, an adjective or another adverb to answer the questions like </a:t>
            </a:r>
            <a:r>
              <a:rPr lang="en-GB" altLang="en-US" sz="2800" dirty="0" smtClean="0">
                <a:solidFill>
                  <a:schemeClr val="bg1"/>
                </a:solidFill>
                <a:latin typeface="Sassoon Infant Rg" charset="0"/>
              </a:rPr>
              <a:t>how,</a:t>
            </a:r>
            <a:r>
              <a:rPr lang="en-GB" altLang="en-US" sz="2800" dirty="0" smtClean="0">
                <a:solidFill>
                  <a:srgbClr val="000000"/>
                </a:solidFill>
                <a:latin typeface="Sassoon Infant Rg" charset="0"/>
              </a:rPr>
              <a:t> </a:t>
            </a:r>
            <a:r>
              <a:rPr lang="en-GB" altLang="en-US" sz="2800" dirty="0" smtClean="0">
                <a:solidFill>
                  <a:srgbClr val="C00000"/>
                </a:solidFill>
                <a:latin typeface="Sassoon Infant Rg" charset="0"/>
              </a:rPr>
              <a:t>when</a:t>
            </a:r>
            <a:r>
              <a:rPr lang="en-GB" altLang="en-US" sz="2800" dirty="0" smtClean="0">
                <a:solidFill>
                  <a:srgbClr val="000000"/>
                </a:solidFill>
                <a:latin typeface="Sassoon Infant Rg" charset="0"/>
              </a:rPr>
              <a:t>, </a:t>
            </a:r>
            <a:r>
              <a:rPr lang="en-GB" altLang="en-US" sz="2800" dirty="0" smtClean="0">
                <a:solidFill>
                  <a:srgbClr val="0070C0"/>
                </a:solidFill>
                <a:latin typeface="Sassoon Infant Rg" charset="0"/>
              </a:rPr>
              <a:t>where</a:t>
            </a:r>
            <a:r>
              <a:rPr lang="en-GB" altLang="en-US" sz="2800" dirty="0" smtClean="0">
                <a:solidFill>
                  <a:srgbClr val="000000"/>
                </a:solidFill>
                <a:latin typeface="Sassoon Infant Rg" charset="0"/>
              </a:rPr>
              <a:t>, </a:t>
            </a:r>
            <a:r>
              <a:rPr lang="en-GB" altLang="en-US" sz="2800" b="1" dirty="0" smtClean="0">
                <a:solidFill>
                  <a:schemeClr val="accent6">
                    <a:lumMod val="75000"/>
                  </a:schemeClr>
                </a:solidFill>
                <a:latin typeface="Sassoon Infant Rg" charset="0"/>
              </a:rPr>
              <a:t>how often </a:t>
            </a:r>
            <a:r>
              <a:rPr lang="en-GB" altLang="en-US" sz="2800" dirty="0" smtClean="0">
                <a:solidFill>
                  <a:srgbClr val="000000"/>
                </a:solidFill>
                <a:latin typeface="Sassoon Infant Rg" charset="0"/>
              </a:rPr>
              <a:t>or </a:t>
            </a:r>
            <a:r>
              <a:rPr lang="en-GB" altLang="en-US" sz="2800" b="1" dirty="0" smtClean="0">
                <a:solidFill>
                  <a:schemeClr val="accent2">
                    <a:lumMod val="50000"/>
                  </a:schemeClr>
                </a:solidFill>
                <a:latin typeface="Sassoon Infant Rg" charset="0"/>
              </a:rPr>
              <a:t>how much </a:t>
            </a:r>
            <a:r>
              <a:rPr lang="en-GB" altLang="en-US" sz="2800" dirty="0" smtClean="0">
                <a:solidFill>
                  <a:srgbClr val="000000"/>
                </a:solidFill>
                <a:latin typeface="Sassoon Infant Rg" charset="0"/>
              </a:rPr>
              <a:t>something is done</a:t>
            </a:r>
            <a:r>
              <a:rPr lang="en-GB" altLang="en-US" sz="3200" dirty="0" smtClean="0">
                <a:solidFill>
                  <a:srgbClr val="000000"/>
                </a:solidFill>
                <a:latin typeface="Sassoon Infant Rg" charset="0"/>
              </a:rPr>
              <a:t>. </a:t>
            </a:r>
            <a:endParaRPr lang="en-GB" altLang="en-US" sz="3200" dirty="0">
              <a:solidFill>
                <a:srgbClr val="000000"/>
              </a:solidFill>
              <a:latin typeface="Sassoon Infant Rg" charset="0"/>
            </a:endParaRPr>
          </a:p>
        </p:txBody>
      </p:sp>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72710"/>
            <a:ext cx="1658984" cy="24141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7"/>
          <p:cNvSpPr txBox="1"/>
          <p:nvPr/>
        </p:nvSpPr>
        <p:spPr>
          <a:xfrm>
            <a:off x="1018903" y="0"/>
            <a:ext cx="1959427" cy="52322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GB" sz="2800" dirty="0" smtClean="0">
                <a:latin typeface="Sassoon Infant Rg" charset="0"/>
              </a:rPr>
              <a:t>Let’s recap</a:t>
            </a:r>
            <a:r>
              <a:rPr lang="en-GB" dirty="0" smtClean="0"/>
              <a:t> </a:t>
            </a:r>
            <a:endParaRPr lang="en-GB" dirty="0"/>
          </a:p>
        </p:txBody>
      </p:sp>
      <p:sp>
        <p:nvSpPr>
          <p:cNvPr id="9" name="Rectangle 8"/>
          <p:cNvSpPr/>
          <p:nvPr/>
        </p:nvSpPr>
        <p:spPr>
          <a:xfrm>
            <a:off x="1254035" y="1269164"/>
            <a:ext cx="7589520" cy="34163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r>
              <a:rPr lang="en-GB" sz="3600" dirty="0" smtClean="0">
                <a:latin typeface="Sassoon Infant Rg" charset="0"/>
              </a:rPr>
              <a:t>You  need to use adverbs in your sentences to give more information about the characters or the action. This makes your writing more interesting and also telling the reader what the character is doing.</a:t>
            </a:r>
            <a:endParaRPr lang="en-GB" sz="3600" dirty="0">
              <a:latin typeface="Sassoon Infant Rg" charset="0"/>
            </a:endParaRPr>
          </a:p>
        </p:txBody>
      </p:sp>
      <p:sp>
        <p:nvSpPr>
          <p:cNvPr id="10" name="Cloud Callout 9"/>
          <p:cNvSpPr/>
          <p:nvPr/>
        </p:nvSpPr>
        <p:spPr>
          <a:xfrm>
            <a:off x="3579223" y="169816"/>
            <a:ext cx="4885508" cy="1227909"/>
          </a:xfrm>
          <a:prstGeom prst="cloudCallout">
            <a:avLst>
              <a:gd name="adj1" fmla="val -104079"/>
              <a:gd name="adj2" fmla="val -74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p:cNvSpPr txBox="1"/>
          <p:nvPr/>
        </p:nvSpPr>
        <p:spPr>
          <a:xfrm>
            <a:off x="4271555" y="274320"/>
            <a:ext cx="3931919" cy="954107"/>
          </a:xfrm>
          <a:prstGeom prst="rect">
            <a:avLst/>
          </a:prstGeom>
          <a:noFill/>
        </p:spPr>
        <p:txBody>
          <a:bodyPr wrap="square" rtlCol="0">
            <a:spAutoFit/>
          </a:bodyPr>
          <a:lstStyle/>
          <a:p>
            <a:r>
              <a:rPr lang="en-GB" sz="2800" dirty="0" smtClean="0">
                <a:latin typeface="Sassoon Infant Rg" charset="0"/>
              </a:rPr>
              <a:t>Why are you learning about adverbs?</a:t>
            </a:r>
            <a:endParaRPr lang="en-GB" sz="2800" dirty="0">
              <a:latin typeface="Sassoon Infant Rg"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95943" y="195944"/>
            <a:ext cx="8686799" cy="6165668"/>
          </a:xfrm>
          <a:prstGeom prst="roundRect">
            <a:avLst>
              <a:gd name="adj" fmla="val 3958"/>
            </a:avLst>
          </a:prstGeom>
          <a:solidFill>
            <a:srgbClr val="FFFF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anchor="ctr"/>
          <a:lstStyle/>
          <a:p>
            <a:pPr algn="ctr" eaLnBrk="1" fontAlgn="auto" hangingPunct="1">
              <a:spcBef>
                <a:spcPts val="0"/>
              </a:spcBef>
              <a:spcAft>
                <a:spcPts val="0"/>
              </a:spcAft>
              <a:defRPr/>
            </a:pPr>
            <a:endParaRPr lang="en-GB" sz="2400" dirty="0">
              <a:solidFill>
                <a:prstClr val="black"/>
              </a:solidFill>
              <a:latin typeface="Sassoon Infant Rg" panose="02000503030000020003" pitchFamily="50" charset="0"/>
            </a:endParaRPr>
          </a:p>
        </p:txBody>
      </p:sp>
      <p:sp>
        <p:nvSpPr>
          <p:cNvPr id="5123" name="Rectangle 10"/>
          <p:cNvSpPr>
            <a:spLocks noChangeArrowheads="1"/>
          </p:cNvSpPr>
          <p:nvPr/>
        </p:nvSpPr>
        <p:spPr bwMode="auto">
          <a:xfrm>
            <a:off x="899342" y="1693183"/>
            <a:ext cx="7632700" cy="646331"/>
          </a:xfrm>
          <a:prstGeom prst="rect">
            <a:avLst/>
          </a:prstGeom>
          <a:solidFill>
            <a:schemeClr val="bg1"/>
          </a:solidFill>
          <a:ln>
            <a:noFill/>
          </a:ln>
          <a:extLs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3600" dirty="0" smtClean="0">
                <a:latin typeface="Sassoon Infant Rg" charset="0"/>
              </a:rPr>
              <a:t>The boys</a:t>
            </a:r>
            <a:r>
              <a:rPr lang="en-GB" altLang="en-US" sz="3600" dirty="0" smtClean="0">
                <a:solidFill>
                  <a:srgbClr val="7030A0"/>
                </a:solidFill>
                <a:latin typeface="Sassoon Infant Rg" charset="0"/>
              </a:rPr>
              <a:t> </a:t>
            </a:r>
            <a:r>
              <a:rPr lang="en-GB" altLang="en-US" sz="3600" dirty="0" smtClean="0">
                <a:latin typeface="Sassoon Infant Rg" charset="0"/>
              </a:rPr>
              <a:t>continually</a:t>
            </a:r>
            <a:r>
              <a:rPr lang="en-GB" altLang="en-US" sz="3600" dirty="0" smtClean="0">
                <a:solidFill>
                  <a:srgbClr val="7030A0"/>
                </a:solidFill>
                <a:latin typeface="Sassoon Infant Rg" charset="0"/>
              </a:rPr>
              <a:t> </a:t>
            </a:r>
            <a:r>
              <a:rPr lang="en-GB" altLang="en-US" sz="3600" dirty="0" smtClean="0">
                <a:latin typeface="Sassoon Infant Rg" charset="0"/>
              </a:rPr>
              <a:t>misbehaved </a:t>
            </a:r>
            <a:r>
              <a:rPr lang="en-GB" altLang="en-US" sz="3600" dirty="0" smtClean="0">
                <a:solidFill>
                  <a:srgbClr val="3896DC"/>
                </a:solidFill>
                <a:latin typeface="Sassoon Infant Rg" charset="0"/>
              </a:rPr>
              <a:t>badly</a:t>
            </a:r>
            <a:r>
              <a:rPr lang="en-GB" altLang="en-US" sz="3600" dirty="0" smtClean="0">
                <a:latin typeface="Sassoon Infant Rg" charset="0"/>
              </a:rPr>
              <a:t>.</a:t>
            </a:r>
            <a:r>
              <a:rPr lang="en-GB" altLang="en-US" sz="3600" dirty="0" smtClean="0">
                <a:solidFill>
                  <a:srgbClr val="000000"/>
                </a:solidFill>
                <a:latin typeface="Sassoon Infant Rg" charset="0"/>
              </a:rPr>
              <a:t>.</a:t>
            </a:r>
            <a:endParaRPr lang="en-GB" altLang="en-US" sz="3600" dirty="0">
              <a:solidFill>
                <a:srgbClr val="000000"/>
              </a:solidFill>
              <a:latin typeface="Sassoon Infant Rg" charset="0"/>
            </a:endParaRPr>
          </a:p>
        </p:txBody>
      </p:sp>
      <p:sp>
        <p:nvSpPr>
          <p:cNvPr id="5125" name="Rectangle 10"/>
          <p:cNvSpPr>
            <a:spLocks noChangeArrowheads="1"/>
          </p:cNvSpPr>
          <p:nvPr/>
        </p:nvSpPr>
        <p:spPr bwMode="auto">
          <a:xfrm>
            <a:off x="1043032" y="868454"/>
            <a:ext cx="7632700" cy="587441"/>
          </a:xfrm>
          <a:prstGeom prst="rect">
            <a:avLst/>
          </a:prstGeo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lIns="108000" tIns="108000" rIns="108000" bIns="108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2400" b="1" dirty="0">
                <a:solidFill>
                  <a:schemeClr val="bg1"/>
                </a:solidFill>
                <a:latin typeface="Sassoon Infant Rg" charset="0"/>
              </a:rPr>
              <a:t>Can you spot the </a:t>
            </a:r>
            <a:r>
              <a:rPr lang="en-GB" altLang="en-US" sz="2400" b="1" dirty="0" smtClean="0">
                <a:solidFill>
                  <a:schemeClr val="bg1"/>
                </a:solidFill>
                <a:latin typeface="Sassoon Infant Rg" charset="0"/>
              </a:rPr>
              <a:t>adverb of manner </a:t>
            </a:r>
            <a:r>
              <a:rPr lang="en-GB" altLang="en-US" sz="2400" b="1" dirty="0">
                <a:solidFill>
                  <a:schemeClr val="bg1"/>
                </a:solidFill>
                <a:latin typeface="Sassoon Infant Rg" charset="0"/>
              </a:rPr>
              <a:t>in this sentence?</a:t>
            </a:r>
          </a:p>
        </p:txBody>
      </p:sp>
      <p:sp>
        <p:nvSpPr>
          <p:cNvPr id="14" name="TextBox 13"/>
          <p:cNvSpPr txBox="1"/>
          <p:nvPr/>
        </p:nvSpPr>
        <p:spPr>
          <a:xfrm>
            <a:off x="1201783" y="156755"/>
            <a:ext cx="6805747"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3600" dirty="0" smtClean="0">
                <a:latin typeface="Sassoon Infant Rg" charset="0"/>
              </a:rPr>
              <a:t>Recap on yesterday’s lesson.</a:t>
            </a:r>
            <a:endParaRPr lang="en-GB" sz="3600" dirty="0">
              <a:latin typeface="Sassoon Infant Rg" charset="0"/>
            </a:endParaRPr>
          </a:p>
        </p:txBody>
      </p:sp>
      <p:sp>
        <p:nvSpPr>
          <p:cNvPr id="18" name="TextBox 17"/>
          <p:cNvSpPr txBox="1"/>
          <p:nvPr/>
        </p:nvSpPr>
        <p:spPr>
          <a:xfrm>
            <a:off x="1854926" y="2455816"/>
            <a:ext cx="4310742" cy="1569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sz="3200" dirty="0" smtClean="0">
                <a:latin typeface="Sassoon Infant Rg" charset="0"/>
              </a:rPr>
              <a:t>We learnt that adverbs of manner tell us how something was done.</a:t>
            </a:r>
          </a:p>
        </p:txBody>
      </p:sp>
      <p:pic>
        <p:nvPicPr>
          <p:cNvPr id="2051" name="Picture 3"/>
          <p:cNvPicPr>
            <a:picLocks noChangeAspect="1" noChangeArrowheads="1"/>
          </p:cNvPicPr>
          <p:nvPr/>
        </p:nvPicPr>
        <p:blipFill>
          <a:blip r:embed="rId2" cstate="print"/>
          <a:srcRect/>
          <a:stretch>
            <a:fillRect/>
          </a:stretch>
        </p:blipFill>
        <p:spPr bwMode="auto">
          <a:xfrm>
            <a:off x="222069" y="156754"/>
            <a:ext cx="992778" cy="929777"/>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a:srcRect/>
          <a:stretch>
            <a:fillRect/>
          </a:stretch>
        </p:blipFill>
        <p:spPr bwMode="auto">
          <a:xfrm>
            <a:off x="6309360" y="2434951"/>
            <a:ext cx="2547257" cy="2293802"/>
          </a:xfrm>
          <a:prstGeom prst="rect">
            <a:avLst/>
          </a:prstGeom>
          <a:noFill/>
          <a:ln w="9525">
            <a:noFill/>
            <a:miter lim="800000"/>
            <a:headEnd/>
            <a:tailEnd/>
          </a:ln>
          <a:effectLst/>
        </p:spPr>
      </p:pic>
      <p:sp>
        <p:nvSpPr>
          <p:cNvPr id="12" name="Rectangle 11"/>
          <p:cNvSpPr/>
          <p:nvPr/>
        </p:nvSpPr>
        <p:spPr>
          <a:xfrm>
            <a:off x="2037806" y="4804007"/>
            <a:ext cx="6439988" cy="95410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GB" altLang="en-US" sz="2800" dirty="0" smtClean="0">
                <a:solidFill>
                  <a:srgbClr val="000000"/>
                </a:solidFill>
                <a:latin typeface="Sassoon Infant Rg" charset="0"/>
              </a:rPr>
              <a:t>The adverb ‘badly’ in the above sentence tells us </a:t>
            </a:r>
            <a:r>
              <a:rPr lang="en-GB" altLang="en-US" sz="2800" b="1" dirty="0" smtClean="0">
                <a:solidFill>
                  <a:schemeClr val="bg1"/>
                </a:solidFill>
                <a:latin typeface="Sassoon Infant Rg" charset="0"/>
              </a:rPr>
              <a:t>how the boys behaved.</a:t>
            </a:r>
            <a:endParaRPr lang="en-GB" sz="2800" dirty="0">
              <a:latin typeface="Sassoon Infant Rg" charset="0"/>
            </a:endParaRPr>
          </a:p>
        </p:txBody>
      </p:sp>
      <p:pic>
        <p:nvPicPr>
          <p:cNvPr id="11" name="Picture 3"/>
          <p:cNvPicPr>
            <a:picLocks noChangeAspect="1" noChangeArrowheads="1"/>
          </p:cNvPicPr>
          <p:nvPr/>
        </p:nvPicPr>
        <p:blipFill>
          <a:blip r:embed="rId4"/>
          <a:srcRect/>
          <a:stretch>
            <a:fillRect/>
          </a:stretch>
        </p:blipFill>
        <p:spPr bwMode="auto">
          <a:xfrm>
            <a:off x="391887" y="2410906"/>
            <a:ext cx="1345474" cy="38853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9590" y="209006"/>
            <a:ext cx="2403565" cy="83099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GB" sz="4800" dirty="0" smtClean="0">
                <a:latin typeface="Sassoon Infant Rg" charset="0"/>
              </a:rPr>
              <a:t>WALT</a:t>
            </a:r>
            <a:endParaRPr lang="en-GB" sz="4800" dirty="0">
              <a:latin typeface="Sassoon Infant Rg" charset="0"/>
            </a:endParaRPr>
          </a:p>
        </p:txBody>
      </p:sp>
      <p:sp>
        <p:nvSpPr>
          <p:cNvPr id="3" name="TextBox 2"/>
          <p:cNvSpPr txBox="1"/>
          <p:nvPr/>
        </p:nvSpPr>
        <p:spPr>
          <a:xfrm>
            <a:off x="365760" y="1031967"/>
            <a:ext cx="824266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3600" dirty="0" smtClean="0">
                <a:latin typeface="Sassoon Infant Rg" charset="0"/>
              </a:rPr>
              <a:t>To know and identify adverbs of time</a:t>
            </a:r>
            <a:r>
              <a:rPr lang="en-GB" dirty="0" smtClean="0"/>
              <a:t>.</a:t>
            </a:r>
            <a:endParaRPr lang="en-GB" dirty="0"/>
          </a:p>
        </p:txBody>
      </p:sp>
      <p:sp>
        <p:nvSpPr>
          <p:cNvPr id="4" name="TextBox 3"/>
          <p:cNvSpPr txBox="1"/>
          <p:nvPr/>
        </p:nvSpPr>
        <p:spPr>
          <a:xfrm>
            <a:off x="3762103" y="1907178"/>
            <a:ext cx="1815737"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4800" dirty="0" smtClean="0">
                <a:latin typeface="Sassoon Infant Rg" charset="0"/>
              </a:rPr>
              <a:t>WILF</a:t>
            </a:r>
            <a:endParaRPr lang="en-GB" sz="4800" dirty="0">
              <a:latin typeface="Sassoon Infant Rg" charset="0"/>
            </a:endParaRPr>
          </a:p>
        </p:txBody>
      </p:sp>
      <p:sp>
        <p:nvSpPr>
          <p:cNvPr id="5" name="TextBox 4"/>
          <p:cNvSpPr txBox="1"/>
          <p:nvPr/>
        </p:nvSpPr>
        <p:spPr>
          <a:xfrm>
            <a:off x="313509" y="3526971"/>
            <a:ext cx="8477794" cy="369332"/>
          </a:xfrm>
          <a:prstGeom prst="rect">
            <a:avLst/>
          </a:prstGeom>
          <a:noFill/>
        </p:spPr>
        <p:txBody>
          <a:bodyPr wrap="square" rtlCol="0">
            <a:spAutoFit/>
          </a:bodyPr>
          <a:lstStyle/>
          <a:p>
            <a:endParaRPr lang="en-GB" dirty="0"/>
          </a:p>
        </p:txBody>
      </p:sp>
      <p:sp>
        <p:nvSpPr>
          <p:cNvPr id="6" name="TextBox 5"/>
          <p:cNvSpPr txBox="1"/>
          <p:nvPr/>
        </p:nvSpPr>
        <p:spPr>
          <a:xfrm>
            <a:off x="274048" y="2770806"/>
            <a:ext cx="8543925" cy="284180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228600" indent="-228600">
              <a:lnSpc>
                <a:spcPct val="90000"/>
              </a:lnSpc>
              <a:spcBef>
                <a:spcPts val="1000"/>
              </a:spcBef>
              <a:buFont typeface="Arial" charset="0"/>
              <a:buChar char="•"/>
              <a:defRPr/>
            </a:pPr>
            <a:r>
              <a:rPr lang="en-GB" altLang="en-US" sz="3600" dirty="0">
                <a:solidFill>
                  <a:srgbClr val="1C1C1C"/>
                </a:solidFill>
                <a:latin typeface="Sassoon Infant Rg" pitchFamily="50" charset="0"/>
                <a:ea typeface="Sassoon Infant Rg" pitchFamily="50" charset="0"/>
                <a:cs typeface="Sassoon Infant Rg" pitchFamily="50" charset="0"/>
              </a:rPr>
              <a:t>I can explain what is </a:t>
            </a:r>
            <a:r>
              <a:rPr lang="en-GB" altLang="en-US" sz="3600" dirty="0" smtClean="0">
                <a:solidFill>
                  <a:srgbClr val="1C1C1C"/>
                </a:solidFill>
                <a:latin typeface="Sassoon Infant Rg" pitchFamily="50" charset="0"/>
                <a:ea typeface="Sassoon Infant Rg" pitchFamily="50" charset="0"/>
                <a:cs typeface="Sassoon Infant Rg" pitchFamily="50" charset="0"/>
              </a:rPr>
              <a:t>an adverb of time.</a:t>
            </a:r>
            <a:endParaRPr lang="en-GB" altLang="en-US" sz="3600" dirty="0">
              <a:solidFill>
                <a:srgbClr val="1C1C1C"/>
              </a:solidFill>
              <a:latin typeface="Sassoon Infant Rg" pitchFamily="50" charset="0"/>
              <a:ea typeface="Sassoon Infant Rg" pitchFamily="50" charset="0"/>
              <a:cs typeface="Sassoon Infant Rg" pitchFamily="50" charset="0"/>
            </a:endParaRPr>
          </a:p>
          <a:p>
            <a:pPr marL="228600" indent="-228600">
              <a:lnSpc>
                <a:spcPct val="90000"/>
              </a:lnSpc>
              <a:spcBef>
                <a:spcPts val="1000"/>
              </a:spcBef>
              <a:buFont typeface="Arial" charset="0"/>
              <a:buChar char="•"/>
              <a:defRPr/>
            </a:pPr>
            <a:r>
              <a:rPr lang="en-GB" altLang="en-US" sz="3600" dirty="0">
                <a:solidFill>
                  <a:srgbClr val="1C1C1C"/>
                </a:solidFill>
                <a:latin typeface="Sassoon Infant Rg" pitchFamily="50" charset="0"/>
                <a:ea typeface="Sassoon Infant Rg" pitchFamily="50" charset="0"/>
                <a:cs typeface="Sassoon Infant Rg" pitchFamily="50" charset="0"/>
              </a:rPr>
              <a:t>I know and can identify different types of </a:t>
            </a:r>
            <a:r>
              <a:rPr lang="en-GB" altLang="en-US" sz="3600" dirty="0" smtClean="0">
                <a:solidFill>
                  <a:srgbClr val="1C1C1C"/>
                </a:solidFill>
                <a:latin typeface="Sassoon Infant Rg" pitchFamily="50" charset="0"/>
                <a:ea typeface="Sassoon Infant Rg" pitchFamily="50" charset="0"/>
                <a:cs typeface="Sassoon Infant Rg" pitchFamily="50" charset="0"/>
              </a:rPr>
              <a:t>adverbs of time.</a:t>
            </a:r>
            <a:endParaRPr lang="en-GB" altLang="en-US" sz="3600" dirty="0">
              <a:solidFill>
                <a:srgbClr val="1C1C1C"/>
              </a:solidFill>
              <a:latin typeface="Sassoon Infant Rg" pitchFamily="50" charset="0"/>
              <a:ea typeface="Sassoon Infant Rg" pitchFamily="50" charset="0"/>
              <a:cs typeface="Sassoon Infant Rg" pitchFamily="50" charset="0"/>
            </a:endParaRPr>
          </a:p>
          <a:p>
            <a:pPr marL="228600" indent="-228600">
              <a:lnSpc>
                <a:spcPct val="90000"/>
              </a:lnSpc>
              <a:spcBef>
                <a:spcPts val="1000"/>
              </a:spcBef>
              <a:buFont typeface="Arial" charset="0"/>
              <a:buChar char="•"/>
              <a:defRPr/>
            </a:pPr>
            <a:r>
              <a:rPr lang="en-GB" altLang="en-US" sz="3600" dirty="0">
                <a:solidFill>
                  <a:srgbClr val="1C1C1C"/>
                </a:solidFill>
                <a:latin typeface="Sassoon Infant Rg" pitchFamily="50" charset="0"/>
                <a:ea typeface="Sassoon Infant Rg" pitchFamily="50" charset="0"/>
                <a:cs typeface="Sassoon Infant Rg" pitchFamily="50" charset="0"/>
              </a:rPr>
              <a:t>I </a:t>
            </a:r>
            <a:r>
              <a:rPr lang="en-GB" altLang="en-US" sz="3600" dirty="0" smtClean="0">
                <a:solidFill>
                  <a:srgbClr val="1C1C1C"/>
                </a:solidFill>
                <a:latin typeface="Sassoon Infant Rg" pitchFamily="50" charset="0"/>
                <a:ea typeface="Sassoon Infant Rg" pitchFamily="50" charset="0"/>
                <a:cs typeface="Sassoon Infant Rg" pitchFamily="50" charset="0"/>
              </a:rPr>
              <a:t>can use an </a:t>
            </a:r>
            <a:r>
              <a:rPr lang="en-GB" altLang="en-US" sz="3600" dirty="0" smtClean="0">
                <a:solidFill>
                  <a:schemeClr val="bg1"/>
                </a:solidFill>
                <a:latin typeface="Sassoon Infant Rg" pitchFamily="50" charset="0"/>
                <a:ea typeface="Sassoon Infant Rg" pitchFamily="50" charset="0"/>
                <a:cs typeface="Sassoon Infant Rg" pitchFamily="50" charset="0"/>
              </a:rPr>
              <a:t>adverb</a:t>
            </a:r>
            <a:r>
              <a:rPr lang="en-GB" altLang="en-US" sz="3600" dirty="0" smtClean="0">
                <a:solidFill>
                  <a:srgbClr val="1C1C1C"/>
                </a:solidFill>
                <a:latin typeface="Sassoon Infant Rg" pitchFamily="50" charset="0"/>
                <a:ea typeface="Sassoon Infant Rg" pitchFamily="50" charset="0"/>
                <a:cs typeface="Sassoon Infant Rg" pitchFamily="50" charset="0"/>
              </a:rPr>
              <a:t> of time to answer the question ‘when</a:t>
            </a:r>
            <a:r>
              <a:rPr lang="en-GB" altLang="en-US" sz="3600" dirty="0" smtClean="0">
                <a:solidFill>
                  <a:srgbClr val="7030A0"/>
                </a:solidFill>
                <a:latin typeface="Sassoon Infant Rg" pitchFamily="50" charset="0"/>
                <a:ea typeface="Sassoon Infant Rg" pitchFamily="50" charset="0"/>
                <a:cs typeface="Sassoon Infant Rg" pitchFamily="50" charset="0"/>
              </a:rPr>
              <a:t>?’ </a:t>
            </a:r>
            <a:r>
              <a:rPr lang="en-GB" altLang="en-US" sz="3600" dirty="0" smtClean="0">
                <a:solidFill>
                  <a:srgbClr val="1C1C1C"/>
                </a:solidFill>
                <a:latin typeface="Sassoon Infant Rg" pitchFamily="50" charset="0"/>
                <a:ea typeface="Sassoon Infant Rg" pitchFamily="50" charset="0"/>
                <a:cs typeface="Sassoon Infant Rg" pitchFamily="50" charset="0"/>
              </a:rPr>
              <a:t>in </a:t>
            </a:r>
            <a:r>
              <a:rPr lang="en-GB" altLang="en-US" sz="3600" dirty="0">
                <a:solidFill>
                  <a:srgbClr val="1C1C1C"/>
                </a:solidFill>
                <a:latin typeface="Sassoon Infant Rg" pitchFamily="50" charset="0"/>
                <a:ea typeface="Sassoon Infant Rg" pitchFamily="50" charset="0"/>
                <a:cs typeface="Sassoon Infant Rg" pitchFamily="50" charset="0"/>
              </a:rPr>
              <a:t>a sentence</a:t>
            </a:r>
            <a:r>
              <a:rPr lang="en-GB" altLang="en-US" dirty="0">
                <a:solidFill>
                  <a:srgbClr val="1C1C1C"/>
                </a:solidFill>
                <a:latin typeface="Sassoon Infant Rg" pitchFamily="50" charset="0"/>
                <a:ea typeface="Sassoon Infant Rg" pitchFamily="50" charset="0"/>
                <a:cs typeface="Sassoon Infant Rg" pitchFamily="50" charset="0"/>
              </a:rPr>
              <a:t>.</a:t>
            </a:r>
            <a:endParaRPr lang="en-GB" dirty="0">
              <a:latin typeface="Sassoon Infant Rg" pitchFamily="50"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a:stretch>
            <a:fillRect/>
          </a:stretch>
        </p:blipFill>
        <p:spPr bwMode="auto">
          <a:xfrm>
            <a:off x="6029869" y="3306264"/>
            <a:ext cx="2604680" cy="25754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0" y="1593670"/>
            <a:ext cx="4023360" cy="4924697"/>
          </a:xfrm>
          <a:prstGeom prst="rect">
            <a:avLst/>
          </a:prstGeom>
          <a:noFill/>
          <a:ln w="9525">
            <a:noFill/>
            <a:miter lim="800000"/>
            <a:headEnd/>
            <a:tailEnd/>
          </a:ln>
          <a:effectLst/>
        </p:spPr>
      </p:pic>
      <p:sp>
        <p:nvSpPr>
          <p:cNvPr id="2" name="TextBox 1"/>
          <p:cNvSpPr txBox="1"/>
          <p:nvPr/>
        </p:nvSpPr>
        <p:spPr>
          <a:xfrm>
            <a:off x="444136" y="287383"/>
            <a:ext cx="8425543" cy="95410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GB" sz="2800" dirty="0" smtClean="0">
                <a:latin typeface="Sassoon Infant Rg" charset="0"/>
              </a:rPr>
              <a:t>Today we are going to learn and work on adverbs of time. </a:t>
            </a:r>
          </a:p>
        </p:txBody>
      </p:sp>
      <p:sp>
        <p:nvSpPr>
          <p:cNvPr id="7" name="TextBox 6"/>
          <p:cNvSpPr txBox="1"/>
          <p:nvPr/>
        </p:nvSpPr>
        <p:spPr>
          <a:xfrm>
            <a:off x="4284617" y="6074229"/>
            <a:ext cx="2403566"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GB" sz="2800" dirty="0" smtClean="0">
                <a:latin typeface="Sassoon Infant Rg" charset="0"/>
              </a:rPr>
              <a:t>Word bank</a:t>
            </a:r>
            <a:endParaRPr lang="en-GB" sz="2800" dirty="0">
              <a:latin typeface="Sassoon Infant Rg" charset="0"/>
            </a:endParaRPr>
          </a:p>
        </p:txBody>
      </p:sp>
      <p:sp>
        <p:nvSpPr>
          <p:cNvPr id="8" name="TextBox 7"/>
          <p:cNvSpPr txBox="1"/>
          <p:nvPr/>
        </p:nvSpPr>
        <p:spPr>
          <a:xfrm>
            <a:off x="4428310" y="5055327"/>
            <a:ext cx="2233747"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dirty="0" smtClean="0">
                <a:solidFill>
                  <a:schemeClr val="bg1"/>
                </a:solidFill>
                <a:latin typeface="Sassoon Infant Rg" charset="0"/>
              </a:rPr>
              <a:t>These are some of the examples of the adverbs of  time.</a:t>
            </a:r>
            <a:endParaRPr lang="en-GB" dirty="0">
              <a:solidFill>
                <a:schemeClr val="bg1"/>
              </a:solidFill>
              <a:latin typeface="Sassoon Infant Rg" charset="0"/>
            </a:endParaRPr>
          </a:p>
        </p:txBody>
      </p:sp>
      <p:sp>
        <p:nvSpPr>
          <p:cNvPr id="10" name="Rectangle 9"/>
          <p:cNvSpPr/>
          <p:nvPr/>
        </p:nvSpPr>
        <p:spPr>
          <a:xfrm>
            <a:off x="4127863" y="1329286"/>
            <a:ext cx="4663440" cy="193899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eaLnBrk="1" hangingPunct="1"/>
            <a:r>
              <a:rPr lang="en-GB" altLang="en-US" sz="2400" b="1" dirty="0" smtClean="0">
                <a:solidFill>
                  <a:schemeClr val="bg1"/>
                </a:solidFill>
                <a:latin typeface="Sassoon Infant Rg" charset="0"/>
              </a:rPr>
              <a:t>The adverbs of Time answer the question </a:t>
            </a:r>
            <a:r>
              <a:rPr lang="en-GB" altLang="en-US" sz="2400" b="1" dirty="0" smtClean="0">
                <a:solidFill>
                  <a:schemeClr val="accent3">
                    <a:lumMod val="75000"/>
                  </a:schemeClr>
                </a:solidFill>
                <a:latin typeface="Sassoon Infant Rg" charset="0"/>
              </a:rPr>
              <a:t>“when?”. </a:t>
            </a:r>
          </a:p>
          <a:p>
            <a:pPr eaLnBrk="1" hangingPunct="1"/>
            <a:r>
              <a:rPr lang="en-GB" altLang="en-US" sz="2400" b="1" dirty="0" smtClean="0">
                <a:solidFill>
                  <a:schemeClr val="bg1"/>
                </a:solidFill>
                <a:latin typeface="Sassoon Infant Rg" charset="0"/>
              </a:rPr>
              <a:t>They tells us when an action happens besides (how long) or (how often).</a:t>
            </a:r>
            <a:endParaRPr lang="en-GB" altLang="en-US" sz="2400" b="1" dirty="0">
              <a:solidFill>
                <a:schemeClr val="bg1"/>
              </a:solidFill>
              <a:latin typeface="Sassoon Infant Rg" charset="0"/>
            </a:endParaRPr>
          </a:p>
        </p:txBody>
      </p:sp>
      <p:sp>
        <p:nvSpPr>
          <p:cNvPr id="12" name="Right Arrow 11"/>
          <p:cNvSpPr/>
          <p:nvPr/>
        </p:nvSpPr>
        <p:spPr>
          <a:xfrm rot="10800000">
            <a:off x="3683726" y="5551711"/>
            <a:ext cx="714100" cy="4789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 xmlns:a16="http://schemas.microsoft.com/office/drawing/2014/main" id="{6541DEB4-F9BE-4F86-8274-30152304843A}"/>
              </a:ext>
            </a:extLst>
          </p:cNvPr>
          <p:cNvSpPr/>
          <p:nvPr/>
        </p:nvSpPr>
        <p:spPr>
          <a:xfrm>
            <a:off x="542426" y="373334"/>
            <a:ext cx="8137525" cy="6001339"/>
          </a:xfrm>
          <a:prstGeom prst="roundRect">
            <a:avLst>
              <a:gd name="adj" fmla="val 3958"/>
            </a:avLst>
          </a:prstGeom>
          <a:ln/>
        </p:spPr>
        <p:style>
          <a:lnRef idx="1">
            <a:schemeClr val="accent4"/>
          </a:lnRef>
          <a:fillRef idx="2">
            <a:schemeClr val="accent4"/>
          </a:fillRef>
          <a:effectRef idx="1">
            <a:schemeClr val="accent4"/>
          </a:effectRef>
          <a:fontRef idx="minor">
            <a:schemeClr val="dk1"/>
          </a:fontRef>
        </p:style>
        <p:txBody>
          <a:bodyPr lIns="144000" tIns="144000" rIns="144000" bIns="144000" anchor="ctr"/>
          <a:lstStyle/>
          <a:p>
            <a:pPr eaLnBrk="1" fontAlgn="auto" hangingPunct="1">
              <a:spcBef>
                <a:spcPts val="0"/>
              </a:spcBef>
              <a:spcAft>
                <a:spcPts val="0"/>
              </a:spcAft>
              <a:defRPr/>
            </a:pPr>
            <a:endParaRPr lang="en-GB" sz="2400" dirty="0" smtClean="0">
              <a:solidFill>
                <a:prstClr val="black"/>
              </a:solidFill>
              <a:latin typeface="Sassoon Infant Rg" panose="02000503030000020003" pitchFamily="50" charset="0"/>
            </a:endParaRPr>
          </a:p>
        </p:txBody>
      </p:sp>
      <p:sp>
        <p:nvSpPr>
          <p:cNvPr id="9219" name="Rectangle 10"/>
          <p:cNvSpPr>
            <a:spLocks noChangeArrowheads="1"/>
          </p:cNvSpPr>
          <p:nvPr/>
        </p:nvSpPr>
        <p:spPr bwMode="auto">
          <a:xfrm>
            <a:off x="2142307" y="554943"/>
            <a:ext cx="4519749" cy="956773"/>
          </a:xfrm>
          <a:prstGeom prst="rect">
            <a:avLst/>
          </a:prstGeo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wrap="square" lIns="108000" tIns="108000" rIns="108000" bIns="108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600" b="1" dirty="0" smtClean="0">
                <a:solidFill>
                  <a:schemeClr val="bg1"/>
                </a:solidFill>
                <a:latin typeface="Twinkl" pitchFamily="2" charset="0"/>
              </a:rPr>
              <a:t>We know that an adverb  of time describe </a:t>
            </a:r>
            <a:r>
              <a:rPr lang="en-GB" altLang="en-US" sz="1600" b="1" dirty="0" smtClean="0">
                <a:solidFill>
                  <a:schemeClr val="bg2"/>
                </a:solidFill>
                <a:latin typeface="Twinkl" pitchFamily="2" charset="0"/>
              </a:rPr>
              <a:t>when</a:t>
            </a:r>
            <a:r>
              <a:rPr lang="en-GB" altLang="en-US" sz="1600" b="1" dirty="0">
                <a:solidFill>
                  <a:schemeClr val="bg1"/>
                </a:solidFill>
                <a:latin typeface="Twinkl" pitchFamily="2" charset="0"/>
              </a:rPr>
              <a:t/>
            </a:r>
            <a:br>
              <a:rPr lang="en-GB" altLang="en-US" sz="1600" b="1" dirty="0">
                <a:solidFill>
                  <a:schemeClr val="bg1"/>
                </a:solidFill>
                <a:latin typeface="Twinkl" pitchFamily="2" charset="0"/>
              </a:rPr>
            </a:br>
            <a:r>
              <a:rPr lang="en-GB" altLang="en-US" sz="1600" b="1" dirty="0">
                <a:solidFill>
                  <a:schemeClr val="bg1"/>
                </a:solidFill>
                <a:latin typeface="Twinkl" pitchFamily="2" charset="0"/>
              </a:rPr>
              <a:t>an action is </a:t>
            </a:r>
            <a:r>
              <a:rPr lang="en-GB" altLang="en-US" sz="1600" b="1" dirty="0" smtClean="0">
                <a:solidFill>
                  <a:schemeClr val="bg1"/>
                </a:solidFill>
                <a:latin typeface="Twinkl" pitchFamily="2" charset="0"/>
              </a:rPr>
              <a:t>happening.</a:t>
            </a:r>
            <a:endParaRPr lang="en-GB" altLang="en-US" sz="1600" b="1" dirty="0">
              <a:solidFill>
                <a:schemeClr val="bg1"/>
              </a:solidFill>
              <a:latin typeface="Twinkl" pitchFamily="2" charset="0"/>
            </a:endParaRPr>
          </a:p>
        </p:txBody>
      </p:sp>
      <p:pic>
        <p:nvPicPr>
          <p:cNvPr id="19" name="Picture 8"/>
          <p:cNvPicPr>
            <a:picLocks noChangeAspect="1"/>
          </p:cNvPicPr>
          <p:nvPr/>
        </p:nvPicPr>
        <p:blipFill>
          <a:blip r:embed="rId2">
            <a:extLst>
              <a:ext uri="{28A0092B-C50C-407E-A947-70E740481C1C}">
                <a14:useLocalDpi xmlns="" xmlns:a14="http://schemas.microsoft.com/office/drawing/2010/main" val="0"/>
              </a:ext>
            </a:extLst>
          </a:blip>
          <a:srcRect l="46172"/>
          <a:stretch>
            <a:fillRect/>
          </a:stretch>
        </p:blipFill>
        <p:spPr bwMode="auto">
          <a:xfrm>
            <a:off x="420518" y="349381"/>
            <a:ext cx="1670506" cy="24852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66" name="Picture 2" descr="Person With Thought Bubble - ClipArt Best"/>
          <p:cNvPicPr>
            <a:picLocks noChangeAspect="1" noChangeArrowheads="1"/>
          </p:cNvPicPr>
          <p:nvPr/>
        </p:nvPicPr>
        <p:blipFill>
          <a:blip r:embed="rId3"/>
          <a:srcRect/>
          <a:stretch>
            <a:fillRect/>
          </a:stretch>
        </p:blipFill>
        <p:spPr bwMode="auto">
          <a:xfrm>
            <a:off x="6987449" y="300446"/>
            <a:ext cx="1570537" cy="1570537"/>
          </a:xfrm>
          <a:prstGeom prst="rect">
            <a:avLst/>
          </a:prstGeom>
          <a:noFill/>
        </p:spPr>
      </p:pic>
      <p:sp>
        <p:nvSpPr>
          <p:cNvPr id="20" name="TextBox 19"/>
          <p:cNvSpPr txBox="1"/>
          <p:nvPr/>
        </p:nvSpPr>
        <p:spPr>
          <a:xfrm>
            <a:off x="692331" y="4101737"/>
            <a:ext cx="7903029" cy="221599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2400" b="1" dirty="0" smtClean="0">
                <a:solidFill>
                  <a:schemeClr val="bg1"/>
                </a:solidFill>
                <a:latin typeface="Sassoon Infant Rg" charset="0"/>
              </a:rPr>
              <a:t>Some adverbs of time describe the order of time- When the event happened.</a:t>
            </a:r>
          </a:p>
          <a:p>
            <a:r>
              <a:rPr lang="en-GB" sz="2400" b="1" dirty="0" smtClean="0">
                <a:solidFill>
                  <a:srgbClr val="0070C0"/>
                </a:solidFill>
                <a:latin typeface="Sassoon Infant Rg" charset="0"/>
              </a:rPr>
              <a:t>Some adverbs of time describe the frequency of  the event – how often something happened</a:t>
            </a:r>
            <a:r>
              <a:rPr lang="en-GB" sz="2400" dirty="0" smtClean="0">
                <a:solidFill>
                  <a:schemeClr val="bg1"/>
                </a:solidFill>
                <a:latin typeface="Sassoon Infant Rg" charset="0"/>
              </a:rPr>
              <a:t>.</a:t>
            </a:r>
          </a:p>
          <a:p>
            <a:r>
              <a:rPr lang="en-GB" sz="2400" b="1" dirty="0" smtClean="0">
                <a:solidFill>
                  <a:schemeClr val="accent6">
                    <a:lumMod val="50000"/>
                  </a:schemeClr>
                </a:solidFill>
                <a:latin typeface="Sassoon Infant Rg" charset="0"/>
              </a:rPr>
              <a:t>Some adverbs of time describe the schedule- how long</a:t>
            </a:r>
            <a:r>
              <a:rPr lang="en-GB" b="1" dirty="0" smtClean="0">
                <a:solidFill>
                  <a:schemeClr val="accent6">
                    <a:lumMod val="50000"/>
                  </a:schemeClr>
                </a:solidFill>
                <a:latin typeface="Sassoon Infant Rg" charset="0"/>
              </a:rPr>
              <a:t>.</a:t>
            </a:r>
          </a:p>
          <a:p>
            <a:endParaRPr lang="en-GB" dirty="0" smtClean="0">
              <a:solidFill>
                <a:schemeClr val="bg1"/>
              </a:solidFill>
              <a:latin typeface="Sassoon Infant Rg" charset="0"/>
            </a:endParaRPr>
          </a:p>
        </p:txBody>
      </p:sp>
      <p:pic>
        <p:nvPicPr>
          <p:cNvPr id="2050" name="Picture 2"/>
          <p:cNvPicPr>
            <a:picLocks noChangeAspect="1" noChangeArrowheads="1"/>
          </p:cNvPicPr>
          <p:nvPr/>
        </p:nvPicPr>
        <p:blipFill>
          <a:blip r:embed="rId4"/>
          <a:srcRect/>
          <a:stretch>
            <a:fillRect/>
          </a:stretch>
        </p:blipFill>
        <p:spPr bwMode="auto">
          <a:xfrm>
            <a:off x="548641" y="1645920"/>
            <a:ext cx="5564776" cy="2409553"/>
          </a:xfrm>
          <a:prstGeom prst="rect">
            <a:avLst/>
          </a:prstGeom>
          <a:noFill/>
          <a:ln w="9525">
            <a:noFill/>
            <a:miter lim="800000"/>
            <a:headEnd/>
            <a:tailEnd/>
          </a:ln>
          <a:effectLst/>
        </p:spPr>
      </p:pic>
    </p:spTree>
    <p:extLst>
      <p:ext uri="{BB962C8B-B14F-4D97-AF65-F5344CB8AC3E}">
        <p14:creationId xmlns="" xmlns:p14="http://schemas.microsoft.com/office/powerpoint/2010/main" val="620565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p:cNvPicPr>
            <a:picLocks noChangeAspect="1"/>
          </p:cNvPicPr>
          <p:nvPr/>
        </p:nvPicPr>
        <p:blipFill>
          <a:blip r:embed="rId2" cstate="print">
            <a:extLst>
              <a:ext uri="{28A0092B-C50C-407E-A947-70E740481C1C}">
                <a14:useLocalDpi xmlns="" xmlns:a14="http://schemas.microsoft.com/office/drawing/2010/main" val="0"/>
              </a:ext>
            </a:extLst>
          </a:blip>
          <a:srcRect l="46172"/>
          <a:stretch>
            <a:fillRect/>
          </a:stretch>
        </p:blipFill>
        <p:spPr bwMode="auto">
          <a:xfrm>
            <a:off x="0" y="0"/>
            <a:ext cx="1159013" cy="17242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Cloud Callout 5"/>
          <p:cNvSpPr/>
          <p:nvPr/>
        </p:nvSpPr>
        <p:spPr>
          <a:xfrm>
            <a:off x="5891349" y="182879"/>
            <a:ext cx="2886891" cy="1227909"/>
          </a:xfrm>
          <a:prstGeom prst="cloudCallout">
            <a:avLst>
              <a:gd name="adj1" fmla="val 60788"/>
              <a:gd name="adj2" fmla="val -5133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387737" y="431074"/>
            <a:ext cx="1985554" cy="707886"/>
          </a:xfrm>
          <a:prstGeom prst="rect">
            <a:avLst/>
          </a:prstGeom>
          <a:noFill/>
        </p:spPr>
        <p:txBody>
          <a:bodyPr wrap="square" rtlCol="0">
            <a:spAutoFit/>
          </a:bodyPr>
          <a:lstStyle/>
          <a:p>
            <a:r>
              <a:rPr lang="en-GB" sz="2000" dirty="0" smtClean="0">
                <a:solidFill>
                  <a:schemeClr val="bg1"/>
                </a:solidFill>
                <a:latin typeface="Sassoon Infant Rg" charset="0"/>
              </a:rPr>
              <a:t>Let’s look at some words.</a:t>
            </a:r>
            <a:endParaRPr lang="en-GB" sz="2000" dirty="0">
              <a:solidFill>
                <a:schemeClr val="bg1"/>
              </a:solidFill>
              <a:latin typeface="Sassoon Infant Rg" charset="0"/>
            </a:endParaRPr>
          </a:p>
        </p:txBody>
      </p:sp>
      <p:sp>
        <p:nvSpPr>
          <p:cNvPr id="16" name="Rectangle 10"/>
          <p:cNvSpPr>
            <a:spLocks noChangeArrowheads="1"/>
          </p:cNvSpPr>
          <p:nvPr/>
        </p:nvSpPr>
        <p:spPr bwMode="auto">
          <a:xfrm>
            <a:off x="1201782" y="0"/>
            <a:ext cx="4519749" cy="956773"/>
          </a:xfrm>
          <a:prstGeom prst="rect">
            <a:avLst/>
          </a:prstGeo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wrap="square" lIns="108000" tIns="108000" rIns="108000" bIns="108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600" b="1" dirty="0" smtClean="0">
                <a:solidFill>
                  <a:schemeClr val="bg1"/>
                </a:solidFill>
                <a:latin typeface="Twinkl" pitchFamily="2" charset="0"/>
              </a:rPr>
              <a:t>We know that an adverb  of time describe </a:t>
            </a:r>
            <a:r>
              <a:rPr lang="en-GB" altLang="en-US" sz="1600" b="1" dirty="0" smtClean="0">
                <a:solidFill>
                  <a:schemeClr val="bg2"/>
                </a:solidFill>
                <a:latin typeface="Twinkl" pitchFamily="2" charset="0"/>
              </a:rPr>
              <a:t>when</a:t>
            </a:r>
            <a:r>
              <a:rPr lang="en-GB" altLang="en-US" sz="1600" b="1" dirty="0">
                <a:solidFill>
                  <a:schemeClr val="bg1"/>
                </a:solidFill>
                <a:latin typeface="Twinkl" pitchFamily="2" charset="0"/>
              </a:rPr>
              <a:t/>
            </a:r>
            <a:br>
              <a:rPr lang="en-GB" altLang="en-US" sz="1600" b="1" dirty="0">
                <a:solidFill>
                  <a:schemeClr val="bg1"/>
                </a:solidFill>
                <a:latin typeface="Twinkl" pitchFamily="2" charset="0"/>
              </a:rPr>
            </a:br>
            <a:r>
              <a:rPr lang="en-GB" altLang="en-US" sz="1600" b="1" dirty="0">
                <a:solidFill>
                  <a:schemeClr val="bg1"/>
                </a:solidFill>
                <a:latin typeface="Twinkl" pitchFamily="2" charset="0"/>
              </a:rPr>
              <a:t>an action is </a:t>
            </a:r>
            <a:r>
              <a:rPr lang="en-GB" altLang="en-US" sz="1600" b="1" dirty="0" smtClean="0">
                <a:solidFill>
                  <a:schemeClr val="bg1"/>
                </a:solidFill>
                <a:latin typeface="Twinkl" pitchFamily="2" charset="0"/>
              </a:rPr>
              <a:t>happening.</a:t>
            </a:r>
            <a:endParaRPr lang="en-GB" altLang="en-US" sz="1600" b="1" dirty="0">
              <a:solidFill>
                <a:schemeClr val="bg1"/>
              </a:solidFill>
              <a:latin typeface="Twinkl" pitchFamily="2" charset="0"/>
            </a:endParaRPr>
          </a:p>
        </p:txBody>
      </p:sp>
      <p:graphicFrame>
        <p:nvGraphicFramePr>
          <p:cNvPr id="17" name="Table 16"/>
          <p:cNvGraphicFramePr>
            <a:graphicFrameLocks noGrp="1"/>
          </p:cNvGraphicFramePr>
          <p:nvPr/>
        </p:nvGraphicFramePr>
        <p:xfrm>
          <a:off x="1471749" y="1383936"/>
          <a:ext cx="6096000" cy="27686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GB" dirty="0" smtClean="0">
                          <a:latin typeface="Sassoon Infant Rg" charset="0"/>
                        </a:rPr>
                        <a:t>Adverbs of...when?</a:t>
                      </a:r>
                      <a:endParaRPr lang="en-GB" dirty="0">
                        <a:latin typeface="Sassoon Infant Rg" charset="0"/>
                      </a:endParaRPr>
                    </a:p>
                  </a:txBody>
                  <a:tcPr/>
                </a:tc>
                <a:tc>
                  <a:txBody>
                    <a:bodyPr/>
                    <a:lstStyle/>
                    <a:p>
                      <a:r>
                        <a:rPr lang="en-GB" dirty="0" smtClean="0">
                          <a:latin typeface="Sassoon Infant Rg" charset="0"/>
                        </a:rPr>
                        <a:t>Adverbs of ... How often</a:t>
                      </a:r>
                      <a:endParaRPr lang="en-GB" dirty="0">
                        <a:latin typeface="Sassoon Infant Rg" charset="0"/>
                      </a:endParaRPr>
                    </a:p>
                  </a:txBody>
                  <a:tcPr/>
                </a:tc>
                <a:tc>
                  <a:txBody>
                    <a:bodyPr/>
                    <a:lstStyle/>
                    <a:p>
                      <a:r>
                        <a:rPr lang="en-GB" dirty="0" smtClean="0">
                          <a:latin typeface="Sassoon Infant Rg" charset="0"/>
                        </a:rPr>
                        <a:t>Adverbs of ...</a:t>
                      </a:r>
                      <a:r>
                        <a:rPr lang="en-GB" baseline="0" dirty="0" smtClean="0">
                          <a:latin typeface="Sassoon Infant Rg" charset="0"/>
                        </a:rPr>
                        <a:t> How long</a:t>
                      </a:r>
                      <a:endParaRPr lang="en-GB" dirty="0" smtClean="0">
                        <a:latin typeface="Sassoon Infant Rg" charset="0"/>
                      </a:endParaRPr>
                    </a:p>
                    <a:p>
                      <a:endParaRPr lang="en-GB" dirty="0">
                        <a:latin typeface="Sassoon Infant Rg" charset="0"/>
                      </a:endParaRPr>
                    </a:p>
                  </a:txBody>
                  <a:tcPr/>
                </a:tc>
              </a:tr>
              <a:tr h="370840">
                <a:tc>
                  <a:txBody>
                    <a:bodyPr/>
                    <a:lstStyle/>
                    <a:p>
                      <a:r>
                        <a:rPr lang="en-GB" b="1" dirty="0" smtClean="0">
                          <a:latin typeface="Sassoon Infant Rg" charset="0"/>
                        </a:rPr>
                        <a:t>Yesterday</a:t>
                      </a:r>
                      <a:endParaRPr lang="en-GB" b="1" dirty="0">
                        <a:latin typeface="Sassoon Infant Rg" charset="0"/>
                      </a:endParaRPr>
                    </a:p>
                  </a:txBody>
                  <a:tcPr/>
                </a:tc>
                <a:tc>
                  <a:txBody>
                    <a:bodyPr/>
                    <a:lstStyle/>
                    <a:p>
                      <a:r>
                        <a:rPr lang="en-GB" b="1" dirty="0" smtClean="0">
                          <a:latin typeface="Sassoon Infant Rg" charset="0"/>
                        </a:rPr>
                        <a:t>repeatedly</a:t>
                      </a:r>
                      <a:endParaRPr lang="en-GB" b="1" dirty="0">
                        <a:latin typeface="Sassoon Infant Rg" charset="0"/>
                      </a:endParaRPr>
                    </a:p>
                  </a:txBody>
                  <a:tcPr/>
                </a:tc>
                <a:tc>
                  <a:txBody>
                    <a:bodyPr/>
                    <a:lstStyle/>
                    <a:p>
                      <a:r>
                        <a:rPr lang="en-GB" b="1" dirty="0" smtClean="0">
                          <a:latin typeface="Sassoon Infant Rg" charset="0"/>
                        </a:rPr>
                        <a:t>daily</a:t>
                      </a:r>
                      <a:endParaRPr lang="en-GB" b="1" dirty="0">
                        <a:latin typeface="Sassoon Infant Rg" charset="0"/>
                      </a:endParaRPr>
                    </a:p>
                  </a:txBody>
                  <a:tcPr/>
                </a:tc>
              </a:tr>
              <a:tr h="370840">
                <a:tc>
                  <a:txBody>
                    <a:bodyPr/>
                    <a:lstStyle/>
                    <a:p>
                      <a:r>
                        <a:rPr lang="en-GB" b="1" dirty="0" smtClean="0">
                          <a:latin typeface="Sassoon Infant Rg" charset="0"/>
                        </a:rPr>
                        <a:t>tomorrow</a:t>
                      </a:r>
                      <a:endParaRPr lang="en-GB" b="1" dirty="0">
                        <a:latin typeface="Sassoon Infant Rg" charset="0"/>
                      </a:endParaRPr>
                    </a:p>
                  </a:txBody>
                  <a:tcPr/>
                </a:tc>
                <a:tc>
                  <a:txBody>
                    <a:bodyPr/>
                    <a:lstStyle/>
                    <a:p>
                      <a:r>
                        <a:rPr lang="en-GB" b="1" dirty="0" smtClean="0">
                          <a:latin typeface="Sassoon Infant Rg" charset="0"/>
                        </a:rPr>
                        <a:t>Hardly ever</a:t>
                      </a:r>
                      <a:endParaRPr lang="en-GB" b="1" dirty="0">
                        <a:latin typeface="Sassoon Infant Rg" charset="0"/>
                      </a:endParaRPr>
                    </a:p>
                  </a:txBody>
                  <a:tcPr/>
                </a:tc>
                <a:tc>
                  <a:txBody>
                    <a:bodyPr/>
                    <a:lstStyle/>
                    <a:p>
                      <a:r>
                        <a:rPr lang="en-GB" b="1" dirty="0" smtClean="0">
                          <a:latin typeface="Sassoon Infant Rg" charset="0"/>
                        </a:rPr>
                        <a:t>weekly</a:t>
                      </a:r>
                      <a:endParaRPr lang="en-GB" b="1" dirty="0">
                        <a:latin typeface="Sassoon Infant Rg" charset="0"/>
                      </a:endParaRPr>
                    </a:p>
                  </a:txBody>
                  <a:tcPr/>
                </a:tc>
              </a:tr>
              <a:tr h="370840">
                <a:tc>
                  <a:txBody>
                    <a:bodyPr/>
                    <a:lstStyle/>
                    <a:p>
                      <a:r>
                        <a:rPr lang="en-GB" b="1" dirty="0" smtClean="0">
                          <a:latin typeface="Sassoon Infant Rg" charset="0"/>
                        </a:rPr>
                        <a:t>Later</a:t>
                      </a:r>
                      <a:endParaRPr lang="en-GB" b="1" dirty="0">
                        <a:latin typeface="Sassoon Infant Rg" charset="0"/>
                      </a:endParaRPr>
                    </a:p>
                  </a:txBody>
                  <a:tcPr/>
                </a:tc>
                <a:tc>
                  <a:txBody>
                    <a:bodyPr/>
                    <a:lstStyle/>
                    <a:p>
                      <a:r>
                        <a:rPr lang="en-GB" b="1" dirty="0" smtClean="0">
                          <a:latin typeface="Sassoon Infant Rg" charset="0"/>
                        </a:rPr>
                        <a:t>always</a:t>
                      </a:r>
                      <a:endParaRPr lang="en-GB" b="1" dirty="0">
                        <a:latin typeface="Sassoon Infant Rg" charset="0"/>
                      </a:endParaRPr>
                    </a:p>
                  </a:txBody>
                  <a:tcPr/>
                </a:tc>
                <a:tc>
                  <a:txBody>
                    <a:bodyPr/>
                    <a:lstStyle/>
                    <a:p>
                      <a:r>
                        <a:rPr lang="en-GB" b="1" dirty="0" smtClean="0">
                          <a:latin typeface="Sassoon Infant Rg" charset="0"/>
                        </a:rPr>
                        <a:t>Monthly</a:t>
                      </a:r>
                      <a:endParaRPr lang="en-GB" b="1" dirty="0">
                        <a:latin typeface="Sassoon Infant Rg" charset="0"/>
                      </a:endParaRPr>
                    </a:p>
                  </a:txBody>
                  <a:tcPr/>
                </a:tc>
              </a:tr>
              <a:tr h="370840">
                <a:tc>
                  <a:txBody>
                    <a:bodyPr/>
                    <a:lstStyle/>
                    <a:p>
                      <a:r>
                        <a:rPr lang="en-GB" b="1" dirty="0" smtClean="0">
                          <a:latin typeface="Sassoon Infant Rg" charset="0"/>
                        </a:rPr>
                        <a:t>Tonight</a:t>
                      </a:r>
                      <a:endParaRPr lang="en-GB" b="1" dirty="0">
                        <a:latin typeface="Sassoon Infant Rg" charset="0"/>
                      </a:endParaRPr>
                    </a:p>
                  </a:txBody>
                  <a:tcPr/>
                </a:tc>
                <a:tc>
                  <a:txBody>
                    <a:bodyPr/>
                    <a:lstStyle/>
                    <a:p>
                      <a:r>
                        <a:rPr lang="en-GB" b="1" dirty="0" smtClean="0">
                          <a:latin typeface="Sassoon Infant Rg" charset="0"/>
                        </a:rPr>
                        <a:t>sometimes</a:t>
                      </a:r>
                      <a:endParaRPr lang="en-GB" b="1" dirty="0">
                        <a:latin typeface="Sassoon Infant Rg" charset="0"/>
                      </a:endParaRPr>
                    </a:p>
                  </a:txBody>
                  <a:tcPr/>
                </a:tc>
                <a:tc>
                  <a:txBody>
                    <a:bodyPr/>
                    <a:lstStyle/>
                    <a:p>
                      <a:r>
                        <a:rPr lang="en-GB" b="1" dirty="0" smtClean="0">
                          <a:latin typeface="Sassoon Infant Rg" charset="0"/>
                        </a:rPr>
                        <a:t>yearly</a:t>
                      </a:r>
                      <a:endParaRPr lang="en-GB" b="1" dirty="0">
                        <a:latin typeface="Sassoon Infant Rg" charset="0"/>
                      </a:endParaRPr>
                    </a:p>
                  </a:txBody>
                  <a:tcPr/>
                </a:tc>
              </a:tr>
              <a:tr h="370840">
                <a:tc>
                  <a:txBody>
                    <a:bodyPr/>
                    <a:lstStyle/>
                    <a:p>
                      <a:r>
                        <a:rPr lang="en-GB" b="1" dirty="0" smtClean="0">
                          <a:latin typeface="Sassoon Infant Rg" charset="0"/>
                        </a:rPr>
                        <a:t>Now</a:t>
                      </a:r>
                      <a:endParaRPr lang="en-GB" b="1" dirty="0">
                        <a:latin typeface="Sassoon Infant Rg" charset="0"/>
                      </a:endParaRPr>
                    </a:p>
                  </a:txBody>
                  <a:tcPr/>
                </a:tc>
                <a:tc>
                  <a:txBody>
                    <a:bodyPr/>
                    <a:lstStyle/>
                    <a:p>
                      <a:r>
                        <a:rPr lang="en-GB" b="1" dirty="0" smtClean="0">
                          <a:latin typeface="Sassoon Infant Rg" charset="0"/>
                        </a:rPr>
                        <a:t>never</a:t>
                      </a:r>
                      <a:endParaRPr lang="en-GB" b="1" dirty="0">
                        <a:latin typeface="Sassoon Infant Rg" charset="0"/>
                      </a:endParaRPr>
                    </a:p>
                  </a:txBody>
                  <a:tcPr/>
                </a:tc>
                <a:tc>
                  <a:txBody>
                    <a:bodyPr/>
                    <a:lstStyle/>
                    <a:p>
                      <a:r>
                        <a:rPr lang="en-GB" b="1" dirty="0" smtClean="0">
                          <a:latin typeface="Sassoon Infant Rg" charset="0"/>
                        </a:rPr>
                        <a:t>Fortnightly</a:t>
                      </a:r>
                      <a:endParaRPr lang="en-GB" b="1" dirty="0">
                        <a:latin typeface="Sassoon Infant Rg" charset="0"/>
                      </a:endParaRPr>
                    </a:p>
                  </a:txBody>
                  <a:tcPr/>
                </a:tc>
              </a:tr>
            </a:tbl>
          </a:graphicData>
        </a:graphic>
      </p:graphicFrame>
      <p:pic>
        <p:nvPicPr>
          <p:cNvPr id="3074" name="Picture 2"/>
          <p:cNvPicPr>
            <a:picLocks noChangeAspect="1" noChangeArrowheads="1"/>
          </p:cNvPicPr>
          <p:nvPr/>
        </p:nvPicPr>
        <p:blipFill>
          <a:blip r:embed="rId3"/>
          <a:srcRect/>
          <a:stretch>
            <a:fillRect/>
          </a:stretch>
        </p:blipFill>
        <p:spPr bwMode="auto">
          <a:xfrm>
            <a:off x="269965" y="4161958"/>
            <a:ext cx="5569132" cy="2513162"/>
          </a:xfrm>
          <a:prstGeom prst="rect">
            <a:avLst/>
          </a:prstGeom>
          <a:noFill/>
          <a:ln w="9525">
            <a:noFill/>
            <a:miter lim="800000"/>
            <a:headEnd/>
            <a:tailEnd/>
          </a:ln>
          <a:effectLst/>
        </p:spPr>
      </p:pic>
      <p:sp>
        <p:nvSpPr>
          <p:cNvPr id="18" name="TextBox 17"/>
          <p:cNvSpPr txBox="1"/>
          <p:nvPr/>
        </p:nvSpPr>
        <p:spPr>
          <a:xfrm>
            <a:off x="6217920" y="4598126"/>
            <a:ext cx="2704011"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GB" dirty="0" smtClean="0"/>
              <a:t>Word bank</a:t>
            </a:r>
            <a:endParaRPr lang="en-GB" dirty="0"/>
          </a:p>
        </p:txBody>
      </p:sp>
      <p:sp>
        <p:nvSpPr>
          <p:cNvPr id="19" name="Bent Arrow 18"/>
          <p:cNvSpPr/>
          <p:nvPr/>
        </p:nvSpPr>
        <p:spPr>
          <a:xfrm rot="10800000">
            <a:off x="5878285" y="4976948"/>
            <a:ext cx="940525" cy="809897"/>
          </a:xfrm>
          <a:prstGeom prst="bentArrow">
            <a:avLst>
              <a:gd name="adj1" fmla="val 25000"/>
              <a:gd name="adj2" fmla="val 9734"/>
              <a:gd name="adj3" fmla="val 25000"/>
              <a:gd name="adj4" fmla="val 607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6008914" y="1"/>
            <a:ext cx="2207623" cy="979714"/>
          </a:xfrm>
          <a:prstGeom prst="cloudCallout">
            <a:avLst>
              <a:gd name="adj1" fmla="val 76730"/>
              <a:gd name="adj2" fmla="val -3324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335485" y="0"/>
            <a:ext cx="1985554" cy="707886"/>
          </a:xfrm>
          <a:prstGeom prst="rect">
            <a:avLst/>
          </a:prstGeom>
          <a:noFill/>
        </p:spPr>
        <p:txBody>
          <a:bodyPr wrap="square" rtlCol="0">
            <a:spAutoFit/>
          </a:bodyPr>
          <a:lstStyle/>
          <a:p>
            <a:r>
              <a:rPr lang="en-GB" sz="2000" dirty="0" smtClean="0">
                <a:solidFill>
                  <a:schemeClr val="bg1"/>
                </a:solidFill>
                <a:latin typeface="Sassoon Infant Rg" charset="0"/>
              </a:rPr>
              <a:t>Let’s look at some sentences.</a:t>
            </a:r>
            <a:endParaRPr lang="en-GB" sz="2000" dirty="0">
              <a:solidFill>
                <a:schemeClr val="bg1"/>
              </a:solidFill>
              <a:latin typeface="Sassoon Infant Rg" charset="0"/>
            </a:endParaRPr>
          </a:p>
        </p:txBody>
      </p:sp>
      <p:pic>
        <p:nvPicPr>
          <p:cNvPr id="29698" name="Picture 2"/>
          <p:cNvPicPr>
            <a:picLocks noChangeAspect="1" noChangeArrowheads="1"/>
          </p:cNvPicPr>
          <p:nvPr/>
        </p:nvPicPr>
        <p:blipFill>
          <a:blip r:embed="rId2"/>
          <a:srcRect/>
          <a:stretch>
            <a:fillRect/>
          </a:stretch>
        </p:blipFill>
        <p:spPr bwMode="auto">
          <a:xfrm>
            <a:off x="0" y="1024483"/>
            <a:ext cx="1413102" cy="1235392"/>
          </a:xfrm>
          <a:prstGeom prst="rect">
            <a:avLst/>
          </a:prstGeom>
          <a:noFill/>
          <a:ln w="9525">
            <a:noFill/>
            <a:miter lim="800000"/>
            <a:headEnd/>
            <a:tailEnd/>
          </a:ln>
          <a:effectLst/>
        </p:spPr>
      </p:pic>
      <p:sp>
        <p:nvSpPr>
          <p:cNvPr id="16" name="TextBox 15"/>
          <p:cNvSpPr txBox="1"/>
          <p:nvPr/>
        </p:nvSpPr>
        <p:spPr>
          <a:xfrm>
            <a:off x="1436913" y="1018904"/>
            <a:ext cx="7053944"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2400" b="1" u="sng" dirty="0" smtClean="0">
                <a:latin typeface="Sassoon Infant Rg" charset="0"/>
              </a:rPr>
              <a:t>Yesterday</a:t>
            </a:r>
            <a:r>
              <a:rPr lang="en-GB" sz="2400" dirty="0" smtClean="0">
                <a:latin typeface="Sassoon Infant Rg" charset="0"/>
              </a:rPr>
              <a:t>, Samuel answered all the questions correctly.</a:t>
            </a:r>
            <a:endParaRPr lang="en-GB" sz="2400" dirty="0">
              <a:latin typeface="Sassoon Infant Rg" charset="0"/>
            </a:endParaRPr>
          </a:p>
        </p:txBody>
      </p:sp>
      <p:sp>
        <p:nvSpPr>
          <p:cNvPr id="17" name="TextBox 16"/>
          <p:cNvSpPr txBox="1"/>
          <p:nvPr/>
        </p:nvSpPr>
        <p:spPr>
          <a:xfrm>
            <a:off x="1476103" y="1828800"/>
            <a:ext cx="704088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400" dirty="0" smtClean="0">
                <a:latin typeface="Sassoon Infant Rg" charset="0"/>
              </a:rPr>
              <a:t>‘</a:t>
            </a:r>
            <a:r>
              <a:rPr lang="en-GB" sz="2400" b="1" dirty="0" smtClean="0">
                <a:latin typeface="Sassoon Infant Rg" charset="0"/>
              </a:rPr>
              <a:t>Yesterday</a:t>
            </a:r>
            <a:r>
              <a:rPr lang="en-GB" sz="2400" dirty="0" smtClean="0">
                <a:latin typeface="Sassoon Infant Rg" charset="0"/>
              </a:rPr>
              <a:t>’  tells us the point in time ‘when’ the character answered the questions.</a:t>
            </a:r>
            <a:endParaRPr lang="en-GB" sz="2400" dirty="0">
              <a:latin typeface="Sassoon Infant Rg" charset="0"/>
            </a:endParaRPr>
          </a:p>
        </p:txBody>
      </p:sp>
      <p:pic>
        <p:nvPicPr>
          <p:cNvPr id="29700" name="Picture 4"/>
          <p:cNvPicPr>
            <a:picLocks noChangeAspect="1" noChangeArrowheads="1"/>
          </p:cNvPicPr>
          <p:nvPr/>
        </p:nvPicPr>
        <p:blipFill>
          <a:blip r:embed="rId3"/>
          <a:srcRect/>
          <a:stretch>
            <a:fillRect/>
          </a:stretch>
        </p:blipFill>
        <p:spPr bwMode="auto">
          <a:xfrm>
            <a:off x="169817" y="2739255"/>
            <a:ext cx="1240971" cy="1132547"/>
          </a:xfrm>
          <a:prstGeom prst="rect">
            <a:avLst/>
          </a:prstGeom>
          <a:noFill/>
          <a:ln w="9525">
            <a:noFill/>
            <a:miter lim="800000"/>
            <a:headEnd/>
            <a:tailEnd/>
          </a:ln>
          <a:effectLst/>
        </p:spPr>
      </p:pic>
      <p:sp>
        <p:nvSpPr>
          <p:cNvPr id="19" name="TextBox 18"/>
          <p:cNvSpPr txBox="1"/>
          <p:nvPr/>
        </p:nvSpPr>
        <p:spPr>
          <a:xfrm>
            <a:off x="1436915" y="2769326"/>
            <a:ext cx="7341325"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3200" dirty="0" smtClean="0">
                <a:latin typeface="Sassoon Infant Rg" charset="0"/>
              </a:rPr>
              <a:t>Andrew had been working very hard </a:t>
            </a:r>
            <a:r>
              <a:rPr lang="en-GB" sz="3200" b="1" u="sng" dirty="0" smtClean="0">
                <a:latin typeface="Sassoon Infant Rg" charset="0"/>
              </a:rPr>
              <a:t>this week </a:t>
            </a:r>
            <a:r>
              <a:rPr lang="en-GB" sz="3200" dirty="0" smtClean="0">
                <a:latin typeface="Sassoon Infant Rg" charset="0"/>
              </a:rPr>
              <a:t>and his exhausted.</a:t>
            </a:r>
            <a:endParaRPr lang="en-GB" sz="3200" dirty="0">
              <a:latin typeface="Sassoon Infant Rg" charset="0"/>
            </a:endParaRPr>
          </a:p>
        </p:txBody>
      </p:sp>
      <p:pic>
        <p:nvPicPr>
          <p:cNvPr id="29702" name="Picture 6"/>
          <p:cNvPicPr>
            <a:picLocks noChangeAspect="1" noChangeArrowheads="1"/>
          </p:cNvPicPr>
          <p:nvPr/>
        </p:nvPicPr>
        <p:blipFill>
          <a:blip r:embed="rId4"/>
          <a:srcRect/>
          <a:stretch>
            <a:fillRect/>
          </a:stretch>
        </p:blipFill>
        <p:spPr bwMode="auto">
          <a:xfrm>
            <a:off x="156754" y="4724932"/>
            <a:ext cx="1306286" cy="1780372"/>
          </a:xfrm>
          <a:prstGeom prst="rect">
            <a:avLst/>
          </a:prstGeom>
          <a:noFill/>
          <a:ln w="9525">
            <a:noFill/>
            <a:miter lim="800000"/>
            <a:headEnd/>
            <a:tailEnd/>
          </a:ln>
          <a:effectLst/>
        </p:spPr>
      </p:pic>
      <p:sp>
        <p:nvSpPr>
          <p:cNvPr id="23" name="TextBox 22"/>
          <p:cNvSpPr txBox="1"/>
          <p:nvPr/>
        </p:nvSpPr>
        <p:spPr>
          <a:xfrm>
            <a:off x="1467394" y="4798423"/>
            <a:ext cx="7350035" cy="95410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2800" dirty="0" smtClean="0">
                <a:latin typeface="Sassoon Infant Rg" charset="0"/>
              </a:rPr>
              <a:t>Mr. Harrison </a:t>
            </a:r>
            <a:r>
              <a:rPr lang="en-GB" sz="2800" b="1" u="sng" dirty="0" smtClean="0">
                <a:latin typeface="Sassoon Infant Rg" charset="0"/>
              </a:rPr>
              <a:t>hardly ever </a:t>
            </a:r>
            <a:r>
              <a:rPr lang="en-GB" sz="2800" dirty="0" smtClean="0">
                <a:latin typeface="Sassoon Infant Rg" charset="0"/>
              </a:rPr>
              <a:t>arrives on time to his appointments.</a:t>
            </a:r>
            <a:endParaRPr lang="en-GB" sz="2800" dirty="0">
              <a:latin typeface="Sassoon Infant Rg" charset="0"/>
            </a:endParaRPr>
          </a:p>
        </p:txBody>
      </p:sp>
      <p:pic>
        <p:nvPicPr>
          <p:cNvPr id="20" name="Picture 2" descr="Person With Thought Bubble - ClipArt Best"/>
          <p:cNvPicPr>
            <a:picLocks noChangeAspect="1" noChangeArrowheads="1"/>
          </p:cNvPicPr>
          <p:nvPr/>
        </p:nvPicPr>
        <p:blipFill>
          <a:blip r:embed="rId5"/>
          <a:srcRect/>
          <a:stretch>
            <a:fillRect/>
          </a:stretch>
        </p:blipFill>
        <p:spPr bwMode="auto">
          <a:xfrm>
            <a:off x="179886" y="0"/>
            <a:ext cx="1021897" cy="1021897"/>
          </a:xfrm>
          <a:prstGeom prst="rect">
            <a:avLst/>
          </a:prstGeom>
          <a:noFill/>
        </p:spPr>
      </p:pic>
      <p:sp>
        <p:nvSpPr>
          <p:cNvPr id="22" name="TextBox 21"/>
          <p:cNvSpPr txBox="1"/>
          <p:nvPr/>
        </p:nvSpPr>
        <p:spPr>
          <a:xfrm>
            <a:off x="178528" y="3862252"/>
            <a:ext cx="8743404"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400" dirty="0" smtClean="0">
                <a:latin typeface="Sassoon Infant Rg" charset="0"/>
              </a:rPr>
              <a:t>‘</a:t>
            </a:r>
            <a:r>
              <a:rPr lang="en-GB" sz="2400" b="1" dirty="0" smtClean="0">
                <a:latin typeface="Sassoon Infant Rg" charset="0"/>
              </a:rPr>
              <a:t>This week</a:t>
            </a:r>
            <a:r>
              <a:rPr lang="en-GB" sz="2400" dirty="0" smtClean="0">
                <a:latin typeface="Sassoon Infant Rg" charset="0"/>
              </a:rPr>
              <a:t>’  tells us how long Andrew has been working for and it explains to the reader why the character is tired.</a:t>
            </a:r>
            <a:endParaRPr lang="en-GB" sz="2400" dirty="0">
              <a:latin typeface="Sassoon Infant Rg" charset="0"/>
            </a:endParaRPr>
          </a:p>
        </p:txBody>
      </p:sp>
      <p:sp>
        <p:nvSpPr>
          <p:cNvPr id="24" name="TextBox 23"/>
          <p:cNvSpPr txBox="1"/>
          <p:nvPr/>
        </p:nvSpPr>
        <p:spPr>
          <a:xfrm>
            <a:off x="1454334" y="5778137"/>
            <a:ext cx="7350032"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400" dirty="0" smtClean="0">
                <a:latin typeface="Sassoon Infant Rg" charset="0"/>
              </a:rPr>
              <a:t>‘</a:t>
            </a:r>
            <a:r>
              <a:rPr lang="en-GB" sz="2400" b="1" dirty="0" smtClean="0">
                <a:latin typeface="Sassoon Infant Rg" charset="0"/>
              </a:rPr>
              <a:t>Hardly ever</a:t>
            </a:r>
            <a:r>
              <a:rPr lang="en-GB" sz="2400" dirty="0" smtClean="0">
                <a:latin typeface="Sassoon Infant Rg" charset="0"/>
              </a:rPr>
              <a:t>’  tells us how often Mr. Harrison makes it to his appointments.</a:t>
            </a:r>
            <a:endParaRPr lang="en-GB" sz="2400" dirty="0">
              <a:latin typeface="Sassoon Infant Rg"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Verve</Template>
  <TotalTime>2993</TotalTime>
  <Words>738</Words>
  <Application>Microsoft Office PowerPoint</Application>
  <PresentationFormat>On-screen Show (4:3)</PresentationFormat>
  <Paragraphs>83</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Century Gothic</vt:lpstr>
      <vt:lpstr>Sassoon Infant Rg</vt:lpstr>
      <vt:lpstr>Calibri</vt:lpstr>
      <vt:lpstr>Twinkl</vt:lpstr>
      <vt:lpstr>Comic Sans MS</vt:lpstr>
      <vt:lpstr>Wingdings 2</vt:lpstr>
      <vt:lpstr>Verdana</vt:lpstr>
      <vt:lpstr>Verve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PCC UK</cp:lastModifiedBy>
  <cp:revision>277</cp:revision>
  <dcterms:created xsi:type="dcterms:W3CDTF">2014-10-01T16:09:27Z</dcterms:created>
  <dcterms:modified xsi:type="dcterms:W3CDTF">2021-01-21T16:19:14Z</dcterms:modified>
</cp:coreProperties>
</file>