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57" r:id="rId3"/>
    <p:sldId id="258" r:id="rId4"/>
    <p:sldId id="259" r:id="rId5"/>
    <p:sldId id="271" r:id="rId6"/>
    <p:sldId id="280" r:id="rId7"/>
    <p:sldId id="270" r:id="rId8"/>
    <p:sldId id="303" r:id="rId9"/>
    <p:sldId id="304" r:id="rId10"/>
    <p:sldId id="310" r:id="rId11"/>
    <p:sldId id="306" r:id="rId12"/>
    <p:sldId id="307" r:id="rId13"/>
    <p:sldId id="308" r:id="rId14"/>
    <p:sldId id="262" r:id="rId15"/>
    <p:sldId id="273"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OpenDyslexic" pitchFamily="2" charset="77"/>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94665"/>
  </p:normalViewPr>
  <p:slideViewPr>
    <p:cSldViewPr snapToGrid="0">
      <p:cViewPr varScale="1">
        <p:scale>
          <a:sx n="107" d="100"/>
          <a:sy n="107" d="100"/>
        </p:scale>
        <p:origin x="7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1812A-99C6-4FD5-86FC-C4233476A794}" type="datetimeFigureOut">
              <a:rPr lang="en-GB" smtClean="0"/>
              <a:t>24/01/2021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B56E9-B35C-4E14-97F2-1FEBAE916BFD}" type="slidenum">
              <a:rPr lang="en-GB" smtClean="0"/>
              <a:t>‹#›</a:t>
            </a:fld>
            <a:endParaRPr lang="en-GB" dirty="0"/>
          </a:p>
        </p:txBody>
      </p:sp>
    </p:spTree>
    <p:extLst>
      <p:ext uri="{BB962C8B-B14F-4D97-AF65-F5344CB8AC3E}">
        <p14:creationId xmlns:p14="http://schemas.microsoft.com/office/powerpoint/2010/main" val="9774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read this first and have the children follow along and then read on their own. </a:t>
            </a:r>
          </a:p>
        </p:txBody>
      </p:sp>
      <p:sp>
        <p:nvSpPr>
          <p:cNvPr id="4" name="Slide Number Placeholder 3"/>
          <p:cNvSpPr>
            <a:spLocks noGrp="1"/>
          </p:cNvSpPr>
          <p:nvPr>
            <p:ph type="sldNum" sz="quarter" idx="5"/>
          </p:nvPr>
        </p:nvSpPr>
        <p:spPr/>
        <p:txBody>
          <a:bodyPr/>
          <a:lstStyle/>
          <a:p>
            <a:fld id="{F2A2248E-1B6B-4373-A390-B8475C5183B5}" type="slidenum">
              <a:rPr lang="en-GB" smtClean="0"/>
              <a:t>3</a:t>
            </a:fld>
            <a:endParaRPr lang="en-GB" dirty="0"/>
          </a:p>
        </p:txBody>
      </p:sp>
    </p:spTree>
    <p:extLst>
      <p:ext uri="{BB962C8B-B14F-4D97-AF65-F5344CB8AC3E}">
        <p14:creationId xmlns:p14="http://schemas.microsoft.com/office/powerpoint/2010/main" val="987190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domain: 2d – make inferences from the text / explain and justify inferences with evidence from the text. Award 1 mark for all three correct.</a:t>
            </a:r>
          </a:p>
        </p:txBody>
      </p:sp>
      <p:sp>
        <p:nvSpPr>
          <p:cNvPr id="4" name="Slide Number Placeholder 3"/>
          <p:cNvSpPr>
            <a:spLocks noGrp="1"/>
          </p:cNvSpPr>
          <p:nvPr>
            <p:ph type="sldNum" sz="quarter" idx="5"/>
          </p:nvPr>
        </p:nvSpPr>
        <p:spPr/>
        <p:txBody>
          <a:bodyPr/>
          <a:lstStyle/>
          <a:p>
            <a:fld id="{F2A2248E-1B6B-4373-A390-B8475C5183B5}" type="slidenum">
              <a:rPr lang="en-GB" smtClean="0"/>
              <a:t>12</a:t>
            </a:fld>
            <a:endParaRPr lang="en-GB" dirty="0"/>
          </a:p>
        </p:txBody>
      </p:sp>
    </p:spTree>
    <p:extLst>
      <p:ext uri="{BB962C8B-B14F-4D97-AF65-F5344CB8AC3E}">
        <p14:creationId xmlns:p14="http://schemas.microsoft.com/office/powerpoint/2010/main" val="199090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children to justify and explain and refer back to text.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A2248E-1B6B-4373-A390-B8475C5183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27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children to justify and explain. </a:t>
            </a:r>
          </a:p>
        </p:txBody>
      </p:sp>
      <p:sp>
        <p:nvSpPr>
          <p:cNvPr id="4" name="Slide Number Placeholder 3"/>
          <p:cNvSpPr>
            <a:spLocks noGrp="1"/>
          </p:cNvSpPr>
          <p:nvPr>
            <p:ph type="sldNum" sz="quarter" idx="5"/>
          </p:nvPr>
        </p:nvSpPr>
        <p:spPr/>
        <p:txBody>
          <a:bodyPr/>
          <a:lstStyle/>
          <a:p>
            <a:fld id="{F2A2248E-1B6B-4373-A390-B8475C5183B5}" type="slidenum">
              <a:rPr lang="en-GB" smtClean="0"/>
              <a:t>14</a:t>
            </a:fld>
            <a:endParaRPr lang="en-GB" dirty="0"/>
          </a:p>
        </p:txBody>
      </p:sp>
    </p:spTree>
    <p:extLst>
      <p:ext uri="{BB962C8B-B14F-4D97-AF65-F5344CB8AC3E}">
        <p14:creationId xmlns:p14="http://schemas.microsoft.com/office/powerpoint/2010/main" val="3829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pace, expression, fluency, tone, volume. </a:t>
            </a:r>
          </a:p>
        </p:txBody>
      </p:sp>
      <p:sp>
        <p:nvSpPr>
          <p:cNvPr id="4" name="Slide Number Placeholder 3"/>
          <p:cNvSpPr>
            <a:spLocks noGrp="1"/>
          </p:cNvSpPr>
          <p:nvPr>
            <p:ph type="sldNum" sz="quarter" idx="5"/>
          </p:nvPr>
        </p:nvSpPr>
        <p:spPr/>
        <p:txBody>
          <a:bodyPr/>
          <a:lstStyle/>
          <a:p>
            <a:fld id="{F2A2248E-1B6B-4373-A390-B8475C5183B5}" type="slidenum">
              <a:rPr lang="en-GB" smtClean="0"/>
              <a:t>4</a:t>
            </a:fld>
            <a:endParaRPr lang="en-GB" dirty="0"/>
          </a:p>
        </p:txBody>
      </p:sp>
    </p:spTree>
    <p:extLst>
      <p:ext uri="{BB962C8B-B14F-4D97-AF65-F5344CB8AC3E}">
        <p14:creationId xmlns:p14="http://schemas.microsoft.com/office/powerpoint/2010/main" val="117087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could use a scale to indicate if they have heard the word before – 1 indicating no, I’ve never heard it before and 5 indicating yes, I know this word well. </a:t>
            </a:r>
          </a:p>
        </p:txBody>
      </p:sp>
      <p:sp>
        <p:nvSpPr>
          <p:cNvPr id="4" name="Slide Number Placeholder 3"/>
          <p:cNvSpPr>
            <a:spLocks noGrp="1"/>
          </p:cNvSpPr>
          <p:nvPr>
            <p:ph type="sldNum" sz="quarter" idx="5"/>
          </p:nvPr>
        </p:nvSpPr>
        <p:spPr/>
        <p:txBody>
          <a:bodyPr/>
          <a:lstStyle/>
          <a:p>
            <a:fld id="{F2A2248E-1B6B-4373-A390-B8475C5183B5}" type="slidenum">
              <a:rPr lang="en-GB" smtClean="0"/>
              <a:t>5</a:t>
            </a:fld>
            <a:endParaRPr lang="en-GB" dirty="0"/>
          </a:p>
        </p:txBody>
      </p:sp>
    </p:spTree>
    <p:extLst>
      <p:ext uri="{BB962C8B-B14F-4D97-AF65-F5344CB8AC3E}">
        <p14:creationId xmlns:p14="http://schemas.microsoft.com/office/powerpoint/2010/main" val="330247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set a timer and give the children 5 minutes to find the answers. </a:t>
            </a:r>
          </a:p>
        </p:txBody>
      </p:sp>
      <p:sp>
        <p:nvSpPr>
          <p:cNvPr id="4" name="Slide Number Placeholder 3"/>
          <p:cNvSpPr>
            <a:spLocks noGrp="1"/>
          </p:cNvSpPr>
          <p:nvPr>
            <p:ph type="sldNum" sz="quarter" idx="5"/>
          </p:nvPr>
        </p:nvSpPr>
        <p:spPr/>
        <p:txBody>
          <a:bodyPr/>
          <a:lstStyle/>
          <a:p>
            <a:fld id="{F2A2248E-1B6B-4373-A390-B8475C5183B5}" type="slidenum">
              <a:rPr lang="en-GB" smtClean="0"/>
              <a:t>6</a:t>
            </a:fld>
            <a:endParaRPr lang="en-GB" dirty="0"/>
          </a:p>
        </p:txBody>
      </p:sp>
    </p:spTree>
    <p:extLst>
      <p:ext uri="{BB962C8B-B14F-4D97-AF65-F5344CB8AC3E}">
        <p14:creationId xmlns:p14="http://schemas.microsoft.com/office/powerpoint/2010/main" val="417454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set a timer and give the children 5 minutes to find the answers. </a:t>
            </a:r>
          </a:p>
        </p:txBody>
      </p:sp>
      <p:sp>
        <p:nvSpPr>
          <p:cNvPr id="4" name="Slide Number Placeholder 3"/>
          <p:cNvSpPr>
            <a:spLocks noGrp="1"/>
          </p:cNvSpPr>
          <p:nvPr>
            <p:ph type="sldNum" sz="quarter" idx="5"/>
          </p:nvPr>
        </p:nvSpPr>
        <p:spPr/>
        <p:txBody>
          <a:bodyPr/>
          <a:lstStyle/>
          <a:p>
            <a:fld id="{F2A2248E-1B6B-4373-A390-B8475C5183B5}" type="slidenum">
              <a:rPr lang="en-GB" smtClean="0"/>
              <a:t>7</a:t>
            </a:fld>
            <a:endParaRPr lang="en-GB" dirty="0"/>
          </a:p>
        </p:txBody>
      </p:sp>
    </p:spTree>
    <p:extLst>
      <p:ext uri="{BB962C8B-B14F-4D97-AF65-F5344CB8AC3E}">
        <p14:creationId xmlns:p14="http://schemas.microsoft.com/office/powerpoint/2010/main" val="144282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B56E9-B35C-4E14-97F2-1FEBAE916BFD}" type="slidenum">
              <a:rPr lang="en-GB" smtClean="0"/>
              <a:t>8</a:t>
            </a:fld>
            <a:endParaRPr lang="en-GB" dirty="0"/>
          </a:p>
        </p:txBody>
      </p:sp>
    </p:spTree>
    <p:extLst>
      <p:ext uri="{BB962C8B-B14F-4D97-AF65-F5344CB8AC3E}">
        <p14:creationId xmlns:p14="http://schemas.microsoft.com/office/powerpoint/2010/main" val="188056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B56E9-B35C-4E14-97F2-1FEBAE916BFD}" type="slidenum">
              <a:rPr lang="en-GB" smtClean="0"/>
              <a:t>9</a:t>
            </a:fld>
            <a:endParaRPr lang="en-GB" dirty="0"/>
          </a:p>
        </p:txBody>
      </p:sp>
    </p:spTree>
    <p:extLst>
      <p:ext uri="{BB962C8B-B14F-4D97-AF65-F5344CB8AC3E}">
        <p14:creationId xmlns:p14="http://schemas.microsoft.com/office/powerpoint/2010/main" val="96528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B56E9-B35C-4E14-97F2-1FEBAE916BFD}" type="slidenum">
              <a:rPr lang="en-GB" smtClean="0"/>
              <a:t>10</a:t>
            </a:fld>
            <a:endParaRPr lang="en-GB" dirty="0"/>
          </a:p>
        </p:txBody>
      </p:sp>
    </p:spTree>
    <p:extLst>
      <p:ext uri="{BB962C8B-B14F-4D97-AF65-F5344CB8AC3E}">
        <p14:creationId xmlns:p14="http://schemas.microsoft.com/office/powerpoint/2010/main" val="3077384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 Can children make up their own true/false statements to test a partner? </a:t>
            </a:r>
          </a:p>
        </p:txBody>
      </p:sp>
      <p:sp>
        <p:nvSpPr>
          <p:cNvPr id="4" name="Slide Number Placeholder 3"/>
          <p:cNvSpPr>
            <a:spLocks noGrp="1"/>
          </p:cNvSpPr>
          <p:nvPr>
            <p:ph type="sldNum" sz="quarter" idx="5"/>
          </p:nvPr>
        </p:nvSpPr>
        <p:spPr/>
        <p:txBody>
          <a:bodyPr/>
          <a:lstStyle/>
          <a:p>
            <a:fld id="{F2A2248E-1B6B-4373-A390-B8475C5183B5}" type="slidenum">
              <a:rPr lang="en-GB" smtClean="0"/>
              <a:t>11</a:t>
            </a:fld>
            <a:endParaRPr lang="en-GB" dirty="0"/>
          </a:p>
        </p:txBody>
      </p:sp>
    </p:spTree>
    <p:extLst>
      <p:ext uri="{BB962C8B-B14F-4D97-AF65-F5344CB8AC3E}">
        <p14:creationId xmlns:p14="http://schemas.microsoft.com/office/powerpoint/2010/main" val="156943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746D-A4BD-4D79-B9AD-B62758F8C3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B86DC5-D6DE-461E-BE34-336327585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5B1528-5F21-49A9-8FA7-2B48B8EA4C5E}"/>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5" name="Footer Placeholder 4">
            <a:extLst>
              <a:ext uri="{FF2B5EF4-FFF2-40B4-BE49-F238E27FC236}">
                <a16:creationId xmlns:a16="http://schemas.microsoft.com/office/drawing/2014/main" id="{61EB3C48-B053-42D0-8E80-710D25E935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3599537-B1CB-4EBF-9E5D-2D27C7603815}"/>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310187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6C42-2F57-43C2-87A5-BA16B9FFBF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689EAC-73D2-402C-985B-FBA778BF98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84E48C-F6B0-42D3-857B-AE9059EE27A7}"/>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5" name="Footer Placeholder 4">
            <a:extLst>
              <a:ext uri="{FF2B5EF4-FFF2-40B4-BE49-F238E27FC236}">
                <a16:creationId xmlns:a16="http://schemas.microsoft.com/office/drawing/2014/main" id="{1127B01F-7978-4B5D-BFE4-82F0C6B4D86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87961F5-0756-46C7-B785-237165ECB3E1}"/>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293833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32436-E220-4BE3-88A5-0D5D2B488A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5D246F-8D03-4BC9-A224-479B2EBDBA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AA38FE-F13F-4F5F-8870-564F81CB6D52}"/>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5" name="Footer Placeholder 4">
            <a:extLst>
              <a:ext uri="{FF2B5EF4-FFF2-40B4-BE49-F238E27FC236}">
                <a16:creationId xmlns:a16="http://schemas.microsoft.com/office/drawing/2014/main" id="{5AE7E775-0022-450F-8D21-16DD8D0C05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B4159C-2B59-4F09-9448-EC06D4F0B7B2}"/>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342269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5E7708-AC7B-436E-B598-9479200AF9A8}" type="datetime1">
              <a:rPr lang="en-GB" smtClean="0"/>
              <a:t>24/01/2021</a:t>
            </a:fld>
            <a:endParaRPr lang="en-GB" dirty="0"/>
          </a:p>
        </p:txBody>
      </p:sp>
      <p:sp>
        <p:nvSpPr>
          <p:cNvPr id="5" name="Footer Placeholder 4"/>
          <p:cNvSpPr>
            <a:spLocks noGrp="1"/>
          </p:cNvSpPr>
          <p:nvPr>
            <p:ph type="ftr" sz="quarter" idx="11"/>
          </p:nvPr>
        </p:nvSpPr>
        <p:spPr/>
        <p:txBody>
          <a:bodyPr/>
          <a:lstStyle/>
          <a:p>
            <a:r>
              <a:rPr lang="en-GB" dirty="0"/>
              <a:t>© The Literacy Shed</a:t>
            </a:r>
          </a:p>
        </p:txBody>
      </p:sp>
      <p:sp>
        <p:nvSpPr>
          <p:cNvPr id="6" name="Slide Number Placeholder 5"/>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1486401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C9D72-374C-40E7-8F6E-D26096102A09}" type="datetime1">
              <a:rPr lang="en-GB" smtClean="0"/>
              <a:t>24/01/2021</a:t>
            </a:fld>
            <a:endParaRPr lang="en-GB" dirty="0"/>
          </a:p>
        </p:txBody>
      </p:sp>
      <p:sp>
        <p:nvSpPr>
          <p:cNvPr id="5" name="Footer Placeholder 4"/>
          <p:cNvSpPr>
            <a:spLocks noGrp="1"/>
          </p:cNvSpPr>
          <p:nvPr>
            <p:ph type="ftr" sz="quarter" idx="11"/>
          </p:nvPr>
        </p:nvSpPr>
        <p:spPr/>
        <p:txBody>
          <a:bodyPr/>
          <a:lstStyle/>
          <a:p>
            <a:r>
              <a:rPr lang="en-GB" dirty="0"/>
              <a:t>© The Literacy Shed</a:t>
            </a:r>
          </a:p>
        </p:txBody>
      </p:sp>
      <p:sp>
        <p:nvSpPr>
          <p:cNvPr id="6" name="Slide Number Placeholder 5"/>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6499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E2B53-72B0-4E30-B438-36737286F681}" type="datetime1">
              <a:rPr lang="en-GB" smtClean="0"/>
              <a:t>24/01/2021</a:t>
            </a:fld>
            <a:endParaRPr lang="en-GB" dirty="0"/>
          </a:p>
        </p:txBody>
      </p:sp>
      <p:sp>
        <p:nvSpPr>
          <p:cNvPr id="5" name="Footer Placeholder 4"/>
          <p:cNvSpPr>
            <a:spLocks noGrp="1"/>
          </p:cNvSpPr>
          <p:nvPr>
            <p:ph type="ftr" sz="quarter" idx="11"/>
          </p:nvPr>
        </p:nvSpPr>
        <p:spPr/>
        <p:txBody>
          <a:bodyPr/>
          <a:lstStyle/>
          <a:p>
            <a:r>
              <a:rPr lang="en-GB" dirty="0"/>
              <a:t>© The Literacy Shed</a:t>
            </a:r>
          </a:p>
        </p:txBody>
      </p:sp>
      <p:sp>
        <p:nvSpPr>
          <p:cNvPr id="6" name="Slide Number Placeholder 5"/>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1535976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24CC82-36BC-47C5-9E2D-5C7244A5EB80}" type="datetime1">
              <a:rPr lang="en-GB" smtClean="0"/>
              <a:t>24/01/2021</a:t>
            </a:fld>
            <a:endParaRPr lang="en-GB" dirty="0"/>
          </a:p>
        </p:txBody>
      </p:sp>
      <p:sp>
        <p:nvSpPr>
          <p:cNvPr id="6" name="Footer Placeholder 5"/>
          <p:cNvSpPr>
            <a:spLocks noGrp="1"/>
          </p:cNvSpPr>
          <p:nvPr>
            <p:ph type="ftr" sz="quarter" idx="11"/>
          </p:nvPr>
        </p:nvSpPr>
        <p:spPr/>
        <p:txBody>
          <a:bodyPr/>
          <a:lstStyle/>
          <a:p>
            <a:r>
              <a:rPr lang="en-GB" dirty="0"/>
              <a:t>© The Literacy Shed</a:t>
            </a:r>
          </a:p>
        </p:txBody>
      </p:sp>
      <p:sp>
        <p:nvSpPr>
          <p:cNvPr id="7" name="Slide Number Placeholder 6"/>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63598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F71040-01AB-4F45-BB74-7FAF6E05F27A}" type="datetime1">
              <a:rPr lang="en-GB" smtClean="0"/>
              <a:t>24/01/2021</a:t>
            </a:fld>
            <a:endParaRPr lang="en-GB" dirty="0"/>
          </a:p>
        </p:txBody>
      </p:sp>
      <p:sp>
        <p:nvSpPr>
          <p:cNvPr id="8" name="Footer Placeholder 7"/>
          <p:cNvSpPr>
            <a:spLocks noGrp="1"/>
          </p:cNvSpPr>
          <p:nvPr>
            <p:ph type="ftr" sz="quarter" idx="11"/>
          </p:nvPr>
        </p:nvSpPr>
        <p:spPr/>
        <p:txBody>
          <a:bodyPr/>
          <a:lstStyle/>
          <a:p>
            <a:r>
              <a:rPr lang="en-GB" dirty="0"/>
              <a:t>© The Literacy Shed</a:t>
            </a:r>
          </a:p>
        </p:txBody>
      </p:sp>
      <p:sp>
        <p:nvSpPr>
          <p:cNvPr id="9" name="Slide Number Placeholder 8"/>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2410499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0B9742-C750-4F1A-9706-EA8224975E3D}" type="datetime1">
              <a:rPr lang="en-GB" smtClean="0"/>
              <a:t>24/01/2021</a:t>
            </a:fld>
            <a:endParaRPr lang="en-GB" dirty="0"/>
          </a:p>
        </p:txBody>
      </p:sp>
      <p:sp>
        <p:nvSpPr>
          <p:cNvPr id="4" name="Footer Placeholder 3"/>
          <p:cNvSpPr>
            <a:spLocks noGrp="1"/>
          </p:cNvSpPr>
          <p:nvPr>
            <p:ph type="ftr" sz="quarter" idx="11"/>
          </p:nvPr>
        </p:nvSpPr>
        <p:spPr/>
        <p:txBody>
          <a:bodyPr/>
          <a:lstStyle/>
          <a:p>
            <a:r>
              <a:rPr lang="en-GB" dirty="0"/>
              <a:t>© The Literacy Shed</a:t>
            </a:r>
          </a:p>
        </p:txBody>
      </p:sp>
      <p:sp>
        <p:nvSpPr>
          <p:cNvPr id="5" name="Slide Number Placeholder 4"/>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1625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302EB-5477-403D-837E-F1D93AD1088C}" type="datetime1">
              <a:rPr lang="en-GB" smtClean="0"/>
              <a:t>24/01/2021</a:t>
            </a:fld>
            <a:endParaRPr lang="en-GB" dirty="0"/>
          </a:p>
        </p:txBody>
      </p:sp>
      <p:sp>
        <p:nvSpPr>
          <p:cNvPr id="3" name="Footer Placeholder 2"/>
          <p:cNvSpPr>
            <a:spLocks noGrp="1"/>
          </p:cNvSpPr>
          <p:nvPr>
            <p:ph type="ftr" sz="quarter" idx="11"/>
          </p:nvPr>
        </p:nvSpPr>
        <p:spPr/>
        <p:txBody>
          <a:bodyPr/>
          <a:lstStyle/>
          <a:p>
            <a:r>
              <a:rPr lang="en-GB" dirty="0"/>
              <a:t>© The Literacy Shed</a:t>
            </a:r>
          </a:p>
        </p:txBody>
      </p:sp>
      <p:sp>
        <p:nvSpPr>
          <p:cNvPr id="4" name="Slide Number Placeholder 3"/>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2372993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4D9F6-C579-42F7-8C64-AACB74DB9D49}" type="datetime1">
              <a:rPr lang="en-GB" smtClean="0"/>
              <a:t>24/01/2021</a:t>
            </a:fld>
            <a:endParaRPr lang="en-GB" dirty="0"/>
          </a:p>
        </p:txBody>
      </p:sp>
      <p:sp>
        <p:nvSpPr>
          <p:cNvPr id="6" name="Footer Placeholder 5"/>
          <p:cNvSpPr>
            <a:spLocks noGrp="1"/>
          </p:cNvSpPr>
          <p:nvPr>
            <p:ph type="ftr" sz="quarter" idx="11"/>
          </p:nvPr>
        </p:nvSpPr>
        <p:spPr/>
        <p:txBody>
          <a:bodyPr/>
          <a:lstStyle/>
          <a:p>
            <a:r>
              <a:rPr lang="en-GB" dirty="0"/>
              <a:t>© The Literacy Shed</a:t>
            </a:r>
          </a:p>
        </p:txBody>
      </p:sp>
      <p:sp>
        <p:nvSpPr>
          <p:cNvPr id="7" name="Slide Number Placeholder 6"/>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41367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5D90-9C1D-4E75-BEF2-43AC2F2FBC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31B424-355E-4B99-8DB2-42E9EBEFD7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65D88B-1E40-4C07-A29B-4493DA81D995}"/>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5" name="Footer Placeholder 4">
            <a:extLst>
              <a:ext uri="{FF2B5EF4-FFF2-40B4-BE49-F238E27FC236}">
                <a16:creationId xmlns:a16="http://schemas.microsoft.com/office/drawing/2014/main" id="{601DD431-1CDC-4AD8-9734-1DF4ECFC4E6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4A67EA-8993-422E-8CC2-FE8A059A7022}"/>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1312573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61E3D-1F45-49C7-8021-02C9D1F388EE}" type="datetime1">
              <a:rPr lang="en-GB" smtClean="0"/>
              <a:t>24/01/2021</a:t>
            </a:fld>
            <a:endParaRPr lang="en-GB" dirty="0"/>
          </a:p>
        </p:txBody>
      </p:sp>
      <p:sp>
        <p:nvSpPr>
          <p:cNvPr id="6" name="Footer Placeholder 5"/>
          <p:cNvSpPr>
            <a:spLocks noGrp="1"/>
          </p:cNvSpPr>
          <p:nvPr>
            <p:ph type="ftr" sz="quarter" idx="11"/>
          </p:nvPr>
        </p:nvSpPr>
        <p:spPr/>
        <p:txBody>
          <a:bodyPr/>
          <a:lstStyle/>
          <a:p>
            <a:r>
              <a:rPr lang="en-GB" dirty="0"/>
              <a:t>© The Literacy Shed</a:t>
            </a:r>
          </a:p>
        </p:txBody>
      </p:sp>
      <p:sp>
        <p:nvSpPr>
          <p:cNvPr id="7" name="Slide Number Placeholder 6"/>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3576983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02F5D-398C-4FE8-A326-9184E34249DE}" type="datetime1">
              <a:rPr lang="en-GB" smtClean="0"/>
              <a:t>24/01/2021</a:t>
            </a:fld>
            <a:endParaRPr lang="en-GB" dirty="0"/>
          </a:p>
        </p:txBody>
      </p:sp>
      <p:sp>
        <p:nvSpPr>
          <p:cNvPr id="5" name="Footer Placeholder 4"/>
          <p:cNvSpPr>
            <a:spLocks noGrp="1"/>
          </p:cNvSpPr>
          <p:nvPr>
            <p:ph type="ftr" sz="quarter" idx="11"/>
          </p:nvPr>
        </p:nvSpPr>
        <p:spPr/>
        <p:txBody>
          <a:bodyPr/>
          <a:lstStyle/>
          <a:p>
            <a:r>
              <a:rPr lang="en-GB" dirty="0"/>
              <a:t>© The Literacy Shed</a:t>
            </a:r>
          </a:p>
        </p:txBody>
      </p:sp>
      <p:sp>
        <p:nvSpPr>
          <p:cNvPr id="6" name="Slide Number Placeholder 5"/>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3870354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847A6-542B-41A2-A5BA-080327FF437C}" type="datetime1">
              <a:rPr lang="en-GB" smtClean="0"/>
              <a:t>24/01/2021</a:t>
            </a:fld>
            <a:endParaRPr lang="en-GB" dirty="0"/>
          </a:p>
        </p:txBody>
      </p:sp>
      <p:sp>
        <p:nvSpPr>
          <p:cNvPr id="5" name="Footer Placeholder 4"/>
          <p:cNvSpPr>
            <a:spLocks noGrp="1"/>
          </p:cNvSpPr>
          <p:nvPr>
            <p:ph type="ftr" sz="quarter" idx="11"/>
          </p:nvPr>
        </p:nvSpPr>
        <p:spPr/>
        <p:txBody>
          <a:bodyPr/>
          <a:lstStyle/>
          <a:p>
            <a:r>
              <a:rPr lang="en-GB" dirty="0"/>
              <a:t>© The Literacy Shed</a:t>
            </a:r>
          </a:p>
        </p:txBody>
      </p:sp>
      <p:sp>
        <p:nvSpPr>
          <p:cNvPr id="6" name="Slide Number Placeholder 5"/>
          <p:cNvSpPr>
            <a:spLocks noGrp="1"/>
          </p:cNvSpPr>
          <p:nvPr>
            <p:ph type="sldNum" sz="quarter" idx="12"/>
          </p:nvPr>
        </p:nvSpPr>
        <p:spPr/>
        <p:txBody>
          <a:bodyPr/>
          <a:lstStyle/>
          <a:p>
            <a:fld id="{D0BD0E76-B364-4BD8-9EDF-33DB8B96F2C1}" type="slidenum">
              <a:rPr lang="en-GB" smtClean="0"/>
              <a:t>‹#›</a:t>
            </a:fld>
            <a:endParaRPr lang="en-GB" dirty="0"/>
          </a:p>
        </p:txBody>
      </p:sp>
    </p:spTree>
    <p:extLst>
      <p:ext uri="{BB962C8B-B14F-4D97-AF65-F5344CB8AC3E}">
        <p14:creationId xmlns:p14="http://schemas.microsoft.com/office/powerpoint/2010/main" val="376975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E346-5223-4480-9B69-22C9045D86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2A1E8B-1857-4634-BFB7-505721D13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AA440A-2231-4CE0-89E8-5B9950FA592E}"/>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5" name="Footer Placeholder 4">
            <a:extLst>
              <a:ext uri="{FF2B5EF4-FFF2-40B4-BE49-F238E27FC236}">
                <a16:creationId xmlns:a16="http://schemas.microsoft.com/office/drawing/2014/main" id="{2E84A54B-327E-435A-89F5-F56AC1DD37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97FBC36-68E1-4E63-92DC-F21F0E1D86A5}"/>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54752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7619-E486-4EE4-BAA2-F7A199D25F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D31D87-E0D6-4026-90C5-486EC8D104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E5E0E6-B67D-4671-A935-CCF7D5D5E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12AC99-2E9D-4CC7-AA7E-174D46EF1B14}"/>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6" name="Footer Placeholder 5">
            <a:extLst>
              <a:ext uri="{FF2B5EF4-FFF2-40B4-BE49-F238E27FC236}">
                <a16:creationId xmlns:a16="http://schemas.microsoft.com/office/drawing/2014/main" id="{8407C5CD-69C2-45A5-A844-B6682D656C3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53D2A38-2BCE-4B63-9338-05D6F77A66DE}"/>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416943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A102-D42F-4400-9BF6-C569C41902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097BAA-A5F8-4E4D-8D7F-CB8C4A9B4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0BCB3-CF5B-42E8-B3A0-97BA14BF0E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C9C0F5-91D9-4123-A8B4-A58684778C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F23E05-8774-4633-A808-247DCEA15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F04BE4-6E92-43FB-A8B5-4F8B462DA297}"/>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8" name="Footer Placeholder 7">
            <a:extLst>
              <a:ext uri="{FF2B5EF4-FFF2-40B4-BE49-F238E27FC236}">
                <a16:creationId xmlns:a16="http://schemas.microsoft.com/office/drawing/2014/main" id="{E7333D4A-2FA5-4461-B5B2-383DD80C19B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B54F88F-0A44-4C83-9359-6A296ED2B709}"/>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143082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8F3D-0FFD-4CFB-8572-F3F8ED1CC4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F315AB-6B49-44F9-ACCF-170DCEAD373C}"/>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4" name="Footer Placeholder 3">
            <a:extLst>
              <a:ext uri="{FF2B5EF4-FFF2-40B4-BE49-F238E27FC236}">
                <a16:creationId xmlns:a16="http://schemas.microsoft.com/office/drawing/2014/main" id="{2829F16B-0C9D-426B-ACD6-088086B86F5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1A91EC2-F71C-4BFA-8372-156A7F13ACCC}"/>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81141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52426-BA17-4DD5-BC24-627BC4D9A1C9}"/>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3" name="Footer Placeholder 2">
            <a:extLst>
              <a:ext uri="{FF2B5EF4-FFF2-40B4-BE49-F238E27FC236}">
                <a16:creationId xmlns:a16="http://schemas.microsoft.com/office/drawing/2014/main" id="{8095F413-237D-4FCC-BA40-763F6AF1A1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1ADE9FA-53AD-44EC-AD8D-FECDE96A854D}"/>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228335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9B37-7216-4599-8E22-CAC91FABC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2196F4-FBF2-4B87-A628-9A873A9FF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F18CA5-E365-4AFF-BE10-52F9391B8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E2FE8-EDBD-46E9-BC51-ADC4ECD74F22}"/>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6" name="Footer Placeholder 5">
            <a:extLst>
              <a:ext uri="{FF2B5EF4-FFF2-40B4-BE49-F238E27FC236}">
                <a16:creationId xmlns:a16="http://schemas.microsoft.com/office/drawing/2014/main" id="{F1F8D7EA-3413-448F-BFCD-9C6FCA18A97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2872E68-15E3-411D-95E2-A9F69C161C06}"/>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345255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2FE6-1EA4-4061-B220-16DEB4E6B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BB0A92-0F46-4FA9-9C0F-F6A023D7F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7A13817-16A3-4A5A-BD3E-03260F127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369B8-4C60-4C4D-875E-9814815D879E}"/>
              </a:ext>
            </a:extLst>
          </p:cNvPr>
          <p:cNvSpPr>
            <a:spLocks noGrp="1"/>
          </p:cNvSpPr>
          <p:nvPr>
            <p:ph type="dt" sz="half" idx="10"/>
          </p:nvPr>
        </p:nvSpPr>
        <p:spPr/>
        <p:txBody>
          <a:bodyPr/>
          <a:lstStyle/>
          <a:p>
            <a:fld id="{F541F3B8-2D81-4242-81A7-1353D76A5432}" type="datetimeFigureOut">
              <a:rPr lang="en-GB" smtClean="0"/>
              <a:t>24/01/2021</a:t>
            </a:fld>
            <a:endParaRPr lang="en-GB" dirty="0"/>
          </a:p>
        </p:txBody>
      </p:sp>
      <p:sp>
        <p:nvSpPr>
          <p:cNvPr id="6" name="Footer Placeholder 5">
            <a:extLst>
              <a:ext uri="{FF2B5EF4-FFF2-40B4-BE49-F238E27FC236}">
                <a16:creationId xmlns:a16="http://schemas.microsoft.com/office/drawing/2014/main" id="{54F655F9-B9FF-41C7-B617-225523FA754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57E015C-0BD7-4C31-B10B-D48F09259601}"/>
              </a:ext>
            </a:extLst>
          </p:cNvPr>
          <p:cNvSpPr>
            <a:spLocks noGrp="1"/>
          </p:cNvSpPr>
          <p:nvPr>
            <p:ph type="sldNum" sz="quarter" idx="12"/>
          </p:nvPr>
        </p:nvSpPr>
        <p:spPr/>
        <p:txBody>
          <a:bodyPr/>
          <a:lstStyle/>
          <a:p>
            <a:fld id="{CA843FFE-02AB-4DD5-9666-0017DA30F5A3}" type="slidenum">
              <a:rPr lang="en-GB" smtClean="0"/>
              <a:t>‹#›</a:t>
            </a:fld>
            <a:endParaRPr lang="en-GB" dirty="0"/>
          </a:p>
        </p:txBody>
      </p:sp>
    </p:spTree>
    <p:extLst>
      <p:ext uri="{BB962C8B-B14F-4D97-AF65-F5344CB8AC3E}">
        <p14:creationId xmlns:p14="http://schemas.microsoft.com/office/powerpoint/2010/main" val="115928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BC1360-A30C-4111-9F3F-F63A811B5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7F4D35-DC49-4C54-89D1-C27C971F4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6B89DA-0698-4A4A-B55B-F5F498886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1F3B8-2D81-4242-81A7-1353D76A5432}" type="datetimeFigureOut">
              <a:rPr lang="en-GB" smtClean="0"/>
              <a:t>24/01/2021</a:t>
            </a:fld>
            <a:endParaRPr lang="en-GB" dirty="0"/>
          </a:p>
        </p:txBody>
      </p:sp>
      <p:sp>
        <p:nvSpPr>
          <p:cNvPr id="5" name="Footer Placeholder 4">
            <a:extLst>
              <a:ext uri="{FF2B5EF4-FFF2-40B4-BE49-F238E27FC236}">
                <a16:creationId xmlns:a16="http://schemas.microsoft.com/office/drawing/2014/main" id="{A72D0532-A6D5-4814-A9F4-41CC335630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FD6B007-CF04-434F-BA94-8369EDFF3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43FFE-02AB-4DD5-9666-0017DA30F5A3}" type="slidenum">
              <a:rPr lang="en-GB" smtClean="0"/>
              <a:t>‹#›</a:t>
            </a:fld>
            <a:endParaRPr lang="en-GB" dirty="0"/>
          </a:p>
        </p:txBody>
      </p:sp>
    </p:spTree>
    <p:extLst>
      <p:ext uri="{BB962C8B-B14F-4D97-AF65-F5344CB8AC3E}">
        <p14:creationId xmlns:p14="http://schemas.microsoft.com/office/powerpoint/2010/main" val="14785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549E7-9D8E-4663-842C-54977F8FB68C}" type="datetime1">
              <a:rPr lang="en-GB" smtClean="0"/>
              <a:t>24/01/2021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 The Literacy Shed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D0E76-B364-4BD8-9EDF-33DB8B96F2C1}" type="slidenum">
              <a:rPr lang="en-GB" smtClean="0"/>
              <a:t>‹#›</a:t>
            </a:fld>
            <a:endParaRPr lang="en-GB" dirty="0"/>
          </a:p>
        </p:txBody>
      </p:sp>
    </p:spTree>
    <p:extLst>
      <p:ext uri="{BB962C8B-B14F-4D97-AF65-F5344CB8AC3E}">
        <p14:creationId xmlns:p14="http://schemas.microsoft.com/office/powerpoint/2010/main" val="1125866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7870-DBF1-4BB0-90C9-0C2B19EC05AF}"/>
              </a:ext>
            </a:extLst>
          </p:cNvPr>
          <p:cNvSpPr>
            <a:spLocks noGrp="1"/>
          </p:cNvSpPr>
          <p:nvPr>
            <p:ph type="ctrTitle"/>
          </p:nvPr>
        </p:nvSpPr>
        <p:spPr>
          <a:xfrm>
            <a:off x="7464614" y="1783959"/>
            <a:ext cx="4087306" cy="2889114"/>
          </a:xfrm>
        </p:spPr>
        <p:txBody>
          <a:bodyPr anchor="b">
            <a:normAutofit/>
          </a:bodyPr>
          <a:lstStyle/>
          <a:p>
            <a:pPr algn="l"/>
            <a:r>
              <a:rPr lang="en-GB" sz="5400">
                <a:latin typeface="OpenDyslexic" panose="00000500000000000000" pitchFamily="50" charset="0"/>
              </a:rPr>
              <a:t>Heracles</a:t>
            </a:r>
          </a:p>
        </p:txBody>
      </p:sp>
      <p:sp>
        <p:nvSpPr>
          <p:cNvPr id="3" name="Subtitle 2">
            <a:extLst>
              <a:ext uri="{FF2B5EF4-FFF2-40B4-BE49-F238E27FC236}">
                <a16:creationId xmlns:a16="http://schemas.microsoft.com/office/drawing/2014/main" id="{430BFCAD-9C42-42AD-BB07-13D02BCFB8CC}"/>
              </a:ext>
            </a:extLst>
          </p:cNvPr>
          <p:cNvSpPr>
            <a:spLocks noGrp="1"/>
          </p:cNvSpPr>
          <p:nvPr>
            <p:ph type="subTitle" idx="1"/>
          </p:nvPr>
        </p:nvSpPr>
        <p:spPr>
          <a:xfrm>
            <a:off x="7464612" y="4750893"/>
            <a:ext cx="4087305" cy="1147863"/>
          </a:xfrm>
        </p:spPr>
        <p:txBody>
          <a:bodyPr anchor="t">
            <a:normAutofit fontScale="92500" lnSpcReduction="20000"/>
          </a:bodyPr>
          <a:lstStyle/>
          <a:p>
            <a:pPr algn="l"/>
            <a:r>
              <a:rPr lang="en-GB" sz="1900">
                <a:latin typeface="OpenDyslexic" panose="00000500000000000000" pitchFamily="50" charset="0"/>
              </a:rPr>
              <a:t>Stage 5</a:t>
            </a:r>
          </a:p>
          <a:p>
            <a:pPr algn="l"/>
            <a:r>
              <a:rPr lang="en-GB" sz="1900">
                <a:latin typeface="OpenDyslexic" panose="00000500000000000000" pitchFamily="50" charset="0"/>
              </a:rPr>
              <a:t>Unit Focus: Ancient Greek Myths</a:t>
            </a:r>
          </a:p>
          <a:p>
            <a:pPr algn="l"/>
            <a:r>
              <a:rPr lang="en-GB" sz="1900">
                <a:latin typeface="OpenDyslexic" panose="00000500000000000000" pitchFamily="50" charset="0"/>
              </a:rPr>
              <a:t>Text Focus: Narrative</a:t>
            </a:r>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AF7D8B83-94A2-7C43-959E-5016FAE91025}"/>
              </a:ext>
            </a:extLst>
          </p:cNvPr>
          <p:cNvPicPr>
            <a:picLocks noChangeAspect="1"/>
          </p:cNvPicPr>
          <p:nvPr/>
        </p:nvPicPr>
        <p:blipFill rotWithShape="1">
          <a:blip r:embed="rId2">
            <a:extLst>
              <a:ext uri="{28A0092B-C50C-407E-A947-70E740481C1C}">
                <a14:useLocalDpi xmlns:a14="http://schemas.microsoft.com/office/drawing/2010/main" val="0"/>
              </a:ext>
            </a:extLst>
          </a:blip>
          <a:srcRect r="2" b="852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Footer Placeholder 3">
            <a:extLst>
              <a:ext uri="{FF2B5EF4-FFF2-40B4-BE49-F238E27FC236}">
                <a16:creationId xmlns:a16="http://schemas.microsoft.com/office/drawing/2014/main" id="{8001305A-C97E-4E4E-98AB-EFB193D00CE0}"/>
              </a:ext>
            </a:extLst>
          </p:cNvPr>
          <p:cNvSpPr>
            <a:spLocks noGrp="1"/>
          </p:cNvSpPr>
          <p:nvPr>
            <p:ph type="ftr" sz="quarter" idx="11"/>
          </p:nvPr>
        </p:nvSpPr>
        <p:spPr>
          <a:xfrm>
            <a:off x="7464612" y="6199631"/>
            <a:ext cx="4087304" cy="365760"/>
          </a:xfrm>
        </p:spPr>
        <p:txBody>
          <a:bodyPr>
            <a:normAutofit/>
          </a:bodyPr>
          <a:lstStyle/>
          <a:p>
            <a:pPr algn="l">
              <a:spcAft>
                <a:spcPts val="600"/>
              </a:spcAft>
            </a:pPr>
            <a:r>
              <a:rPr lang="en-GB" sz="1100">
                <a:solidFill>
                  <a:schemeClr val="tx1">
                    <a:alpha val="80000"/>
                  </a:schemeClr>
                </a:solidFill>
              </a:rPr>
              <a:t>© The Literacy Shed</a:t>
            </a:r>
          </a:p>
        </p:txBody>
      </p:sp>
    </p:spTree>
    <p:extLst>
      <p:ext uri="{BB962C8B-B14F-4D97-AF65-F5344CB8AC3E}">
        <p14:creationId xmlns:p14="http://schemas.microsoft.com/office/powerpoint/2010/main" val="42260032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15BFE6-636D-4F9D-98D2-4D47CA6F5EAC}"/>
              </a:ext>
            </a:extLst>
          </p:cNvPr>
          <p:cNvSpPr txBox="1">
            <a:spLocks/>
          </p:cNvSpPr>
          <p:nvPr/>
        </p:nvSpPr>
        <p:spPr>
          <a:xfrm>
            <a:off x="938104" y="321427"/>
            <a:ext cx="105156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100" b="1" dirty="0">
                <a:solidFill>
                  <a:srgbClr val="C00000"/>
                </a:solidFill>
                <a:latin typeface="OpenDyslexic" panose="00000500000000000000" pitchFamily="50" charset="0"/>
              </a:rPr>
              <a:t>Task 4: Vocabulary Synonyms</a:t>
            </a:r>
            <a:br>
              <a:rPr lang="en-GB" dirty="0">
                <a:latin typeface="OpenDyslexic" panose="00000500000000000000" pitchFamily="50" charset="0"/>
              </a:rPr>
            </a:br>
            <a:endParaRPr lang="en-GB" sz="3100" i="1" dirty="0">
              <a:latin typeface="OpenDyslexic" panose="00000500000000000000" pitchFamily="50" charset="0"/>
            </a:endParaRPr>
          </a:p>
        </p:txBody>
      </p:sp>
      <p:pic>
        <p:nvPicPr>
          <p:cNvPr id="6" name="Picture 5" descr="../../../Desktop/Visual%20Vipers/VIPERS%20images/Screen%20Shot%202017-03-20%20at%2011">
            <a:extLst>
              <a:ext uri="{FF2B5EF4-FFF2-40B4-BE49-F238E27FC236}">
                <a16:creationId xmlns:a16="http://schemas.microsoft.com/office/drawing/2014/main" id="{0CA5CDF1-CEA2-436B-A766-0297B34B76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208" y="461760"/>
            <a:ext cx="920115" cy="767715"/>
          </a:xfrm>
          <a:prstGeom prst="ellipse">
            <a:avLst/>
          </a:prstGeom>
          <a:ln w="63500" cap="rnd">
            <a:solidFill>
              <a:srgbClr val="333333"/>
            </a:solidFill>
          </a:ln>
          <a:effectLst/>
        </p:spPr>
      </p:pic>
      <p:sp>
        <p:nvSpPr>
          <p:cNvPr id="7" name="TextBox 6">
            <a:extLst>
              <a:ext uri="{FF2B5EF4-FFF2-40B4-BE49-F238E27FC236}">
                <a16:creationId xmlns:a16="http://schemas.microsoft.com/office/drawing/2014/main" id="{EABB5324-5FEF-43DF-B5F8-2187085698FD}"/>
              </a:ext>
            </a:extLst>
          </p:cNvPr>
          <p:cNvSpPr txBox="1"/>
          <p:nvPr/>
        </p:nvSpPr>
        <p:spPr>
          <a:xfrm>
            <a:off x="1029544" y="1369808"/>
            <a:ext cx="10833942" cy="3231654"/>
          </a:xfrm>
          <a:prstGeom prst="rect">
            <a:avLst/>
          </a:prstGeom>
          <a:noFill/>
        </p:spPr>
        <p:txBody>
          <a:bodyPr wrap="square" rtlCol="0">
            <a:spAutoFit/>
          </a:bodyPr>
          <a:lstStyle/>
          <a:p>
            <a:r>
              <a:rPr lang="en-GB" sz="2800" dirty="0">
                <a:latin typeface="OpenDyslexic" panose="00000500000000000000" pitchFamily="50" charset="0"/>
              </a:rPr>
              <a:t>Many hunters had tried to kill it, but its skin was </a:t>
            </a:r>
            <a:r>
              <a:rPr lang="en-GB" sz="2800" b="1" i="1" dirty="0">
                <a:latin typeface="OpenDyslexic" panose="00000500000000000000" pitchFamily="50" charset="0"/>
              </a:rPr>
              <a:t>impenetrable</a:t>
            </a:r>
            <a:r>
              <a:rPr lang="en-GB" sz="2800" dirty="0">
                <a:latin typeface="OpenDyslexic" panose="00000500000000000000" pitchFamily="50" charset="0"/>
              </a:rPr>
              <a:t>.</a:t>
            </a:r>
          </a:p>
          <a:p>
            <a:endParaRPr lang="en-GB" sz="2800" dirty="0">
              <a:latin typeface="OpenDyslexic" panose="00000500000000000000" pitchFamily="50" charset="0"/>
            </a:endParaRPr>
          </a:p>
          <a:p>
            <a:r>
              <a:rPr lang="en-GB" sz="2800" dirty="0">
                <a:latin typeface="OpenDyslexic" panose="00000500000000000000" pitchFamily="50" charset="0"/>
              </a:rPr>
              <a:t>What does the word </a:t>
            </a:r>
            <a:r>
              <a:rPr lang="en-GB" sz="2800" b="1" i="1" dirty="0">
                <a:latin typeface="OpenDyslexic" panose="00000500000000000000" pitchFamily="50" charset="0"/>
              </a:rPr>
              <a:t>impenetrable</a:t>
            </a:r>
            <a:r>
              <a:rPr lang="en-GB" sz="2800" dirty="0">
                <a:latin typeface="OpenDyslexic" panose="00000500000000000000" pitchFamily="50" charset="0"/>
              </a:rPr>
              <a:t> mean in this sentence?</a:t>
            </a:r>
          </a:p>
          <a:p>
            <a:r>
              <a:rPr lang="en-GB" sz="2800" dirty="0">
                <a:latin typeface="OpenDyslexic" panose="00000500000000000000" pitchFamily="50" charset="0"/>
              </a:rPr>
              <a:t>Tick </a:t>
            </a:r>
            <a:r>
              <a:rPr lang="en-GB" sz="2800" b="1" dirty="0">
                <a:latin typeface="OpenDyslexic" panose="00000500000000000000" pitchFamily="50" charset="0"/>
              </a:rPr>
              <a:t>one</a:t>
            </a:r>
            <a:r>
              <a:rPr lang="en-GB" sz="2800" dirty="0">
                <a:latin typeface="OpenDyslexic" panose="00000500000000000000" pitchFamily="50" charset="0"/>
              </a:rPr>
              <a:t>. </a:t>
            </a:r>
          </a:p>
          <a:p>
            <a:endParaRPr lang="en-GB" dirty="0"/>
          </a:p>
          <a:p>
            <a:endParaRPr lang="en-GB" dirty="0"/>
          </a:p>
        </p:txBody>
      </p:sp>
      <p:graphicFrame>
        <p:nvGraphicFramePr>
          <p:cNvPr id="8" name="Table 8">
            <a:extLst>
              <a:ext uri="{FF2B5EF4-FFF2-40B4-BE49-F238E27FC236}">
                <a16:creationId xmlns:a16="http://schemas.microsoft.com/office/drawing/2014/main" id="{04AC667F-3D7F-4A74-AD60-7768667B746F}"/>
              </a:ext>
            </a:extLst>
          </p:cNvPr>
          <p:cNvGraphicFramePr>
            <a:graphicFrameLocks noGrp="1"/>
          </p:cNvGraphicFramePr>
          <p:nvPr>
            <p:extLst>
              <p:ext uri="{D42A27DB-BD31-4B8C-83A1-F6EECF244321}">
                <p14:modId xmlns:p14="http://schemas.microsoft.com/office/powerpoint/2010/main" val="4226153566"/>
              </p:ext>
            </p:extLst>
          </p:nvPr>
        </p:nvGraphicFramePr>
        <p:xfrm>
          <a:off x="1165007" y="3907155"/>
          <a:ext cx="9878914" cy="2590800"/>
        </p:xfrm>
        <a:graphic>
          <a:graphicData uri="http://schemas.openxmlformats.org/drawingml/2006/table">
            <a:tbl>
              <a:tblPr firstRow="1" bandRow="1">
                <a:tableStyleId>{00A15C55-8517-42AA-B614-E9B94910E393}</a:tableStyleId>
              </a:tblPr>
              <a:tblGrid>
                <a:gridCol w="6902034">
                  <a:extLst>
                    <a:ext uri="{9D8B030D-6E8A-4147-A177-3AD203B41FA5}">
                      <a16:colId xmlns:a16="http://schemas.microsoft.com/office/drawing/2014/main" val="3965812320"/>
                    </a:ext>
                  </a:extLst>
                </a:gridCol>
                <a:gridCol w="2976880">
                  <a:extLst>
                    <a:ext uri="{9D8B030D-6E8A-4147-A177-3AD203B41FA5}">
                      <a16:colId xmlns:a16="http://schemas.microsoft.com/office/drawing/2014/main" val="4279216053"/>
                    </a:ext>
                  </a:extLst>
                </a:gridCol>
              </a:tblGrid>
              <a:tr h="0">
                <a:tc>
                  <a:txBody>
                    <a:bodyPr/>
                    <a:lstStyle/>
                    <a:p>
                      <a:endParaRPr lang="en-GB" sz="2800" dirty="0">
                        <a:latin typeface="OpenDyslexic" panose="00000500000000000000" pitchFamily="50" charset="0"/>
                      </a:endParaRPr>
                    </a:p>
                  </a:txBody>
                  <a:tcPr/>
                </a:tc>
                <a:tc>
                  <a:txBody>
                    <a:bodyPr/>
                    <a:lstStyle/>
                    <a:p>
                      <a:r>
                        <a:rPr lang="en-GB" sz="2800" dirty="0">
                          <a:latin typeface="OpenDyslexic" panose="00000500000000000000" pitchFamily="50" charset="0"/>
                        </a:rPr>
                        <a:t>Tick one</a:t>
                      </a:r>
                    </a:p>
                  </a:txBody>
                  <a:tcPr/>
                </a:tc>
                <a:extLst>
                  <a:ext uri="{0D108BD9-81ED-4DB2-BD59-A6C34878D82A}">
                    <a16:rowId xmlns:a16="http://schemas.microsoft.com/office/drawing/2014/main" val="1789031775"/>
                  </a:ext>
                </a:extLst>
              </a:tr>
              <a:tr h="370840">
                <a:tc>
                  <a:txBody>
                    <a:bodyPr/>
                    <a:lstStyle/>
                    <a:p>
                      <a:r>
                        <a:rPr lang="en-GB" sz="2800" dirty="0">
                          <a:latin typeface="OpenDyslexic" panose="00000500000000000000" pitchFamily="50" charset="0"/>
                        </a:rPr>
                        <a:t>impassable</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1325509726"/>
                  </a:ext>
                </a:extLst>
              </a:tr>
              <a:tr h="370840">
                <a:tc>
                  <a:txBody>
                    <a:bodyPr/>
                    <a:lstStyle/>
                    <a:p>
                      <a:r>
                        <a:rPr lang="en-GB" sz="2800" dirty="0">
                          <a:latin typeface="OpenDyslexic" panose="00000500000000000000" pitchFamily="50" charset="0"/>
                        </a:rPr>
                        <a:t>soft</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3189523549"/>
                  </a:ext>
                </a:extLst>
              </a:tr>
              <a:tr h="185420">
                <a:tc>
                  <a:txBody>
                    <a:bodyPr/>
                    <a:lstStyle/>
                    <a:p>
                      <a:r>
                        <a:rPr lang="en-GB" sz="2800" dirty="0">
                          <a:latin typeface="OpenDyslexic" panose="00000500000000000000" pitchFamily="50" charset="0"/>
                        </a:rPr>
                        <a:t>close</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356831107"/>
                  </a:ext>
                </a:extLst>
              </a:tr>
              <a:tr h="0">
                <a:tc>
                  <a:txBody>
                    <a:bodyPr/>
                    <a:lstStyle/>
                    <a:p>
                      <a:r>
                        <a:rPr lang="en-GB" sz="2800" dirty="0">
                          <a:latin typeface="OpenDyslexic" panose="00000500000000000000" pitchFamily="50" charset="0"/>
                        </a:rPr>
                        <a:t>insubstantial</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3866693158"/>
                  </a:ext>
                </a:extLst>
              </a:tr>
            </a:tbl>
          </a:graphicData>
        </a:graphic>
      </p:graphicFrame>
      <p:pic>
        <p:nvPicPr>
          <p:cNvPr id="9" name="Graphic 8" descr="Tick">
            <a:extLst>
              <a:ext uri="{FF2B5EF4-FFF2-40B4-BE49-F238E27FC236}">
                <a16:creationId xmlns:a16="http://schemas.microsoft.com/office/drawing/2014/main" id="{B174730B-BE7E-0E41-B59D-11F7B3A657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5920" y="4372862"/>
            <a:ext cx="457200" cy="457200"/>
          </a:xfrm>
          <a:prstGeom prst="rect">
            <a:avLst/>
          </a:prstGeom>
        </p:spPr>
      </p:pic>
    </p:spTree>
    <p:extLst>
      <p:ext uri="{BB962C8B-B14F-4D97-AF65-F5344CB8AC3E}">
        <p14:creationId xmlns:p14="http://schemas.microsoft.com/office/powerpoint/2010/main" val="3562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030F-0C85-4D5A-9162-1F56C6DF29F1}"/>
              </a:ext>
            </a:extLst>
          </p:cNvPr>
          <p:cNvSpPr>
            <a:spLocks noGrp="1"/>
          </p:cNvSpPr>
          <p:nvPr>
            <p:ph type="title"/>
          </p:nvPr>
        </p:nvSpPr>
        <p:spPr>
          <a:xfrm>
            <a:off x="838200" y="903605"/>
            <a:ext cx="10515600" cy="1325563"/>
          </a:xfrm>
        </p:spPr>
        <p:txBody>
          <a:bodyPr>
            <a:normAutofit fontScale="90000"/>
          </a:bodyPr>
          <a:lstStyle/>
          <a:p>
            <a:pPr algn="ctr"/>
            <a:r>
              <a:rPr lang="en-GB" b="1" dirty="0">
                <a:solidFill>
                  <a:srgbClr val="C00000"/>
                </a:solidFill>
                <a:latin typeface="OpenDyslexic" panose="00000500000000000000" pitchFamily="50" charset="0"/>
              </a:rPr>
              <a:t>Task 5: True or false? ANSWERS</a:t>
            </a:r>
            <a:br>
              <a:rPr lang="en-GB" dirty="0">
                <a:solidFill>
                  <a:srgbClr val="C00000"/>
                </a:solidFill>
                <a:latin typeface="OpenDyslexic" panose="00000500000000000000" pitchFamily="50" charset="0"/>
              </a:rPr>
            </a:br>
            <a:br>
              <a:rPr lang="en-GB" dirty="0">
                <a:latin typeface="OpenDyslexic" panose="00000500000000000000" pitchFamily="50" charset="0"/>
              </a:rPr>
            </a:br>
            <a:r>
              <a:rPr lang="en-GB" sz="3100" i="1" dirty="0">
                <a:latin typeface="OpenDyslexic" panose="00000500000000000000" pitchFamily="50" charset="0"/>
              </a:rPr>
              <a:t>Using information from the text, tick one box in each row to show whether  each statement is true or false.</a:t>
            </a:r>
          </a:p>
        </p:txBody>
      </p:sp>
      <p:sp>
        <p:nvSpPr>
          <p:cNvPr id="6" name="Footer Placeholder 5">
            <a:extLst>
              <a:ext uri="{FF2B5EF4-FFF2-40B4-BE49-F238E27FC236}">
                <a16:creationId xmlns:a16="http://schemas.microsoft.com/office/drawing/2014/main" id="{179A5B31-F608-41D5-AC44-282C19B0E8D9}"/>
              </a:ext>
            </a:extLst>
          </p:cNvPr>
          <p:cNvSpPr>
            <a:spLocks noGrp="1"/>
          </p:cNvSpPr>
          <p:nvPr>
            <p:ph type="ftr" sz="quarter" idx="11"/>
          </p:nvPr>
        </p:nvSpPr>
        <p:spPr/>
        <p:txBody>
          <a:bodyPr/>
          <a:lstStyle/>
          <a:p>
            <a:r>
              <a:rPr lang="en-GB" dirty="0"/>
              <a:t>© The Literacy Shed</a:t>
            </a:r>
          </a:p>
        </p:txBody>
      </p:sp>
      <p:pic>
        <p:nvPicPr>
          <p:cNvPr id="7" name="Picture 6" descr="../../../Desktop/Visual%20Vipers/VIPERS%20images/Screen%20Shot%202017-03-20%20at%2011">
            <a:extLst>
              <a:ext uri="{FF2B5EF4-FFF2-40B4-BE49-F238E27FC236}">
                <a16:creationId xmlns:a16="http://schemas.microsoft.com/office/drawing/2014/main" id="{C0EEC15E-553F-4D09-9837-823835346A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 y="325120"/>
            <a:ext cx="1030605" cy="81153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aphicFrame>
        <p:nvGraphicFramePr>
          <p:cNvPr id="3" name="Table 7">
            <a:extLst>
              <a:ext uri="{FF2B5EF4-FFF2-40B4-BE49-F238E27FC236}">
                <a16:creationId xmlns:a16="http://schemas.microsoft.com/office/drawing/2014/main" id="{4D328DDD-A7A9-4A4D-8983-FA7BA9DBEF32}"/>
              </a:ext>
            </a:extLst>
          </p:cNvPr>
          <p:cNvGraphicFramePr>
            <a:graphicFrameLocks noGrp="1"/>
          </p:cNvGraphicFramePr>
          <p:nvPr>
            <p:extLst>
              <p:ext uri="{D42A27DB-BD31-4B8C-83A1-F6EECF244321}">
                <p14:modId xmlns:p14="http://schemas.microsoft.com/office/powerpoint/2010/main" val="2378158624"/>
              </p:ext>
            </p:extLst>
          </p:nvPr>
        </p:nvGraphicFramePr>
        <p:xfrm>
          <a:off x="721360" y="2733040"/>
          <a:ext cx="10607040" cy="3642995"/>
        </p:xfrm>
        <a:graphic>
          <a:graphicData uri="http://schemas.openxmlformats.org/drawingml/2006/table">
            <a:tbl>
              <a:tblPr firstRow="1" bandRow="1">
                <a:tableStyleId>{00A15C55-8517-42AA-B614-E9B94910E393}</a:tableStyleId>
              </a:tblPr>
              <a:tblGrid>
                <a:gridCol w="6112348">
                  <a:extLst>
                    <a:ext uri="{9D8B030D-6E8A-4147-A177-3AD203B41FA5}">
                      <a16:colId xmlns:a16="http://schemas.microsoft.com/office/drawing/2014/main" val="3011569777"/>
                    </a:ext>
                  </a:extLst>
                </a:gridCol>
                <a:gridCol w="2366770">
                  <a:extLst>
                    <a:ext uri="{9D8B030D-6E8A-4147-A177-3AD203B41FA5}">
                      <a16:colId xmlns:a16="http://schemas.microsoft.com/office/drawing/2014/main" val="1475674683"/>
                    </a:ext>
                  </a:extLst>
                </a:gridCol>
                <a:gridCol w="2127922">
                  <a:extLst>
                    <a:ext uri="{9D8B030D-6E8A-4147-A177-3AD203B41FA5}">
                      <a16:colId xmlns:a16="http://schemas.microsoft.com/office/drawing/2014/main" val="1756313162"/>
                    </a:ext>
                  </a:extLst>
                </a:gridCol>
              </a:tblGrid>
              <a:tr h="728599">
                <a:tc>
                  <a:txBody>
                    <a:bodyPr/>
                    <a:lstStyle/>
                    <a:p>
                      <a:r>
                        <a:rPr lang="en-GB" sz="2000" dirty="0">
                          <a:solidFill>
                            <a:schemeClr val="tx1"/>
                          </a:solidFill>
                          <a:latin typeface="OpenDyslexic" panose="00000500000000000000" pitchFamily="50" charset="0"/>
                        </a:rPr>
                        <a:t>STATEMENT</a:t>
                      </a:r>
                    </a:p>
                  </a:txBody>
                  <a:tcPr/>
                </a:tc>
                <a:tc>
                  <a:txBody>
                    <a:bodyPr/>
                    <a:lstStyle/>
                    <a:p>
                      <a:r>
                        <a:rPr lang="en-GB" sz="2000" dirty="0">
                          <a:solidFill>
                            <a:schemeClr val="tx1"/>
                          </a:solidFill>
                          <a:latin typeface="OpenDyslexic" panose="00000500000000000000" pitchFamily="50" charset="0"/>
                        </a:rPr>
                        <a:t>TRUE</a:t>
                      </a:r>
                    </a:p>
                  </a:txBody>
                  <a:tcPr/>
                </a:tc>
                <a:tc>
                  <a:txBody>
                    <a:bodyPr/>
                    <a:lstStyle/>
                    <a:p>
                      <a:r>
                        <a:rPr lang="en-GB" sz="2000" dirty="0">
                          <a:solidFill>
                            <a:schemeClr val="tx1"/>
                          </a:solidFill>
                          <a:latin typeface="OpenDyslexic" panose="00000500000000000000" pitchFamily="50" charset="0"/>
                        </a:rPr>
                        <a:t>FALSE</a:t>
                      </a:r>
                    </a:p>
                  </a:txBody>
                  <a:tcPr/>
                </a:tc>
                <a:extLst>
                  <a:ext uri="{0D108BD9-81ED-4DB2-BD59-A6C34878D82A}">
                    <a16:rowId xmlns:a16="http://schemas.microsoft.com/office/drawing/2014/main" val="2978194303"/>
                  </a:ext>
                </a:extLst>
              </a:tr>
              <a:tr h="728599">
                <a:tc>
                  <a:txBody>
                    <a:bodyPr/>
                    <a:lstStyle/>
                    <a:p>
                      <a:r>
                        <a:rPr lang="en-GB" sz="2000" dirty="0">
                          <a:latin typeface="OpenDyslexic" panose="00000500000000000000" pitchFamily="50" charset="0"/>
                        </a:rPr>
                        <a:t>Heracles’s first task was to bring Hermes the hide of the Nemean lion.</a:t>
                      </a:r>
                      <a:endParaRPr lang="en-GB" sz="2000" dirty="0">
                        <a:solidFill>
                          <a:schemeClr val="tx1"/>
                        </a:solidFill>
                        <a:latin typeface="OpenDyslexic" panose="00000500000000000000" pitchFamily="50" charset="0"/>
                      </a:endParaRPr>
                    </a:p>
                  </a:txBody>
                  <a:tcPr/>
                </a:tc>
                <a:tc>
                  <a:txBody>
                    <a:bodyPr/>
                    <a:lstStyle/>
                    <a:p>
                      <a:endParaRPr lang="en-GB" sz="2000" dirty="0">
                        <a:solidFill>
                          <a:schemeClr val="tx1"/>
                        </a:solidFill>
                        <a:latin typeface="OpenDyslexic" panose="00000500000000000000" pitchFamily="50" charset="0"/>
                      </a:endParaRPr>
                    </a:p>
                  </a:txBody>
                  <a:tcPr/>
                </a:tc>
                <a:tc>
                  <a:txBody>
                    <a:bodyPr/>
                    <a:lstStyle/>
                    <a:p>
                      <a:endParaRPr lang="en-GB" sz="2000" dirty="0">
                        <a:solidFill>
                          <a:schemeClr val="tx1"/>
                        </a:solidFill>
                        <a:latin typeface="OpenDyslexic" panose="00000500000000000000" pitchFamily="50" charset="0"/>
                      </a:endParaRPr>
                    </a:p>
                  </a:txBody>
                  <a:tcPr/>
                </a:tc>
                <a:extLst>
                  <a:ext uri="{0D108BD9-81ED-4DB2-BD59-A6C34878D82A}">
                    <a16:rowId xmlns:a16="http://schemas.microsoft.com/office/drawing/2014/main" val="787435256"/>
                  </a:ext>
                </a:extLst>
              </a:tr>
              <a:tr h="728599">
                <a:tc>
                  <a:txBody>
                    <a:bodyPr/>
                    <a:lstStyle/>
                    <a:p>
                      <a:r>
                        <a:rPr lang="en-GB" sz="2000" dirty="0">
                          <a:latin typeface="OpenDyslexic" panose="00000500000000000000" pitchFamily="50" charset="0"/>
                        </a:rPr>
                        <a:t>The king  ordered Heracles to complete twelve Labours.</a:t>
                      </a:r>
                      <a:endParaRPr lang="en-GB" sz="2000" dirty="0">
                        <a:solidFill>
                          <a:schemeClr val="tx1"/>
                        </a:solidFill>
                        <a:latin typeface="OpenDyslexic" panose="00000500000000000000" pitchFamily="50"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tx1"/>
                        </a:solidFill>
                        <a:latin typeface="OpenDyslexic" panose="00000500000000000000" pitchFamily="50" charset="0"/>
                      </a:endParaRPr>
                    </a:p>
                    <a:p>
                      <a:endParaRPr lang="en-GB" sz="2000" dirty="0">
                        <a:solidFill>
                          <a:schemeClr val="tx1"/>
                        </a:solidFill>
                        <a:latin typeface="OpenDyslexic" panose="00000500000000000000" pitchFamily="50" charset="0"/>
                      </a:endParaRPr>
                    </a:p>
                  </a:txBody>
                  <a:tcPr/>
                </a:tc>
                <a:tc>
                  <a:txBody>
                    <a:bodyPr/>
                    <a:lstStyle/>
                    <a:p>
                      <a:endParaRPr lang="en-GB" sz="2000" dirty="0">
                        <a:solidFill>
                          <a:schemeClr val="tx1"/>
                        </a:solidFill>
                        <a:latin typeface="OpenDyslexic" panose="00000500000000000000" pitchFamily="50" charset="0"/>
                      </a:endParaRPr>
                    </a:p>
                  </a:txBody>
                  <a:tcPr/>
                </a:tc>
                <a:extLst>
                  <a:ext uri="{0D108BD9-81ED-4DB2-BD59-A6C34878D82A}">
                    <a16:rowId xmlns:a16="http://schemas.microsoft.com/office/drawing/2014/main" val="2605260961"/>
                  </a:ext>
                </a:extLst>
              </a:tr>
              <a:tr h="728599">
                <a:tc>
                  <a:txBody>
                    <a:bodyPr/>
                    <a:lstStyle/>
                    <a:p>
                      <a:r>
                        <a:rPr lang="en-GB" sz="2000" dirty="0">
                          <a:solidFill>
                            <a:schemeClr val="tx1"/>
                          </a:solidFill>
                          <a:latin typeface="OpenDyslexic" panose="00000500000000000000" pitchFamily="50" charset="0"/>
                        </a:rPr>
                        <a:t>Heracles choked the grotesque lion to death.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tx1"/>
                        </a:solidFill>
                        <a:latin typeface="OpenDyslexic" panose="00000500000000000000" pitchFamily="50" charset="0"/>
                      </a:endParaRPr>
                    </a:p>
                    <a:p>
                      <a:endParaRPr lang="en-GB" sz="2000" dirty="0">
                        <a:solidFill>
                          <a:schemeClr val="tx1"/>
                        </a:solidFill>
                        <a:latin typeface="OpenDyslexic" panose="00000500000000000000" pitchFamily="50" charset="0"/>
                      </a:endParaRPr>
                    </a:p>
                  </a:txBody>
                  <a:tcPr/>
                </a:tc>
                <a:tc>
                  <a:txBody>
                    <a:bodyPr/>
                    <a:lstStyle/>
                    <a:p>
                      <a:endParaRPr lang="en-GB" sz="2000" dirty="0">
                        <a:solidFill>
                          <a:schemeClr val="tx1"/>
                        </a:solidFill>
                        <a:latin typeface="OpenDyslexic" panose="00000500000000000000" pitchFamily="50" charset="0"/>
                      </a:endParaRPr>
                    </a:p>
                  </a:txBody>
                  <a:tcPr/>
                </a:tc>
                <a:extLst>
                  <a:ext uri="{0D108BD9-81ED-4DB2-BD59-A6C34878D82A}">
                    <a16:rowId xmlns:a16="http://schemas.microsoft.com/office/drawing/2014/main" val="665605944"/>
                  </a:ext>
                </a:extLst>
              </a:tr>
              <a:tr h="728599">
                <a:tc>
                  <a:txBody>
                    <a:bodyPr/>
                    <a:lstStyle/>
                    <a:p>
                      <a:r>
                        <a:rPr lang="en-GB" sz="2000" dirty="0">
                          <a:latin typeface="OpenDyslexic" panose="00000500000000000000" pitchFamily="50" charset="0"/>
                        </a:rPr>
                        <a:t>King Eurystheus was terrified of Heracles.</a:t>
                      </a:r>
                      <a:endParaRPr lang="en-GB" sz="2000" dirty="0">
                        <a:solidFill>
                          <a:schemeClr val="tx1"/>
                        </a:solidFill>
                        <a:latin typeface="OpenDyslexic" panose="00000500000000000000" pitchFamily="50"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tx1"/>
                        </a:solidFill>
                        <a:latin typeface="OpenDyslexic" panose="00000500000000000000" pitchFamily="50" charset="0"/>
                      </a:endParaRPr>
                    </a:p>
                    <a:p>
                      <a:endParaRPr lang="en-GB" sz="2000" dirty="0">
                        <a:solidFill>
                          <a:schemeClr val="tx1"/>
                        </a:solidFill>
                        <a:latin typeface="OpenDyslexic" panose="00000500000000000000" pitchFamily="50" charset="0"/>
                      </a:endParaRPr>
                    </a:p>
                  </a:txBody>
                  <a:tcPr/>
                </a:tc>
                <a:tc>
                  <a:txBody>
                    <a:bodyPr/>
                    <a:lstStyle/>
                    <a:p>
                      <a:endParaRPr lang="en-GB" sz="2000" dirty="0">
                        <a:solidFill>
                          <a:schemeClr val="tx1"/>
                        </a:solidFill>
                        <a:latin typeface="OpenDyslexic" panose="00000500000000000000" pitchFamily="50" charset="0"/>
                      </a:endParaRPr>
                    </a:p>
                  </a:txBody>
                  <a:tcPr/>
                </a:tc>
                <a:extLst>
                  <a:ext uri="{0D108BD9-81ED-4DB2-BD59-A6C34878D82A}">
                    <a16:rowId xmlns:a16="http://schemas.microsoft.com/office/drawing/2014/main" val="2255973932"/>
                  </a:ext>
                </a:extLst>
              </a:tr>
            </a:tbl>
          </a:graphicData>
        </a:graphic>
      </p:graphicFrame>
      <p:pic>
        <p:nvPicPr>
          <p:cNvPr id="8" name="Graphic 7" descr="Tick">
            <a:extLst>
              <a:ext uri="{FF2B5EF4-FFF2-40B4-BE49-F238E27FC236}">
                <a16:creationId xmlns:a16="http://schemas.microsoft.com/office/drawing/2014/main" id="{BC9C900D-F9CB-3743-A02C-4EC5CC272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8400" y="3596958"/>
            <a:ext cx="457200" cy="457200"/>
          </a:xfrm>
          <a:prstGeom prst="rect">
            <a:avLst/>
          </a:prstGeom>
        </p:spPr>
      </p:pic>
      <p:pic>
        <p:nvPicPr>
          <p:cNvPr id="9" name="Graphic 8" descr="Tick">
            <a:extLst>
              <a:ext uri="{FF2B5EF4-FFF2-40B4-BE49-F238E27FC236}">
                <a16:creationId xmlns:a16="http://schemas.microsoft.com/office/drawing/2014/main" id="{1F12CF05-B532-CA42-AEF9-86C458BB47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6200" y="4316095"/>
            <a:ext cx="457200" cy="457200"/>
          </a:xfrm>
          <a:prstGeom prst="rect">
            <a:avLst/>
          </a:prstGeom>
        </p:spPr>
      </p:pic>
      <p:pic>
        <p:nvPicPr>
          <p:cNvPr id="10" name="Graphic 9" descr="Tick">
            <a:extLst>
              <a:ext uri="{FF2B5EF4-FFF2-40B4-BE49-F238E27FC236}">
                <a16:creationId xmlns:a16="http://schemas.microsoft.com/office/drawing/2014/main" id="{52F56EAA-4BCC-5140-9579-AADAACAA6F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6200" y="5048567"/>
            <a:ext cx="457200" cy="457200"/>
          </a:xfrm>
          <a:prstGeom prst="rect">
            <a:avLst/>
          </a:prstGeom>
        </p:spPr>
      </p:pic>
      <p:pic>
        <p:nvPicPr>
          <p:cNvPr id="11" name="Graphic 10" descr="Tick">
            <a:extLst>
              <a:ext uri="{FF2B5EF4-FFF2-40B4-BE49-F238E27FC236}">
                <a16:creationId xmlns:a16="http://schemas.microsoft.com/office/drawing/2014/main" id="{C6284FFC-58BB-C745-86AC-A2B8884630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6200" y="5702458"/>
            <a:ext cx="457200" cy="457200"/>
          </a:xfrm>
          <a:prstGeom prst="rect">
            <a:avLst/>
          </a:prstGeom>
        </p:spPr>
      </p:pic>
    </p:spTree>
    <p:extLst>
      <p:ext uri="{BB962C8B-B14F-4D97-AF65-F5344CB8AC3E}">
        <p14:creationId xmlns:p14="http://schemas.microsoft.com/office/powerpoint/2010/main" val="21972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030F-0C85-4D5A-9162-1F56C6DF29F1}"/>
              </a:ext>
            </a:extLst>
          </p:cNvPr>
          <p:cNvSpPr>
            <a:spLocks noGrp="1"/>
          </p:cNvSpPr>
          <p:nvPr>
            <p:ph type="title"/>
          </p:nvPr>
        </p:nvSpPr>
        <p:spPr>
          <a:xfrm>
            <a:off x="838200" y="705484"/>
            <a:ext cx="10515600" cy="1325563"/>
          </a:xfrm>
        </p:spPr>
        <p:txBody>
          <a:bodyPr>
            <a:normAutofit fontScale="90000"/>
          </a:bodyPr>
          <a:lstStyle/>
          <a:p>
            <a:pPr algn="ctr"/>
            <a:r>
              <a:rPr lang="en-GB" b="1" dirty="0">
                <a:solidFill>
                  <a:srgbClr val="C00000"/>
                </a:solidFill>
                <a:latin typeface="OpenDyslexic" panose="00000500000000000000" pitchFamily="50" charset="0"/>
              </a:rPr>
              <a:t>Task 6: Inference ANSWERS</a:t>
            </a:r>
            <a:br>
              <a:rPr lang="en-GB" dirty="0">
                <a:latin typeface="OpenDyslexic" panose="00000500000000000000" pitchFamily="50" charset="0"/>
              </a:rPr>
            </a:br>
            <a:r>
              <a:rPr lang="en-GB" sz="3100" i="1" dirty="0">
                <a:latin typeface="OpenDyslexic" panose="00000500000000000000" pitchFamily="50" charset="0"/>
              </a:rPr>
              <a:t>Using information from the text, tick one box in each row to show whether each statement is a fact or an opinion.</a:t>
            </a:r>
          </a:p>
        </p:txBody>
      </p:sp>
      <p:sp>
        <p:nvSpPr>
          <p:cNvPr id="6" name="Footer Placeholder 5">
            <a:extLst>
              <a:ext uri="{FF2B5EF4-FFF2-40B4-BE49-F238E27FC236}">
                <a16:creationId xmlns:a16="http://schemas.microsoft.com/office/drawing/2014/main" id="{179A5B31-F608-41D5-AC44-282C19B0E8D9}"/>
              </a:ext>
            </a:extLst>
          </p:cNvPr>
          <p:cNvSpPr>
            <a:spLocks noGrp="1"/>
          </p:cNvSpPr>
          <p:nvPr>
            <p:ph type="ftr" sz="quarter" idx="11"/>
          </p:nvPr>
        </p:nvSpPr>
        <p:spPr/>
        <p:txBody>
          <a:bodyPr/>
          <a:lstStyle/>
          <a:p>
            <a:r>
              <a:rPr lang="en-GB" dirty="0"/>
              <a:t>© The Literacy Shed</a:t>
            </a:r>
          </a:p>
        </p:txBody>
      </p:sp>
      <p:graphicFrame>
        <p:nvGraphicFramePr>
          <p:cNvPr id="3" name="Table 7">
            <a:extLst>
              <a:ext uri="{FF2B5EF4-FFF2-40B4-BE49-F238E27FC236}">
                <a16:creationId xmlns:a16="http://schemas.microsoft.com/office/drawing/2014/main" id="{4D328DDD-A7A9-4A4D-8983-FA7BA9DBEF32}"/>
              </a:ext>
            </a:extLst>
          </p:cNvPr>
          <p:cNvGraphicFramePr>
            <a:graphicFrameLocks noGrp="1"/>
          </p:cNvGraphicFramePr>
          <p:nvPr>
            <p:extLst>
              <p:ext uri="{D42A27DB-BD31-4B8C-83A1-F6EECF244321}">
                <p14:modId xmlns:p14="http://schemas.microsoft.com/office/powerpoint/2010/main" val="798650889"/>
              </p:ext>
            </p:extLst>
          </p:nvPr>
        </p:nvGraphicFramePr>
        <p:xfrm>
          <a:off x="629920" y="2499359"/>
          <a:ext cx="10607040" cy="3764916"/>
        </p:xfrm>
        <a:graphic>
          <a:graphicData uri="http://schemas.openxmlformats.org/drawingml/2006/table">
            <a:tbl>
              <a:tblPr firstRow="1" bandRow="1">
                <a:tableStyleId>{00A15C55-8517-42AA-B614-E9B94910E393}</a:tableStyleId>
              </a:tblPr>
              <a:tblGrid>
                <a:gridCol w="6112348">
                  <a:extLst>
                    <a:ext uri="{9D8B030D-6E8A-4147-A177-3AD203B41FA5}">
                      <a16:colId xmlns:a16="http://schemas.microsoft.com/office/drawing/2014/main" val="3011569777"/>
                    </a:ext>
                  </a:extLst>
                </a:gridCol>
                <a:gridCol w="2366770">
                  <a:extLst>
                    <a:ext uri="{9D8B030D-6E8A-4147-A177-3AD203B41FA5}">
                      <a16:colId xmlns:a16="http://schemas.microsoft.com/office/drawing/2014/main" val="1475674683"/>
                    </a:ext>
                  </a:extLst>
                </a:gridCol>
                <a:gridCol w="2127922">
                  <a:extLst>
                    <a:ext uri="{9D8B030D-6E8A-4147-A177-3AD203B41FA5}">
                      <a16:colId xmlns:a16="http://schemas.microsoft.com/office/drawing/2014/main" val="1756313162"/>
                    </a:ext>
                  </a:extLst>
                </a:gridCol>
              </a:tblGrid>
              <a:tr h="941229">
                <a:tc>
                  <a:txBody>
                    <a:bodyPr/>
                    <a:lstStyle/>
                    <a:p>
                      <a:r>
                        <a:rPr lang="en-GB" sz="2000" dirty="0">
                          <a:solidFill>
                            <a:schemeClr val="tx1"/>
                          </a:solidFill>
                          <a:latin typeface="OpenDyslexic" panose="00000500000000000000" pitchFamily="50" charset="0"/>
                        </a:rPr>
                        <a:t>STATEMENT</a:t>
                      </a:r>
                    </a:p>
                  </a:txBody>
                  <a:tcPr/>
                </a:tc>
                <a:tc>
                  <a:txBody>
                    <a:bodyPr/>
                    <a:lstStyle/>
                    <a:p>
                      <a:r>
                        <a:rPr lang="en-GB" sz="2000" dirty="0">
                          <a:solidFill>
                            <a:schemeClr val="tx1"/>
                          </a:solidFill>
                          <a:latin typeface="OpenDyslexic" panose="00000500000000000000" pitchFamily="50" charset="0"/>
                        </a:rPr>
                        <a:t>FACT</a:t>
                      </a:r>
                    </a:p>
                  </a:txBody>
                  <a:tcPr/>
                </a:tc>
                <a:tc>
                  <a:txBody>
                    <a:bodyPr/>
                    <a:lstStyle/>
                    <a:p>
                      <a:r>
                        <a:rPr lang="en-GB" sz="2000" dirty="0">
                          <a:solidFill>
                            <a:schemeClr val="tx1"/>
                          </a:solidFill>
                          <a:latin typeface="OpenDyslexic" panose="00000500000000000000" pitchFamily="50" charset="0"/>
                        </a:rPr>
                        <a:t>OPINION</a:t>
                      </a:r>
                    </a:p>
                  </a:txBody>
                  <a:tcPr/>
                </a:tc>
                <a:extLst>
                  <a:ext uri="{0D108BD9-81ED-4DB2-BD59-A6C34878D82A}">
                    <a16:rowId xmlns:a16="http://schemas.microsoft.com/office/drawing/2014/main" val="2978194303"/>
                  </a:ext>
                </a:extLst>
              </a:tr>
              <a:tr h="941229">
                <a:tc>
                  <a:txBody>
                    <a:bodyPr/>
                    <a:lstStyle/>
                    <a:p>
                      <a:r>
                        <a:rPr lang="en-GB" sz="2000" dirty="0">
                          <a:solidFill>
                            <a:schemeClr val="tx1"/>
                          </a:solidFill>
                          <a:latin typeface="OpenDyslexic" panose="00000500000000000000" pitchFamily="50" charset="0"/>
                        </a:rPr>
                        <a:t>Heracles was wrong to kill the lion.</a:t>
                      </a:r>
                    </a:p>
                  </a:txBody>
                  <a:tcPr/>
                </a:tc>
                <a:tc>
                  <a:txBody>
                    <a:bodyPr/>
                    <a:lstStyle/>
                    <a:p>
                      <a:endParaRPr lang="en-GB" sz="2000" dirty="0">
                        <a:solidFill>
                          <a:schemeClr val="tx1"/>
                        </a:solidFill>
                        <a:latin typeface="OpenDyslexic" panose="00000500000000000000" pitchFamily="50"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tx1"/>
                        </a:solidFill>
                        <a:latin typeface="OpenDyslexic" panose="00000500000000000000" pitchFamily="50" charset="0"/>
                      </a:endParaRPr>
                    </a:p>
                    <a:p>
                      <a:endParaRPr lang="en-GB" sz="2000" dirty="0">
                        <a:solidFill>
                          <a:schemeClr val="tx1"/>
                        </a:solidFill>
                        <a:latin typeface="OpenDyslexic" panose="00000500000000000000" pitchFamily="50" charset="0"/>
                      </a:endParaRPr>
                    </a:p>
                  </a:txBody>
                  <a:tcPr/>
                </a:tc>
                <a:extLst>
                  <a:ext uri="{0D108BD9-81ED-4DB2-BD59-A6C34878D82A}">
                    <a16:rowId xmlns:a16="http://schemas.microsoft.com/office/drawing/2014/main" val="787435256"/>
                  </a:ext>
                </a:extLst>
              </a:tr>
              <a:tr h="941229">
                <a:tc>
                  <a:txBody>
                    <a:bodyPr/>
                    <a:lstStyle/>
                    <a:p>
                      <a:r>
                        <a:rPr lang="en-GB" sz="2000" dirty="0">
                          <a:solidFill>
                            <a:schemeClr val="tx1"/>
                          </a:solidFill>
                          <a:latin typeface="OpenDyslexic" panose="00000500000000000000" pitchFamily="50" charset="0"/>
                        </a:rPr>
                        <a:t>Heracles shouldn’t be punished as it is Hera’s fault for sending him mad. </a:t>
                      </a:r>
                    </a:p>
                  </a:txBody>
                  <a:tcPr/>
                </a:tc>
                <a:tc>
                  <a:txBody>
                    <a:bodyPr/>
                    <a:lstStyle/>
                    <a:p>
                      <a:endParaRPr lang="en-GB" sz="2000" dirty="0">
                        <a:solidFill>
                          <a:schemeClr val="tx1"/>
                        </a:solidFill>
                        <a:latin typeface="OpenDyslexic" panose="00000500000000000000" pitchFamily="50"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tx1"/>
                        </a:solidFill>
                        <a:latin typeface="OpenDyslexic" panose="00000500000000000000" pitchFamily="50" charset="0"/>
                      </a:endParaRPr>
                    </a:p>
                  </a:txBody>
                  <a:tcPr/>
                </a:tc>
                <a:extLst>
                  <a:ext uri="{0D108BD9-81ED-4DB2-BD59-A6C34878D82A}">
                    <a16:rowId xmlns:a16="http://schemas.microsoft.com/office/drawing/2014/main" val="2605260961"/>
                  </a:ext>
                </a:extLst>
              </a:tr>
              <a:tr h="941229">
                <a:tc>
                  <a:txBody>
                    <a:bodyPr/>
                    <a:lstStyle/>
                    <a:p>
                      <a:r>
                        <a:rPr lang="en-GB" sz="2000" dirty="0">
                          <a:latin typeface="OpenDyslexic" panose="00000500000000000000" pitchFamily="50" charset="0"/>
                        </a:rPr>
                        <a:t>Heracles agreed with </a:t>
                      </a:r>
                      <a:r>
                        <a:rPr lang="en-GB" sz="2000" dirty="0" err="1">
                          <a:latin typeface="OpenDyslexic" panose="00000500000000000000" pitchFamily="50" charset="0"/>
                        </a:rPr>
                        <a:t>Molorchus</a:t>
                      </a:r>
                      <a:r>
                        <a:rPr lang="en-GB" sz="2000" dirty="0">
                          <a:latin typeface="OpenDyslexic" panose="00000500000000000000" pitchFamily="50" charset="0"/>
                        </a:rPr>
                        <a:t> that they would sacrifice the lion to Zeus. </a:t>
                      </a:r>
                      <a:endParaRPr lang="en-GB" sz="2000" dirty="0">
                        <a:solidFill>
                          <a:schemeClr val="tx1"/>
                        </a:solidFill>
                        <a:latin typeface="OpenDyslexic" panose="00000500000000000000" pitchFamily="50"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tx1"/>
                        </a:solidFill>
                        <a:latin typeface="OpenDyslexic" panose="00000500000000000000" pitchFamily="50" charset="0"/>
                      </a:endParaRPr>
                    </a:p>
                    <a:p>
                      <a:endParaRPr lang="en-GB" sz="2000" dirty="0">
                        <a:solidFill>
                          <a:schemeClr val="tx1"/>
                        </a:solidFill>
                        <a:latin typeface="OpenDyslexic" panose="00000500000000000000" pitchFamily="50" charset="0"/>
                      </a:endParaRPr>
                    </a:p>
                  </a:txBody>
                  <a:tcPr/>
                </a:tc>
                <a:tc>
                  <a:txBody>
                    <a:bodyPr/>
                    <a:lstStyle/>
                    <a:p>
                      <a:endParaRPr lang="en-GB" sz="2000" dirty="0">
                        <a:solidFill>
                          <a:schemeClr val="tx1"/>
                        </a:solidFill>
                        <a:latin typeface="OpenDyslexic" panose="00000500000000000000" pitchFamily="50" charset="0"/>
                      </a:endParaRPr>
                    </a:p>
                  </a:txBody>
                  <a:tcPr/>
                </a:tc>
                <a:extLst>
                  <a:ext uri="{0D108BD9-81ED-4DB2-BD59-A6C34878D82A}">
                    <a16:rowId xmlns:a16="http://schemas.microsoft.com/office/drawing/2014/main" val="665605944"/>
                  </a:ext>
                </a:extLst>
              </a:tr>
            </a:tbl>
          </a:graphicData>
        </a:graphic>
      </p:graphicFrame>
      <p:pic>
        <p:nvPicPr>
          <p:cNvPr id="8" name="Picture 7" descr="../../../Desktop/Visual%20Vipers/VIPERS%20images/Screen%20Shot%202017-03-20%20at%2011">
            <a:extLst>
              <a:ext uri="{FF2B5EF4-FFF2-40B4-BE49-F238E27FC236}">
                <a16:creationId xmlns:a16="http://schemas.microsoft.com/office/drawing/2014/main" id="{D3E6A841-0979-4837-A0C9-F0F14FE5E19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14" y="183197"/>
            <a:ext cx="1034415" cy="82105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Graphic 6" descr="Tick">
            <a:extLst>
              <a:ext uri="{FF2B5EF4-FFF2-40B4-BE49-F238E27FC236}">
                <a16:creationId xmlns:a16="http://schemas.microsoft.com/office/drawing/2014/main" id="{CF1ED104-B9EB-A343-B668-51851173C2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9632" y="3636264"/>
            <a:ext cx="457200" cy="457200"/>
          </a:xfrm>
          <a:prstGeom prst="rect">
            <a:avLst/>
          </a:prstGeom>
        </p:spPr>
      </p:pic>
      <p:pic>
        <p:nvPicPr>
          <p:cNvPr id="9" name="Graphic 8" descr="Tick">
            <a:extLst>
              <a:ext uri="{FF2B5EF4-FFF2-40B4-BE49-F238E27FC236}">
                <a16:creationId xmlns:a16="http://schemas.microsoft.com/office/drawing/2014/main" id="{DC91D405-752D-4045-AB98-D84F886FA8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9632" y="4561776"/>
            <a:ext cx="457200" cy="457200"/>
          </a:xfrm>
          <a:prstGeom prst="rect">
            <a:avLst/>
          </a:prstGeom>
        </p:spPr>
      </p:pic>
      <p:pic>
        <p:nvPicPr>
          <p:cNvPr id="10" name="Graphic 9" descr="Tick">
            <a:extLst>
              <a:ext uri="{FF2B5EF4-FFF2-40B4-BE49-F238E27FC236}">
                <a16:creationId xmlns:a16="http://schemas.microsoft.com/office/drawing/2014/main" id="{B43A9429-A28C-E14E-9B88-0FA6C93B9E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83424" y="5624513"/>
            <a:ext cx="457200" cy="457200"/>
          </a:xfrm>
          <a:prstGeom prst="rect">
            <a:avLst/>
          </a:prstGeom>
        </p:spPr>
      </p:pic>
    </p:spTree>
    <p:extLst>
      <p:ext uri="{BB962C8B-B14F-4D97-AF65-F5344CB8AC3E}">
        <p14:creationId xmlns:p14="http://schemas.microsoft.com/office/powerpoint/2010/main" val="240906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F111-5730-4464-AAE9-8293C6090936}"/>
              </a:ext>
            </a:extLst>
          </p:cNvPr>
          <p:cNvSpPr>
            <a:spLocks noGrp="1"/>
          </p:cNvSpPr>
          <p:nvPr>
            <p:ph type="title"/>
          </p:nvPr>
        </p:nvSpPr>
        <p:spPr/>
        <p:txBody>
          <a:bodyPr>
            <a:normAutofit/>
          </a:bodyPr>
          <a:lstStyle/>
          <a:p>
            <a:pPr algn="ctr"/>
            <a:r>
              <a:rPr lang="en-GB" sz="4000" b="1" dirty="0">
                <a:solidFill>
                  <a:srgbClr val="C00000"/>
                </a:solidFill>
                <a:latin typeface="OpenDyslexic" panose="00000500000000000000" pitchFamily="50" charset="0"/>
              </a:rPr>
              <a:t>Task 7: Justify ideas</a:t>
            </a:r>
          </a:p>
        </p:txBody>
      </p:sp>
      <p:sp>
        <p:nvSpPr>
          <p:cNvPr id="3" name="Content Placeholder 2">
            <a:extLst>
              <a:ext uri="{FF2B5EF4-FFF2-40B4-BE49-F238E27FC236}">
                <a16:creationId xmlns:a16="http://schemas.microsoft.com/office/drawing/2014/main" id="{67ABE6D8-8EFF-403F-AFFF-93118C174D5B}"/>
              </a:ext>
            </a:extLst>
          </p:cNvPr>
          <p:cNvSpPr>
            <a:spLocks noGrp="1"/>
          </p:cNvSpPr>
          <p:nvPr>
            <p:ph idx="1"/>
          </p:nvPr>
        </p:nvSpPr>
        <p:spPr>
          <a:xfrm>
            <a:off x="1214120" y="1564166"/>
            <a:ext cx="10642600" cy="4351338"/>
          </a:xfrm>
          <a:solidFill>
            <a:srgbClr val="FFFFFF"/>
          </a:solidFill>
        </p:spPr>
        <p:txBody>
          <a:bodyPr/>
          <a:lstStyle/>
          <a:p>
            <a:pPr marL="0" indent="0">
              <a:buNone/>
            </a:pPr>
            <a:r>
              <a:rPr lang="en-GB" dirty="0">
                <a:latin typeface="OpenDyslexic" panose="00000500000000000000" pitchFamily="50" charset="0"/>
              </a:rPr>
              <a:t>Complete these sentences using ideas from the text and your own opinions!</a:t>
            </a:r>
          </a:p>
          <a:p>
            <a:pPr marL="0" indent="0">
              <a:buNone/>
            </a:pPr>
            <a:endParaRPr lang="en-GB" dirty="0">
              <a:latin typeface="OpenDyslexic" panose="00000500000000000000" pitchFamily="50" charset="0"/>
            </a:endParaRPr>
          </a:p>
          <a:p>
            <a:pPr marL="0" indent="0">
              <a:buNone/>
            </a:pPr>
            <a:r>
              <a:rPr lang="en-GB" i="1" dirty="0">
                <a:latin typeface="OpenDyslexic" panose="00000500000000000000" pitchFamily="50" charset="0"/>
              </a:rPr>
              <a:t>Heracles is brave because…</a:t>
            </a:r>
          </a:p>
          <a:p>
            <a:pPr marL="0" indent="0">
              <a:buNone/>
            </a:pPr>
            <a:r>
              <a:rPr lang="en-GB" i="1" dirty="0">
                <a:latin typeface="OpenDyslexic" panose="00000500000000000000" pitchFamily="50" charset="0"/>
              </a:rPr>
              <a:t>Heracles is brave, but…</a:t>
            </a:r>
          </a:p>
          <a:p>
            <a:pPr marL="0" indent="0">
              <a:buNone/>
            </a:pPr>
            <a:r>
              <a:rPr lang="en-GB" i="1" dirty="0">
                <a:latin typeface="OpenDyslexic" panose="00000500000000000000" pitchFamily="50" charset="0"/>
              </a:rPr>
              <a:t>Heracles is brave, so…</a:t>
            </a:r>
          </a:p>
          <a:p>
            <a:pPr marL="0" indent="0">
              <a:buNone/>
            </a:pPr>
            <a:endParaRPr lang="en-GB" i="1" dirty="0">
              <a:latin typeface="OpenDyslexic" panose="00000500000000000000" pitchFamily="50" charset="0"/>
            </a:endParaRPr>
          </a:p>
        </p:txBody>
      </p:sp>
      <p:sp>
        <p:nvSpPr>
          <p:cNvPr id="7" name="Footer Placeholder 6">
            <a:extLst>
              <a:ext uri="{FF2B5EF4-FFF2-40B4-BE49-F238E27FC236}">
                <a16:creationId xmlns:a16="http://schemas.microsoft.com/office/drawing/2014/main" id="{F10BB590-3726-42F5-87E1-669FF14803C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The Literacy Shed</a:t>
            </a:r>
          </a:p>
        </p:txBody>
      </p:sp>
      <p:pic>
        <p:nvPicPr>
          <p:cNvPr id="11" name="Picture 10" descr="../../../Desktop/Visual%20Vipers/VIPERS%20images/Screen%20Shot%202017-03-20%20at%2011">
            <a:extLst>
              <a:ext uri="{FF2B5EF4-FFF2-40B4-BE49-F238E27FC236}">
                <a16:creationId xmlns:a16="http://schemas.microsoft.com/office/drawing/2014/main" id="{D50CB3BC-9168-477E-902D-2E12A27082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080" y="515383"/>
            <a:ext cx="1059815" cy="8343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CAEDD9CB-38F5-4BEB-BDAD-FABB05A69D04}"/>
              </a:ext>
            </a:extLst>
          </p:cNvPr>
          <p:cNvPicPr>
            <a:picLocks noChangeAspect="1"/>
          </p:cNvPicPr>
          <p:nvPr/>
        </p:nvPicPr>
        <p:blipFill>
          <a:blip r:embed="rId4"/>
          <a:stretch>
            <a:fillRect/>
          </a:stretch>
        </p:blipFill>
        <p:spPr>
          <a:xfrm>
            <a:off x="0" y="4866640"/>
            <a:ext cx="12192000" cy="1981200"/>
          </a:xfrm>
          <a:prstGeom prst="rect">
            <a:avLst/>
          </a:prstGeom>
        </p:spPr>
      </p:pic>
    </p:spTree>
    <p:extLst>
      <p:ext uri="{BB962C8B-B14F-4D97-AF65-F5344CB8AC3E}">
        <p14:creationId xmlns:p14="http://schemas.microsoft.com/office/powerpoint/2010/main" val="1145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8B87-3268-4DAB-ABC5-75021697FDD1}"/>
              </a:ext>
            </a:extLst>
          </p:cNvPr>
          <p:cNvSpPr>
            <a:spLocks noGrp="1"/>
          </p:cNvSpPr>
          <p:nvPr>
            <p:ph type="title"/>
          </p:nvPr>
        </p:nvSpPr>
        <p:spPr/>
        <p:txBody>
          <a:bodyPr>
            <a:normAutofit/>
          </a:bodyPr>
          <a:lstStyle/>
          <a:p>
            <a:pPr algn="ctr"/>
            <a:r>
              <a:rPr lang="en-GB" sz="4000" b="1" dirty="0">
                <a:solidFill>
                  <a:srgbClr val="C00000"/>
                </a:solidFill>
                <a:latin typeface="OpenDyslexic" panose="00000500000000000000" pitchFamily="50" charset="0"/>
              </a:rPr>
              <a:t>You have reached the end of the lesson!</a:t>
            </a:r>
          </a:p>
        </p:txBody>
      </p:sp>
      <p:sp>
        <p:nvSpPr>
          <p:cNvPr id="3" name="Content Placeholder 2">
            <a:extLst>
              <a:ext uri="{FF2B5EF4-FFF2-40B4-BE49-F238E27FC236}">
                <a16:creationId xmlns:a16="http://schemas.microsoft.com/office/drawing/2014/main" id="{AAD89811-F311-4D9C-B01E-B0405AA0F3DD}"/>
              </a:ext>
            </a:extLst>
          </p:cNvPr>
          <p:cNvSpPr>
            <a:spLocks noGrp="1"/>
          </p:cNvSpPr>
          <p:nvPr>
            <p:ph idx="1"/>
          </p:nvPr>
        </p:nvSpPr>
        <p:spPr>
          <a:xfrm>
            <a:off x="939800" y="1812608"/>
            <a:ext cx="10515600" cy="2994025"/>
          </a:xfrm>
          <a:solidFill>
            <a:schemeClr val="bg1"/>
          </a:solidFill>
        </p:spPr>
        <p:txBody>
          <a:bodyPr/>
          <a:lstStyle/>
          <a:p>
            <a:pPr marL="0" indent="0">
              <a:buNone/>
            </a:pPr>
            <a:r>
              <a:rPr lang="en-GB" dirty="0">
                <a:latin typeface="OpenDyslexic" panose="00000500000000000000" pitchFamily="50" charset="0"/>
              </a:rPr>
              <a:t>Describe Heracles in one word.</a:t>
            </a:r>
          </a:p>
          <a:p>
            <a:pPr marL="0" indent="0">
              <a:buNone/>
            </a:pPr>
            <a:endParaRPr lang="en-GB" dirty="0">
              <a:latin typeface="OpenDyslexic" panose="00000500000000000000" pitchFamily="50" charset="0"/>
            </a:endParaRPr>
          </a:p>
          <a:p>
            <a:pPr marL="0" indent="0">
              <a:buNone/>
            </a:pPr>
            <a:r>
              <a:rPr lang="en-GB" dirty="0">
                <a:latin typeface="OpenDyslexic" panose="00000500000000000000" pitchFamily="50" charset="0"/>
              </a:rPr>
              <a:t>Summarise the story in six sentences.</a:t>
            </a:r>
          </a:p>
          <a:p>
            <a:pPr marL="0" indent="0">
              <a:buNone/>
            </a:pPr>
            <a:endParaRPr lang="en-GB" dirty="0">
              <a:latin typeface="OpenDyslexic" panose="00000500000000000000" pitchFamily="50" charset="0"/>
            </a:endParaRPr>
          </a:p>
          <a:p>
            <a:pPr marL="0" indent="0">
              <a:buNone/>
            </a:pPr>
            <a:r>
              <a:rPr lang="en-GB" dirty="0">
                <a:latin typeface="OpenDyslexic" panose="00000500000000000000" pitchFamily="50" charset="0"/>
              </a:rPr>
              <a:t>Compare this story with the modern version in the Stage 4 section! How are they similar and different? </a:t>
            </a:r>
          </a:p>
        </p:txBody>
      </p:sp>
      <p:sp>
        <p:nvSpPr>
          <p:cNvPr id="5" name="Footer Placeholder 4">
            <a:extLst>
              <a:ext uri="{FF2B5EF4-FFF2-40B4-BE49-F238E27FC236}">
                <a16:creationId xmlns:a16="http://schemas.microsoft.com/office/drawing/2014/main" id="{C5FFA677-1E14-42B5-8A9A-7DA607427788}"/>
              </a:ext>
            </a:extLst>
          </p:cNvPr>
          <p:cNvSpPr>
            <a:spLocks noGrp="1"/>
          </p:cNvSpPr>
          <p:nvPr>
            <p:ph type="ftr" sz="quarter" idx="11"/>
          </p:nvPr>
        </p:nvSpPr>
        <p:spPr/>
        <p:txBody>
          <a:bodyPr/>
          <a:lstStyle/>
          <a:p>
            <a:r>
              <a:rPr lang="en-GB" dirty="0"/>
              <a:t>© The Literacy Shed</a:t>
            </a:r>
          </a:p>
        </p:txBody>
      </p:sp>
      <p:pic>
        <p:nvPicPr>
          <p:cNvPr id="10" name="Picture 9" descr="../../../Desktop/Visual%20Vipers/VIPERS%20images/Screen%20Shot%202017-03-20%20at%2011">
            <a:extLst>
              <a:ext uri="{FF2B5EF4-FFF2-40B4-BE49-F238E27FC236}">
                <a16:creationId xmlns:a16="http://schemas.microsoft.com/office/drawing/2014/main" id="{F909043B-C894-4915-AE22-1D6A34465A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67" y="295752"/>
            <a:ext cx="977265" cy="8026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45C8F943-7F31-4B3D-8FC8-0680C91338D6}"/>
              </a:ext>
            </a:extLst>
          </p:cNvPr>
          <p:cNvPicPr>
            <a:picLocks noChangeAspect="1"/>
          </p:cNvPicPr>
          <p:nvPr/>
        </p:nvPicPr>
        <p:blipFill>
          <a:blip r:embed="rId4"/>
          <a:stretch>
            <a:fillRect/>
          </a:stretch>
        </p:blipFill>
        <p:spPr>
          <a:xfrm>
            <a:off x="10160" y="4876800"/>
            <a:ext cx="12192000" cy="1981200"/>
          </a:xfrm>
          <a:prstGeom prst="rect">
            <a:avLst/>
          </a:prstGeom>
        </p:spPr>
      </p:pic>
    </p:spTree>
    <p:extLst>
      <p:ext uri="{BB962C8B-B14F-4D97-AF65-F5344CB8AC3E}">
        <p14:creationId xmlns:p14="http://schemas.microsoft.com/office/powerpoint/2010/main" val="28163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5B17-BECE-4899-BD41-A7A40E178064}"/>
              </a:ext>
            </a:extLst>
          </p:cNvPr>
          <p:cNvSpPr>
            <a:spLocks noGrp="1"/>
          </p:cNvSpPr>
          <p:nvPr>
            <p:ph type="title"/>
          </p:nvPr>
        </p:nvSpPr>
        <p:spPr>
          <a:xfrm>
            <a:off x="955038" y="1932385"/>
            <a:ext cx="10515600" cy="1325563"/>
          </a:xfrm>
        </p:spPr>
        <p:txBody>
          <a:bodyPr>
            <a:normAutofit/>
          </a:bodyPr>
          <a:lstStyle/>
          <a:p>
            <a:pPr algn="ctr"/>
            <a:r>
              <a:rPr lang="en-GB" sz="4000" dirty="0">
                <a:solidFill>
                  <a:srgbClr val="C00000"/>
                </a:solidFill>
                <a:latin typeface="OpenDyslexic" panose="00000500000000000000" pitchFamily="50" charset="0"/>
              </a:rPr>
              <a:t>Today we are learning to…</a:t>
            </a:r>
          </a:p>
        </p:txBody>
      </p:sp>
      <p:sp>
        <p:nvSpPr>
          <p:cNvPr id="3" name="Content Placeholder 2">
            <a:extLst>
              <a:ext uri="{FF2B5EF4-FFF2-40B4-BE49-F238E27FC236}">
                <a16:creationId xmlns:a16="http://schemas.microsoft.com/office/drawing/2014/main" id="{F211BE71-2DAD-4F77-A4DD-CCB64CB34C8B}"/>
              </a:ext>
            </a:extLst>
          </p:cNvPr>
          <p:cNvSpPr>
            <a:spLocks noGrp="1"/>
          </p:cNvSpPr>
          <p:nvPr>
            <p:ph idx="1"/>
          </p:nvPr>
        </p:nvSpPr>
        <p:spPr>
          <a:xfrm>
            <a:off x="1531620" y="2673587"/>
            <a:ext cx="10515600" cy="4351338"/>
          </a:xfrm>
        </p:spPr>
        <p:txBody>
          <a:bodyPr/>
          <a:lstStyle/>
          <a:p>
            <a:endParaRPr lang="en-GB" dirty="0"/>
          </a:p>
          <a:p>
            <a:pPr marL="0" indent="0">
              <a:buNone/>
            </a:pPr>
            <a:r>
              <a:rPr lang="en-GB" dirty="0">
                <a:latin typeface="OpenDyslexic" panose="00000500000000000000" pitchFamily="50" charset="0"/>
              </a:rPr>
              <a:t>identify new words when you read and discuss their meaning in context</a:t>
            </a:r>
          </a:p>
          <a:p>
            <a:pPr marL="0" indent="0">
              <a:buNone/>
            </a:pPr>
            <a:br>
              <a:rPr lang="en-GB" dirty="0">
                <a:latin typeface="OpenDyslexic" panose="00000500000000000000" pitchFamily="50" charset="0"/>
              </a:rPr>
            </a:br>
            <a:r>
              <a:rPr lang="en-GB" dirty="0">
                <a:latin typeface="OpenDyslexic" panose="00000500000000000000" pitchFamily="50" charset="0"/>
              </a:rPr>
              <a:t>explain and justify using evidence from the text</a:t>
            </a:r>
          </a:p>
          <a:p>
            <a:pPr marL="0" indent="0">
              <a:buNone/>
            </a:pPr>
            <a:endParaRPr lang="en-GB" dirty="0">
              <a:latin typeface="OpenDyslexic" panose="00000500000000000000" pitchFamily="50" charset="0"/>
            </a:endParaRPr>
          </a:p>
          <a:p>
            <a:pPr marL="0" indent="0">
              <a:buNone/>
            </a:pPr>
            <a:r>
              <a:rPr lang="en-GB" dirty="0">
                <a:latin typeface="OpenDyslexic" panose="00000500000000000000" pitchFamily="50" charset="0"/>
              </a:rPr>
              <a:t>retrieve simple facts</a:t>
            </a:r>
          </a:p>
        </p:txBody>
      </p:sp>
      <p:pic>
        <p:nvPicPr>
          <p:cNvPr id="7" name="Picture 6" descr="../../../Desktop/Visual%20Vipers/VIPERS%20images/Screen%20Shot%202017-03-20%20at%2011">
            <a:extLst>
              <a:ext uri="{FF2B5EF4-FFF2-40B4-BE49-F238E27FC236}">
                <a16:creationId xmlns:a16="http://schemas.microsoft.com/office/drawing/2014/main" id="{ECF45050-602A-450E-9E07-C60638E2657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4" y="3106896"/>
            <a:ext cx="920115" cy="767715"/>
          </a:xfrm>
          <a:prstGeom prst="ellipse">
            <a:avLst/>
          </a:prstGeom>
          <a:ln w="63500" cap="rnd">
            <a:solidFill>
              <a:srgbClr val="333333"/>
            </a:solidFill>
          </a:ln>
          <a:effectLst/>
        </p:spPr>
      </p:pic>
      <p:sp>
        <p:nvSpPr>
          <p:cNvPr id="4" name="Footer Placeholder 3">
            <a:extLst>
              <a:ext uri="{FF2B5EF4-FFF2-40B4-BE49-F238E27FC236}">
                <a16:creationId xmlns:a16="http://schemas.microsoft.com/office/drawing/2014/main" id="{125576E6-1223-41E2-A4F7-CD0B764E8545}"/>
              </a:ext>
            </a:extLst>
          </p:cNvPr>
          <p:cNvSpPr>
            <a:spLocks noGrp="1"/>
          </p:cNvSpPr>
          <p:nvPr>
            <p:ph type="ftr" sz="quarter" idx="11"/>
          </p:nvPr>
        </p:nvSpPr>
        <p:spPr/>
        <p:txBody>
          <a:bodyPr/>
          <a:lstStyle/>
          <a:p>
            <a:r>
              <a:rPr lang="en-GB" dirty="0"/>
              <a:t>© The Literacy Shed</a:t>
            </a:r>
          </a:p>
        </p:txBody>
      </p:sp>
      <p:pic>
        <p:nvPicPr>
          <p:cNvPr id="11" name="Picture 10" descr="../../../Desktop/Visual%20Vipers/VIPERS%20images/Screen%20Shot%202017-03-20%20at%2011">
            <a:extLst>
              <a:ext uri="{FF2B5EF4-FFF2-40B4-BE49-F238E27FC236}">
                <a16:creationId xmlns:a16="http://schemas.microsoft.com/office/drawing/2014/main" id="{954DF670-8B95-4A40-913A-1EB5549C8D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14" y="5460653"/>
            <a:ext cx="1030605" cy="81153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descr="../../../Desktop/Visual%20Vipers/VIPERS%20images/Screen%20Shot%202017-03-20%20at%2011">
            <a:extLst>
              <a:ext uri="{FF2B5EF4-FFF2-40B4-BE49-F238E27FC236}">
                <a16:creationId xmlns:a16="http://schemas.microsoft.com/office/drawing/2014/main" id="{3719FCDA-2320-4FAA-AA08-EAE1DEC6CB2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3" y="4262833"/>
            <a:ext cx="1059815" cy="8343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941E1C70-18E1-4148-9F46-808D0932CA69}"/>
              </a:ext>
            </a:extLst>
          </p:cNvPr>
          <p:cNvPicPr>
            <a:picLocks noChangeAspect="1"/>
          </p:cNvPicPr>
          <p:nvPr/>
        </p:nvPicPr>
        <p:blipFill>
          <a:blip r:embed="rId5"/>
          <a:stretch>
            <a:fillRect/>
          </a:stretch>
        </p:blipFill>
        <p:spPr>
          <a:xfrm>
            <a:off x="0" y="0"/>
            <a:ext cx="12192000" cy="1981200"/>
          </a:xfrm>
          <a:prstGeom prst="rect">
            <a:avLst/>
          </a:prstGeom>
        </p:spPr>
      </p:pic>
    </p:spTree>
    <p:extLst>
      <p:ext uri="{BB962C8B-B14F-4D97-AF65-F5344CB8AC3E}">
        <p14:creationId xmlns:p14="http://schemas.microsoft.com/office/powerpoint/2010/main" val="31659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26A0-7584-4C54-ACD0-BC5860730FE8}"/>
              </a:ext>
            </a:extLst>
          </p:cNvPr>
          <p:cNvSpPr>
            <a:spLocks noGrp="1"/>
          </p:cNvSpPr>
          <p:nvPr>
            <p:ph type="title"/>
          </p:nvPr>
        </p:nvSpPr>
        <p:spPr>
          <a:xfrm>
            <a:off x="586740" y="222885"/>
            <a:ext cx="11018520" cy="1325563"/>
          </a:xfrm>
        </p:spPr>
        <p:txBody>
          <a:bodyPr>
            <a:normAutofit/>
          </a:bodyPr>
          <a:lstStyle/>
          <a:p>
            <a:pPr algn="ctr"/>
            <a:r>
              <a:rPr lang="en-GB" sz="4000" b="1" dirty="0">
                <a:solidFill>
                  <a:srgbClr val="C00000"/>
                </a:solidFill>
                <a:latin typeface="OpenDyslexic" panose="00000500000000000000" pitchFamily="50" charset="0"/>
              </a:rPr>
              <a:t>Task 1: Read ‘Heracles’ in pairs </a:t>
            </a:r>
          </a:p>
        </p:txBody>
      </p:sp>
      <p:sp>
        <p:nvSpPr>
          <p:cNvPr id="3" name="Content Placeholder 2">
            <a:extLst>
              <a:ext uri="{FF2B5EF4-FFF2-40B4-BE49-F238E27FC236}">
                <a16:creationId xmlns:a16="http://schemas.microsoft.com/office/drawing/2014/main" id="{5CB67177-E924-4CA7-90DD-563D35B007D3}"/>
              </a:ext>
            </a:extLst>
          </p:cNvPr>
          <p:cNvSpPr>
            <a:spLocks noGrp="1"/>
          </p:cNvSpPr>
          <p:nvPr>
            <p:ph idx="1"/>
          </p:nvPr>
        </p:nvSpPr>
        <p:spPr/>
        <p:txBody>
          <a:bodyPr>
            <a:normAutofit/>
          </a:bodyPr>
          <a:lstStyle/>
          <a:p>
            <a:pPr marL="0" indent="0" algn="ctr">
              <a:buNone/>
            </a:pPr>
            <a:r>
              <a:rPr lang="en-GB" sz="3000" b="1" i="1" dirty="0">
                <a:latin typeface="OpenDyslexic" panose="00000500000000000000" pitchFamily="50" charset="0"/>
              </a:rPr>
              <a:t>While you are reading, you may wish to:</a:t>
            </a:r>
          </a:p>
          <a:p>
            <a:endParaRPr lang="en-GB" dirty="0">
              <a:latin typeface="OpenDyslexic" panose="00000500000000000000" pitchFamily="50" charset="0"/>
            </a:endParaRPr>
          </a:p>
          <a:p>
            <a:r>
              <a:rPr lang="en-GB" dirty="0">
                <a:latin typeface="OpenDyslexic" panose="00000500000000000000" pitchFamily="50" charset="0"/>
              </a:rPr>
              <a:t>Underline and identify any new, unknown words</a:t>
            </a:r>
          </a:p>
          <a:p>
            <a:r>
              <a:rPr lang="en-GB" dirty="0">
                <a:latin typeface="OpenDyslexic" panose="00000500000000000000" pitchFamily="50" charset="0"/>
              </a:rPr>
              <a:t>Underline any main characters and events</a:t>
            </a:r>
          </a:p>
          <a:p>
            <a:endParaRPr lang="en-GB" dirty="0">
              <a:latin typeface="OpenDyslexic" panose="00000500000000000000" pitchFamily="50" charset="0"/>
            </a:endParaRPr>
          </a:p>
          <a:p>
            <a:pPr marL="0" indent="0" algn="ctr">
              <a:buNone/>
            </a:pPr>
            <a:r>
              <a:rPr lang="en-GB" b="1" i="1" dirty="0">
                <a:latin typeface="OpenDyslexic" panose="00000500000000000000" pitchFamily="50" charset="0"/>
              </a:rPr>
              <a:t>Challenge:</a:t>
            </a:r>
          </a:p>
          <a:p>
            <a:pPr marL="0" indent="0" algn="ctr">
              <a:buNone/>
            </a:pPr>
            <a:r>
              <a:rPr lang="en-GB" dirty="0">
                <a:solidFill>
                  <a:srgbClr val="C00000"/>
                </a:solidFill>
                <a:latin typeface="OpenDyslexic" panose="00000500000000000000" pitchFamily="50" charset="0"/>
              </a:rPr>
              <a:t>Describe King Eurystheus in one word and explain your word choice.</a:t>
            </a:r>
            <a:endParaRPr lang="en-GB" b="1" dirty="0">
              <a:solidFill>
                <a:srgbClr val="C00000"/>
              </a:solidFill>
              <a:latin typeface="OpenDyslexic" panose="00000500000000000000" pitchFamily="50" charset="0"/>
            </a:endParaRPr>
          </a:p>
          <a:p>
            <a:pPr algn="ctr"/>
            <a:endParaRPr lang="en-GB" dirty="0">
              <a:solidFill>
                <a:schemeClr val="accent2">
                  <a:lumMod val="75000"/>
                </a:schemeClr>
              </a:solidFill>
              <a:latin typeface="OpenDyslexic" panose="00000500000000000000" pitchFamily="50" charset="0"/>
            </a:endParaRPr>
          </a:p>
        </p:txBody>
      </p:sp>
      <p:sp>
        <p:nvSpPr>
          <p:cNvPr id="5" name="Footer Placeholder 4">
            <a:extLst>
              <a:ext uri="{FF2B5EF4-FFF2-40B4-BE49-F238E27FC236}">
                <a16:creationId xmlns:a16="http://schemas.microsoft.com/office/drawing/2014/main" id="{BD5B826E-BBBE-4E45-9F1B-AB30963CD819}"/>
              </a:ext>
            </a:extLst>
          </p:cNvPr>
          <p:cNvSpPr>
            <a:spLocks noGrp="1"/>
          </p:cNvSpPr>
          <p:nvPr>
            <p:ph type="ftr" sz="quarter" idx="11"/>
          </p:nvPr>
        </p:nvSpPr>
        <p:spPr/>
        <p:txBody>
          <a:bodyPr/>
          <a:lstStyle/>
          <a:p>
            <a:r>
              <a:rPr lang="en-GB" dirty="0"/>
              <a:t>© The Literacy Shed</a:t>
            </a:r>
          </a:p>
        </p:txBody>
      </p:sp>
    </p:spTree>
    <p:extLst>
      <p:ext uri="{BB962C8B-B14F-4D97-AF65-F5344CB8AC3E}">
        <p14:creationId xmlns:p14="http://schemas.microsoft.com/office/powerpoint/2010/main" val="198766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flower&#10;&#10;Description automatically generated">
            <a:extLst>
              <a:ext uri="{FF2B5EF4-FFF2-40B4-BE49-F238E27FC236}">
                <a16:creationId xmlns:a16="http://schemas.microsoft.com/office/drawing/2014/main" id="{9E58FBFF-BEE1-C94C-9730-068BC43CF93F}"/>
              </a:ext>
            </a:extLst>
          </p:cNvPr>
          <p:cNvPicPr>
            <a:picLocks noChangeAspect="1"/>
          </p:cNvPicPr>
          <p:nvPr/>
        </p:nvPicPr>
        <p:blipFill rotWithShape="1">
          <a:blip r:embed="rId3">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C08D04-077F-4556-B639-09544D57B75A}"/>
              </a:ext>
            </a:extLst>
          </p:cNvPr>
          <p:cNvSpPr>
            <a:spLocks noGrp="1"/>
          </p:cNvSpPr>
          <p:nvPr>
            <p:ph type="title"/>
          </p:nvPr>
        </p:nvSpPr>
        <p:spPr>
          <a:xfrm>
            <a:off x="371094" y="1216152"/>
            <a:ext cx="6883146" cy="1069848"/>
          </a:xfrm>
        </p:spPr>
        <p:txBody>
          <a:bodyPr anchor="b">
            <a:noAutofit/>
          </a:bodyPr>
          <a:lstStyle/>
          <a:p>
            <a:r>
              <a:rPr lang="en-GB" sz="2000" b="1" dirty="0">
                <a:latin typeface="OpenDyslexic" panose="00000500000000000000" pitchFamily="50" charset="0"/>
              </a:rPr>
              <a:t>	Task 1: Read ‘Heracles’ as a class</a:t>
            </a:r>
            <a:br>
              <a:rPr lang="en-GB" sz="2000" dirty="0">
                <a:latin typeface="OpenDyslexic" panose="00000500000000000000" pitchFamily="50" charset="0"/>
              </a:rPr>
            </a:br>
            <a:br>
              <a:rPr lang="en-GB" sz="2000" dirty="0">
                <a:latin typeface="OpenDyslexic" panose="00000500000000000000" pitchFamily="50" charset="0"/>
              </a:rPr>
            </a:br>
            <a:r>
              <a:rPr lang="en-GB" sz="2000" b="1" i="1" dirty="0">
                <a:latin typeface="OpenDyslexic" panose="00000500000000000000" pitchFamily="50" charset="0"/>
              </a:rPr>
              <a:t>Read this extract from the text. Think carefully about how to make this ending sound ominous!</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36E4022-0DA0-448E-8833-F5F151E1E1FB}"/>
              </a:ext>
            </a:extLst>
          </p:cNvPr>
          <p:cNvSpPr>
            <a:spLocks noGrp="1"/>
          </p:cNvSpPr>
          <p:nvPr>
            <p:ph idx="1"/>
          </p:nvPr>
        </p:nvSpPr>
        <p:spPr>
          <a:xfrm>
            <a:off x="371094" y="2718054"/>
            <a:ext cx="6127242" cy="3207258"/>
          </a:xfrm>
        </p:spPr>
        <p:style>
          <a:lnRef idx="2">
            <a:schemeClr val="accent2"/>
          </a:lnRef>
          <a:fillRef idx="1">
            <a:schemeClr val="lt1"/>
          </a:fillRef>
          <a:effectRef idx="0">
            <a:schemeClr val="accent2"/>
          </a:effectRef>
          <a:fontRef idx="minor">
            <a:schemeClr val="dk1"/>
          </a:fontRef>
        </p:style>
        <p:txBody>
          <a:bodyPr anchor="t">
            <a:normAutofit/>
          </a:bodyPr>
          <a:lstStyle/>
          <a:p>
            <a:pPr marL="0" indent="0">
              <a:buNone/>
            </a:pPr>
            <a:r>
              <a:rPr lang="en-GB" dirty="0">
                <a:latin typeface="OpenDyslexic" panose="00000500000000000000" pitchFamily="50" charset="0"/>
              </a:rPr>
              <a:t>From that point on, Heracles grew used to receiving the King’s increasingly dangerous demands through his herald. He never did see the king again, but he knew that his labours were only just beginning.</a:t>
            </a:r>
          </a:p>
        </p:txBody>
      </p:sp>
      <p:sp>
        <p:nvSpPr>
          <p:cNvPr id="5" name="Footer Placeholder 4">
            <a:extLst>
              <a:ext uri="{FF2B5EF4-FFF2-40B4-BE49-F238E27FC236}">
                <a16:creationId xmlns:a16="http://schemas.microsoft.com/office/drawing/2014/main" id="{3BD8A84A-9215-4F35-88FE-629137D4E79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solidFill>
                  <a:schemeClr val="tx1">
                    <a:lumMod val="50000"/>
                    <a:lumOff val="50000"/>
                  </a:schemeClr>
                </a:solidFill>
              </a:rPr>
              <a:t>© The Literacy Shed</a:t>
            </a:r>
          </a:p>
        </p:txBody>
      </p:sp>
    </p:spTree>
    <p:extLst>
      <p:ext uri="{BB962C8B-B14F-4D97-AF65-F5344CB8AC3E}">
        <p14:creationId xmlns:p14="http://schemas.microsoft.com/office/powerpoint/2010/main" val="12263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030F-0C85-4D5A-9162-1F56C6DF29F1}"/>
              </a:ext>
            </a:extLst>
          </p:cNvPr>
          <p:cNvSpPr>
            <a:spLocks noGrp="1"/>
          </p:cNvSpPr>
          <p:nvPr>
            <p:ph type="title"/>
          </p:nvPr>
        </p:nvSpPr>
        <p:spPr>
          <a:xfrm>
            <a:off x="838200" y="593725"/>
            <a:ext cx="10515600" cy="1325563"/>
          </a:xfrm>
        </p:spPr>
        <p:txBody>
          <a:bodyPr>
            <a:normAutofit fontScale="90000"/>
          </a:bodyPr>
          <a:lstStyle/>
          <a:p>
            <a:pPr algn="ctr"/>
            <a:r>
              <a:rPr lang="en-GB" b="1" dirty="0">
                <a:solidFill>
                  <a:srgbClr val="C00000"/>
                </a:solidFill>
                <a:latin typeface="OpenDyslexic" panose="00000500000000000000" pitchFamily="50" charset="0"/>
              </a:rPr>
              <a:t>Task 2: Vocabulary Check</a:t>
            </a:r>
            <a:br>
              <a:rPr lang="en-GB" dirty="0">
                <a:latin typeface="OpenDyslexic" panose="00000500000000000000" pitchFamily="50" charset="0"/>
              </a:rPr>
            </a:br>
            <a:br>
              <a:rPr lang="en-GB" dirty="0">
                <a:latin typeface="OpenDyslexic" panose="00000500000000000000" pitchFamily="50" charset="0"/>
              </a:rPr>
            </a:br>
            <a:r>
              <a:rPr lang="en-GB" sz="3100" i="1" dirty="0">
                <a:latin typeface="OpenDyslexic" panose="00000500000000000000" pitchFamily="50" charset="0"/>
              </a:rPr>
              <a:t>Complete this table to show your understanding of these words</a:t>
            </a:r>
          </a:p>
        </p:txBody>
      </p:sp>
      <p:pic>
        <p:nvPicPr>
          <p:cNvPr id="5" name="Picture 4" descr="../../../Desktop/Visual%20Vipers/VIPERS%20images/Screen%20Shot%202017-03-20%20at%2011">
            <a:extLst>
              <a:ext uri="{FF2B5EF4-FFF2-40B4-BE49-F238E27FC236}">
                <a16:creationId xmlns:a16="http://schemas.microsoft.com/office/drawing/2014/main" id="{792E8594-AC93-4F2D-B6B7-508F5FC3937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6447" y="410961"/>
            <a:ext cx="920115" cy="767715"/>
          </a:xfrm>
          <a:prstGeom prst="ellipse">
            <a:avLst/>
          </a:prstGeom>
          <a:ln w="63500" cap="rnd">
            <a:solidFill>
              <a:srgbClr val="333333"/>
            </a:solidFill>
          </a:ln>
          <a:effectLst/>
        </p:spPr>
      </p:pic>
      <p:sp>
        <p:nvSpPr>
          <p:cNvPr id="6" name="Footer Placeholder 5">
            <a:extLst>
              <a:ext uri="{FF2B5EF4-FFF2-40B4-BE49-F238E27FC236}">
                <a16:creationId xmlns:a16="http://schemas.microsoft.com/office/drawing/2014/main" id="{179A5B31-F608-41D5-AC44-282C19B0E8D9}"/>
              </a:ext>
            </a:extLst>
          </p:cNvPr>
          <p:cNvSpPr>
            <a:spLocks noGrp="1"/>
          </p:cNvSpPr>
          <p:nvPr>
            <p:ph type="ftr" sz="quarter" idx="11"/>
          </p:nvPr>
        </p:nvSpPr>
        <p:spPr/>
        <p:txBody>
          <a:bodyPr/>
          <a:lstStyle/>
          <a:p>
            <a:r>
              <a:rPr lang="en-GB" dirty="0"/>
              <a:t>© The Literacy Shed</a:t>
            </a:r>
          </a:p>
        </p:txBody>
      </p:sp>
      <p:graphicFrame>
        <p:nvGraphicFramePr>
          <p:cNvPr id="9" name="Table 9">
            <a:extLst>
              <a:ext uri="{FF2B5EF4-FFF2-40B4-BE49-F238E27FC236}">
                <a16:creationId xmlns:a16="http://schemas.microsoft.com/office/drawing/2014/main" id="{1CDC8856-5849-4079-8C57-F3030F219EEC}"/>
              </a:ext>
            </a:extLst>
          </p:cNvPr>
          <p:cNvGraphicFramePr>
            <a:graphicFrameLocks noGrp="1"/>
          </p:cNvGraphicFramePr>
          <p:nvPr>
            <p:extLst>
              <p:ext uri="{D42A27DB-BD31-4B8C-83A1-F6EECF244321}">
                <p14:modId xmlns:p14="http://schemas.microsoft.com/office/powerpoint/2010/main" val="2778719148"/>
              </p:ext>
            </p:extLst>
          </p:nvPr>
        </p:nvGraphicFramePr>
        <p:xfrm>
          <a:off x="792480" y="2401809"/>
          <a:ext cx="10515600" cy="3609855"/>
        </p:xfrm>
        <a:graphic>
          <a:graphicData uri="http://schemas.openxmlformats.org/drawingml/2006/table">
            <a:tbl>
              <a:tblPr firstRow="1" bandRow="1">
                <a:tableStyleId>{775DCB02-9BB8-47FD-8907-85C794F793BA}</a:tableStyleId>
              </a:tblPr>
              <a:tblGrid>
                <a:gridCol w="2103120">
                  <a:extLst>
                    <a:ext uri="{9D8B030D-6E8A-4147-A177-3AD203B41FA5}">
                      <a16:colId xmlns:a16="http://schemas.microsoft.com/office/drawing/2014/main" val="2746525837"/>
                    </a:ext>
                  </a:extLst>
                </a:gridCol>
                <a:gridCol w="2103120">
                  <a:extLst>
                    <a:ext uri="{9D8B030D-6E8A-4147-A177-3AD203B41FA5}">
                      <a16:colId xmlns:a16="http://schemas.microsoft.com/office/drawing/2014/main" val="2746955558"/>
                    </a:ext>
                  </a:extLst>
                </a:gridCol>
                <a:gridCol w="2103120">
                  <a:extLst>
                    <a:ext uri="{9D8B030D-6E8A-4147-A177-3AD203B41FA5}">
                      <a16:colId xmlns:a16="http://schemas.microsoft.com/office/drawing/2014/main" val="2776669998"/>
                    </a:ext>
                  </a:extLst>
                </a:gridCol>
                <a:gridCol w="2103120">
                  <a:extLst>
                    <a:ext uri="{9D8B030D-6E8A-4147-A177-3AD203B41FA5}">
                      <a16:colId xmlns:a16="http://schemas.microsoft.com/office/drawing/2014/main" val="283282535"/>
                    </a:ext>
                  </a:extLst>
                </a:gridCol>
                <a:gridCol w="2103120">
                  <a:extLst>
                    <a:ext uri="{9D8B030D-6E8A-4147-A177-3AD203B41FA5}">
                      <a16:colId xmlns:a16="http://schemas.microsoft.com/office/drawing/2014/main" val="3042605735"/>
                    </a:ext>
                  </a:extLst>
                </a:gridCol>
              </a:tblGrid>
              <a:tr h="868005">
                <a:tc>
                  <a:txBody>
                    <a:bodyPr/>
                    <a:lstStyle/>
                    <a:p>
                      <a:r>
                        <a:rPr lang="en-GB" sz="2000" b="0" dirty="0">
                          <a:solidFill>
                            <a:schemeClr val="tx1"/>
                          </a:solidFill>
                          <a:latin typeface="OpenDyslexic" panose="00000500000000000000" pitchFamily="50" charset="0"/>
                        </a:rPr>
                        <a:t>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2000" b="0" dirty="0">
                          <a:solidFill>
                            <a:schemeClr val="tx1"/>
                          </a:solidFill>
                          <a:latin typeface="OpenDyslexic" panose="00000500000000000000" pitchFamily="50" charset="0"/>
                        </a:rPr>
                        <a:t>Have you heard the word 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2000" b="0" dirty="0">
                          <a:solidFill>
                            <a:schemeClr val="tx1"/>
                          </a:solidFill>
                          <a:latin typeface="OpenDyslexic" panose="00000500000000000000" pitchFamily="50" charset="0"/>
                        </a:rPr>
                        <a:t>What do you think it means?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2000" b="0" dirty="0">
                          <a:solidFill>
                            <a:schemeClr val="tx1"/>
                          </a:solidFill>
                          <a:latin typeface="OpenDyslexic" panose="00000500000000000000" pitchFamily="50" charset="0"/>
                        </a:rPr>
                        <a:t>Synonyms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2000" b="0" dirty="0">
                          <a:solidFill>
                            <a:schemeClr val="tx1"/>
                          </a:solidFill>
                          <a:latin typeface="OpenDyslexic" panose="00000500000000000000" pitchFamily="50" charset="0"/>
                        </a:rPr>
                        <a:t>Antonyms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777663662"/>
                  </a:ext>
                </a:extLst>
              </a:tr>
              <a:tr h="868005">
                <a:tc>
                  <a:txBody>
                    <a:bodyPr/>
                    <a:lstStyle/>
                    <a:p>
                      <a:r>
                        <a:rPr lang="en-GB" sz="2000" dirty="0">
                          <a:solidFill>
                            <a:schemeClr val="tx1"/>
                          </a:solidFill>
                          <a:latin typeface="OpenDyslexic" panose="00000500000000000000" pitchFamily="50" charset="0"/>
                        </a:rPr>
                        <a:t>terrorised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84953810"/>
                  </a:ext>
                </a:extLst>
              </a:tr>
              <a:tr h="868005">
                <a:tc>
                  <a:txBody>
                    <a:bodyPr/>
                    <a:lstStyle/>
                    <a:p>
                      <a:r>
                        <a:rPr lang="en-GB" sz="2000" dirty="0">
                          <a:solidFill>
                            <a:schemeClr val="tx1"/>
                          </a:solidFill>
                          <a:latin typeface="OpenDyslexic" panose="00000500000000000000" pitchFamily="50" charset="0"/>
                        </a:rPr>
                        <a:t>impenetrable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73228112"/>
                  </a:ext>
                </a:extLst>
              </a:tr>
              <a:tr h="868005">
                <a:tc>
                  <a:txBody>
                    <a:bodyPr/>
                    <a:lstStyle/>
                    <a:p>
                      <a:r>
                        <a:rPr lang="en-GB" sz="2000" dirty="0">
                          <a:solidFill>
                            <a:schemeClr val="tx1"/>
                          </a:solidFill>
                          <a:latin typeface="OpenDyslexic" panose="00000500000000000000" pitchFamily="50" charset="0"/>
                        </a:rPr>
                        <a:t>retreat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44855176"/>
                  </a:ext>
                </a:extLst>
              </a:tr>
            </a:tbl>
          </a:graphicData>
        </a:graphic>
      </p:graphicFrame>
    </p:spTree>
    <p:extLst>
      <p:ext uri="{BB962C8B-B14F-4D97-AF65-F5344CB8AC3E}">
        <p14:creationId xmlns:p14="http://schemas.microsoft.com/office/powerpoint/2010/main" val="264529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8D04-077F-4556-B639-09544D57B75A}"/>
              </a:ext>
            </a:extLst>
          </p:cNvPr>
          <p:cNvSpPr>
            <a:spLocks noGrp="1"/>
          </p:cNvSpPr>
          <p:nvPr>
            <p:ph type="title"/>
          </p:nvPr>
        </p:nvSpPr>
        <p:spPr>
          <a:xfrm>
            <a:off x="838200" y="655153"/>
            <a:ext cx="10515600" cy="1325563"/>
          </a:xfrm>
        </p:spPr>
        <p:txBody>
          <a:bodyPr>
            <a:normAutofit fontScale="90000"/>
          </a:bodyPr>
          <a:lstStyle/>
          <a:p>
            <a:pPr algn="ctr"/>
            <a:r>
              <a:rPr lang="en-GB" b="1" dirty="0">
                <a:solidFill>
                  <a:srgbClr val="C00000"/>
                </a:solidFill>
                <a:latin typeface="OpenDyslexic" panose="00000500000000000000" pitchFamily="50" charset="0"/>
              </a:rPr>
              <a:t>Task 3: Quick-fire retrieval</a:t>
            </a:r>
            <a:br>
              <a:rPr lang="en-GB" dirty="0">
                <a:latin typeface="OpenDyslexic" panose="00000500000000000000" pitchFamily="50" charset="0"/>
              </a:rPr>
            </a:br>
            <a:br>
              <a:rPr lang="en-GB" dirty="0">
                <a:latin typeface="OpenDyslexic" panose="00000500000000000000" pitchFamily="50" charset="0"/>
              </a:rPr>
            </a:br>
            <a:endParaRPr lang="en-GB" sz="3100" b="1" i="1" dirty="0">
              <a:latin typeface="OpenDyslexic" panose="00000500000000000000" pitchFamily="50" charset="0"/>
            </a:endParaRPr>
          </a:p>
        </p:txBody>
      </p:sp>
      <p:sp>
        <p:nvSpPr>
          <p:cNvPr id="3" name="Content Placeholder 2">
            <a:extLst>
              <a:ext uri="{FF2B5EF4-FFF2-40B4-BE49-F238E27FC236}">
                <a16:creationId xmlns:a16="http://schemas.microsoft.com/office/drawing/2014/main" id="{A36E4022-0DA0-448E-8833-F5F151E1E1FB}"/>
              </a:ext>
            </a:extLst>
          </p:cNvPr>
          <p:cNvSpPr>
            <a:spLocks noGrp="1"/>
          </p:cNvSpPr>
          <p:nvPr>
            <p:ph idx="1"/>
          </p:nvPr>
        </p:nvSpPr>
        <p:spPr>
          <a:xfrm>
            <a:off x="838200" y="1753402"/>
            <a:ext cx="10515600" cy="4206708"/>
          </a:xfrm>
        </p:spPr>
        <p:txBody>
          <a:bodyPr>
            <a:normAutofit/>
          </a:bodyPr>
          <a:lstStyle/>
          <a:p>
            <a:pPr marL="0" indent="0">
              <a:buNone/>
            </a:pPr>
            <a:r>
              <a:rPr lang="en-GB" i="1" dirty="0">
                <a:latin typeface="OpenDyslexic" panose="00000500000000000000" pitchFamily="50" charset="0"/>
              </a:rPr>
              <a:t>With a partner, write the answers to these! </a:t>
            </a:r>
          </a:p>
          <a:p>
            <a:pPr marL="0" indent="0">
              <a:buNone/>
            </a:pPr>
            <a:endParaRPr lang="en-GB" dirty="0">
              <a:latin typeface="OpenDyslexic" panose="00000500000000000000" pitchFamily="50" charset="0"/>
            </a:endParaRPr>
          </a:p>
          <a:p>
            <a:pPr marL="0" indent="0">
              <a:buNone/>
            </a:pPr>
            <a:r>
              <a:rPr lang="en-GB" dirty="0">
                <a:latin typeface="OpenDyslexic" panose="00000500000000000000" pitchFamily="50" charset="0"/>
              </a:rPr>
              <a:t>1) Who orders that Heracles should serve the king for twelve years?</a:t>
            </a:r>
          </a:p>
          <a:p>
            <a:pPr marL="0" indent="0">
              <a:buNone/>
            </a:pPr>
            <a:r>
              <a:rPr lang="en-GB" dirty="0">
                <a:latin typeface="OpenDyslexic" panose="00000500000000000000" pitchFamily="50" charset="0"/>
              </a:rPr>
              <a:t>2) Who offers to help Heracles? </a:t>
            </a:r>
          </a:p>
          <a:p>
            <a:pPr marL="0" indent="0">
              <a:buNone/>
            </a:pPr>
            <a:r>
              <a:rPr lang="en-GB" dirty="0">
                <a:latin typeface="OpenDyslexic" panose="00000500000000000000" pitchFamily="50" charset="0"/>
              </a:rPr>
              <a:t>3) What is Heracles’s first labour?</a:t>
            </a:r>
          </a:p>
          <a:p>
            <a:pPr marL="0" indent="0">
              <a:buNone/>
            </a:pPr>
            <a:r>
              <a:rPr lang="en-GB" dirty="0">
                <a:latin typeface="OpenDyslexic" panose="00000500000000000000" pitchFamily="50" charset="0"/>
              </a:rPr>
              <a:t>4) Why is killing the lion so difficult?</a:t>
            </a:r>
          </a:p>
        </p:txBody>
      </p:sp>
      <p:sp>
        <p:nvSpPr>
          <p:cNvPr id="5" name="Footer Placeholder 4">
            <a:extLst>
              <a:ext uri="{FF2B5EF4-FFF2-40B4-BE49-F238E27FC236}">
                <a16:creationId xmlns:a16="http://schemas.microsoft.com/office/drawing/2014/main" id="{3BD8A84A-9215-4F35-88FE-629137D4E79F}"/>
              </a:ext>
            </a:extLst>
          </p:cNvPr>
          <p:cNvSpPr>
            <a:spLocks noGrp="1"/>
          </p:cNvSpPr>
          <p:nvPr>
            <p:ph type="ftr" sz="quarter" idx="11"/>
          </p:nvPr>
        </p:nvSpPr>
        <p:spPr/>
        <p:txBody>
          <a:bodyPr/>
          <a:lstStyle/>
          <a:p>
            <a:r>
              <a:rPr lang="en-GB" dirty="0"/>
              <a:t>© The Literacy Shed</a:t>
            </a:r>
          </a:p>
        </p:txBody>
      </p:sp>
      <p:pic>
        <p:nvPicPr>
          <p:cNvPr id="6" name="Picture 5" descr="../../../Desktop/Visual%20Vipers/VIPERS%20images/Screen%20Shot%202017-03-20%20at%2011">
            <a:extLst>
              <a:ext uri="{FF2B5EF4-FFF2-40B4-BE49-F238E27FC236}">
                <a16:creationId xmlns:a16="http://schemas.microsoft.com/office/drawing/2014/main" id="{6814688F-BE70-4BAB-AAEA-960180404D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06400"/>
            <a:ext cx="1030605" cy="81153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9497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8D04-077F-4556-B639-09544D57B75A}"/>
              </a:ext>
            </a:extLst>
          </p:cNvPr>
          <p:cNvSpPr>
            <a:spLocks noGrp="1"/>
          </p:cNvSpPr>
          <p:nvPr>
            <p:ph type="title"/>
          </p:nvPr>
        </p:nvSpPr>
        <p:spPr>
          <a:xfrm>
            <a:off x="838200" y="655153"/>
            <a:ext cx="10515600" cy="1325563"/>
          </a:xfrm>
        </p:spPr>
        <p:txBody>
          <a:bodyPr>
            <a:normAutofit fontScale="90000"/>
          </a:bodyPr>
          <a:lstStyle/>
          <a:p>
            <a:pPr algn="ctr"/>
            <a:r>
              <a:rPr lang="en-GB" b="1" dirty="0">
                <a:solidFill>
                  <a:srgbClr val="C00000"/>
                </a:solidFill>
                <a:latin typeface="OpenDyslexic" panose="00000500000000000000" pitchFamily="50" charset="0"/>
              </a:rPr>
              <a:t>Task 3: Quick-fire retrieval ANSWERS</a:t>
            </a:r>
            <a:br>
              <a:rPr lang="en-GB" dirty="0">
                <a:latin typeface="OpenDyslexic" panose="00000500000000000000" pitchFamily="50" charset="0"/>
              </a:rPr>
            </a:br>
            <a:br>
              <a:rPr lang="en-GB" dirty="0">
                <a:latin typeface="OpenDyslexic" panose="00000500000000000000" pitchFamily="50" charset="0"/>
              </a:rPr>
            </a:br>
            <a:endParaRPr lang="en-GB" sz="3100" b="1" i="1" dirty="0">
              <a:latin typeface="OpenDyslexic" panose="00000500000000000000" pitchFamily="50" charset="0"/>
            </a:endParaRPr>
          </a:p>
        </p:txBody>
      </p:sp>
      <p:sp>
        <p:nvSpPr>
          <p:cNvPr id="3" name="Content Placeholder 2">
            <a:extLst>
              <a:ext uri="{FF2B5EF4-FFF2-40B4-BE49-F238E27FC236}">
                <a16:creationId xmlns:a16="http://schemas.microsoft.com/office/drawing/2014/main" id="{A36E4022-0DA0-448E-8833-F5F151E1E1FB}"/>
              </a:ext>
            </a:extLst>
          </p:cNvPr>
          <p:cNvSpPr>
            <a:spLocks noGrp="1"/>
          </p:cNvSpPr>
          <p:nvPr>
            <p:ph idx="1"/>
          </p:nvPr>
        </p:nvSpPr>
        <p:spPr>
          <a:xfrm>
            <a:off x="838200" y="1753402"/>
            <a:ext cx="10515600" cy="4206708"/>
          </a:xfrm>
        </p:spPr>
        <p:txBody>
          <a:bodyPr>
            <a:normAutofit/>
          </a:bodyPr>
          <a:lstStyle/>
          <a:p>
            <a:pPr marL="0" indent="0">
              <a:buNone/>
            </a:pPr>
            <a:r>
              <a:rPr lang="en-GB" i="1" dirty="0">
                <a:latin typeface="OpenDyslexic" panose="00000500000000000000" pitchFamily="50" charset="0"/>
              </a:rPr>
              <a:t>With a partner, write the answers to these! </a:t>
            </a:r>
          </a:p>
          <a:p>
            <a:pPr marL="0" indent="0">
              <a:buNone/>
            </a:pPr>
            <a:endParaRPr lang="en-GB" dirty="0">
              <a:latin typeface="OpenDyslexic" panose="00000500000000000000" pitchFamily="50" charset="0"/>
            </a:endParaRPr>
          </a:p>
          <a:p>
            <a:pPr marL="0" indent="0">
              <a:buNone/>
            </a:pPr>
            <a:r>
              <a:rPr lang="en-GB" dirty="0">
                <a:latin typeface="OpenDyslexic" panose="00000500000000000000" pitchFamily="50" charset="0"/>
              </a:rPr>
              <a:t>1) Who orders that Heracles should serve the king for twelve years? </a:t>
            </a:r>
            <a:r>
              <a:rPr lang="en-GB" b="1" i="1" dirty="0">
                <a:solidFill>
                  <a:srgbClr val="C00000"/>
                </a:solidFill>
                <a:latin typeface="OpenDyslexic" panose="00000500000000000000" pitchFamily="50" charset="0"/>
              </a:rPr>
              <a:t>Apollo</a:t>
            </a:r>
          </a:p>
          <a:p>
            <a:pPr marL="0" indent="0">
              <a:buNone/>
            </a:pPr>
            <a:r>
              <a:rPr lang="en-GB" dirty="0">
                <a:latin typeface="OpenDyslexic" panose="00000500000000000000" pitchFamily="50" charset="0"/>
              </a:rPr>
              <a:t>2) Who offers to help Heracles? </a:t>
            </a:r>
            <a:r>
              <a:rPr lang="en-GB" b="1" i="1" dirty="0">
                <a:solidFill>
                  <a:srgbClr val="C00000"/>
                </a:solidFill>
                <a:latin typeface="OpenDyslexic" panose="00000500000000000000" pitchFamily="50" charset="0"/>
              </a:rPr>
              <a:t>Athena and Hermes</a:t>
            </a:r>
          </a:p>
          <a:p>
            <a:pPr marL="0" indent="0">
              <a:buNone/>
            </a:pPr>
            <a:r>
              <a:rPr lang="en-GB" dirty="0">
                <a:latin typeface="OpenDyslexic" panose="00000500000000000000" pitchFamily="50" charset="0"/>
              </a:rPr>
              <a:t>3) What is Heracles’s first labour? </a:t>
            </a:r>
            <a:r>
              <a:rPr lang="en-GB" b="1" i="1" dirty="0">
                <a:solidFill>
                  <a:srgbClr val="C00000"/>
                </a:solidFill>
                <a:latin typeface="OpenDyslexic" panose="00000500000000000000" pitchFamily="50" charset="0"/>
              </a:rPr>
              <a:t>to kill a lion terrorising the people of Nemea</a:t>
            </a:r>
          </a:p>
          <a:p>
            <a:pPr marL="0" indent="0">
              <a:buNone/>
            </a:pPr>
            <a:r>
              <a:rPr lang="en-GB" dirty="0">
                <a:latin typeface="OpenDyslexic" panose="00000500000000000000" pitchFamily="50" charset="0"/>
              </a:rPr>
              <a:t>4) Why is killing the lion so difficult? </a:t>
            </a:r>
            <a:r>
              <a:rPr lang="en-GB" b="1" i="1" dirty="0">
                <a:solidFill>
                  <a:srgbClr val="C00000"/>
                </a:solidFill>
                <a:latin typeface="OpenDyslexic" panose="00000500000000000000" pitchFamily="50" charset="0"/>
              </a:rPr>
              <a:t>its skin is impenetrable </a:t>
            </a:r>
          </a:p>
        </p:txBody>
      </p:sp>
      <p:sp>
        <p:nvSpPr>
          <p:cNvPr id="5" name="Footer Placeholder 4">
            <a:extLst>
              <a:ext uri="{FF2B5EF4-FFF2-40B4-BE49-F238E27FC236}">
                <a16:creationId xmlns:a16="http://schemas.microsoft.com/office/drawing/2014/main" id="{3BD8A84A-9215-4F35-88FE-629137D4E79F}"/>
              </a:ext>
            </a:extLst>
          </p:cNvPr>
          <p:cNvSpPr>
            <a:spLocks noGrp="1"/>
          </p:cNvSpPr>
          <p:nvPr>
            <p:ph type="ftr" sz="quarter" idx="11"/>
          </p:nvPr>
        </p:nvSpPr>
        <p:spPr/>
        <p:txBody>
          <a:bodyPr/>
          <a:lstStyle/>
          <a:p>
            <a:r>
              <a:rPr lang="en-GB" dirty="0"/>
              <a:t>© The Literacy Shed</a:t>
            </a:r>
          </a:p>
        </p:txBody>
      </p:sp>
      <p:pic>
        <p:nvPicPr>
          <p:cNvPr id="6" name="Picture 5" descr="../../../Desktop/Visual%20Vipers/VIPERS%20images/Screen%20Shot%202017-03-20%20at%2011">
            <a:extLst>
              <a:ext uri="{FF2B5EF4-FFF2-40B4-BE49-F238E27FC236}">
                <a16:creationId xmlns:a16="http://schemas.microsoft.com/office/drawing/2014/main" id="{6814688F-BE70-4BAB-AAEA-960180404D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06400"/>
            <a:ext cx="1030605" cy="81153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39324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15BFE6-636D-4F9D-98D2-4D47CA6F5EAC}"/>
              </a:ext>
            </a:extLst>
          </p:cNvPr>
          <p:cNvSpPr txBox="1">
            <a:spLocks/>
          </p:cNvSpPr>
          <p:nvPr/>
        </p:nvSpPr>
        <p:spPr>
          <a:xfrm>
            <a:off x="938104" y="392547"/>
            <a:ext cx="105156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100" b="1" dirty="0">
                <a:solidFill>
                  <a:srgbClr val="C00000"/>
                </a:solidFill>
                <a:latin typeface="OpenDyslexic" panose="00000500000000000000" pitchFamily="50" charset="0"/>
              </a:rPr>
              <a:t>Task 4: Vocabulary Synonyms</a:t>
            </a:r>
            <a:br>
              <a:rPr lang="en-GB" dirty="0">
                <a:latin typeface="OpenDyslexic" panose="00000500000000000000" pitchFamily="50" charset="0"/>
              </a:rPr>
            </a:br>
            <a:endParaRPr lang="en-GB" sz="3100" i="1" dirty="0">
              <a:latin typeface="OpenDyslexic" panose="00000500000000000000" pitchFamily="50" charset="0"/>
            </a:endParaRPr>
          </a:p>
        </p:txBody>
      </p:sp>
      <p:pic>
        <p:nvPicPr>
          <p:cNvPr id="6" name="Picture 5" descr="../../../Desktop/Visual%20Vipers/VIPERS%20images/Screen%20Shot%202017-03-20%20at%2011">
            <a:extLst>
              <a:ext uri="{FF2B5EF4-FFF2-40B4-BE49-F238E27FC236}">
                <a16:creationId xmlns:a16="http://schemas.microsoft.com/office/drawing/2014/main" id="{0CA5CDF1-CEA2-436B-A766-0297B34B76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208" y="461760"/>
            <a:ext cx="920115" cy="767715"/>
          </a:xfrm>
          <a:prstGeom prst="ellipse">
            <a:avLst/>
          </a:prstGeom>
          <a:ln w="63500" cap="rnd">
            <a:solidFill>
              <a:srgbClr val="333333"/>
            </a:solidFill>
          </a:ln>
          <a:effectLst/>
        </p:spPr>
      </p:pic>
      <p:sp>
        <p:nvSpPr>
          <p:cNvPr id="7" name="TextBox 6">
            <a:extLst>
              <a:ext uri="{FF2B5EF4-FFF2-40B4-BE49-F238E27FC236}">
                <a16:creationId xmlns:a16="http://schemas.microsoft.com/office/drawing/2014/main" id="{EABB5324-5FEF-43DF-B5F8-2187085698FD}"/>
              </a:ext>
            </a:extLst>
          </p:cNvPr>
          <p:cNvSpPr txBox="1"/>
          <p:nvPr/>
        </p:nvSpPr>
        <p:spPr>
          <a:xfrm>
            <a:off x="938104" y="1484430"/>
            <a:ext cx="10833942" cy="2800767"/>
          </a:xfrm>
          <a:prstGeom prst="rect">
            <a:avLst/>
          </a:prstGeom>
          <a:noFill/>
        </p:spPr>
        <p:txBody>
          <a:bodyPr wrap="square" rtlCol="0">
            <a:spAutoFit/>
          </a:bodyPr>
          <a:lstStyle/>
          <a:p>
            <a:r>
              <a:rPr lang="en-GB" sz="2800" dirty="0">
                <a:latin typeface="OpenDyslexic" panose="00000500000000000000" pitchFamily="50" charset="0"/>
              </a:rPr>
              <a:t>For many years, a grotesque lion had terrorised the area…</a:t>
            </a:r>
          </a:p>
          <a:p>
            <a:endParaRPr lang="en-GB" sz="2800" dirty="0">
              <a:latin typeface="OpenDyslexic" panose="00000500000000000000" pitchFamily="50" charset="0"/>
            </a:endParaRPr>
          </a:p>
          <a:p>
            <a:r>
              <a:rPr lang="en-GB" sz="2800" dirty="0">
                <a:latin typeface="OpenDyslexic" panose="00000500000000000000" pitchFamily="50" charset="0"/>
              </a:rPr>
              <a:t>What does the word </a:t>
            </a:r>
            <a:r>
              <a:rPr lang="en-GB" sz="2800" b="1" i="1" dirty="0">
                <a:latin typeface="OpenDyslexic" panose="00000500000000000000" pitchFamily="50" charset="0"/>
              </a:rPr>
              <a:t>grotesque</a:t>
            </a:r>
            <a:r>
              <a:rPr lang="en-GB" sz="2800" dirty="0">
                <a:latin typeface="OpenDyslexic" panose="00000500000000000000" pitchFamily="50" charset="0"/>
              </a:rPr>
              <a:t> mean in this sentence?</a:t>
            </a:r>
          </a:p>
          <a:p>
            <a:r>
              <a:rPr lang="en-GB" sz="2800" dirty="0">
                <a:latin typeface="OpenDyslexic" panose="00000500000000000000" pitchFamily="50" charset="0"/>
              </a:rPr>
              <a:t>Tick </a:t>
            </a:r>
            <a:r>
              <a:rPr lang="en-GB" sz="2800" b="1" dirty="0">
                <a:latin typeface="OpenDyslexic" panose="00000500000000000000" pitchFamily="50" charset="0"/>
              </a:rPr>
              <a:t>one</a:t>
            </a:r>
            <a:r>
              <a:rPr lang="en-GB" sz="2800" dirty="0">
                <a:latin typeface="OpenDyslexic" panose="00000500000000000000" pitchFamily="50" charset="0"/>
              </a:rPr>
              <a:t>. </a:t>
            </a:r>
          </a:p>
          <a:p>
            <a:endParaRPr lang="en-GB" dirty="0"/>
          </a:p>
          <a:p>
            <a:endParaRPr lang="en-GB" dirty="0"/>
          </a:p>
        </p:txBody>
      </p:sp>
      <p:graphicFrame>
        <p:nvGraphicFramePr>
          <p:cNvPr id="8" name="Table 8">
            <a:extLst>
              <a:ext uri="{FF2B5EF4-FFF2-40B4-BE49-F238E27FC236}">
                <a16:creationId xmlns:a16="http://schemas.microsoft.com/office/drawing/2014/main" id="{04AC667F-3D7F-4A74-AD60-7768667B746F}"/>
              </a:ext>
            </a:extLst>
          </p:cNvPr>
          <p:cNvGraphicFramePr>
            <a:graphicFrameLocks noGrp="1"/>
          </p:cNvGraphicFramePr>
          <p:nvPr>
            <p:extLst>
              <p:ext uri="{D42A27DB-BD31-4B8C-83A1-F6EECF244321}">
                <p14:modId xmlns:p14="http://schemas.microsoft.com/office/powerpoint/2010/main" val="3915146128"/>
              </p:ext>
            </p:extLst>
          </p:nvPr>
        </p:nvGraphicFramePr>
        <p:xfrm>
          <a:off x="1165007" y="3907155"/>
          <a:ext cx="9878914" cy="2590800"/>
        </p:xfrm>
        <a:graphic>
          <a:graphicData uri="http://schemas.openxmlformats.org/drawingml/2006/table">
            <a:tbl>
              <a:tblPr firstRow="1" bandRow="1">
                <a:tableStyleId>{00A15C55-8517-42AA-B614-E9B94910E393}</a:tableStyleId>
              </a:tblPr>
              <a:tblGrid>
                <a:gridCol w="6902034">
                  <a:extLst>
                    <a:ext uri="{9D8B030D-6E8A-4147-A177-3AD203B41FA5}">
                      <a16:colId xmlns:a16="http://schemas.microsoft.com/office/drawing/2014/main" val="3965812320"/>
                    </a:ext>
                  </a:extLst>
                </a:gridCol>
                <a:gridCol w="2976880">
                  <a:extLst>
                    <a:ext uri="{9D8B030D-6E8A-4147-A177-3AD203B41FA5}">
                      <a16:colId xmlns:a16="http://schemas.microsoft.com/office/drawing/2014/main" val="4279216053"/>
                    </a:ext>
                  </a:extLst>
                </a:gridCol>
              </a:tblGrid>
              <a:tr h="0">
                <a:tc>
                  <a:txBody>
                    <a:bodyPr/>
                    <a:lstStyle/>
                    <a:p>
                      <a:endParaRPr lang="en-GB" sz="2800" dirty="0">
                        <a:latin typeface="OpenDyslexic" panose="00000500000000000000" pitchFamily="50" charset="0"/>
                      </a:endParaRPr>
                    </a:p>
                  </a:txBody>
                  <a:tcPr/>
                </a:tc>
                <a:tc>
                  <a:txBody>
                    <a:bodyPr/>
                    <a:lstStyle/>
                    <a:p>
                      <a:r>
                        <a:rPr lang="en-GB" sz="2800" dirty="0">
                          <a:latin typeface="OpenDyslexic" panose="00000500000000000000" pitchFamily="50" charset="0"/>
                        </a:rPr>
                        <a:t>Tick one</a:t>
                      </a:r>
                    </a:p>
                  </a:txBody>
                  <a:tcPr/>
                </a:tc>
                <a:extLst>
                  <a:ext uri="{0D108BD9-81ED-4DB2-BD59-A6C34878D82A}">
                    <a16:rowId xmlns:a16="http://schemas.microsoft.com/office/drawing/2014/main" val="1789031775"/>
                  </a:ext>
                </a:extLst>
              </a:tr>
              <a:tr h="370840">
                <a:tc>
                  <a:txBody>
                    <a:bodyPr/>
                    <a:lstStyle/>
                    <a:p>
                      <a:r>
                        <a:rPr lang="en-GB" sz="2800" dirty="0">
                          <a:latin typeface="OpenDyslexic" panose="00000500000000000000" pitchFamily="50" charset="0"/>
                        </a:rPr>
                        <a:t>strong</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1325509726"/>
                  </a:ext>
                </a:extLst>
              </a:tr>
              <a:tr h="370840">
                <a:tc>
                  <a:txBody>
                    <a:bodyPr/>
                    <a:lstStyle/>
                    <a:p>
                      <a:r>
                        <a:rPr lang="en-GB" sz="2800" dirty="0">
                          <a:latin typeface="OpenDyslexic" panose="00000500000000000000" pitchFamily="50" charset="0"/>
                        </a:rPr>
                        <a:t>handsome</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3189523549"/>
                  </a:ext>
                </a:extLst>
              </a:tr>
              <a:tr h="185420">
                <a:tc>
                  <a:txBody>
                    <a:bodyPr/>
                    <a:lstStyle/>
                    <a:p>
                      <a:r>
                        <a:rPr lang="en-GB" sz="2800" dirty="0">
                          <a:latin typeface="OpenDyslexic" panose="00000500000000000000" pitchFamily="50" charset="0"/>
                        </a:rPr>
                        <a:t>monstrous</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356831107"/>
                  </a:ext>
                </a:extLst>
              </a:tr>
              <a:tr h="0">
                <a:tc>
                  <a:txBody>
                    <a:bodyPr/>
                    <a:lstStyle/>
                    <a:p>
                      <a:r>
                        <a:rPr lang="en-GB" sz="2800" dirty="0">
                          <a:latin typeface="OpenDyslexic" panose="00000500000000000000" pitchFamily="50" charset="0"/>
                        </a:rPr>
                        <a:t>violent</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3866693158"/>
                  </a:ext>
                </a:extLst>
              </a:tr>
            </a:tbl>
          </a:graphicData>
        </a:graphic>
      </p:graphicFrame>
      <p:pic>
        <p:nvPicPr>
          <p:cNvPr id="9" name="Graphic 8" descr="Tick">
            <a:extLst>
              <a:ext uri="{FF2B5EF4-FFF2-40B4-BE49-F238E27FC236}">
                <a16:creationId xmlns:a16="http://schemas.microsoft.com/office/drawing/2014/main" id="{CE12E556-89D7-974C-B0D5-5A9D722A2C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3728" y="5501640"/>
            <a:ext cx="457200" cy="457200"/>
          </a:xfrm>
          <a:prstGeom prst="rect">
            <a:avLst/>
          </a:prstGeom>
        </p:spPr>
      </p:pic>
    </p:spTree>
    <p:extLst>
      <p:ext uri="{BB962C8B-B14F-4D97-AF65-F5344CB8AC3E}">
        <p14:creationId xmlns:p14="http://schemas.microsoft.com/office/powerpoint/2010/main" val="228269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15BFE6-636D-4F9D-98D2-4D47CA6F5EAC}"/>
              </a:ext>
            </a:extLst>
          </p:cNvPr>
          <p:cNvSpPr txBox="1">
            <a:spLocks/>
          </p:cNvSpPr>
          <p:nvPr/>
        </p:nvSpPr>
        <p:spPr>
          <a:xfrm>
            <a:off x="938104" y="321427"/>
            <a:ext cx="105156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100" b="1" dirty="0">
                <a:solidFill>
                  <a:srgbClr val="C00000"/>
                </a:solidFill>
                <a:latin typeface="OpenDyslexic" panose="00000500000000000000" pitchFamily="50" charset="0"/>
              </a:rPr>
              <a:t>Task 4: Vocabulary Synonyms</a:t>
            </a:r>
            <a:br>
              <a:rPr lang="en-GB" dirty="0">
                <a:latin typeface="OpenDyslexic" panose="00000500000000000000" pitchFamily="50" charset="0"/>
              </a:rPr>
            </a:br>
            <a:endParaRPr lang="en-GB" sz="3100" i="1" dirty="0">
              <a:latin typeface="OpenDyslexic" panose="00000500000000000000" pitchFamily="50" charset="0"/>
            </a:endParaRPr>
          </a:p>
        </p:txBody>
      </p:sp>
      <p:pic>
        <p:nvPicPr>
          <p:cNvPr id="6" name="Picture 5" descr="../../../Desktop/Visual%20Vipers/VIPERS%20images/Screen%20Shot%202017-03-20%20at%2011">
            <a:extLst>
              <a:ext uri="{FF2B5EF4-FFF2-40B4-BE49-F238E27FC236}">
                <a16:creationId xmlns:a16="http://schemas.microsoft.com/office/drawing/2014/main" id="{0CA5CDF1-CEA2-436B-A766-0297B34B76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208" y="461760"/>
            <a:ext cx="920115" cy="767715"/>
          </a:xfrm>
          <a:prstGeom prst="ellipse">
            <a:avLst/>
          </a:prstGeom>
          <a:ln w="63500" cap="rnd">
            <a:solidFill>
              <a:srgbClr val="333333"/>
            </a:solidFill>
          </a:ln>
          <a:effectLst/>
        </p:spPr>
      </p:pic>
      <p:sp>
        <p:nvSpPr>
          <p:cNvPr id="7" name="TextBox 6">
            <a:extLst>
              <a:ext uri="{FF2B5EF4-FFF2-40B4-BE49-F238E27FC236}">
                <a16:creationId xmlns:a16="http://schemas.microsoft.com/office/drawing/2014/main" id="{EABB5324-5FEF-43DF-B5F8-2187085698FD}"/>
              </a:ext>
            </a:extLst>
          </p:cNvPr>
          <p:cNvSpPr txBox="1"/>
          <p:nvPr/>
        </p:nvSpPr>
        <p:spPr>
          <a:xfrm>
            <a:off x="846664" y="1484430"/>
            <a:ext cx="10833942" cy="2800767"/>
          </a:xfrm>
          <a:prstGeom prst="rect">
            <a:avLst/>
          </a:prstGeom>
          <a:noFill/>
        </p:spPr>
        <p:txBody>
          <a:bodyPr wrap="square" rtlCol="0">
            <a:spAutoFit/>
          </a:bodyPr>
          <a:lstStyle/>
          <a:p>
            <a:r>
              <a:rPr lang="en-GB" sz="2800" dirty="0">
                <a:latin typeface="OpenDyslexic" panose="00000500000000000000" pitchFamily="50" charset="0"/>
              </a:rPr>
              <a:t>Heracles’s first task was to bring King Eurystheus the </a:t>
            </a:r>
            <a:r>
              <a:rPr lang="en-GB" sz="2800" b="1" i="1" dirty="0">
                <a:latin typeface="OpenDyslexic" panose="00000500000000000000" pitchFamily="50" charset="0"/>
              </a:rPr>
              <a:t>hide</a:t>
            </a:r>
            <a:r>
              <a:rPr lang="en-GB" sz="2800" dirty="0">
                <a:latin typeface="OpenDyslexic" panose="00000500000000000000" pitchFamily="50" charset="0"/>
              </a:rPr>
              <a:t> of the Nemean lion.</a:t>
            </a:r>
          </a:p>
          <a:p>
            <a:endParaRPr lang="en-GB" sz="2800" dirty="0">
              <a:latin typeface="OpenDyslexic" panose="00000500000000000000" pitchFamily="50" charset="0"/>
            </a:endParaRPr>
          </a:p>
          <a:p>
            <a:r>
              <a:rPr lang="en-GB" sz="2800" dirty="0">
                <a:latin typeface="OpenDyslexic" panose="00000500000000000000" pitchFamily="50" charset="0"/>
              </a:rPr>
              <a:t>What does the word </a:t>
            </a:r>
            <a:r>
              <a:rPr lang="en-GB" sz="2800" b="1" i="1" dirty="0">
                <a:latin typeface="OpenDyslexic" panose="00000500000000000000" pitchFamily="50" charset="0"/>
              </a:rPr>
              <a:t>hide</a:t>
            </a:r>
            <a:r>
              <a:rPr lang="en-GB" sz="2800" dirty="0">
                <a:latin typeface="OpenDyslexic" panose="00000500000000000000" pitchFamily="50" charset="0"/>
              </a:rPr>
              <a:t> mean in this sentence?</a:t>
            </a:r>
          </a:p>
          <a:p>
            <a:r>
              <a:rPr lang="en-GB" sz="2800" dirty="0">
                <a:latin typeface="OpenDyslexic" panose="00000500000000000000" pitchFamily="50" charset="0"/>
              </a:rPr>
              <a:t>Tick </a:t>
            </a:r>
            <a:r>
              <a:rPr lang="en-GB" sz="2800" b="1" dirty="0">
                <a:latin typeface="OpenDyslexic" panose="00000500000000000000" pitchFamily="50" charset="0"/>
              </a:rPr>
              <a:t>one</a:t>
            </a:r>
            <a:r>
              <a:rPr lang="en-GB" sz="2800" dirty="0">
                <a:latin typeface="OpenDyslexic" panose="00000500000000000000" pitchFamily="50" charset="0"/>
              </a:rPr>
              <a:t>. </a:t>
            </a:r>
          </a:p>
          <a:p>
            <a:endParaRPr lang="en-GB" dirty="0"/>
          </a:p>
          <a:p>
            <a:endParaRPr lang="en-GB" dirty="0"/>
          </a:p>
        </p:txBody>
      </p:sp>
      <p:graphicFrame>
        <p:nvGraphicFramePr>
          <p:cNvPr id="8" name="Table 8">
            <a:extLst>
              <a:ext uri="{FF2B5EF4-FFF2-40B4-BE49-F238E27FC236}">
                <a16:creationId xmlns:a16="http://schemas.microsoft.com/office/drawing/2014/main" id="{04AC667F-3D7F-4A74-AD60-7768667B746F}"/>
              </a:ext>
            </a:extLst>
          </p:cNvPr>
          <p:cNvGraphicFramePr>
            <a:graphicFrameLocks noGrp="1"/>
          </p:cNvGraphicFramePr>
          <p:nvPr>
            <p:extLst>
              <p:ext uri="{D42A27DB-BD31-4B8C-83A1-F6EECF244321}">
                <p14:modId xmlns:p14="http://schemas.microsoft.com/office/powerpoint/2010/main" val="868828619"/>
              </p:ext>
            </p:extLst>
          </p:nvPr>
        </p:nvGraphicFramePr>
        <p:xfrm>
          <a:off x="1165007" y="3907155"/>
          <a:ext cx="9878914" cy="2590800"/>
        </p:xfrm>
        <a:graphic>
          <a:graphicData uri="http://schemas.openxmlformats.org/drawingml/2006/table">
            <a:tbl>
              <a:tblPr firstRow="1" bandRow="1">
                <a:tableStyleId>{00A15C55-8517-42AA-B614-E9B94910E393}</a:tableStyleId>
              </a:tblPr>
              <a:tblGrid>
                <a:gridCol w="6902034">
                  <a:extLst>
                    <a:ext uri="{9D8B030D-6E8A-4147-A177-3AD203B41FA5}">
                      <a16:colId xmlns:a16="http://schemas.microsoft.com/office/drawing/2014/main" val="3965812320"/>
                    </a:ext>
                  </a:extLst>
                </a:gridCol>
                <a:gridCol w="2976880">
                  <a:extLst>
                    <a:ext uri="{9D8B030D-6E8A-4147-A177-3AD203B41FA5}">
                      <a16:colId xmlns:a16="http://schemas.microsoft.com/office/drawing/2014/main" val="4279216053"/>
                    </a:ext>
                  </a:extLst>
                </a:gridCol>
              </a:tblGrid>
              <a:tr h="0">
                <a:tc>
                  <a:txBody>
                    <a:bodyPr/>
                    <a:lstStyle/>
                    <a:p>
                      <a:endParaRPr lang="en-GB" sz="2800" dirty="0">
                        <a:latin typeface="OpenDyslexic" panose="00000500000000000000" pitchFamily="50" charset="0"/>
                      </a:endParaRPr>
                    </a:p>
                  </a:txBody>
                  <a:tcPr/>
                </a:tc>
                <a:tc>
                  <a:txBody>
                    <a:bodyPr/>
                    <a:lstStyle/>
                    <a:p>
                      <a:r>
                        <a:rPr lang="en-GB" sz="2800" dirty="0">
                          <a:latin typeface="OpenDyslexic" panose="00000500000000000000" pitchFamily="50" charset="0"/>
                        </a:rPr>
                        <a:t>Tick one</a:t>
                      </a:r>
                    </a:p>
                  </a:txBody>
                  <a:tcPr/>
                </a:tc>
                <a:extLst>
                  <a:ext uri="{0D108BD9-81ED-4DB2-BD59-A6C34878D82A}">
                    <a16:rowId xmlns:a16="http://schemas.microsoft.com/office/drawing/2014/main" val="1789031775"/>
                  </a:ext>
                </a:extLst>
              </a:tr>
              <a:tr h="370840">
                <a:tc>
                  <a:txBody>
                    <a:bodyPr/>
                    <a:lstStyle/>
                    <a:p>
                      <a:r>
                        <a:rPr lang="en-GB" sz="2800" dirty="0">
                          <a:latin typeface="OpenDyslexic" panose="00000500000000000000" pitchFamily="50" charset="0"/>
                        </a:rPr>
                        <a:t>reveal</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1325509726"/>
                  </a:ext>
                </a:extLst>
              </a:tr>
              <a:tr h="370840">
                <a:tc>
                  <a:txBody>
                    <a:bodyPr/>
                    <a:lstStyle/>
                    <a:p>
                      <a:r>
                        <a:rPr lang="en-GB" sz="2800" dirty="0">
                          <a:latin typeface="OpenDyslexic" panose="00000500000000000000" pitchFamily="50" charset="0"/>
                        </a:rPr>
                        <a:t>pelt</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3189523549"/>
                  </a:ext>
                </a:extLst>
              </a:tr>
              <a:tr h="185420">
                <a:tc>
                  <a:txBody>
                    <a:bodyPr/>
                    <a:lstStyle/>
                    <a:p>
                      <a:r>
                        <a:rPr lang="en-GB" sz="2800" dirty="0">
                          <a:latin typeface="OpenDyslexic" panose="00000500000000000000" pitchFamily="50" charset="0"/>
                        </a:rPr>
                        <a:t>conceal</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356831107"/>
                  </a:ext>
                </a:extLst>
              </a:tr>
              <a:tr h="0">
                <a:tc>
                  <a:txBody>
                    <a:bodyPr/>
                    <a:lstStyle/>
                    <a:p>
                      <a:r>
                        <a:rPr lang="en-GB" sz="2800" dirty="0">
                          <a:latin typeface="OpenDyslexic" panose="00000500000000000000" pitchFamily="50" charset="0"/>
                        </a:rPr>
                        <a:t>claws</a:t>
                      </a:r>
                    </a:p>
                  </a:txBody>
                  <a:tcPr/>
                </a:tc>
                <a:tc>
                  <a:txBody>
                    <a:bodyPr/>
                    <a:lstStyle/>
                    <a:p>
                      <a:endParaRPr lang="en-GB" sz="2800" dirty="0">
                        <a:latin typeface="OpenDyslexic" panose="00000500000000000000" pitchFamily="50" charset="0"/>
                      </a:endParaRPr>
                    </a:p>
                  </a:txBody>
                  <a:tcPr/>
                </a:tc>
                <a:extLst>
                  <a:ext uri="{0D108BD9-81ED-4DB2-BD59-A6C34878D82A}">
                    <a16:rowId xmlns:a16="http://schemas.microsoft.com/office/drawing/2014/main" val="3866693158"/>
                  </a:ext>
                </a:extLst>
              </a:tr>
            </a:tbl>
          </a:graphicData>
        </a:graphic>
      </p:graphicFrame>
      <p:pic>
        <p:nvPicPr>
          <p:cNvPr id="9" name="Graphic 8" descr="Tick">
            <a:extLst>
              <a:ext uri="{FF2B5EF4-FFF2-40B4-BE49-F238E27FC236}">
                <a16:creationId xmlns:a16="http://schemas.microsoft.com/office/drawing/2014/main" id="{86641D9E-48A5-C74E-8B35-87FFC28236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14688" y="4973955"/>
            <a:ext cx="457200" cy="457200"/>
          </a:xfrm>
          <a:prstGeom prst="rect">
            <a:avLst/>
          </a:prstGeom>
        </p:spPr>
      </p:pic>
    </p:spTree>
    <p:extLst>
      <p:ext uri="{BB962C8B-B14F-4D97-AF65-F5344CB8AC3E}">
        <p14:creationId xmlns:p14="http://schemas.microsoft.com/office/powerpoint/2010/main" val="200504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881</Words>
  <Application>Microsoft Macintosh PowerPoint</Application>
  <PresentationFormat>Widescreen</PresentationFormat>
  <Paragraphs>132</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OpenDyslexic</vt:lpstr>
      <vt:lpstr>Calibri</vt:lpstr>
      <vt:lpstr>Arial</vt:lpstr>
      <vt:lpstr>Calibri Light</vt:lpstr>
      <vt:lpstr>Office Theme</vt:lpstr>
      <vt:lpstr>1_Office Theme</vt:lpstr>
      <vt:lpstr>Heracles</vt:lpstr>
      <vt:lpstr>Today we are learning to…</vt:lpstr>
      <vt:lpstr>Task 1: Read ‘Heracles’ in pairs </vt:lpstr>
      <vt:lpstr> Task 1: Read ‘Heracles’ as a class  Read this extract from the text. Think carefully about how to make this ending sound ominous!</vt:lpstr>
      <vt:lpstr>Task 2: Vocabulary Check  Complete this table to show your understanding of these words</vt:lpstr>
      <vt:lpstr>Task 3: Quick-fire retrieval  </vt:lpstr>
      <vt:lpstr>Task 3: Quick-fire retrieval ANSWERS  </vt:lpstr>
      <vt:lpstr>PowerPoint Presentation</vt:lpstr>
      <vt:lpstr>PowerPoint Presentation</vt:lpstr>
      <vt:lpstr>PowerPoint Presentation</vt:lpstr>
      <vt:lpstr>Task 5: True or false? ANSWERS  Using information from the text, tick one box in each row to show whether  each statement is true or false.</vt:lpstr>
      <vt:lpstr>Task 6: Inference ANSWERS Using information from the text, tick one box in each row to show whether each statement is a fact or an opinion.</vt:lpstr>
      <vt:lpstr>Task 7: Justify ideas</vt:lpstr>
      <vt:lpstr>You have reached the end of the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Heracles</dc:title>
  <dc:creator>Rob Smith</dc:creator>
  <cp:lastModifiedBy>Adrian Draper</cp:lastModifiedBy>
  <cp:revision>4</cp:revision>
  <dcterms:created xsi:type="dcterms:W3CDTF">2020-09-21T13:33:46Z</dcterms:created>
  <dcterms:modified xsi:type="dcterms:W3CDTF">2021-01-24T20:30:02Z</dcterms:modified>
</cp:coreProperties>
</file>