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75" r:id="rId2"/>
    <p:sldId id="278" r:id="rId3"/>
    <p:sldId id="279" r:id="rId4"/>
    <p:sldId id="282" r:id="rId5"/>
    <p:sldId id="289" r:id="rId6"/>
    <p:sldId id="290" r:id="rId7"/>
    <p:sldId id="291" r:id="rId8"/>
    <p:sldId id="292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Kalam" panose="02000000000000000000" pitchFamily="2" charset="77"/>
      <p:regular r:id="rId16"/>
    </p:embeddedFont>
    <p:embeddedFont>
      <p:font typeface="Twinkl" pitchFamily="2" charset="7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C3"/>
    <a:srgbClr val="87BD31"/>
    <a:srgbClr val="F08115"/>
    <a:srgbClr val="FFE76D"/>
    <a:srgbClr val="072F54"/>
    <a:srgbClr val="003464"/>
    <a:srgbClr val="004382"/>
    <a:srgbClr val="00529C"/>
    <a:srgbClr val="007AC3"/>
    <a:srgbClr val="4EB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272" y="184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white-rose-maths-resources/year-5-white-rose-maths-resources-key-stage-1-year-1-year-2/autumn-block-4-multiplication-and-division-year-5-white-rose-maths-resources-key-stage-1-year-1-year-2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white-rose-maths-resources/year-5-white-rose-maths-resources-key-stage-1-year-1-year-2/autumn-block-4-multiplication-and-division-year-5-white-rose-maths-resources-key-stage-1-year-1-year-2" TargetMode="Externa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70333" y="5834189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5"/>
            <a:extLst>
              <a:ext uri="{FF2B5EF4-FFF2-40B4-BE49-F238E27FC236}">
                <a16:creationId xmlns:a16="http://schemas.microsoft.com/office/drawing/2014/main" id="{014B7103-C016-42E5-BE21-30BF0AE93BFD}"/>
              </a:ext>
            </a:extLst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CFCCA-1AC5-4718-8E03-D06B3EA8F3C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2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628648" y="854286"/>
            <a:ext cx="8137524" cy="4577030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endParaRPr lang="en-US" sz="3600" dirty="0">
              <a:latin typeface="+mn-lt"/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1127760"/>
            <a:ext cx="7886700" cy="21773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2800" dirty="0">
                <a:solidFill>
                  <a:srgbClr val="FF0000"/>
                </a:solidFill>
              </a:rPr>
              <a:t>WALT: Multiply and divide whole numbers and those involving decimals by 10, 100 and 1000.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B050"/>
                </a:solidFill>
              </a:rPr>
              <a:t>WILF: Multiply and divide whole numbers by 10 </a:t>
            </a:r>
          </a:p>
          <a:p>
            <a:r>
              <a:rPr lang="en-GB" sz="2400" dirty="0">
                <a:solidFill>
                  <a:srgbClr val="00B050"/>
                </a:solidFill>
              </a:rPr>
              <a:t>Multiply and divide whole numbers by 100 </a:t>
            </a:r>
          </a:p>
          <a:p>
            <a:r>
              <a:rPr lang="en-GB" sz="2400" dirty="0">
                <a:solidFill>
                  <a:srgbClr val="00B050"/>
                </a:solidFill>
              </a:rPr>
              <a:t>Multiply and divide whole numbers by 1000 </a:t>
            </a:r>
          </a:p>
          <a:p>
            <a:r>
              <a:rPr lang="en-GB" sz="2400" dirty="0">
                <a:solidFill>
                  <a:srgbClr val="00B050"/>
                </a:solidFill>
              </a:rPr>
              <a:t>Explain the pattern talking about place value</a:t>
            </a:r>
            <a:br>
              <a:rPr lang="en-GB" sz="2400" dirty="0">
                <a:solidFill>
                  <a:srgbClr val="00B050"/>
                </a:solidFill>
              </a:rPr>
            </a:br>
            <a:endParaRPr lang="en-GB" sz="2400" dirty="0">
              <a:solidFill>
                <a:srgbClr val="00B05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35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447429" y="670981"/>
            <a:ext cx="342845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Multiplying by 10, 100 and 1000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753519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cxnSp>
        <p:nvCxnSpPr>
          <p:cNvPr id="103" name="Straight Connector 102"/>
          <p:cNvCxnSpPr/>
          <p:nvPr/>
        </p:nvCxnSpPr>
        <p:spPr>
          <a:xfrm>
            <a:off x="3753519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55996" y="1147579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What number is shown on the place value chart?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996" y="2689491"/>
            <a:ext cx="7423938" cy="349702"/>
          </a:xfrm>
          <a:prstGeom prst="rect">
            <a:avLst/>
          </a:prstGeom>
          <a:solidFill>
            <a:srgbClr val="87BD31"/>
          </a:solidFill>
          <a:ln w="28575">
            <a:solidFill>
              <a:srgbClr val="87BD31"/>
            </a:solidFill>
          </a:ln>
        </p:spPr>
        <p:txBody>
          <a:bodyPr wrap="square" lIns="108000" tIns="36000" rIns="108000" bIns="36000" rtlCol="0">
            <a:spAutoFit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468</a:t>
            </a:r>
            <a:endParaRPr lang="en-GB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F6C88C-2C3C-4E00-B3B9-0C67B9C00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824854"/>
              </p:ext>
            </p:extLst>
          </p:nvPr>
        </p:nvGraphicFramePr>
        <p:xfrm>
          <a:off x="855996" y="1550963"/>
          <a:ext cx="7432008" cy="1104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668">
                  <a:extLst>
                    <a:ext uri="{9D8B030D-6E8A-4147-A177-3AD203B41FA5}">
                      <a16:colId xmlns:a16="http://schemas.microsoft.com/office/drawing/2014/main" val="4241699629"/>
                    </a:ext>
                  </a:extLst>
                </a:gridCol>
                <a:gridCol w="1238668">
                  <a:extLst>
                    <a:ext uri="{9D8B030D-6E8A-4147-A177-3AD203B41FA5}">
                      <a16:colId xmlns:a16="http://schemas.microsoft.com/office/drawing/2014/main" val="988473432"/>
                    </a:ext>
                  </a:extLst>
                </a:gridCol>
                <a:gridCol w="1238668">
                  <a:extLst>
                    <a:ext uri="{9D8B030D-6E8A-4147-A177-3AD203B41FA5}">
                      <a16:colId xmlns:a16="http://schemas.microsoft.com/office/drawing/2014/main" val="1708762279"/>
                    </a:ext>
                  </a:extLst>
                </a:gridCol>
                <a:gridCol w="1238668">
                  <a:extLst>
                    <a:ext uri="{9D8B030D-6E8A-4147-A177-3AD203B41FA5}">
                      <a16:colId xmlns:a16="http://schemas.microsoft.com/office/drawing/2014/main" val="1788124466"/>
                    </a:ext>
                  </a:extLst>
                </a:gridCol>
                <a:gridCol w="1238668">
                  <a:extLst>
                    <a:ext uri="{9D8B030D-6E8A-4147-A177-3AD203B41FA5}">
                      <a16:colId xmlns:a16="http://schemas.microsoft.com/office/drawing/2014/main" val="2103312115"/>
                    </a:ext>
                  </a:extLst>
                </a:gridCol>
                <a:gridCol w="1238668">
                  <a:extLst>
                    <a:ext uri="{9D8B030D-6E8A-4147-A177-3AD203B41FA5}">
                      <a16:colId xmlns:a16="http://schemas.microsoft.com/office/drawing/2014/main" val="1151891785"/>
                    </a:ext>
                  </a:extLst>
                </a:gridCol>
              </a:tblGrid>
              <a:tr h="303004"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HTh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TTh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616717"/>
                  </a:ext>
                </a:extLst>
              </a:tr>
              <a:tr h="7392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020868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383EAF54-89E5-476C-83CB-CDCC6F679CD9}"/>
              </a:ext>
            </a:extLst>
          </p:cNvPr>
          <p:cNvSpPr/>
          <p:nvPr/>
        </p:nvSpPr>
        <p:spPr>
          <a:xfrm>
            <a:off x="4996888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A29336-7127-4E42-B184-F9084676C0B9}"/>
              </a:ext>
            </a:extLst>
          </p:cNvPr>
          <p:cNvSpPr/>
          <p:nvPr/>
        </p:nvSpPr>
        <p:spPr>
          <a:xfrm>
            <a:off x="5256946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E69FBE-5031-49B9-9292-F681007CEB59}"/>
              </a:ext>
            </a:extLst>
          </p:cNvPr>
          <p:cNvSpPr/>
          <p:nvPr/>
        </p:nvSpPr>
        <p:spPr>
          <a:xfrm>
            <a:off x="4996888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130295-1141-454C-AC84-4DB591082D56}"/>
              </a:ext>
            </a:extLst>
          </p:cNvPr>
          <p:cNvSpPr/>
          <p:nvPr/>
        </p:nvSpPr>
        <p:spPr>
          <a:xfrm>
            <a:off x="5256946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6E5D6A-156E-4955-9567-BA4983590B73}"/>
              </a:ext>
            </a:extLst>
          </p:cNvPr>
          <p:cNvSpPr/>
          <p:nvPr/>
        </p:nvSpPr>
        <p:spPr>
          <a:xfrm>
            <a:off x="6094211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9FBFB8-EF9D-4856-856B-21187391DB26}"/>
              </a:ext>
            </a:extLst>
          </p:cNvPr>
          <p:cNvSpPr/>
          <p:nvPr/>
        </p:nvSpPr>
        <p:spPr>
          <a:xfrm>
            <a:off x="6094211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85F7D4-7E7A-482B-A569-EFC41BF02BA0}"/>
              </a:ext>
            </a:extLst>
          </p:cNvPr>
          <p:cNvSpPr/>
          <p:nvPr/>
        </p:nvSpPr>
        <p:spPr>
          <a:xfrm>
            <a:off x="6338809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7A84C1-A061-4029-B147-1836EE945A0E}"/>
              </a:ext>
            </a:extLst>
          </p:cNvPr>
          <p:cNvSpPr/>
          <p:nvPr/>
        </p:nvSpPr>
        <p:spPr>
          <a:xfrm>
            <a:off x="6598867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1DFD52-6CA4-4CE3-BEAD-01A03B2CFCA4}"/>
              </a:ext>
            </a:extLst>
          </p:cNvPr>
          <p:cNvSpPr/>
          <p:nvPr/>
        </p:nvSpPr>
        <p:spPr>
          <a:xfrm>
            <a:off x="6338809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64BFD35-22C8-43E0-A5B4-529E410C0E52}"/>
              </a:ext>
            </a:extLst>
          </p:cNvPr>
          <p:cNvSpPr/>
          <p:nvPr/>
        </p:nvSpPr>
        <p:spPr>
          <a:xfrm>
            <a:off x="6598867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46C5DB-6BE4-47C6-B700-D1A84FC89666}"/>
              </a:ext>
            </a:extLst>
          </p:cNvPr>
          <p:cNvSpPr/>
          <p:nvPr/>
        </p:nvSpPr>
        <p:spPr>
          <a:xfrm>
            <a:off x="7182718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51CC44-CE8B-4ABE-B544-C214EFDF3B8D}"/>
              </a:ext>
            </a:extLst>
          </p:cNvPr>
          <p:cNvSpPr/>
          <p:nvPr/>
        </p:nvSpPr>
        <p:spPr>
          <a:xfrm>
            <a:off x="7182718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9E2C3D-C856-4279-981D-0203934875EA}"/>
              </a:ext>
            </a:extLst>
          </p:cNvPr>
          <p:cNvSpPr/>
          <p:nvPr/>
        </p:nvSpPr>
        <p:spPr>
          <a:xfrm>
            <a:off x="7427316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D151B5-262E-495D-A60B-849BC1BBC746}"/>
              </a:ext>
            </a:extLst>
          </p:cNvPr>
          <p:cNvSpPr/>
          <p:nvPr/>
        </p:nvSpPr>
        <p:spPr>
          <a:xfrm>
            <a:off x="7687374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0205DE-FE38-4F57-ABC6-FE7F792A36E1}"/>
              </a:ext>
            </a:extLst>
          </p:cNvPr>
          <p:cNvSpPr/>
          <p:nvPr/>
        </p:nvSpPr>
        <p:spPr>
          <a:xfrm>
            <a:off x="7427316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09E14A-A231-48C9-BD6A-FF8939A92669}"/>
              </a:ext>
            </a:extLst>
          </p:cNvPr>
          <p:cNvSpPr/>
          <p:nvPr/>
        </p:nvSpPr>
        <p:spPr>
          <a:xfrm>
            <a:off x="7687374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D004B7E-E52C-421B-835C-3CB1A9F6DB9F}"/>
              </a:ext>
            </a:extLst>
          </p:cNvPr>
          <p:cNvSpPr/>
          <p:nvPr/>
        </p:nvSpPr>
        <p:spPr>
          <a:xfrm>
            <a:off x="7935188" y="2021582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054067F-1D2F-4F08-8B2D-2F8CC8A68644}"/>
              </a:ext>
            </a:extLst>
          </p:cNvPr>
          <p:cNvSpPr/>
          <p:nvPr/>
        </p:nvSpPr>
        <p:spPr>
          <a:xfrm>
            <a:off x="7935188" y="2266888"/>
            <a:ext cx="187509" cy="187509"/>
          </a:xfrm>
          <a:prstGeom prst="ellips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9DAFC0-84FE-446A-9EFC-771734FC937B}"/>
              </a:ext>
            </a:extLst>
          </p:cNvPr>
          <p:cNvSpPr txBox="1"/>
          <p:nvPr/>
        </p:nvSpPr>
        <p:spPr>
          <a:xfrm>
            <a:off x="945535" y="3102549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b="1" dirty="0"/>
              <a:t>Complete the sentences: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96E195-B6B5-4082-99F8-327F47A00012}"/>
              </a:ext>
            </a:extLst>
          </p:cNvPr>
          <p:cNvGrpSpPr/>
          <p:nvPr/>
        </p:nvGrpSpPr>
        <p:grpSpPr>
          <a:xfrm>
            <a:off x="825657" y="3449953"/>
            <a:ext cx="7454277" cy="1091600"/>
            <a:chOff x="825657" y="3449953"/>
            <a:chExt cx="7454277" cy="10916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00E5C79-2595-4897-8099-9E0C52386DFE}"/>
                </a:ext>
              </a:extLst>
            </p:cNvPr>
            <p:cNvGrpSpPr/>
            <p:nvPr/>
          </p:nvGrpSpPr>
          <p:grpSpPr>
            <a:xfrm>
              <a:off x="825657" y="3449953"/>
              <a:ext cx="7454277" cy="1091600"/>
              <a:chOff x="825657" y="3449953"/>
              <a:chExt cx="7454277" cy="10916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7946F99-6ED5-4F23-B92F-FD1B42ABFCE5}"/>
                  </a:ext>
                </a:extLst>
              </p:cNvPr>
              <p:cNvSpPr/>
              <p:nvPr/>
            </p:nvSpPr>
            <p:spPr>
              <a:xfrm>
                <a:off x="825657" y="3449953"/>
                <a:ext cx="7454277" cy="1046462"/>
              </a:xfrm>
              <a:prstGeom prst="rect">
                <a:avLst/>
              </a:prstGeom>
              <a:noFill/>
              <a:ln>
                <a:solidFill>
                  <a:srgbClr val="007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49F93D-CBBF-4CAA-A8BE-F2A2F6955989}"/>
                  </a:ext>
                </a:extLst>
              </p:cNvPr>
              <p:cNvSpPr/>
              <p:nvPr/>
            </p:nvSpPr>
            <p:spPr>
              <a:xfrm>
                <a:off x="873594" y="3464335"/>
                <a:ext cx="726670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dirty="0"/>
                  <a:t>If I multiply this number by 10, it becomes             .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dirty="0"/>
                  <a:t>The digits move             place to the              .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dirty="0"/>
                  <a:t>I need to put a            in the empty column to act as a                   .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89FB69-B82C-430A-8A2A-1D54B68C8CC6}"/>
                </a:ext>
              </a:extLst>
            </p:cNvPr>
            <p:cNvCxnSpPr/>
            <p:nvPr/>
          </p:nvCxnSpPr>
          <p:spPr>
            <a:xfrm>
              <a:off x="5356166" y="3733436"/>
              <a:ext cx="83726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CA8DEA7-5DB9-41C7-B1A0-66122DC8C94F}"/>
                </a:ext>
              </a:extLst>
            </p:cNvPr>
            <p:cNvCxnSpPr/>
            <p:nvPr/>
          </p:nvCxnSpPr>
          <p:spPr>
            <a:xfrm>
              <a:off x="2578112" y="4077384"/>
              <a:ext cx="83726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79DA81-8BC4-40C6-8319-F7BF78BF21F7}"/>
                </a:ext>
              </a:extLst>
            </p:cNvPr>
            <p:cNvCxnSpPr/>
            <p:nvPr/>
          </p:nvCxnSpPr>
          <p:spPr>
            <a:xfrm>
              <a:off x="4737747" y="4075495"/>
              <a:ext cx="83726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85D574-C2A7-4FEE-B4B9-1778E1823004}"/>
                </a:ext>
              </a:extLst>
            </p:cNvPr>
            <p:cNvCxnSpPr>
              <a:cxnSpLocks/>
            </p:cNvCxnSpPr>
            <p:nvPr/>
          </p:nvCxnSpPr>
          <p:spPr>
            <a:xfrm>
              <a:off x="6598867" y="4429722"/>
              <a:ext cx="13052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A689A85-26B3-48F9-A862-9AD3658686B4}"/>
                </a:ext>
              </a:extLst>
            </p:cNvPr>
            <p:cNvCxnSpPr>
              <a:cxnSpLocks/>
            </p:cNvCxnSpPr>
            <p:nvPr/>
          </p:nvCxnSpPr>
          <p:spPr>
            <a:xfrm>
              <a:off x="2525327" y="4421333"/>
              <a:ext cx="73147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D2A755-249C-4577-B271-61D2D3E42C28}"/>
              </a:ext>
            </a:extLst>
          </p:cNvPr>
          <p:cNvGrpSpPr/>
          <p:nvPr/>
        </p:nvGrpSpPr>
        <p:grpSpPr>
          <a:xfrm>
            <a:off x="825657" y="4595720"/>
            <a:ext cx="7582624" cy="723275"/>
            <a:chOff x="825657" y="4595720"/>
            <a:chExt cx="7582624" cy="72327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6321F61-C2E7-4E86-9037-35D27B2AE734}"/>
                </a:ext>
              </a:extLst>
            </p:cNvPr>
            <p:cNvGrpSpPr/>
            <p:nvPr/>
          </p:nvGrpSpPr>
          <p:grpSpPr>
            <a:xfrm>
              <a:off x="825657" y="4595720"/>
              <a:ext cx="7582624" cy="723275"/>
              <a:chOff x="825657" y="4595720"/>
              <a:chExt cx="7582624" cy="72327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73ADE0-5CB4-45C5-A8EB-C78126DB8CD4}"/>
                  </a:ext>
                </a:extLst>
              </p:cNvPr>
              <p:cNvSpPr/>
              <p:nvPr/>
            </p:nvSpPr>
            <p:spPr>
              <a:xfrm>
                <a:off x="855996" y="4595720"/>
                <a:ext cx="7552285" cy="723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dirty="0"/>
                  <a:t>If I multiply this number by 100, it becomes               .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dirty="0"/>
                  <a:t>The digits move            places to the            .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2DA1783-01D7-4B91-A98F-1578C24A11CE}"/>
                  </a:ext>
                </a:extLst>
              </p:cNvPr>
              <p:cNvSpPr/>
              <p:nvPr/>
            </p:nvSpPr>
            <p:spPr>
              <a:xfrm>
                <a:off x="825657" y="4608091"/>
                <a:ext cx="7454277" cy="700733"/>
              </a:xfrm>
              <a:prstGeom prst="rect">
                <a:avLst/>
              </a:prstGeom>
              <a:noFill/>
              <a:ln>
                <a:solidFill>
                  <a:srgbClr val="007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7D023A-5E19-4D8D-BFFA-10F1ED3D770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645" y="4874338"/>
              <a:ext cx="102182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1B6155-023D-4AB7-92B7-8A0C158CDE98}"/>
                </a:ext>
              </a:extLst>
            </p:cNvPr>
            <p:cNvCxnSpPr>
              <a:cxnSpLocks/>
            </p:cNvCxnSpPr>
            <p:nvPr/>
          </p:nvCxnSpPr>
          <p:spPr>
            <a:xfrm>
              <a:off x="2602703" y="5209898"/>
              <a:ext cx="73147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99D6531-DDEE-4ACC-A398-B744AFC0E8BB}"/>
                </a:ext>
              </a:extLst>
            </p:cNvPr>
            <p:cNvCxnSpPr>
              <a:cxnSpLocks/>
            </p:cNvCxnSpPr>
            <p:nvPr/>
          </p:nvCxnSpPr>
          <p:spPr>
            <a:xfrm>
              <a:off x="4710028" y="5218287"/>
              <a:ext cx="7696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85E7EA0-18B7-40BC-AFCA-D3E35724FBFF}"/>
              </a:ext>
            </a:extLst>
          </p:cNvPr>
          <p:cNvGrpSpPr/>
          <p:nvPr/>
        </p:nvGrpSpPr>
        <p:grpSpPr>
          <a:xfrm>
            <a:off x="818407" y="5408526"/>
            <a:ext cx="7461527" cy="723275"/>
            <a:chOff x="818407" y="5408526"/>
            <a:chExt cx="7461527" cy="72327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886A79-D24C-455C-AA76-B2E549782BCE}"/>
                </a:ext>
              </a:extLst>
            </p:cNvPr>
            <p:cNvGrpSpPr/>
            <p:nvPr/>
          </p:nvGrpSpPr>
          <p:grpSpPr>
            <a:xfrm>
              <a:off x="818407" y="5408526"/>
              <a:ext cx="7461527" cy="723275"/>
              <a:chOff x="818407" y="5408526"/>
              <a:chExt cx="7461527" cy="723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C26A42A-B607-4EF7-9B1B-396AFD2C2E75}"/>
                  </a:ext>
                </a:extLst>
              </p:cNvPr>
              <p:cNvSpPr/>
              <p:nvPr/>
            </p:nvSpPr>
            <p:spPr>
              <a:xfrm>
                <a:off x="825657" y="5413194"/>
                <a:ext cx="7454277" cy="700733"/>
              </a:xfrm>
              <a:prstGeom prst="rect">
                <a:avLst/>
              </a:prstGeom>
              <a:noFill/>
              <a:ln>
                <a:solidFill>
                  <a:srgbClr val="007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8808914-ACAA-4937-8172-25D958C94BF7}"/>
                  </a:ext>
                </a:extLst>
              </p:cNvPr>
              <p:cNvSpPr/>
              <p:nvPr/>
            </p:nvSpPr>
            <p:spPr>
              <a:xfrm>
                <a:off x="818407" y="5408526"/>
                <a:ext cx="7406340" cy="723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dirty="0"/>
                  <a:t>If I multiply this number by 1000, it becomes                  .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dirty="0"/>
                  <a:t>The digits move              places to the              .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C936D0-E599-42CC-9278-DEF21FDBCBA8}"/>
                </a:ext>
              </a:extLst>
            </p:cNvPr>
            <p:cNvCxnSpPr>
              <a:cxnSpLocks/>
            </p:cNvCxnSpPr>
            <p:nvPr/>
          </p:nvCxnSpPr>
          <p:spPr>
            <a:xfrm>
              <a:off x="5568655" y="5763560"/>
              <a:ext cx="12093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061AB3A-9739-43F5-A65F-134841CD1E2F}"/>
                </a:ext>
              </a:extLst>
            </p:cNvPr>
            <p:cNvCxnSpPr>
              <a:cxnSpLocks/>
            </p:cNvCxnSpPr>
            <p:nvPr/>
          </p:nvCxnSpPr>
          <p:spPr>
            <a:xfrm>
              <a:off x="2573408" y="6023629"/>
              <a:ext cx="9033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9FC62C-6C1B-410D-B2BD-311981438D69}"/>
                </a:ext>
              </a:extLst>
            </p:cNvPr>
            <p:cNvCxnSpPr>
              <a:cxnSpLocks/>
            </p:cNvCxnSpPr>
            <p:nvPr/>
          </p:nvCxnSpPr>
          <p:spPr>
            <a:xfrm>
              <a:off x="4761885" y="6023629"/>
              <a:ext cx="9100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CA6C3ED-65D7-4EB8-8412-A978AAA455DA}"/>
              </a:ext>
            </a:extLst>
          </p:cNvPr>
          <p:cNvSpPr/>
          <p:nvPr/>
        </p:nvSpPr>
        <p:spPr>
          <a:xfrm>
            <a:off x="5409153" y="3432674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4680</a:t>
            </a:r>
            <a:endParaRPr lang="en-GB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21BB173-42CE-4028-B4A7-07A5B5B46791}"/>
              </a:ext>
            </a:extLst>
          </p:cNvPr>
          <p:cNvSpPr/>
          <p:nvPr/>
        </p:nvSpPr>
        <p:spPr>
          <a:xfrm>
            <a:off x="2699264" y="3747109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one</a:t>
            </a:r>
            <a:endParaRPr lang="en-GB" b="1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1F06A05-CA54-47AE-BFC2-A724F05F6A96}"/>
              </a:ext>
            </a:extLst>
          </p:cNvPr>
          <p:cNvSpPr/>
          <p:nvPr/>
        </p:nvSpPr>
        <p:spPr>
          <a:xfrm>
            <a:off x="4844954" y="3747109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left</a:t>
            </a:r>
            <a:endParaRPr lang="en-GB" b="1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CD61349-EE39-420B-AB7C-3DE032905A9B}"/>
              </a:ext>
            </a:extLst>
          </p:cNvPr>
          <p:cNvSpPr/>
          <p:nvPr/>
        </p:nvSpPr>
        <p:spPr>
          <a:xfrm>
            <a:off x="2553370" y="4117595"/>
            <a:ext cx="62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zero</a:t>
            </a:r>
            <a:endParaRPr lang="en-GB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F3476BB-D20F-4E22-8878-564F1D661E67}"/>
              </a:ext>
            </a:extLst>
          </p:cNvPr>
          <p:cNvSpPr/>
          <p:nvPr/>
        </p:nvSpPr>
        <p:spPr>
          <a:xfrm>
            <a:off x="5517509" y="4555174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46 800</a:t>
            </a:r>
            <a:endParaRPr lang="en-GB" b="1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57D2ECF-D7D0-4798-A41F-6B7CEFAB9CB8}"/>
              </a:ext>
            </a:extLst>
          </p:cNvPr>
          <p:cNvSpPr/>
          <p:nvPr/>
        </p:nvSpPr>
        <p:spPr>
          <a:xfrm>
            <a:off x="2652819" y="489314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two</a:t>
            </a:r>
            <a:endParaRPr lang="en-GB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5734E69-4599-4C34-A8D2-96D081CDF90F}"/>
              </a:ext>
            </a:extLst>
          </p:cNvPr>
          <p:cNvSpPr/>
          <p:nvPr/>
        </p:nvSpPr>
        <p:spPr>
          <a:xfrm>
            <a:off x="4802138" y="4891961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left</a:t>
            </a:r>
            <a:endParaRPr lang="en-GB" b="1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30DCBC0-4DA9-4AFA-921F-A94FDE64CD76}"/>
              </a:ext>
            </a:extLst>
          </p:cNvPr>
          <p:cNvSpPr/>
          <p:nvPr/>
        </p:nvSpPr>
        <p:spPr>
          <a:xfrm>
            <a:off x="2663607" y="5703099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three</a:t>
            </a:r>
            <a:endParaRPr lang="en-GB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FF9C2F9-B350-45E7-9D24-A07DC43ACF8C}"/>
              </a:ext>
            </a:extLst>
          </p:cNvPr>
          <p:cNvSpPr/>
          <p:nvPr/>
        </p:nvSpPr>
        <p:spPr>
          <a:xfrm>
            <a:off x="4871826" y="5703099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left</a:t>
            </a:r>
            <a:endParaRPr lang="en-GB" b="1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56C50AA-AF81-4308-B6EC-289302FB76F8}"/>
              </a:ext>
            </a:extLst>
          </p:cNvPr>
          <p:cNvSpPr/>
          <p:nvPr/>
        </p:nvSpPr>
        <p:spPr>
          <a:xfrm>
            <a:off x="5599052" y="5452088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468 000</a:t>
            </a:r>
            <a:endParaRPr lang="en-GB" b="1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7D8C438-22E7-44D3-AC07-240FD6E6A054}"/>
              </a:ext>
            </a:extLst>
          </p:cNvPr>
          <p:cNvSpPr/>
          <p:nvPr/>
        </p:nvSpPr>
        <p:spPr>
          <a:xfrm>
            <a:off x="6541335" y="4075495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70AD4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place holder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/>
      <p:bldP spid="49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BF06F75-58B5-4494-92E9-DBE422C92B3A}"/>
              </a:ext>
            </a:extLst>
          </p:cNvPr>
          <p:cNvCxnSpPr>
            <a:cxnSpLocks/>
          </p:cNvCxnSpPr>
          <p:nvPr/>
        </p:nvCxnSpPr>
        <p:spPr>
          <a:xfrm>
            <a:off x="6738001" y="2962655"/>
            <a:ext cx="884195" cy="1470422"/>
          </a:xfrm>
          <a:prstGeom prst="straightConnector1">
            <a:avLst/>
          </a:prstGeom>
          <a:ln w="28575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5DA05D9-1B37-4D2C-99D8-A34899E1855A}"/>
              </a:ext>
            </a:extLst>
          </p:cNvPr>
          <p:cNvCxnSpPr>
            <a:cxnSpLocks/>
          </p:cNvCxnSpPr>
          <p:nvPr/>
        </p:nvCxnSpPr>
        <p:spPr>
          <a:xfrm flipH="1">
            <a:off x="5176648" y="2948419"/>
            <a:ext cx="2552737" cy="1564399"/>
          </a:xfrm>
          <a:prstGeom prst="straightConnector1">
            <a:avLst/>
          </a:prstGeom>
          <a:ln w="28575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2F6DB3D-6FD7-4659-8790-542AAC50E8C8}"/>
              </a:ext>
            </a:extLst>
          </p:cNvPr>
          <p:cNvCxnSpPr>
            <a:cxnSpLocks/>
          </p:cNvCxnSpPr>
          <p:nvPr/>
        </p:nvCxnSpPr>
        <p:spPr>
          <a:xfrm>
            <a:off x="2676519" y="2958690"/>
            <a:ext cx="3316334" cy="1752711"/>
          </a:xfrm>
          <a:prstGeom prst="straightConnector1">
            <a:avLst/>
          </a:prstGeom>
          <a:ln w="28575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18F7455-B2F6-4008-8627-AE21A0E7096D}"/>
              </a:ext>
            </a:extLst>
          </p:cNvPr>
          <p:cNvCxnSpPr>
            <a:cxnSpLocks/>
          </p:cNvCxnSpPr>
          <p:nvPr/>
        </p:nvCxnSpPr>
        <p:spPr>
          <a:xfrm>
            <a:off x="1533389" y="2962655"/>
            <a:ext cx="884195" cy="1470422"/>
          </a:xfrm>
          <a:prstGeom prst="straightConnector1">
            <a:avLst/>
          </a:prstGeom>
          <a:ln w="28575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359D814-C650-4063-A9F3-5A9563CFD813}"/>
              </a:ext>
            </a:extLst>
          </p:cNvPr>
          <p:cNvCxnSpPr>
            <a:cxnSpLocks/>
          </p:cNvCxnSpPr>
          <p:nvPr/>
        </p:nvCxnSpPr>
        <p:spPr>
          <a:xfrm flipH="1">
            <a:off x="4173765" y="2856033"/>
            <a:ext cx="1274727" cy="1667056"/>
          </a:xfrm>
          <a:prstGeom prst="straightConnector1">
            <a:avLst/>
          </a:prstGeom>
          <a:ln w="28575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916CE2D-E511-477E-BDED-DB5D00AB78B6}"/>
              </a:ext>
            </a:extLst>
          </p:cNvPr>
          <p:cNvSpPr txBox="1"/>
          <p:nvPr/>
        </p:nvSpPr>
        <p:spPr>
          <a:xfrm>
            <a:off x="855996" y="1234799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Match each planet to its moon to complete the calculation.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8C2060-FFA0-4AA5-80DB-4406DBC7964D}"/>
              </a:ext>
            </a:extLst>
          </p:cNvPr>
          <p:cNvGrpSpPr/>
          <p:nvPr/>
        </p:nvGrpSpPr>
        <p:grpSpPr>
          <a:xfrm>
            <a:off x="550123" y="1853443"/>
            <a:ext cx="1284247" cy="1287512"/>
            <a:chOff x="550123" y="1853443"/>
            <a:chExt cx="1284247" cy="12875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3D33AA-5AA7-4FD3-9609-36BB05BB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3" y="1853443"/>
              <a:ext cx="1284247" cy="1287512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765738E-91F5-47DE-B43B-7AFD85AB48DB}"/>
                </a:ext>
              </a:extLst>
            </p:cNvPr>
            <p:cNvSpPr/>
            <p:nvPr/>
          </p:nvSpPr>
          <p:spPr>
            <a:xfrm>
              <a:off x="614398" y="2307069"/>
              <a:ext cx="114326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63 x 100 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7ED0D40-7537-4760-B749-7E38332447D1}"/>
              </a:ext>
            </a:extLst>
          </p:cNvPr>
          <p:cNvGrpSpPr/>
          <p:nvPr/>
        </p:nvGrpSpPr>
        <p:grpSpPr>
          <a:xfrm>
            <a:off x="4463505" y="1750808"/>
            <a:ext cx="1700709" cy="1394112"/>
            <a:chOff x="4463505" y="1750808"/>
            <a:chExt cx="1700709" cy="139411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EB55F41-30CE-4DDA-A1CF-C7EB9F41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05" y="1750808"/>
              <a:ext cx="1700709" cy="139411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4136DD-B162-4C50-917F-41AA5C1ABCD3}"/>
                </a:ext>
              </a:extLst>
            </p:cNvPr>
            <p:cNvSpPr/>
            <p:nvPr/>
          </p:nvSpPr>
          <p:spPr>
            <a:xfrm>
              <a:off x="4714819" y="2307069"/>
              <a:ext cx="1199367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3078 x 10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5C0AA9-8F8A-4E5A-86D5-921BE878FB89}"/>
              </a:ext>
            </a:extLst>
          </p:cNvPr>
          <p:cNvGrpSpPr/>
          <p:nvPr/>
        </p:nvGrpSpPr>
        <p:grpSpPr>
          <a:xfrm>
            <a:off x="7275394" y="1850710"/>
            <a:ext cx="1361270" cy="1287512"/>
            <a:chOff x="7275394" y="1850710"/>
            <a:chExt cx="1361270" cy="128751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9E3931A-3272-4CDB-A057-D9046ECF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391" y="1850710"/>
              <a:ext cx="1287134" cy="1287512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355E38F-4D98-4207-AEF9-1AEB83E8076D}"/>
                </a:ext>
              </a:extLst>
            </p:cNvPr>
            <p:cNvSpPr/>
            <p:nvPr/>
          </p:nvSpPr>
          <p:spPr>
            <a:xfrm>
              <a:off x="7275394" y="2307069"/>
              <a:ext cx="136127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705 x 1000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65AB096-A85C-4FD0-8E08-A4237C0B8B49}"/>
              </a:ext>
            </a:extLst>
          </p:cNvPr>
          <p:cNvGrpSpPr/>
          <p:nvPr/>
        </p:nvGrpSpPr>
        <p:grpSpPr>
          <a:xfrm>
            <a:off x="699684" y="4591812"/>
            <a:ext cx="1275803" cy="1274644"/>
            <a:chOff x="699684" y="4591812"/>
            <a:chExt cx="1275803" cy="12746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ABF36A-B10B-4671-9954-1E71EC71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84" y="4591812"/>
              <a:ext cx="1275803" cy="127464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A5E6780-B304-4569-B614-DA87ADAF2F13}"/>
                </a:ext>
              </a:extLst>
            </p:cNvPr>
            <p:cNvSpPr/>
            <p:nvPr/>
          </p:nvSpPr>
          <p:spPr>
            <a:xfrm>
              <a:off x="850453" y="5064807"/>
              <a:ext cx="92044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78 200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90DC221-5C23-4A97-AAB1-7D20098C18B8}"/>
              </a:ext>
            </a:extLst>
          </p:cNvPr>
          <p:cNvGrpSpPr/>
          <p:nvPr/>
        </p:nvGrpSpPr>
        <p:grpSpPr>
          <a:xfrm>
            <a:off x="1978232" y="4591812"/>
            <a:ext cx="1275427" cy="1274645"/>
            <a:chOff x="1978232" y="4591812"/>
            <a:chExt cx="1275427" cy="12746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2F6798-2072-45EB-ADD3-5ACDA743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232" y="4591812"/>
              <a:ext cx="1275427" cy="1274645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BC8F60-0D0B-4EE7-B9C8-76B06F334722}"/>
                </a:ext>
              </a:extLst>
            </p:cNvPr>
            <p:cNvSpPr/>
            <p:nvPr/>
          </p:nvSpPr>
          <p:spPr>
            <a:xfrm>
              <a:off x="2251715" y="5064807"/>
              <a:ext cx="728084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6300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8AC77A-167F-47DD-BE75-1FD761338550}"/>
              </a:ext>
            </a:extLst>
          </p:cNvPr>
          <p:cNvGrpSpPr/>
          <p:nvPr/>
        </p:nvGrpSpPr>
        <p:grpSpPr>
          <a:xfrm>
            <a:off x="3256404" y="4591812"/>
            <a:ext cx="1275803" cy="1274644"/>
            <a:chOff x="3256404" y="4591812"/>
            <a:chExt cx="1275803" cy="12746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A22EDC-A6C7-45FF-A2CE-04B9ECB66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04" y="4591812"/>
              <a:ext cx="1275803" cy="1274644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0D7C4D0-C98C-4333-8343-5A69A1C02603}"/>
                </a:ext>
              </a:extLst>
            </p:cNvPr>
            <p:cNvSpPr/>
            <p:nvPr/>
          </p:nvSpPr>
          <p:spPr>
            <a:xfrm>
              <a:off x="3416466" y="5064807"/>
              <a:ext cx="918841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30 780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AFE8A7-3D71-4100-8DE8-9E36DF12136B}"/>
              </a:ext>
            </a:extLst>
          </p:cNvPr>
          <p:cNvGrpSpPr/>
          <p:nvPr/>
        </p:nvGrpSpPr>
        <p:grpSpPr>
          <a:xfrm>
            <a:off x="4534952" y="4591812"/>
            <a:ext cx="1275427" cy="1274645"/>
            <a:chOff x="4534952" y="4591812"/>
            <a:chExt cx="1275427" cy="12746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7F6EED-4CAC-4003-9FAD-798C40184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952" y="4591812"/>
              <a:ext cx="1275427" cy="1274645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2AE3EFC-974B-4522-BD7D-DF518C999847}"/>
                </a:ext>
              </a:extLst>
            </p:cNvPr>
            <p:cNvSpPr/>
            <p:nvPr/>
          </p:nvSpPr>
          <p:spPr>
            <a:xfrm>
              <a:off x="4632293" y="5064807"/>
              <a:ext cx="108074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705 000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BB29307-3F1A-4CC0-9D4D-3149F0EB6D8C}"/>
              </a:ext>
            </a:extLst>
          </p:cNvPr>
          <p:cNvGrpSpPr/>
          <p:nvPr/>
        </p:nvGrpSpPr>
        <p:grpSpPr>
          <a:xfrm>
            <a:off x="5813124" y="4591812"/>
            <a:ext cx="1275803" cy="1274644"/>
            <a:chOff x="5813124" y="4591812"/>
            <a:chExt cx="1275803" cy="12746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4F1446-D860-492E-832A-547CF58F4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124" y="4591812"/>
              <a:ext cx="1275803" cy="127464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B56C5C-C320-4570-AF8D-7AB223619970}"/>
                </a:ext>
              </a:extLst>
            </p:cNvPr>
            <p:cNvSpPr/>
            <p:nvPr/>
          </p:nvSpPr>
          <p:spPr>
            <a:xfrm>
              <a:off x="6082174" y="5064807"/>
              <a:ext cx="73770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8020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F5305AB-F8C4-4EE5-BC12-D1DDDF0DBB58}"/>
              </a:ext>
            </a:extLst>
          </p:cNvPr>
          <p:cNvCxnSpPr>
            <a:cxnSpLocks/>
          </p:cNvCxnSpPr>
          <p:nvPr/>
        </p:nvCxnSpPr>
        <p:spPr>
          <a:xfrm flipH="1">
            <a:off x="1748233" y="2864153"/>
            <a:ext cx="1989969" cy="1658936"/>
          </a:xfrm>
          <a:prstGeom prst="straightConnector1">
            <a:avLst/>
          </a:prstGeom>
          <a:ln w="28575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247FB95-3E66-4B04-BB5F-6BC419CD2644}"/>
              </a:ext>
            </a:extLst>
          </p:cNvPr>
          <p:cNvGrpSpPr/>
          <p:nvPr/>
        </p:nvGrpSpPr>
        <p:grpSpPr>
          <a:xfrm>
            <a:off x="7091671" y="4591812"/>
            <a:ext cx="1275427" cy="1274645"/>
            <a:chOff x="7091671" y="4591812"/>
            <a:chExt cx="1275427" cy="12746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45EE7D-9D9B-40C8-B129-190C0D0A3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671" y="4591812"/>
              <a:ext cx="1275427" cy="127464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32A6518-02DE-48C1-BF9D-9658E8FD58D6}"/>
                </a:ext>
              </a:extLst>
            </p:cNvPr>
            <p:cNvSpPr/>
            <p:nvPr/>
          </p:nvSpPr>
          <p:spPr>
            <a:xfrm>
              <a:off x="7291428" y="5064807"/>
              <a:ext cx="933269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57 000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B6C56AD-103B-4566-B862-8F27F348BF4A}"/>
              </a:ext>
            </a:extLst>
          </p:cNvPr>
          <p:cNvGrpSpPr/>
          <p:nvPr/>
        </p:nvGrpSpPr>
        <p:grpSpPr>
          <a:xfrm>
            <a:off x="1834370" y="1850711"/>
            <a:ext cx="1292344" cy="1287512"/>
            <a:chOff x="1834370" y="1850711"/>
            <a:chExt cx="1292344" cy="12875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B2A1872-BC42-4A4D-9858-9497F76C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370" y="1850711"/>
              <a:ext cx="1292344" cy="1287512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72C0FF9-BFAB-4D06-983F-7D9989DF0199}"/>
                </a:ext>
              </a:extLst>
            </p:cNvPr>
            <p:cNvSpPr/>
            <p:nvPr/>
          </p:nvSpPr>
          <p:spPr>
            <a:xfrm>
              <a:off x="1958557" y="2307069"/>
              <a:ext cx="1083951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      x 10 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AF77893-5141-48D0-ADF9-D59D52EAA60A}"/>
                </a:ext>
              </a:extLst>
            </p:cNvPr>
            <p:cNvCxnSpPr>
              <a:cxnSpLocks/>
            </p:cNvCxnSpPr>
            <p:nvPr/>
          </p:nvCxnSpPr>
          <p:spPr>
            <a:xfrm>
              <a:off x="2026763" y="2576033"/>
              <a:ext cx="3611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B845B88-112F-43FD-AD32-000E3DA51545}"/>
              </a:ext>
            </a:extLst>
          </p:cNvPr>
          <p:cNvGrpSpPr/>
          <p:nvPr/>
        </p:nvGrpSpPr>
        <p:grpSpPr>
          <a:xfrm>
            <a:off x="3212851" y="1847979"/>
            <a:ext cx="1288362" cy="1287512"/>
            <a:chOff x="3212851" y="1847979"/>
            <a:chExt cx="1288362" cy="12875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5B8D17-5E79-4696-99BD-542F4C1F5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851" y="1847979"/>
              <a:ext cx="1288362" cy="128751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DA664E8-68D2-4E9F-BFCC-6B3C809D189B}"/>
                </a:ext>
              </a:extLst>
            </p:cNvPr>
            <p:cNvSpPr/>
            <p:nvPr/>
          </p:nvSpPr>
          <p:spPr>
            <a:xfrm>
              <a:off x="3312375" y="2307069"/>
              <a:ext cx="108074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782 x     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5E7F73E-F3EB-425F-AE29-741F09B71D7D}"/>
                </a:ext>
              </a:extLst>
            </p:cNvPr>
            <p:cNvCxnSpPr>
              <a:cxnSpLocks/>
            </p:cNvCxnSpPr>
            <p:nvPr/>
          </p:nvCxnSpPr>
          <p:spPr>
            <a:xfrm>
              <a:off x="3983596" y="2576033"/>
              <a:ext cx="3611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FE44895-3D50-44D8-B871-0DD4286F443B}"/>
              </a:ext>
            </a:extLst>
          </p:cNvPr>
          <p:cNvGrpSpPr/>
          <p:nvPr/>
        </p:nvGrpSpPr>
        <p:grpSpPr>
          <a:xfrm>
            <a:off x="6022279" y="1907273"/>
            <a:ext cx="1172408" cy="1168924"/>
            <a:chOff x="6022279" y="1907273"/>
            <a:chExt cx="1172408" cy="11689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DF8C50-C278-46F1-96E1-D3F2CDBF4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279" y="1907273"/>
              <a:ext cx="1169415" cy="116892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DC1B4-9668-4D4D-8883-2F0B2E62EE64}"/>
                </a:ext>
              </a:extLst>
            </p:cNvPr>
            <p:cNvSpPr/>
            <p:nvPr/>
          </p:nvSpPr>
          <p:spPr>
            <a:xfrm>
              <a:off x="6046616" y="2307069"/>
              <a:ext cx="1148071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57 x        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66AC791-EAAA-409D-B71B-0EBDB118FB83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07" y="2576033"/>
              <a:ext cx="4496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040E5C61-9E38-43D0-A10B-CF6E7C4F38BC}"/>
              </a:ext>
            </a:extLst>
          </p:cNvPr>
          <p:cNvSpPr/>
          <p:nvPr/>
        </p:nvSpPr>
        <p:spPr>
          <a:xfrm>
            <a:off x="1924467" y="2263198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802</a:t>
            </a:r>
            <a:endParaRPr lang="en-GB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FD4B77C-8F35-43C1-ACC0-4E5D36712B2B}"/>
              </a:ext>
            </a:extLst>
          </p:cNvPr>
          <p:cNvSpPr/>
          <p:nvPr/>
        </p:nvSpPr>
        <p:spPr>
          <a:xfrm>
            <a:off x="3886667" y="2263198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endParaRPr lang="en-GB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8F70988-FCA9-432A-B173-6540422930E8}"/>
              </a:ext>
            </a:extLst>
          </p:cNvPr>
          <p:cNvSpPr/>
          <p:nvPr/>
        </p:nvSpPr>
        <p:spPr>
          <a:xfrm>
            <a:off x="6499448" y="2274240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1000</a:t>
            </a:r>
            <a:endParaRPr lang="en-GB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E662B51-65F9-4A91-8DE2-4644C0D9394F}"/>
              </a:ext>
            </a:extLst>
          </p:cNvPr>
          <p:cNvSpPr/>
          <p:nvPr/>
        </p:nvSpPr>
        <p:spPr>
          <a:xfrm>
            <a:off x="447429" y="670981"/>
            <a:ext cx="342845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Multiplying by 10, 100 and 1000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31B304-0A49-4B5A-AEDD-F1347DE4E55D}"/>
              </a:ext>
            </a:extLst>
          </p:cNvPr>
          <p:cNvSpPr/>
          <p:nvPr/>
        </p:nvSpPr>
        <p:spPr>
          <a:xfrm>
            <a:off x="3753519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5D20F6-66C6-46C1-91C0-D115F25037BB}"/>
              </a:ext>
            </a:extLst>
          </p:cNvPr>
          <p:cNvCxnSpPr/>
          <p:nvPr/>
        </p:nvCxnSpPr>
        <p:spPr>
          <a:xfrm>
            <a:off x="3753519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3365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1225"/>
            <a:ext cx="342845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Multiplying by 10, 100 and 1000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8DA07E-951E-4594-A2A5-5F3D79C44E14}"/>
              </a:ext>
            </a:extLst>
          </p:cNvPr>
          <p:cNvSpPr/>
          <p:nvPr/>
        </p:nvSpPr>
        <p:spPr>
          <a:xfrm>
            <a:off x="782989" y="1252182"/>
            <a:ext cx="7194941" cy="1944629"/>
          </a:xfrm>
          <a:prstGeom prst="rect">
            <a:avLst/>
          </a:prstGeom>
          <a:solidFill>
            <a:schemeClr val="bg1"/>
          </a:solidFill>
          <a:ln>
            <a:solidFill>
              <a:srgbClr val="0079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743365" y="671225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743365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916CE2D-E511-477E-BDED-DB5D00AB78B6}"/>
              </a:ext>
            </a:extLst>
          </p:cNvPr>
          <p:cNvSpPr txBox="1"/>
          <p:nvPr/>
        </p:nvSpPr>
        <p:spPr>
          <a:xfrm>
            <a:off x="883520" y="1368010"/>
            <a:ext cx="691266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Jim says, “To multiply by 100, I just add two zeros.” </a:t>
            </a:r>
          </a:p>
          <a:p>
            <a:endParaRPr lang="en-GB" dirty="0"/>
          </a:p>
          <a:p>
            <a:r>
              <a:rPr lang="en-GB" dirty="0"/>
              <a:t>Kiera says, “I times by 10 and then times by 10 again.”</a:t>
            </a:r>
          </a:p>
          <a:p>
            <a:endParaRPr lang="en-GB" dirty="0"/>
          </a:p>
          <a:p>
            <a:r>
              <a:rPr lang="en-GB" dirty="0"/>
              <a:t>Do you agree with Jim and Kiera’s methods for multiplying by 100? Explain your thinking.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4F9F664-E742-4741-860C-26F8A39EC142}"/>
              </a:ext>
            </a:extLst>
          </p:cNvPr>
          <p:cNvSpPr txBox="1"/>
          <p:nvPr/>
        </p:nvSpPr>
        <p:spPr>
          <a:xfrm>
            <a:off x="771785" y="3363619"/>
            <a:ext cx="5905851" cy="2638396"/>
          </a:xfrm>
          <a:prstGeom prst="rect">
            <a:avLst/>
          </a:prstGeom>
          <a:solidFill>
            <a:srgbClr val="87BD31"/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lIns="72000" tIns="72000" rIns="72000" bIns="72000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Jim should have said that the digits move two places </a:t>
            </a:r>
          </a:p>
          <a:p>
            <a:r>
              <a:rPr lang="en-GB" dirty="0">
                <a:solidFill>
                  <a:schemeClr val="bg1"/>
                </a:solidFill>
              </a:rPr>
              <a:t>to the left. If you are multiplying a decimal number </a:t>
            </a:r>
          </a:p>
          <a:p>
            <a:r>
              <a:rPr lang="en-GB" dirty="0">
                <a:solidFill>
                  <a:schemeClr val="bg1"/>
                </a:solidFill>
              </a:rPr>
              <a:t>by 100, for example 3.5 × 100, adding two zeros </a:t>
            </a:r>
          </a:p>
          <a:p>
            <a:r>
              <a:rPr lang="en-GB" dirty="0">
                <a:solidFill>
                  <a:schemeClr val="bg1"/>
                </a:solidFill>
              </a:rPr>
              <a:t>results in 3.500 and not 350. If any columns on </a:t>
            </a:r>
          </a:p>
          <a:p>
            <a:r>
              <a:rPr lang="en-GB" dirty="0">
                <a:solidFill>
                  <a:schemeClr val="bg1"/>
                </a:solidFill>
              </a:rPr>
              <a:t>the right of the digits have become empty, they </a:t>
            </a:r>
          </a:p>
          <a:p>
            <a:r>
              <a:rPr lang="en-GB" dirty="0">
                <a:solidFill>
                  <a:schemeClr val="bg1"/>
                </a:solidFill>
              </a:rPr>
              <a:t>will need a place holder.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Kiera’s method is correct as 10 × 10 = 100. </a:t>
            </a:r>
          </a:p>
          <a:p>
            <a:r>
              <a:rPr lang="en-GB" dirty="0">
                <a:solidFill>
                  <a:schemeClr val="bg1"/>
                </a:solidFill>
              </a:rPr>
              <a:t>It is the same as multiplying by 100.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89241-8F5B-4725-8F9D-4452FB14C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867">
            <a:off x="5666967" y="3288969"/>
            <a:ext cx="2842061" cy="29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0.01828 C -3.61111E-6 0.0412 0.01858 0.05995 0.04132 0.05995 C 0.06823 0.05995 0.07778 0.03912 0.08195 0.02662 L 0.08611 0.00972 C 0.09028 -0.00278 0.10052 -0.02338 0.13091 -0.02338 C 0.15035 -0.02338 0.1724 -0.00486 0.1724 0.01828 C 0.1724 0.0412 0.15035 0.05995 0.13091 0.05995 C 0.10052 0.05995 0.09028 0.03912 0.08611 0.02662 L 0.08195 0.00972 C 0.07778 -0.00278 0.06823 -0.02338 0.04132 -0.02338 C 0.01858 -0.02338 -3.61111E-6 -0.00486 -3.61111E-6 0.01828 Z " pathEditMode="relative" rAng="0" ptsTypes="AAAAAAAAAAA">
                                      <p:cBhvr>
                                        <p:cTn id="6" dur="1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3365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1225"/>
            <a:ext cx="342845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Multiplying by 10, 100 and 1000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3365" y="671225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5FA0F0-1754-476B-BAEF-2139EBA3D914}"/>
              </a:ext>
            </a:extLst>
          </p:cNvPr>
          <p:cNvGrpSpPr/>
          <p:nvPr/>
        </p:nvGrpSpPr>
        <p:grpSpPr>
          <a:xfrm>
            <a:off x="4840850" y="2936148"/>
            <a:ext cx="3346805" cy="2613080"/>
            <a:chOff x="4840850" y="2936148"/>
            <a:chExt cx="3346805" cy="261308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1802FAA-EDBA-47C0-81E9-89A02296FCB2}"/>
                </a:ext>
              </a:extLst>
            </p:cNvPr>
            <p:cNvSpPr/>
            <p:nvPr/>
          </p:nvSpPr>
          <p:spPr>
            <a:xfrm>
              <a:off x="5027106" y="2936148"/>
              <a:ext cx="3160549" cy="2613080"/>
            </a:xfrm>
            <a:prstGeom prst="rect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57B35D3-9D97-43AB-8184-C6A90D5B8B6C}"/>
                </a:ext>
              </a:extLst>
            </p:cNvPr>
            <p:cNvSpPr/>
            <p:nvPr/>
          </p:nvSpPr>
          <p:spPr>
            <a:xfrm>
              <a:off x="4840850" y="3046243"/>
              <a:ext cx="3244331" cy="2383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Vulcan – 3624km</a:t>
              </a:r>
            </a:p>
            <a:p>
              <a:pPr marL="68580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Athena – 1812km</a:t>
              </a:r>
            </a:p>
            <a:p>
              <a:pPr marL="68580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Juno – 18 120km     </a:t>
              </a:r>
            </a:p>
            <a:p>
              <a:pPr marL="68580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Ceres – 362 400km    </a:t>
              </a:r>
            </a:p>
            <a:p>
              <a:pPr marL="68580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Vesta – 181 200km   </a:t>
              </a:r>
            </a:p>
            <a:p>
              <a:pPr marL="68580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Apollo – 1 812 000km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3743365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916CE2D-E511-477E-BDED-DB5D00AB78B6}"/>
              </a:ext>
            </a:extLst>
          </p:cNvPr>
          <p:cNvSpPr txBox="1"/>
          <p:nvPr/>
        </p:nvSpPr>
        <p:spPr>
          <a:xfrm>
            <a:off x="690574" y="1368010"/>
            <a:ext cx="78410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Using the clues below, can you work out the diameter of these new planets?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78A811-3463-4A6D-A1FD-A082B2AF0EA9}"/>
              </a:ext>
            </a:extLst>
          </p:cNvPr>
          <p:cNvGrpSpPr/>
          <p:nvPr/>
        </p:nvGrpSpPr>
        <p:grpSpPr>
          <a:xfrm>
            <a:off x="650504" y="1777654"/>
            <a:ext cx="4716356" cy="6746309"/>
            <a:chOff x="650504" y="1777654"/>
            <a:chExt cx="4716356" cy="674630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9E4C103-7049-4E68-86B1-542EFF21FCCD}"/>
                </a:ext>
              </a:extLst>
            </p:cNvPr>
            <p:cNvGrpSpPr/>
            <p:nvPr/>
          </p:nvGrpSpPr>
          <p:grpSpPr>
            <a:xfrm>
              <a:off x="650504" y="1777654"/>
              <a:ext cx="4716356" cy="6746309"/>
              <a:chOff x="757460" y="1777653"/>
              <a:chExt cx="4716356" cy="674630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10D46F5-D32C-43CE-B734-0EB9437E1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460" y="1777653"/>
                <a:ext cx="4510826" cy="674630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FE89EA8-4A5F-43B5-A173-1827929C3EEA}"/>
                  </a:ext>
                </a:extLst>
              </p:cNvPr>
              <p:cNvSpPr/>
              <p:nvPr/>
            </p:nvSpPr>
            <p:spPr>
              <a:xfrm>
                <a:off x="901816" y="2769951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Kalam" panose="02000000000000000000" pitchFamily="2" charset="0"/>
                    <a:cs typeface="Kalam" panose="02000000000000000000" pitchFamily="2" charset="0"/>
                  </a:rPr>
                  <a:t>Vesta is 100 times bigger than Athena.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AF6E05-FDF6-45FD-8DB3-130C13097775}"/>
                  </a:ext>
                </a:extLst>
              </p:cNvPr>
              <p:cNvSpPr/>
              <p:nvPr/>
            </p:nvSpPr>
            <p:spPr>
              <a:xfrm>
                <a:off x="901816" y="3263538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Kalam" panose="02000000000000000000" pitchFamily="2" charset="0"/>
                    <a:cs typeface="Kalam" panose="02000000000000000000" pitchFamily="2" charset="0"/>
                  </a:rPr>
                  <a:t>Athena has half the diameter of Vulcan.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383673-8656-46CE-9A02-5735621C4FB9}"/>
                  </a:ext>
                </a:extLst>
              </p:cNvPr>
              <p:cNvSpPr/>
              <p:nvPr/>
            </p:nvSpPr>
            <p:spPr>
              <a:xfrm>
                <a:off x="901816" y="3732334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Kalam" panose="02000000000000000000" pitchFamily="2" charset="0"/>
                    <a:cs typeface="Kalam" panose="02000000000000000000" pitchFamily="2" charset="0"/>
                  </a:rPr>
                  <a:t>Juno is 10 times bigger than Athena.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D468C49-0D62-4874-8C03-7CC24F93ECEB}"/>
                  </a:ext>
                </a:extLst>
              </p:cNvPr>
              <p:cNvSpPr/>
              <p:nvPr/>
            </p:nvSpPr>
            <p:spPr>
              <a:xfrm>
                <a:off x="901816" y="4209143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Kalam" panose="02000000000000000000" pitchFamily="2" charset="0"/>
                    <a:cs typeface="Kalam" panose="02000000000000000000" pitchFamily="2" charset="0"/>
                  </a:rPr>
                  <a:t>Ceres is 100 times bigger than Vulcan.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B82D833-6BB8-438B-B7FB-F0EACD637DC0}"/>
                  </a:ext>
                </a:extLst>
              </p:cNvPr>
              <p:cNvSpPr/>
              <p:nvPr/>
            </p:nvSpPr>
            <p:spPr>
              <a:xfrm>
                <a:off x="901816" y="4703085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Kalam" panose="02000000000000000000" pitchFamily="2" charset="0"/>
                    <a:cs typeface="Kalam" panose="02000000000000000000" pitchFamily="2" charset="0"/>
                  </a:rPr>
                  <a:t>Vulcan is 3624km in diameter.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D6C2FC2-79FA-4C71-869C-8FF8ECC42CE9}"/>
                  </a:ext>
                </a:extLst>
              </p:cNvPr>
              <p:cNvSpPr/>
              <p:nvPr/>
            </p:nvSpPr>
            <p:spPr>
              <a:xfrm>
                <a:off x="901816" y="5179894"/>
                <a:ext cx="40142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Kalam" panose="02000000000000000000" pitchFamily="2" charset="0"/>
                    <a:cs typeface="Kalam" panose="02000000000000000000" pitchFamily="2" charset="0"/>
                  </a:rPr>
                  <a:t>Apollo is 1000 times bigger than Athena.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CBDC11-6A8A-4254-8FF3-33D574917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2" t="22170" b="49135"/>
            <a:stretch/>
          </p:blipFill>
          <p:spPr>
            <a:xfrm rot="558867">
              <a:off x="1552360" y="5535649"/>
              <a:ext cx="2323526" cy="1322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8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3365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1225"/>
            <a:ext cx="342845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Multiplying by 10, 100 and 1000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3365" y="671225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743365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4A75D18-9359-4B41-BF80-F816D54375BF}"/>
              </a:ext>
            </a:extLst>
          </p:cNvPr>
          <p:cNvSpPr/>
          <p:nvPr/>
        </p:nvSpPr>
        <p:spPr>
          <a:xfrm>
            <a:off x="3875886" y="3922215"/>
            <a:ext cx="4815108" cy="118667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605 </a:t>
            </a:r>
            <a:r>
              <a:rPr lang="en-GB" dirty="0">
                <a:solidFill>
                  <a:schemeClr val="bg1"/>
                </a:solidFill>
                <a:ea typeface="DengXian" panose="02010600030101010101"/>
              </a:rPr>
              <a:t>× 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100 = 60 500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60 500 + 550 = 61 050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She has travelled 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61 050 steps.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6CE2D-E511-477E-BDED-DB5D00AB78B6}"/>
              </a:ext>
            </a:extLst>
          </p:cNvPr>
          <p:cNvSpPr txBox="1"/>
          <p:nvPr/>
        </p:nvSpPr>
        <p:spPr>
          <a:xfrm>
            <a:off x="690574" y="1235365"/>
            <a:ext cx="784103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Alan and Astrid, the astronauts, are exploring the new planet, Vulcan.  </a:t>
            </a:r>
          </a:p>
          <a:p>
            <a:endParaRPr lang="en-GB" dirty="0"/>
          </a:p>
          <a:p>
            <a:r>
              <a:rPr lang="en-GB" dirty="0"/>
              <a:t>Alan has travelled 605 steps.  Astrid has travelled 100 times more steps and then walked another 550 steps. How many steps has she travelled?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33945-743C-49F9-9FF4-E050645754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07" b="54640"/>
          <a:stretch/>
        </p:blipFill>
        <p:spPr>
          <a:xfrm>
            <a:off x="447429" y="2587180"/>
            <a:ext cx="8243565" cy="3822010"/>
          </a:xfrm>
          <a:prstGeom prst="roundRect">
            <a:avLst>
              <a:gd name="adj" fmla="val 4216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60A6CE-AE75-457B-B817-DFAFDF80E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8"/>
          <a:stretch/>
        </p:blipFill>
        <p:spPr>
          <a:xfrm>
            <a:off x="542428" y="2441196"/>
            <a:ext cx="2647123" cy="39679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EE54A8-7D8E-4547-9C2C-276C738CA9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34"/>
          <a:stretch/>
        </p:blipFill>
        <p:spPr>
          <a:xfrm flipH="1">
            <a:off x="2238143" y="2803109"/>
            <a:ext cx="2468086" cy="36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342845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Multiplying by 10, 100 and 1000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760143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760143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22373E-014B-4C9C-A3D3-2AD21AA2A224}"/>
              </a:ext>
            </a:extLst>
          </p:cNvPr>
          <p:cNvSpPr txBox="1"/>
          <p:nvPr/>
        </p:nvSpPr>
        <p:spPr>
          <a:xfrm>
            <a:off x="690574" y="1235365"/>
            <a:ext cx="77151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/>
              <a:t>What could the values of A and B be? Find 3 possible solutions.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C52A15-E579-4A2C-A64B-51C3A81495D6}"/>
              </a:ext>
            </a:extLst>
          </p:cNvPr>
          <p:cNvSpPr/>
          <p:nvPr/>
        </p:nvSpPr>
        <p:spPr>
          <a:xfrm>
            <a:off x="1392571" y="1630483"/>
            <a:ext cx="6333689" cy="369332"/>
          </a:xfrm>
          <a:prstGeom prst="rect">
            <a:avLst/>
          </a:prstGeom>
          <a:solidFill>
            <a:srgbClr val="0079C3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 A </a:t>
            </a:r>
            <a:r>
              <a:rPr lang="en-GB" dirty="0">
                <a:solidFill>
                  <a:schemeClr val="bg1"/>
                </a:solidFill>
                <a:ea typeface="DengXian" panose="02010600030101010101"/>
              </a:rPr>
              <a:t>×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 1000 = B </a:t>
            </a:r>
            <a:r>
              <a:rPr lang="en-GB" dirty="0">
                <a:solidFill>
                  <a:schemeClr val="bg1"/>
                </a:solidFill>
                <a:ea typeface="DengXian" panose="02010600030101010101"/>
              </a:rPr>
              <a:t>×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 10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1D360C-1D5A-44C5-903A-A0B6E55330AC}"/>
              </a:ext>
            </a:extLst>
          </p:cNvPr>
          <p:cNvGrpSpPr/>
          <p:nvPr/>
        </p:nvGrpSpPr>
        <p:grpSpPr>
          <a:xfrm>
            <a:off x="1392571" y="1999815"/>
            <a:ext cx="6325300" cy="2169825"/>
            <a:chOff x="1392571" y="1999815"/>
            <a:chExt cx="6325300" cy="21698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A6F798-3C4B-4731-B367-C84E46E89361}"/>
                </a:ext>
              </a:extLst>
            </p:cNvPr>
            <p:cNvSpPr/>
            <p:nvPr/>
          </p:nvSpPr>
          <p:spPr>
            <a:xfrm>
              <a:off x="1392571" y="1999815"/>
              <a:ext cx="6325300" cy="2169825"/>
            </a:xfrm>
            <a:prstGeom prst="rect">
              <a:avLst/>
            </a:prstGeom>
            <a:solidFill>
              <a:srgbClr val="87BD31"/>
            </a:solidFill>
          </p:spPr>
          <p:txBody>
            <a:bodyPr wrap="square">
              <a:spAutoFit/>
            </a:bodyPr>
            <a:lstStyle/>
            <a:p>
              <a:pPr marL="457200"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 Possible solutions include the following:</a:t>
              </a:r>
              <a:endParaRPr lang="en-GB" sz="1400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endParaRPr>
            </a:p>
            <a:p>
              <a:pPr marL="457200"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 A = 43   B = 4300</a:t>
              </a:r>
              <a:endParaRPr lang="en-GB" sz="1400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endParaRPr>
            </a:p>
            <a:p>
              <a:pPr marL="457200"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 A = 65   B = 6500</a:t>
              </a:r>
              <a:endParaRPr lang="en-GB" sz="1400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endParaRPr>
            </a:p>
            <a:p>
              <a:pPr marL="457200"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 A = 8   B = 800</a:t>
              </a:r>
            </a:p>
            <a:p>
              <a:pPr marL="457200">
                <a:lnSpc>
                  <a:spcPct val="150000"/>
                </a:lnSpc>
                <a:spcAft>
                  <a:spcPts val="0"/>
                </a:spcAft>
              </a:pPr>
              <a:endParaRPr lang="en-US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A9E868-7AFF-44E9-848A-51E4FF6D2391}"/>
                </a:ext>
              </a:extLst>
            </p:cNvPr>
            <p:cNvSpPr/>
            <p:nvPr/>
          </p:nvSpPr>
          <p:spPr>
            <a:xfrm>
              <a:off x="1392571" y="3780944"/>
              <a:ext cx="6325300" cy="3886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marL="457200">
                <a:lnSpc>
                  <a:spcPct val="107000"/>
                </a:lnSpc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a typeface="Calibri" panose="020F0502020204030204" pitchFamily="34" charset="0"/>
                  <a:cs typeface="DengXian" panose="02010600030101010101" pitchFamily="2" charset="-122"/>
                </a:rPr>
                <a:t>(B should be 100 times greater than A.)</a:t>
              </a:r>
              <a:endParaRPr lang="en-GB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8DF92A5-3163-42C7-921E-AB5038C6D3BD}"/>
              </a:ext>
            </a:extLst>
          </p:cNvPr>
          <p:cNvSpPr/>
          <p:nvPr/>
        </p:nvSpPr>
        <p:spPr>
          <a:xfrm>
            <a:off x="1396765" y="1620801"/>
            <a:ext cx="6333689" cy="369332"/>
          </a:xfrm>
          <a:prstGeom prst="rect">
            <a:avLst/>
          </a:prstGeom>
          <a:solidFill>
            <a:srgbClr val="0079C3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 A × 1000 = B + 800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2E27C1-1450-47C7-9C4E-09156C3E52F8}"/>
              </a:ext>
            </a:extLst>
          </p:cNvPr>
          <p:cNvSpPr/>
          <p:nvPr/>
        </p:nvSpPr>
        <p:spPr>
          <a:xfrm>
            <a:off x="1396765" y="1990133"/>
            <a:ext cx="6325300" cy="1754326"/>
          </a:xfrm>
          <a:prstGeom prst="rect">
            <a:avLst/>
          </a:prstGeom>
          <a:solidFill>
            <a:srgbClr val="87BD31"/>
          </a:solidFill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Possible solutions include the following:</a:t>
            </a: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A = 4   B = 3200</a:t>
            </a: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A = 65   B = 64 200</a:t>
            </a: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DengXian" panose="02010600030101010101" pitchFamily="2" charset="-122"/>
              </a:rPr>
              <a:t>A = 82   B = 81 200</a:t>
            </a:r>
          </a:p>
        </p:txBody>
      </p:sp>
    </p:spTree>
    <p:extLst>
      <p:ext uri="{BB962C8B-B14F-4D97-AF65-F5344CB8AC3E}">
        <p14:creationId xmlns:p14="http://schemas.microsoft.com/office/powerpoint/2010/main" val="32778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y PowerPoint Template" id="{D8821FCC-5609-4D2B-94A4-DB9C8C344581}" vid="{64831898-ACBB-4AB0-BC6A-2D4D1F7CE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210</TotalTime>
  <Words>610</Words>
  <Application>Microsoft Macintosh PowerPoint</Application>
  <PresentationFormat>On-screen Show (4:3)</PresentationFormat>
  <Paragraphs>107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Arial</vt:lpstr>
      <vt:lpstr>Kalam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Microsoft Office User</cp:lastModifiedBy>
  <cp:revision>25</cp:revision>
  <dcterms:created xsi:type="dcterms:W3CDTF">2019-10-21T11:21:58Z</dcterms:created>
  <dcterms:modified xsi:type="dcterms:W3CDTF">2021-01-19T19:55:10Z</dcterms:modified>
</cp:coreProperties>
</file>