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660" r:id="rId2"/>
  </p:sldMasterIdLst>
  <p:notesMasterIdLst>
    <p:notesMasterId r:id="rId19"/>
  </p:notesMasterIdLst>
  <p:sldIdLst>
    <p:sldId id="257" r:id="rId3"/>
    <p:sldId id="258" r:id="rId4"/>
    <p:sldId id="299" r:id="rId5"/>
    <p:sldId id="259" r:id="rId6"/>
    <p:sldId id="271" r:id="rId7"/>
    <p:sldId id="270" r:id="rId8"/>
    <p:sldId id="320" r:id="rId9"/>
    <p:sldId id="280" r:id="rId10"/>
    <p:sldId id="321" r:id="rId11"/>
    <p:sldId id="325" r:id="rId12"/>
    <p:sldId id="303" r:id="rId13"/>
    <p:sldId id="282" r:id="rId14"/>
    <p:sldId id="308" r:id="rId15"/>
    <p:sldId id="322" r:id="rId16"/>
    <p:sldId id="269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n Eagleton" initials="I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ECFF"/>
    <a:srgbClr val="BF9000"/>
    <a:srgbClr val="C55A11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89" autoAdjust="0"/>
    <p:restoredTop sz="94694"/>
  </p:normalViewPr>
  <p:slideViewPr>
    <p:cSldViewPr snapToGrid="0">
      <p:cViewPr varScale="1">
        <p:scale>
          <a:sx n="55" d="100"/>
          <a:sy n="55" d="100"/>
        </p:scale>
        <p:origin x="-161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1812A-99C6-4FD5-86FC-C4233476A794}" type="datetimeFigureOut">
              <a:rPr lang="en-GB" smtClean="0"/>
              <a:t>07/01/21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B56E9-B35C-4E14-97F2-1FEBAE916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4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B56E9-B35C-4E14-97F2-1FEBAE916BF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06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Challenge: Can children make up their own true/false statements to test a partner?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A2248E-1B6B-4373-A390-B8475C5183B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916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Challenge: Can children summarise each paragraph in a few words themselves?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A2248E-1B6B-4373-A390-B8475C5183B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2536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Challenge: Can children summarise each paragraph in a few words themselves?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A2248E-1B6B-4373-A390-B8475C5183B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276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Encourage children to justify </a:t>
            </a:r>
            <a:r>
              <a:rPr lang="en-GB"/>
              <a:t>and explain.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A2248E-1B6B-4373-A390-B8475C5183B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654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A2248E-1B6B-4373-A390-B8475C5183B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9095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may wish to read this first and have the children follow along and then read on their own.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A2248E-1B6B-4373-A390-B8475C5183B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190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A2248E-1B6B-4373-A390-B8475C5183B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873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could set a timer and give the children 5 minutes to find the answers.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A2248E-1B6B-4373-A390-B8475C5183B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540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could set a timer and give the children 5 minutes to find the answers.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A2248E-1B6B-4373-A390-B8475C5183B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421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Children could use a scale to indicate if they have heard the word before – 1 indicating no, I’ve never heard it before and 5 indicating yes, I know this word well.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A2248E-1B6B-4373-A390-B8475C5183B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472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could set a timer and give the children 5 minutes to find the answers. Some children may need two instructions numbered.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A2248E-1B6B-4373-A390-B8475C5183B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540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could set a timer and give the children 5 minutes to find the answers. Some children may need two instructions numbered.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A2248E-1B6B-4373-A390-B8475C5183B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396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B56E9-B35C-4E14-97F2-1FEBAE916BF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942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91746D-A4BD-4D79-B9AD-B62758F8C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2B86DC5-D6DE-461E-BE34-336327585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5B1528-5F21-49A9-8FA7-2B48B8EA4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F3B8-2D81-4242-81A7-1353D76A5432}" type="datetimeFigureOut">
              <a:rPr lang="en-GB" smtClean="0"/>
              <a:t>07/01/21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EB3C48-B053-42D0-8E80-710D25E93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599537-B1CB-4EBF-9E5D-2D27C760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3FFE-02AB-4DD5-9666-0017DA30F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87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66C42-2F57-43C2-87A5-BA16B9FF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3689EAC-73D2-402C-985B-FBA778BF9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84E48C-F6B0-42D3-857B-AE9059EE2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F3B8-2D81-4242-81A7-1353D76A5432}" type="datetimeFigureOut">
              <a:rPr lang="en-GB" smtClean="0"/>
              <a:t>07/01/21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27B01F-7978-4B5D-BFE4-82F0C6B4D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7961F5-0756-46C7-B785-237165ECB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3FFE-02AB-4DD5-9666-0017DA30F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33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BF32436-E220-4BE3-88A5-0D5D2B488A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E5D246F-8D03-4BC9-A224-479B2EBDB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AA38FE-F13F-4F5F-8870-564F81CB6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F3B8-2D81-4242-81A7-1353D76A5432}" type="datetimeFigureOut">
              <a:rPr lang="en-GB" smtClean="0"/>
              <a:t>07/01/21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E7E775-0022-450F-8D21-16DD8D0C0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B4159C-2B59-4F09-9448-EC06D4F0B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3FFE-02AB-4DD5-9666-0017DA30F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69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7708-AC7B-436E-B598-9479200AF9A8}" type="datetime1">
              <a:rPr lang="en-GB" smtClean="0"/>
              <a:t>07/01/21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0E76-B364-4BD8-9EDF-33DB8B96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77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9D72-374C-40E7-8F6E-D26096102A09}" type="datetime1">
              <a:rPr lang="en-GB" smtClean="0"/>
              <a:t>07/01/21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0E76-B364-4BD8-9EDF-33DB8B96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7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2B53-72B0-4E30-B438-36737286F681}" type="datetime1">
              <a:rPr lang="en-GB" smtClean="0"/>
              <a:t>07/01/21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0E76-B364-4BD8-9EDF-33DB8B96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45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CC82-36BC-47C5-9E2D-5C7244A5EB80}" type="datetime1">
              <a:rPr lang="en-GB" smtClean="0"/>
              <a:t>07/01/21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0E76-B364-4BD8-9EDF-33DB8B96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883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1040-01AB-4F45-BB74-7FAF6E05F27A}" type="datetime1">
              <a:rPr lang="en-GB" smtClean="0"/>
              <a:t>07/01/21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0E76-B364-4BD8-9EDF-33DB8B96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633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9742-C750-4F1A-9706-EA8224975E3D}" type="datetime1">
              <a:rPr lang="en-GB" smtClean="0"/>
              <a:t>07/01/21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0E76-B364-4BD8-9EDF-33DB8B96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152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02EB-5477-403D-837E-F1D93AD1088C}" type="datetime1">
              <a:rPr lang="en-GB" smtClean="0"/>
              <a:t>07/01/21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0E76-B364-4BD8-9EDF-33DB8B96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7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D9F6-C579-42F7-8C64-AACB74DB9D49}" type="datetime1">
              <a:rPr lang="en-GB" smtClean="0"/>
              <a:t>07/01/21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0E76-B364-4BD8-9EDF-33DB8B96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86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0C5D90-9C1D-4E75-BEF2-43AC2F2FB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31B424-355E-4B99-8DB2-42E9EBEFD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65D88B-1E40-4C07-A29B-4493DA81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F3B8-2D81-4242-81A7-1353D76A5432}" type="datetimeFigureOut">
              <a:rPr lang="en-GB" smtClean="0"/>
              <a:t>07/01/21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1DD431-1CDC-4AD8-9734-1DF4ECFC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4A67EA-8993-422E-8CC2-FE8A059A7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3FFE-02AB-4DD5-9666-0017DA30F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5739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1E3D-1F45-49C7-8021-02C9D1F388EE}" type="datetime1">
              <a:rPr lang="en-GB" smtClean="0"/>
              <a:t>07/01/21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0E76-B364-4BD8-9EDF-33DB8B96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5674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2F5D-398C-4FE8-A326-9184E34249DE}" type="datetime1">
              <a:rPr lang="en-GB" smtClean="0"/>
              <a:t>07/01/21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0E76-B364-4BD8-9EDF-33DB8B96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479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47A6-542B-41A2-A5BA-080327FF437C}" type="datetime1">
              <a:rPr lang="en-GB" smtClean="0"/>
              <a:t>07/01/21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D0E76-B364-4BD8-9EDF-33DB8B96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4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0BE346-5223-4480-9B69-22C9045D8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2A1E8B-1857-4634-BFB7-505721D13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AA440A-2231-4CE0-89E8-5B9950FA5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F3B8-2D81-4242-81A7-1353D76A5432}" type="datetimeFigureOut">
              <a:rPr lang="en-GB" smtClean="0"/>
              <a:t>07/01/21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84A54B-327E-435A-89F5-F56AC1DD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7FBC36-68E1-4E63-92DC-F21F0E1D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3FFE-02AB-4DD5-9666-0017DA30F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52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C67619-E486-4EE4-BAA2-F7A199D25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D31D87-E0D6-4026-90C5-486EC8D10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EE5E0E6-B67D-4671-A935-CCF7D5D5E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012AC99-2E9D-4CC7-AA7E-174D46EF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F3B8-2D81-4242-81A7-1353D76A5432}" type="datetimeFigureOut">
              <a:rPr lang="en-GB" smtClean="0"/>
              <a:t>07/01/21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07C5CD-69C2-45A5-A844-B6682D65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3D2A38-2BCE-4B63-9338-05D6F77A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3FFE-02AB-4DD5-9666-0017DA30F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43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DDA102-D42F-4400-9BF6-C569C4190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A097BAA-A5F8-4E4D-8D7F-CB8C4A9B4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100BCB3-CF5B-42E8-B3A0-97BA14BF0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1C9C0F5-91D9-4123-A8B4-A58684778C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0F23E05-8774-4633-A808-247DCEA15C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9F04BE4-6E92-43FB-A8B5-4F8B462DA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F3B8-2D81-4242-81A7-1353D76A5432}" type="datetimeFigureOut">
              <a:rPr lang="en-GB" smtClean="0"/>
              <a:t>07/01/21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7333D4A-2FA5-4461-B5B2-383DD80C1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B54F88F-0A44-4C83-9359-6A296ED2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3FFE-02AB-4DD5-9666-0017DA30F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82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4F8F3D-0FFD-4CFB-8572-F3F8ED1CC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2F315AB-6B49-44F9-ACCF-170DCEAD3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F3B8-2D81-4242-81A7-1353D76A5432}" type="datetimeFigureOut">
              <a:rPr lang="en-GB" smtClean="0"/>
              <a:t>07/01/21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829F16B-0C9D-426B-ACD6-088086B86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1A91EC2-F71C-4BFA-8372-156A7F13A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3FFE-02AB-4DD5-9666-0017DA30F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41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3352426-BA17-4DD5-BC24-627BC4D9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F3B8-2D81-4242-81A7-1353D76A5432}" type="datetimeFigureOut">
              <a:rPr lang="en-GB" smtClean="0"/>
              <a:t>07/01/21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095F413-237D-4FCC-BA40-763F6AF1A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1ADE9FA-53AD-44EC-AD8D-FECDE96A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3FFE-02AB-4DD5-9666-0017DA30F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35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689B37-7216-4599-8E22-CAC91FABC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2196F4-FBF2-4B87-A628-9A873A9FF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F18CA5-E365-4AFF-BE10-52F9391B8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36E2FE8-EDBD-46E9-BC51-ADC4ECD7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F3B8-2D81-4242-81A7-1353D76A5432}" type="datetimeFigureOut">
              <a:rPr lang="en-GB" smtClean="0"/>
              <a:t>07/01/21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1F8D7EA-3413-448F-BFCD-9C6FCA18A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872E68-15E3-411D-95E2-A9F69C16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3FFE-02AB-4DD5-9666-0017DA30F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55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292FE6-1EA4-4061-B220-16DEB4E6B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CBB0A92-0F46-4FA9-9C0F-F6A023D7FF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A13817-16A3-4A5A-BD3E-03260F127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7369B8-4C60-4C4D-875E-9814815D8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F3B8-2D81-4242-81A7-1353D76A5432}" type="datetimeFigureOut">
              <a:rPr lang="en-GB" smtClean="0"/>
              <a:t>07/01/21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F655F9-B9FF-41C7-B617-225523FA7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7E015C-0BD7-4C31-B10B-D48F0925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3FFE-02AB-4DD5-9666-0017DA30F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28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DBC1360-A30C-4111-9F3F-F63A811B5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7F4D35-DC49-4C54-89D1-C27C971F4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6B89DA-0698-4A4A-B55B-F5F498886F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1F3B8-2D81-4242-81A7-1353D76A5432}" type="datetimeFigureOut">
              <a:rPr lang="en-GB" smtClean="0"/>
              <a:t>07/01/21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2D0532-A6D5-4814-A9F4-41CC33563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D6B007-CF04-434F-BA94-8369EDFF3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43FFE-02AB-4DD5-9666-0017DA30F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5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549E7-9D8E-4663-842C-54977F8FB68C}" type="datetime1">
              <a:rPr lang="en-GB" smtClean="0"/>
              <a:t>07/01/21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The Literacy Shed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D0E76-B364-4BD8-9EDF-33DB8B96F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55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7.sv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0D7870-DBF1-4BB0-90C9-0C2B19EC05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520" y="2450066"/>
            <a:ext cx="10759440" cy="97893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B0F0"/>
                </a:solidFill>
                <a:latin typeface="OpenDyslexic" panose="00000500000000000000" pitchFamily="50" charset="0"/>
              </a:rPr>
              <a:t>The Island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30BFCAD-9C42-42AD-BB07-13D02BCFB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6240" y="3773965"/>
            <a:ext cx="9144000" cy="1655762"/>
          </a:xfrm>
        </p:spPr>
        <p:txBody>
          <a:bodyPr>
            <a:normAutofit/>
          </a:bodyPr>
          <a:lstStyle/>
          <a:p>
            <a:r>
              <a:rPr lang="en-GB" dirty="0">
                <a:latin typeface="OpenDyslexic" panose="00000500000000000000" pitchFamily="50" charset="0"/>
              </a:rPr>
              <a:t>Stage 5</a:t>
            </a:r>
          </a:p>
          <a:p>
            <a:r>
              <a:rPr lang="en-GB" dirty="0">
                <a:latin typeface="OpenDyslexic" panose="00000500000000000000" pitchFamily="50" charset="0"/>
              </a:rPr>
              <a:t>Unit Focus: Science Fiction</a:t>
            </a:r>
          </a:p>
          <a:p>
            <a:r>
              <a:rPr lang="en-GB" dirty="0">
                <a:latin typeface="OpenDyslexic" panose="00000500000000000000" pitchFamily="50" charset="0"/>
              </a:rPr>
              <a:t>Text Focus: Narrative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001305A-C97E-4E4E-98AB-EFB193D0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C3B6AF6-309C-4CB4-B22D-1A7E4E630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7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003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C08D04-077F-4556-B639-09544D57B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60" y="95884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OpenDyslexic" panose="00000500000000000000" pitchFamily="50" charset="0"/>
              </a:rPr>
              <a:t>Task 3: Sequencing</a:t>
            </a:r>
            <a:r>
              <a:rPr lang="en-GB" dirty="0">
                <a:latin typeface="OpenDyslexic" panose="00000500000000000000" pitchFamily="50" charset="0"/>
              </a:rPr>
              <a:t/>
            </a:r>
            <a:br>
              <a:rPr lang="en-GB" dirty="0">
                <a:latin typeface="OpenDyslexic" panose="00000500000000000000" pitchFamily="50" charset="0"/>
              </a:rPr>
            </a:br>
            <a:r>
              <a:rPr lang="en-GB" dirty="0">
                <a:latin typeface="OpenDyslexic" panose="00000500000000000000" pitchFamily="50" charset="0"/>
              </a:rPr>
              <a:t/>
            </a:r>
            <a:br>
              <a:rPr lang="en-GB" dirty="0">
                <a:latin typeface="OpenDyslexic" panose="00000500000000000000" pitchFamily="50" charset="0"/>
              </a:rPr>
            </a:br>
            <a:endParaRPr lang="en-GB" sz="3100" b="1" i="1" dirty="0">
              <a:latin typeface="OpenDyslexic" panose="000005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6E4022-0DA0-448E-8833-F5F151E1E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800" y="1805614"/>
            <a:ext cx="8559800" cy="5741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latin typeface="OpenDyslexic" panose="00000500000000000000" pitchFamily="50" charset="0"/>
              </a:rPr>
              <a:t>Order these events from the story from 1-5.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D8A84A-9215-4F35-88FE-629137D4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pic>
        <p:nvPicPr>
          <p:cNvPr id="7" name="Picture 6" descr="../../../Desktop/Visual%20Vipers/VIPERS%20images/Screen%20Shot%202017-03-20%20at%2011">
            <a:extLst>
              <a:ext uri="{FF2B5EF4-FFF2-40B4-BE49-F238E27FC236}">
                <a16:creationId xmlns:a16="http://schemas.microsoft.com/office/drawing/2014/main" xmlns="" id="{3B9246EE-C14C-4E47-8C40-B5405067724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254" y="741513"/>
            <a:ext cx="977265" cy="8026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9ABB8528-9073-46E1-A95E-4AA2C41B5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144139"/>
              </p:ext>
            </p:extLst>
          </p:nvPr>
        </p:nvGraphicFramePr>
        <p:xfrm>
          <a:off x="294640" y="2561029"/>
          <a:ext cx="11521440" cy="35554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3953359126"/>
                    </a:ext>
                  </a:extLst>
                </a:gridCol>
                <a:gridCol w="11013440">
                  <a:extLst>
                    <a:ext uri="{9D8B030D-6E8A-4147-A177-3AD203B41FA5}">
                      <a16:colId xmlns:a16="http://schemas.microsoft.com/office/drawing/2014/main" xmlns="" val="1071355956"/>
                    </a:ext>
                  </a:extLst>
                </a:gridCol>
              </a:tblGrid>
              <a:tr h="711091">
                <a:tc>
                  <a:txBody>
                    <a:bodyPr/>
                    <a:lstStyle/>
                    <a:p>
                      <a:r>
                        <a:rPr lang="en-GB" dirty="0">
                          <a:latin typeface="OpenDyslexic" panose="00000500000000000000" pitchFamily="50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Doran sees something moving rapidly along the shore. It stops and stares at 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2759041"/>
                  </a:ext>
                </a:extLst>
              </a:tr>
              <a:tr h="711091">
                <a:tc>
                  <a:txBody>
                    <a:bodyPr/>
                    <a:lstStyle/>
                    <a:p>
                      <a:r>
                        <a:rPr lang="en-GB" dirty="0">
                          <a:latin typeface="OpenDyslexic" panose="00000500000000000000" pitchFamily="50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The creature raises its arm and sends a ball of light towards Doran.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4751903"/>
                  </a:ext>
                </a:extLst>
              </a:tr>
              <a:tr h="711091">
                <a:tc>
                  <a:txBody>
                    <a:bodyPr/>
                    <a:lstStyle/>
                    <a:p>
                      <a:r>
                        <a:rPr lang="en-GB" dirty="0">
                          <a:latin typeface="OpenDyslexic" panose="00000500000000000000" pitchFamily="50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latin typeface="OpenDyslexic" panose="00000500000000000000" pitchFamily="50" charset="0"/>
                        </a:rPr>
                        <a:t>Doran is out fishing when a storm begins to brew.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5827243"/>
                  </a:ext>
                </a:extLst>
              </a:tr>
              <a:tr h="711091">
                <a:tc>
                  <a:txBody>
                    <a:bodyPr/>
                    <a:lstStyle/>
                    <a:p>
                      <a:r>
                        <a:rPr lang="en-GB" dirty="0">
                          <a:latin typeface="OpenDyslexic" panose="00000500000000000000" pitchFamily="50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Doran finds herself stood on the beach of the island. She learns that it is inhabited by weird aliens.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0890368"/>
                  </a:ext>
                </a:extLst>
              </a:tr>
              <a:tr h="711091">
                <a:tc>
                  <a:txBody>
                    <a:bodyPr/>
                    <a:lstStyle/>
                    <a:p>
                      <a:r>
                        <a:rPr lang="en-GB" dirty="0">
                          <a:latin typeface="OpenDyslexic" panose="00000500000000000000" pitchFamily="50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Doran’s boat begins to drift towards a towering, strange island.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1924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706712"/>
      </p:ext>
    </p:extLst>
  </p:cSld>
  <p:clrMapOvr>
    <a:masterClrMapping/>
  </p:clrMapOvr>
  <p:transition xmlns:p14="http://schemas.microsoft.com/office/powerpoint/2010/main"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FD15BFE6-636D-4F9D-98D2-4D47CA6F5EAC}"/>
              </a:ext>
            </a:extLst>
          </p:cNvPr>
          <p:cNvSpPr txBox="1">
            <a:spLocks/>
          </p:cNvSpPr>
          <p:nvPr/>
        </p:nvSpPr>
        <p:spPr>
          <a:xfrm>
            <a:off x="938104" y="3214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100" b="1" dirty="0">
                <a:solidFill>
                  <a:srgbClr val="00B0F0"/>
                </a:solidFill>
                <a:latin typeface="OpenDyslexic" panose="00000500000000000000" pitchFamily="50" charset="0"/>
              </a:rPr>
              <a:t>Task 4: Matching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OpenDyslexic" panose="00000500000000000000" pitchFamily="50" charset="0"/>
              </a:rPr>
              <a:t/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  <a:latin typeface="OpenDyslexic" panose="00000500000000000000" pitchFamily="50" charset="0"/>
              </a:rPr>
            </a:br>
            <a:endParaRPr lang="en-GB" sz="3100" i="1" dirty="0">
              <a:solidFill>
                <a:schemeClr val="accent1">
                  <a:lumMod val="75000"/>
                </a:schemeClr>
              </a:solidFill>
              <a:latin typeface="OpenDyslexic" panose="000005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ABB5324-5FEF-43DF-B5F8-2187085698FD}"/>
              </a:ext>
            </a:extLst>
          </p:cNvPr>
          <p:cNvSpPr txBox="1"/>
          <p:nvPr/>
        </p:nvSpPr>
        <p:spPr>
          <a:xfrm>
            <a:off x="2044699" y="1330442"/>
            <a:ext cx="102853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OpenDyslexic" panose="00000500000000000000" pitchFamily="50" charset="0"/>
              </a:rPr>
              <a:t>Match the answers to the questions.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8" name="Picture 7" descr="../../../Desktop/Visual%20Vipers/VIPERS%20images/Screen%20Shot%202017-03-20%20at%2011">
            <a:extLst>
              <a:ext uri="{FF2B5EF4-FFF2-40B4-BE49-F238E27FC236}">
                <a16:creationId xmlns:a16="http://schemas.microsoft.com/office/drawing/2014/main" xmlns="" id="{E71A77CC-BC19-4C24-B85A-D1F894771D5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94" y="321427"/>
            <a:ext cx="1030605" cy="8115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xmlns="" id="{2964AE14-7C10-4FE6-BB27-E6FF59DB2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798097"/>
              </p:ext>
            </p:extLst>
          </p:nvPr>
        </p:nvGraphicFramePr>
        <p:xfrm>
          <a:off x="1256446" y="2407660"/>
          <a:ext cx="9595803" cy="3993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98601">
                  <a:extLst>
                    <a:ext uri="{9D8B030D-6E8A-4147-A177-3AD203B41FA5}">
                      <a16:colId xmlns:a16="http://schemas.microsoft.com/office/drawing/2014/main" xmlns="" val="4284489672"/>
                    </a:ext>
                  </a:extLst>
                </a:gridCol>
                <a:gridCol w="3198601">
                  <a:extLst>
                    <a:ext uri="{9D8B030D-6E8A-4147-A177-3AD203B41FA5}">
                      <a16:colId xmlns:a16="http://schemas.microsoft.com/office/drawing/2014/main" xmlns="" val="934901204"/>
                    </a:ext>
                  </a:extLst>
                </a:gridCol>
                <a:gridCol w="3198601">
                  <a:extLst>
                    <a:ext uri="{9D8B030D-6E8A-4147-A177-3AD203B41FA5}">
                      <a16:colId xmlns:a16="http://schemas.microsoft.com/office/drawing/2014/main" xmlns="" val="4147521366"/>
                    </a:ext>
                  </a:extLst>
                </a:gridCol>
              </a:tblGrid>
              <a:tr h="106635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Dyslexic" panose="00000500000000000000" pitchFamily="50" charset="0"/>
                        </a:rPr>
                        <a:t>Which word meaning ‘barren’ describes the coastline?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OpenDyslexic" panose="000005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Dyslexic" panose="00000500000000000000" pitchFamily="50" charset="0"/>
                        </a:rPr>
                        <a:t>the fish have disappeared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993580822"/>
                  </a:ext>
                </a:extLst>
              </a:tr>
              <a:tr h="103109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Dyslexic" panose="00000500000000000000" pitchFamily="50" charset="0"/>
                        </a:rPr>
                        <a:t>Why is Doran hunting further afield?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OpenDyslexic" panose="000005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Dyslexic" panose="00000500000000000000" pitchFamily="50" charset="0"/>
                        </a:rPr>
                        <a:t>to the edge of the sandbar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978696800"/>
                  </a:ext>
                </a:extLst>
              </a:tr>
              <a:tr h="102665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Dyslexic" panose="00000500000000000000" pitchFamily="50" charset="0"/>
                        </a:rPr>
                        <a:t>What colour and shape are the creature’s eyes?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OpenDyslexic" panose="000005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Dyslexic" panose="00000500000000000000" pitchFamily="50" charset="0"/>
                        </a:rPr>
                        <a:t>desolate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635967743"/>
                  </a:ext>
                </a:extLst>
              </a:tr>
              <a:tr h="86904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Dyslexic" panose="00000500000000000000" pitchFamily="50" charset="0"/>
                        </a:rPr>
                        <a:t>How far is Doran allowed to travel?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OpenDyslexic" panose="000005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Dyslexic" panose="00000500000000000000" pitchFamily="50" charset="0"/>
                        </a:rPr>
                        <a:t>oval and silver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827622781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9FA7D954-9893-FF4C-9452-B06155DAA2D1}"/>
              </a:ext>
            </a:extLst>
          </p:cNvPr>
          <p:cNvCxnSpPr/>
          <p:nvPr/>
        </p:nvCxnSpPr>
        <p:spPr>
          <a:xfrm>
            <a:off x="4439920" y="2926080"/>
            <a:ext cx="3200400" cy="218440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21779842-3E9B-A747-96B9-533BD27A9448}"/>
              </a:ext>
            </a:extLst>
          </p:cNvPr>
          <p:cNvCxnSpPr>
            <a:cxnSpLocks/>
          </p:cNvCxnSpPr>
          <p:nvPr/>
        </p:nvCxnSpPr>
        <p:spPr>
          <a:xfrm flipV="1">
            <a:off x="4439920" y="2791968"/>
            <a:ext cx="3200400" cy="1170432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BC9B802A-5142-7D4C-957F-83B9F8F19EDB}"/>
              </a:ext>
            </a:extLst>
          </p:cNvPr>
          <p:cNvCxnSpPr>
            <a:cxnSpLocks/>
          </p:cNvCxnSpPr>
          <p:nvPr/>
        </p:nvCxnSpPr>
        <p:spPr>
          <a:xfrm>
            <a:off x="4439920" y="5110480"/>
            <a:ext cx="3200400" cy="912368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8D8C1A23-C8D5-7A40-B2C7-2B093BB9E121}"/>
              </a:ext>
            </a:extLst>
          </p:cNvPr>
          <p:cNvCxnSpPr>
            <a:cxnSpLocks/>
          </p:cNvCxnSpPr>
          <p:nvPr/>
        </p:nvCxnSpPr>
        <p:spPr>
          <a:xfrm flipV="1">
            <a:off x="4439920" y="3951224"/>
            <a:ext cx="3200400" cy="216155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761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D2030F-0C85-4D5A-9162-1F56C6DF2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008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OpenDyslexic" panose="00000500000000000000" pitchFamily="50" charset="0"/>
              </a:rPr>
              <a:t>Task 5: True or false?</a:t>
            </a:r>
            <a:r>
              <a:rPr lang="en-GB" dirty="0">
                <a:solidFill>
                  <a:srgbClr val="00B0F0"/>
                </a:solidFill>
                <a:latin typeface="OpenDyslexic" panose="00000500000000000000" pitchFamily="50" charset="0"/>
              </a:rPr>
              <a:t/>
            </a:r>
            <a:br>
              <a:rPr lang="en-GB" dirty="0">
                <a:solidFill>
                  <a:srgbClr val="00B0F0"/>
                </a:solidFill>
                <a:latin typeface="OpenDyslexic" panose="00000500000000000000" pitchFamily="50" charset="0"/>
              </a:rPr>
            </a:br>
            <a:r>
              <a:rPr lang="en-GB" dirty="0">
                <a:latin typeface="OpenDyslexic" panose="00000500000000000000" pitchFamily="50" charset="0"/>
              </a:rPr>
              <a:t/>
            </a:r>
            <a:br>
              <a:rPr lang="en-GB" dirty="0">
                <a:latin typeface="OpenDyslexic" panose="00000500000000000000" pitchFamily="50" charset="0"/>
              </a:rPr>
            </a:br>
            <a:r>
              <a:rPr lang="en-GB" sz="3100" i="1" dirty="0">
                <a:latin typeface="OpenDyslexic" panose="00000500000000000000" pitchFamily="50" charset="0"/>
              </a:rPr>
              <a:t>Using information from the text, tick one box in each row to show whether  each statement is true or false.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9A5B31-F608-41D5-AC44-282C19B0E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The Literacy Shed</a:t>
            </a:r>
          </a:p>
        </p:txBody>
      </p:sp>
      <p:pic>
        <p:nvPicPr>
          <p:cNvPr id="7" name="Picture 6" descr="../../../Desktop/Visual%20Vipers/VIPERS%20images/Screen%20Shot%202017-03-20%20at%2011">
            <a:extLst>
              <a:ext uri="{FF2B5EF4-FFF2-40B4-BE49-F238E27FC236}">
                <a16:creationId xmlns:a16="http://schemas.microsoft.com/office/drawing/2014/main" xmlns="" id="{C0EEC15E-553F-4D09-9837-823835346A3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" y="274320"/>
            <a:ext cx="1030605" cy="8115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xmlns="" id="{4D328DDD-A7A9-4A4D-8983-FA7BA9DBE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609698"/>
              </p:ext>
            </p:extLst>
          </p:nvPr>
        </p:nvGraphicFramePr>
        <p:xfrm>
          <a:off x="294640" y="2499360"/>
          <a:ext cx="11582400" cy="377528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xmlns="" val="3011569777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xmlns="" val="1475674683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xmlns="" val="1756313162"/>
                    </a:ext>
                  </a:extLst>
                </a:gridCol>
              </a:tblGrid>
              <a:tr h="728599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8194303"/>
                  </a:ext>
                </a:extLst>
              </a:tr>
              <a:tr h="728599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Doran is forbidden by the elders to step foot on the island.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7435256"/>
                  </a:ext>
                </a:extLst>
              </a:tr>
              <a:tr h="728599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The creature looks like a slender, tall girl.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5260961"/>
                  </a:ext>
                </a:extLst>
              </a:tr>
              <a:tr h="86088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Glick can speak in the same language as Doran.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5605944"/>
                  </a:ext>
                </a:extLst>
              </a:tr>
              <a:tr h="728599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Glick tells Doran that she will never leave the island.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5973932"/>
                  </a:ext>
                </a:extLst>
              </a:tr>
            </a:tbl>
          </a:graphicData>
        </a:graphic>
      </p:graphicFrame>
      <p:pic>
        <p:nvPicPr>
          <p:cNvPr id="5" name="Graphic 4" descr="Tick">
            <a:extLst>
              <a:ext uri="{FF2B5EF4-FFF2-40B4-BE49-F238E27FC236}">
                <a16:creationId xmlns:a16="http://schemas.microsoft.com/office/drawing/2014/main" xmlns="" id="{C93FC779-D10B-4B42-9A44-6F0DD8AF05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119616" y="3123391"/>
            <a:ext cx="914400" cy="914400"/>
          </a:xfrm>
          <a:prstGeom prst="rect">
            <a:avLst/>
          </a:prstGeom>
        </p:spPr>
      </p:pic>
      <p:pic>
        <p:nvPicPr>
          <p:cNvPr id="9" name="Graphic 8" descr="Tick">
            <a:extLst>
              <a:ext uri="{FF2B5EF4-FFF2-40B4-BE49-F238E27FC236}">
                <a16:creationId xmlns:a16="http://schemas.microsoft.com/office/drawing/2014/main" xmlns="" id="{B57BEE7C-567C-2048-9895-11AF8A33DC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119616" y="3941064"/>
            <a:ext cx="914400" cy="914400"/>
          </a:xfrm>
          <a:prstGeom prst="rect">
            <a:avLst/>
          </a:prstGeom>
        </p:spPr>
      </p:pic>
      <p:pic>
        <p:nvPicPr>
          <p:cNvPr id="10" name="Graphic 9" descr="Tick">
            <a:extLst>
              <a:ext uri="{FF2B5EF4-FFF2-40B4-BE49-F238E27FC236}">
                <a16:creationId xmlns:a16="http://schemas.microsoft.com/office/drawing/2014/main" xmlns="" id="{2E5EE6A8-333C-E645-8671-6781DCE1DE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701528" y="4850106"/>
            <a:ext cx="914400" cy="914400"/>
          </a:xfrm>
          <a:prstGeom prst="rect">
            <a:avLst/>
          </a:prstGeom>
        </p:spPr>
      </p:pic>
      <p:pic>
        <p:nvPicPr>
          <p:cNvPr id="11" name="Graphic 10" descr="Tick">
            <a:extLst>
              <a:ext uri="{FF2B5EF4-FFF2-40B4-BE49-F238E27FC236}">
                <a16:creationId xmlns:a16="http://schemas.microsoft.com/office/drawing/2014/main" xmlns="" id="{5E0DAF30-EBB1-B346-9373-5BB7D277AA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119616" y="54419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35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D2030F-0C85-4D5A-9162-1F56C6DF2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008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OpenDyslexic" panose="00000500000000000000" pitchFamily="50" charset="0"/>
              </a:rPr>
              <a:t>Task 6: Summarise</a:t>
            </a:r>
            <a:r>
              <a:rPr lang="en-GB" dirty="0">
                <a:latin typeface="OpenDyslexic" panose="00000500000000000000" pitchFamily="50" charset="0"/>
              </a:rPr>
              <a:t/>
            </a:r>
            <a:br>
              <a:rPr lang="en-GB" dirty="0">
                <a:latin typeface="OpenDyslexic" panose="00000500000000000000" pitchFamily="50" charset="0"/>
              </a:rPr>
            </a:br>
            <a:r>
              <a:rPr lang="en-GB" sz="3100" i="1" dirty="0">
                <a:latin typeface="OpenDyslexic" panose="00000500000000000000" pitchFamily="50" charset="0"/>
              </a:rPr>
              <a:t>Here are some summaries of the first five paragraphs from this text. Number them 1 – 5 to show the order in which they appear in the text.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9A5B31-F608-41D5-AC44-282C19B0E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The Literacy Shed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F449E413-3FD1-4B1B-800C-686662BBD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859674"/>
              </p:ext>
            </p:extLst>
          </p:nvPr>
        </p:nvGraphicFramePr>
        <p:xfrm>
          <a:off x="477520" y="2357120"/>
          <a:ext cx="11165840" cy="340069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570720">
                  <a:extLst>
                    <a:ext uri="{9D8B030D-6E8A-4147-A177-3AD203B41FA5}">
                      <a16:colId xmlns:a16="http://schemas.microsoft.com/office/drawing/2014/main" xmlns="" val="963121658"/>
                    </a:ext>
                  </a:extLst>
                </a:gridCol>
                <a:gridCol w="1595120">
                  <a:extLst>
                    <a:ext uri="{9D8B030D-6E8A-4147-A177-3AD203B41FA5}">
                      <a16:colId xmlns:a16="http://schemas.microsoft.com/office/drawing/2014/main" xmlns="" val="1585394299"/>
                    </a:ext>
                  </a:extLst>
                </a:gridCol>
              </a:tblGrid>
              <a:tr h="534126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Summary of paragraph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197797"/>
                  </a:ext>
                </a:extLst>
              </a:tr>
              <a:tr h="534126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Doran is hunting further afield as the number of fish to catch is dwindling.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4859085"/>
                  </a:ext>
                </a:extLst>
              </a:tr>
              <a:tr h="534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OpenDyslexic" panose="00000500000000000000" pitchFamily="50" charset="0"/>
                        </a:rPr>
                        <a:t>A bright light transports Doran onto the island.</a:t>
                      </a:r>
                    </a:p>
                    <a:p>
                      <a:endParaRPr lang="en-GB" sz="20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8018203"/>
                  </a:ext>
                </a:extLst>
              </a:tr>
              <a:tr h="534126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No-one can tell Doran why she can’t visit the island, but she knows she’s not allowed.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6179253"/>
                  </a:ext>
                </a:extLst>
              </a:tr>
              <a:tr h="534126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A storm gathers and Doran’s boat drifts towards the island.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9660132"/>
                  </a:ext>
                </a:extLst>
              </a:tr>
              <a:tr h="267063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Doran sees what looks like a tall girl running along the beach.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0557006"/>
                  </a:ext>
                </a:extLst>
              </a:tr>
            </a:tbl>
          </a:graphicData>
        </a:graphic>
      </p:graphicFrame>
      <p:pic>
        <p:nvPicPr>
          <p:cNvPr id="8" name="Picture 7" descr="../../../Desktop/Visual%20Vipers/VIPERS%20images/Screen%20Shot%202017-03-20%20at%2011">
            <a:extLst>
              <a:ext uri="{FF2B5EF4-FFF2-40B4-BE49-F238E27FC236}">
                <a16:creationId xmlns:a16="http://schemas.microsoft.com/office/drawing/2014/main" xmlns="" id="{EE52510C-28B4-4032-8BF6-18D4AD95201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7" y="182880"/>
            <a:ext cx="977265" cy="8026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686835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D2030F-0C85-4D5A-9162-1F56C6DF2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008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OpenDyslexic" panose="00000500000000000000" pitchFamily="50" charset="0"/>
              </a:rPr>
              <a:t>Task 6: Summarise</a:t>
            </a:r>
            <a:r>
              <a:rPr lang="en-GB" dirty="0">
                <a:latin typeface="OpenDyslexic" panose="00000500000000000000" pitchFamily="50" charset="0"/>
              </a:rPr>
              <a:t/>
            </a:r>
            <a:br>
              <a:rPr lang="en-GB" dirty="0">
                <a:latin typeface="OpenDyslexic" panose="00000500000000000000" pitchFamily="50" charset="0"/>
              </a:rPr>
            </a:br>
            <a:r>
              <a:rPr lang="en-GB" sz="3100" i="1" dirty="0">
                <a:latin typeface="OpenDyslexic" panose="00000500000000000000" pitchFamily="50" charset="0"/>
              </a:rPr>
              <a:t>Here are some summaries of the first five paragraphs from this text. Number them 1 – 5 to show the order in which they appear in the text.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9A5B31-F608-41D5-AC44-282C19B0E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The Literacy Shed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F449E413-3FD1-4B1B-800C-686662BBD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443379"/>
              </p:ext>
            </p:extLst>
          </p:nvPr>
        </p:nvGraphicFramePr>
        <p:xfrm>
          <a:off x="477520" y="2357120"/>
          <a:ext cx="11165840" cy="323378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570720">
                  <a:extLst>
                    <a:ext uri="{9D8B030D-6E8A-4147-A177-3AD203B41FA5}">
                      <a16:colId xmlns:a16="http://schemas.microsoft.com/office/drawing/2014/main" xmlns="" val="963121658"/>
                    </a:ext>
                  </a:extLst>
                </a:gridCol>
                <a:gridCol w="1595120">
                  <a:extLst>
                    <a:ext uri="{9D8B030D-6E8A-4147-A177-3AD203B41FA5}">
                      <a16:colId xmlns:a16="http://schemas.microsoft.com/office/drawing/2014/main" xmlns="" val="1585394299"/>
                    </a:ext>
                  </a:extLst>
                </a:gridCol>
              </a:tblGrid>
              <a:tr h="534126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Summary of paragraph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197797"/>
                  </a:ext>
                </a:extLst>
              </a:tr>
              <a:tr h="534126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Doran is hunting further afield as the number of fish to catch is dwindling.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Dyslexic" panose="00000500000000000000" pitchFamily="50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4859085"/>
                  </a:ext>
                </a:extLst>
              </a:tr>
              <a:tr h="534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OpenDyslexic" panose="00000500000000000000" pitchFamily="50" charset="0"/>
                        </a:rPr>
                        <a:t>A bright light transports Doran onto the island.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Dyslexic" panose="00000500000000000000" pitchFamily="50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8018203"/>
                  </a:ext>
                </a:extLst>
              </a:tr>
              <a:tr h="534126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No-one can tell Doran why she can’t visit the island, but she knows she’s not allowed.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Dyslexic" panose="00000500000000000000" pitchFamily="50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6179253"/>
                  </a:ext>
                </a:extLst>
              </a:tr>
              <a:tr h="534126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A storm gathers and Doran’s boat drifts towards the island.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Dyslexic" panose="00000500000000000000" pitchFamily="50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9660132"/>
                  </a:ext>
                </a:extLst>
              </a:tr>
              <a:tr h="267063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Doran sees what looks like a tall girl running along the beach.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Dyslexic" panose="00000500000000000000" pitchFamily="50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0557006"/>
                  </a:ext>
                </a:extLst>
              </a:tr>
            </a:tbl>
          </a:graphicData>
        </a:graphic>
      </p:graphicFrame>
      <p:pic>
        <p:nvPicPr>
          <p:cNvPr id="8" name="Picture 7" descr="../../../Desktop/Visual%20Vipers/VIPERS%20images/Screen%20Shot%202017-03-20%20at%2011">
            <a:extLst>
              <a:ext uri="{FF2B5EF4-FFF2-40B4-BE49-F238E27FC236}">
                <a16:creationId xmlns:a16="http://schemas.microsoft.com/office/drawing/2014/main" xmlns="" id="{EE52510C-28B4-4032-8BF6-18D4AD95201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7" y="182880"/>
            <a:ext cx="977265" cy="8026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51652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F08B87-3268-4DAB-ABC5-75021697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B0F0"/>
                </a:solidFill>
                <a:latin typeface="OpenDyslexic" panose="00000500000000000000" pitchFamily="50" charset="0"/>
              </a:rPr>
              <a:t>Task 7: Class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D89811-F311-4D9C-B01E-B0405AA0F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1005"/>
            <a:ext cx="10515600" cy="2994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OpenDyslexic" panose="00000500000000000000" pitchFamily="50" charset="0"/>
              </a:rPr>
              <a:t>Do you think Glick is evil? Yes, no, maybe?</a:t>
            </a:r>
          </a:p>
          <a:p>
            <a:pPr marL="0" indent="0">
              <a:buNone/>
            </a:pPr>
            <a:endParaRPr lang="en-GB" i="1" dirty="0">
              <a:latin typeface="OpenDyslexic" panose="00000500000000000000" pitchFamily="50" charset="0"/>
            </a:endParaRPr>
          </a:p>
          <a:p>
            <a:pPr marL="0" indent="0">
              <a:buNone/>
            </a:pPr>
            <a:r>
              <a:rPr lang="en-GB" i="1" dirty="0">
                <a:latin typeface="OpenDyslexic" panose="00000500000000000000" pitchFamily="50" charset="0"/>
              </a:rPr>
              <a:t>Use evidence from the text and your own opinions and ideas to justify your reasons.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FFA677-1E14-42B5-8A9A-7DA607427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The Literacy Shed</a:t>
            </a:r>
          </a:p>
        </p:txBody>
      </p:sp>
      <p:pic>
        <p:nvPicPr>
          <p:cNvPr id="8" name="Picture 7" descr="../../../Desktop/Visual%20Vipers/VIPERS%20images/Screen%20Shot%202017-03-20%20at%2011">
            <a:extLst>
              <a:ext uri="{FF2B5EF4-FFF2-40B4-BE49-F238E27FC236}">
                <a16:creationId xmlns:a16="http://schemas.microsoft.com/office/drawing/2014/main" xmlns="" id="{3C162506-71E3-4D42-B553-1D7D12069D9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332" y="439262"/>
            <a:ext cx="1059815" cy="8343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63FE124-5006-4373-A84C-67BE5C4130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84812"/>
            <a:ext cx="12192000" cy="187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2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F08B87-3268-4DAB-ABC5-75021697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B0F0"/>
                </a:solidFill>
                <a:latin typeface="OpenDyslexic" panose="00000500000000000000" pitchFamily="50" charset="0"/>
              </a:rPr>
              <a:t>You have reached the end of the lesson!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D89811-F311-4D9C-B01E-B0405AA0F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799" y="1981200"/>
            <a:ext cx="10515600" cy="299402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OpenDyslexic" panose="00000500000000000000" pitchFamily="50" charset="0"/>
              </a:rPr>
              <a:t>What do you think the MOST important piece of information in this story is? Why?</a:t>
            </a:r>
          </a:p>
          <a:p>
            <a:pPr marL="0" indent="0">
              <a:buNone/>
            </a:pPr>
            <a:endParaRPr lang="en-GB" dirty="0">
              <a:latin typeface="OpenDyslexic" panose="00000500000000000000" pitchFamily="50" charset="0"/>
            </a:endParaRPr>
          </a:p>
          <a:p>
            <a:pPr marL="0" indent="0">
              <a:buNone/>
            </a:pPr>
            <a:r>
              <a:rPr lang="en-GB" dirty="0">
                <a:latin typeface="OpenDyslexic" panose="00000500000000000000" pitchFamily="50" charset="0"/>
              </a:rPr>
              <a:t>What do you think the LEAST important piece of information in this story is? Why?</a:t>
            </a:r>
          </a:p>
          <a:p>
            <a:pPr marL="0" indent="0">
              <a:buNone/>
            </a:pPr>
            <a:endParaRPr lang="en-GB" dirty="0">
              <a:latin typeface="OpenDyslexic" panose="00000500000000000000" pitchFamily="50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FFA677-1E14-42B5-8A9A-7DA607427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The Literacy Shed</a:t>
            </a:r>
          </a:p>
        </p:txBody>
      </p:sp>
      <p:pic>
        <p:nvPicPr>
          <p:cNvPr id="10" name="Picture 9" descr="../../../Desktop/Visual%20Vipers/VIPERS%20images/Screen%20Shot%202017-03-20%20at%2011">
            <a:extLst>
              <a:ext uri="{FF2B5EF4-FFF2-40B4-BE49-F238E27FC236}">
                <a16:creationId xmlns:a16="http://schemas.microsoft.com/office/drawing/2014/main" xmlns="" id="{F909043B-C894-4915-AE22-1D6A34465A0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" y="295752"/>
            <a:ext cx="977265" cy="8026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C0B44EA-80A6-4584-BE79-3B45CF3D2C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84812"/>
            <a:ext cx="12192000" cy="187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3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CB5B17-BECE-4899-BD41-A7A40E178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038" y="20342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00B0F0"/>
                </a:solidFill>
                <a:latin typeface="OpenDyslexic" panose="00000500000000000000" pitchFamily="50" charset="0"/>
              </a:rPr>
              <a:t>Today we are learning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11BE71-2DAD-4F77-A4DD-CCB64CB34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1620" y="2673587"/>
            <a:ext cx="10515600" cy="4351338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dirty="0">
                <a:latin typeface="OpenDyslexic" panose="00000500000000000000" pitchFamily="50" charset="0"/>
              </a:rPr>
              <a:t>identify new words when you read and discuss their meaning in context</a:t>
            </a:r>
          </a:p>
          <a:p>
            <a:pPr marL="0" indent="0">
              <a:buNone/>
            </a:pPr>
            <a:r>
              <a:rPr lang="en-GB" dirty="0">
                <a:latin typeface="OpenDyslexic" panose="00000500000000000000" pitchFamily="50" charset="0"/>
              </a:rPr>
              <a:t/>
            </a:r>
            <a:br>
              <a:rPr lang="en-GB" dirty="0">
                <a:latin typeface="OpenDyslexic" panose="00000500000000000000" pitchFamily="50" charset="0"/>
              </a:rPr>
            </a:br>
            <a:r>
              <a:rPr lang="en-GB" dirty="0">
                <a:latin typeface="OpenDyslexic" panose="00000500000000000000" pitchFamily="50" charset="0"/>
              </a:rPr>
              <a:t>summarise and order information from paragraphs</a:t>
            </a:r>
          </a:p>
          <a:p>
            <a:pPr marL="0" indent="0">
              <a:buNone/>
            </a:pPr>
            <a:endParaRPr lang="en-GB" dirty="0">
              <a:latin typeface="OpenDyslexic" panose="00000500000000000000" pitchFamily="50" charset="0"/>
            </a:endParaRPr>
          </a:p>
          <a:p>
            <a:pPr marL="0" indent="0">
              <a:buNone/>
            </a:pPr>
            <a:r>
              <a:rPr lang="en-GB" dirty="0">
                <a:latin typeface="OpenDyslexic" panose="00000500000000000000" pitchFamily="50" charset="0"/>
              </a:rPr>
              <a:t>retrieve simple facts</a:t>
            </a:r>
          </a:p>
        </p:txBody>
      </p:sp>
      <p:pic>
        <p:nvPicPr>
          <p:cNvPr id="7" name="Picture 6" descr="../../../Desktop/Visual%20Vipers/VIPERS%20images/Screen%20Shot%202017-03-20%20at%2011">
            <a:extLst>
              <a:ext uri="{FF2B5EF4-FFF2-40B4-BE49-F238E27FC236}">
                <a16:creationId xmlns:a16="http://schemas.microsoft.com/office/drawing/2014/main" xmlns="" id="{ECF45050-602A-450E-9E07-C60638E2657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4" y="3106896"/>
            <a:ext cx="920115" cy="7677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25576E6-1223-41E2-A4F7-CD0B764E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pic>
        <p:nvPicPr>
          <p:cNvPr id="11" name="Picture 10" descr="../../../Desktop/Visual%20Vipers/VIPERS%20images/Screen%20Shot%202017-03-20%20at%2011">
            <a:extLst>
              <a:ext uri="{FF2B5EF4-FFF2-40B4-BE49-F238E27FC236}">
                <a16:creationId xmlns:a16="http://schemas.microsoft.com/office/drawing/2014/main" xmlns="" id="{954DF670-8B95-4A40-913A-1EB5549C8D5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4" y="5460653"/>
            <a:ext cx="1030605" cy="8115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 descr="../../../Desktop/Visual%20Vipers/VIPERS%20images/Screen%20Shot%202017-03-20%20at%2011">
            <a:extLst>
              <a:ext uri="{FF2B5EF4-FFF2-40B4-BE49-F238E27FC236}">
                <a16:creationId xmlns:a16="http://schemas.microsoft.com/office/drawing/2014/main" xmlns="" id="{A70AFF72-3696-4889-A6F5-177FF263BEB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4" y="4266312"/>
            <a:ext cx="977265" cy="8026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E1B3B0D-2B10-4D14-AD8F-33043F9D12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87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91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CB5B17-BECE-4899-BD41-A7A40E178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80" y="936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00B0F0"/>
                </a:solidFill>
                <a:latin typeface="OpenDyslexic" panose="00000500000000000000" pitchFamily="50" charset="0"/>
              </a:rPr>
              <a:t>Before reading…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11BE71-2DAD-4F77-A4DD-CCB64CB34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360" y="921704"/>
            <a:ext cx="10515600" cy="4351338"/>
          </a:xfrm>
        </p:spPr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OpenDyslexic" panose="00000500000000000000" pitchFamily="50" charset="0"/>
              </a:rPr>
              <a:t>Can you think of adjectives and similes to describe this image?</a:t>
            </a:r>
          </a:p>
          <a:p>
            <a:pPr marL="0" indent="0">
              <a:buNone/>
            </a:pPr>
            <a:endParaRPr lang="en-GB" dirty="0">
              <a:latin typeface="OpenDyslexic" panose="00000500000000000000" pitchFamily="50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25576E6-1223-41E2-A4F7-CD0B764E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pic>
        <p:nvPicPr>
          <p:cNvPr id="5" name="Picture 2" descr="Mystery, Island, Secret, Background, Wallpaper">
            <a:extLst>
              <a:ext uri="{FF2B5EF4-FFF2-40B4-BE49-F238E27FC236}">
                <a16:creationId xmlns:a16="http://schemas.microsoft.com/office/drawing/2014/main" xmlns="" id="{2D41767F-DC71-450B-B685-3A1F4C324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30" y="2282779"/>
            <a:ext cx="3173125" cy="410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75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B826A0-7584-4C54-ACD0-BC5860730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40" y="222885"/>
            <a:ext cx="1101852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B0F0"/>
                </a:solidFill>
                <a:latin typeface="OpenDyslexic" panose="00000500000000000000" pitchFamily="50" charset="0"/>
              </a:rPr>
              <a:t>Task 1: Read ‘The Island’ in pairs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B67177-E924-4CA7-90DD-563D35B00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000" i="1" dirty="0">
                <a:latin typeface="OpenDyslexic" panose="00000500000000000000" pitchFamily="50" charset="0"/>
              </a:rPr>
              <a:t>While you are reading, you may wish to:</a:t>
            </a:r>
          </a:p>
          <a:p>
            <a:endParaRPr lang="en-GB" dirty="0">
              <a:latin typeface="OpenDyslexic" panose="00000500000000000000" pitchFamily="50" charset="0"/>
            </a:endParaRPr>
          </a:p>
          <a:p>
            <a:r>
              <a:rPr lang="en-GB" dirty="0">
                <a:latin typeface="OpenDyslexic" panose="00000500000000000000" pitchFamily="50" charset="0"/>
              </a:rPr>
              <a:t>Underline and identify any new, unknown words</a:t>
            </a:r>
          </a:p>
          <a:p>
            <a:r>
              <a:rPr lang="en-GB" dirty="0">
                <a:latin typeface="OpenDyslexic" panose="00000500000000000000" pitchFamily="50" charset="0"/>
              </a:rPr>
              <a:t>Underline any important characters or events</a:t>
            </a:r>
          </a:p>
          <a:p>
            <a:endParaRPr lang="en-GB" dirty="0">
              <a:latin typeface="OpenDyslexic" panose="00000500000000000000" pitchFamily="50" charset="0"/>
            </a:endParaRPr>
          </a:p>
          <a:p>
            <a:pPr marL="0" indent="0" algn="ctr">
              <a:buNone/>
            </a:pPr>
            <a:r>
              <a:rPr lang="en-GB" i="1" dirty="0">
                <a:latin typeface="OpenDyslexic" panose="00000500000000000000" pitchFamily="50" charset="0"/>
              </a:rPr>
              <a:t>Challenge:</a:t>
            </a:r>
          </a:p>
          <a:p>
            <a:pPr marL="0" indent="0" algn="ctr">
              <a:buNone/>
            </a:pPr>
            <a:r>
              <a:rPr lang="en-GB" i="1" dirty="0">
                <a:solidFill>
                  <a:srgbClr val="00B0F0"/>
                </a:solidFill>
                <a:latin typeface="OpenDyslexic" panose="00000500000000000000" pitchFamily="50" charset="0"/>
              </a:rPr>
              <a:t>Jot down what you liked and disliked about this story. </a:t>
            </a:r>
            <a:endParaRPr lang="en-GB" dirty="0">
              <a:solidFill>
                <a:srgbClr val="00B0F0"/>
              </a:solidFill>
              <a:latin typeface="OpenDyslexic" panose="00000500000000000000" pitchFamily="50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5B826E-BBBE-4E45-9F1B-AB30963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</p:spTree>
    <p:extLst>
      <p:ext uri="{BB962C8B-B14F-4D97-AF65-F5344CB8AC3E}">
        <p14:creationId xmlns:p14="http://schemas.microsoft.com/office/powerpoint/2010/main" val="198766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C08D04-077F-4556-B639-09544D57B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283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B0F0"/>
                </a:solidFill>
                <a:latin typeface="OpenDyslexic" panose="00000500000000000000" pitchFamily="50" charset="0"/>
              </a:rPr>
              <a:t>Task 1: Read ‘The Island’ as a class</a:t>
            </a:r>
            <a:r>
              <a:rPr lang="en-GB" dirty="0">
                <a:latin typeface="OpenDyslexic" panose="00000500000000000000" pitchFamily="50" charset="0"/>
              </a:rPr>
              <a:t/>
            </a:r>
            <a:br>
              <a:rPr lang="en-GB" dirty="0">
                <a:latin typeface="OpenDyslexic" panose="00000500000000000000" pitchFamily="50" charset="0"/>
              </a:rPr>
            </a:br>
            <a:r>
              <a:rPr lang="en-GB" dirty="0">
                <a:latin typeface="OpenDyslexic" panose="00000500000000000000" pitchFamily="50" charset="0"/>
              </a:rPr>
              <a:t/>
            </a:r>
            <a:br>
              <a:rPr lang="en-GB" dirty="0">
                <a:latin typeface="OpenDyslexic" panose="00000500000000000000" pitchFamily="50" charset="0"/>
              </a:rPr>
            </a:br>
            <a:r>
              <a:rPr lang="en-GB" sz="3100" i="1" dirty="0">
                <a:latin typeface="OpenDyslexic" panose="00000500000000000000" pitchFamily="50" charset="0"/>
              </a:rPr>
              <a:t>Read this extract from the information text. Think carefully about your expression and the punctuation!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6E4022-0DA0-448E-8833-F5F151E1E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3669157"/>
            <a:ext cx="11551920" cy="197704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OpenDyslexic" panose="00000500000000000000" pitchFamily="50" charset="0"/>
              </a:rPr>
              <a:t>	</a:t>
            </a:r>
            <a:r>
              <a:rPr lang="en-US" sz="3200" dirty="0">
                <a:latin typeface="OpenDyslexic" panose="00000500000000000000" pitchFamily="50" charset="0"/>
              </a:rPr>
              <a:t>“I promise I won’t tell anybody,” Doran said quickly. Had the elders known about these aliens? Is that why they told children to stay away from the island?</a:t>
            </a:r>
            <a:endParaRPr lang="en-GB" sz="3200" dirty="0">
              <a:latin typeface="OpenDyslexic" panose="00000500000000000000" pitchFamily="50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D8A84A-9215-4F35-88FE-629137D4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The Literacy Shed</a:t>
            </a:r>
          </a:p>
        </p:txBody>
      </p:sp>
    </p:spTree>
    <p:extLst>
      <p:ext uri="{BB962C8B-B14F-4D97-AF65-F5344CB8AC3E}">
        <p14:creationId xmlns:p14="http://schemas.microsoft.com/office/powerpoint/2010/main" val="122635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C08D04-077F-4556-B639-09544D57B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283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OpenDyslexic" panose="00000500000000000000" pitchFamily="50" charset="0"/>
              </a:rPr>
              <a:t>Task 2: Quick-fire retrieval</a:t>
            </a:r>
            <a:r>
              <a:rPr lang="en-GB" dirty="0">
                <a:latin typeface="OpenDyslexic" panose="00000500000000000000" pitchFamily="50" charset="0"/>
              </a:rPr>
              <a:t/>
            </a:r>
            <a:br>
              <a:rPr lang="en-GB" dirty="0">
                <a:latin typeface="OpenDyslexic" panose="00000500000000000000" pitchFamily="50" charset="0"/>
              </a:rPr>
            </a:br>
            <a:r>
              <a:rPr lang="en-GB" dirty="0">
                <a:latin typeface="OpenDyslexic" panose="00000500000000000000" pitchFamily="50" charset="0"/>
              </a:rPr>
              <a:t/>
            </a:r>
            <a:br>
              <a:rPr lang="en-GB" dirty="0">
                <a:latin typeface="OpenDyslexic" panose="00000500000000000000" pitchFamily="50" charset="0"/>
              </a:rPr>
            </a:br>
            <a:endParaRPr lang="en-GB" sz="3100" b="1" i="1" dirty="0">
              <a:latin typeface="OpenDyslexic" panose="000005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6E4022-0DA0-448E-8833-F5F151E1E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9642"/>
            <a:ext cx="10515600" cy="4206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>
                <a:latin typeface="OpenDyslexic" panose="00000500000000000000" pitchFamily="50" charset="0"/>
              </a:rPr>
              <a:t>These are the </a:t>
            </a:r>
            <a:r>
              <a:rPr lang="en-GB" i="1" dirty="0">
                <a:solidFill>
                  <a:srgbClr val="00B0F0"/>
                </a:solidFill>
                <a:latin typeface="OpenDyslexic" panose="00000500000000000000" pitchFamily="50" charset="0"/>
              </a:rPr>
              <a:t>ANSWERS</a:t>
            </a:r>
            <a:r>
              <a:rPr lang="en-GB" i="1" dirty="0">
                <a:latin typeface="OpenDyslexic" panose="00000500000000000000" pitchFamily="50" charset="0"/>
              </a:rPr>
              <a:t>. What could the questions be?</a:t>
            </a:r>
          </a:p>
          <a:p>
            <a:pPr marL="0" indent="0">
              <a:buNone/>
            </a:pPr>
            <a:endParaRPr lang="en-GB" dirty="0">
              <a:latin typeface="OpenDyslexic" panose="00000500000000000000" pitchFamily="50" charset="0"/>
            </a:endParaRPr>
          </a:p>
          <a:p>
            <a:pPr marL="0" indent="0">
              <a:buNone/>
            </a:pPr>
            <a:r>
              <a:rPr lang="en-GB" dirty="0">
                <a:latin typeface="OpenDyslexic" panose="00000500000000000000" pitchFamily="50" charset="0"/>
              </a:rPr>
              <a:t>1) </a:t>
            </a:r>
            <a:r>
              <a:rPr lang="en-GB" dirty="0">
                <a:solidFill>
                  <a:srgbClr val="00B0F0"/>
                </a:solidFill>
                <a:latin typeface="OpenDyslexic" panose="00000500000000000000" pitchFamily="50" charset="0"/>
              </a:rPr>
              <a:t>Doran.</a:t>
            </a:r>
          </a:p>
          <a:p>
            <a:pPr marL="0" indent="0">
              <a:buNone/>
            </a:pPr>
            <a:r>
              <a:rPr lang="en-GB" dirty="0">
                <a:latin typeface="OpenDyslexic" panose="00000500000000000000" pitchFamily="50" charset="0"/>
              </a:rPr>
              <a:t>2) </a:t>
            </a:r>
            <a:r>
              <a:rPr lang="en-GB" dirty="0">
                <a:solidFill>
                  <a:srgbClr val="00B0F0"/>
                </a:solidFill>
                <a:latin typeface="OpenDyslexic" panose="00000500000000000000" pitchFamily="50" charset="0"/>
              </a:rPr>
              <a:t>a small steamer. </a:t>
            </a:r>
          </a:p>
          <a:p>
            <a:pPr marL="0" indent="0">
              <a:buNone/>
            </a:pPr>
            <a:r>
              <a:rPr lang="en-GB" dirty="0">
                <a:latin typeface="OpenDyslexic" panose="00000500000000000000" pitchFamily="50" charset="0"/>
              </a:rPr>
              <a:t>3) </a:t>
            </a:r>
            <a:r>
              <a:rPr lang="en-GB" dirty="0">
                <a:solidFill>
                  <a:srgbClr val="00B0F0"/>
                </a:solidFill>
                <a:latin typeface="OpenDyslexic" panose="00000500000000000000" pitchFamily="50" charset="0"/>
              </a:rPr>
              <a:t>Glick. </a:t>
            </a:r>
          </a:p>
          <a:p>
            <a:pPr marL="0" indent="0">
              <a:buNone/>
            </a:pPr>
            <a:r>
              <a:rPr lang="en-GB" dirty="0">
                <a:latin typeface="OpenDyslexic" panose="00000500000000000000" pitchFamily="50" charset="0"/>
              </a:rPr>
              <a:t>4) </a:t>
            </a:r>
            <a:r>
              <a:rPr lang="en-GB" dirty="0">
                <a:solidFill>
                  <a:srgbClr val="00B0F0"/>
                </a:solidFill>
                <a:latin typeface="OpenDyslexic" panose="00000500000000000000" pitchFamily="50" charset="0"/>
              </a:rPr>
              <a:t>a hundred years ago.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D8A84A-9215-4F35-88FE-629137D4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pic>
        <p:nvPicPr>
          <p:cNvPr id="6" name="Picture 5" descr="../../../Desktop/Visual%20Vipers/VIPERS%20images/Screen%20Shot%202017-03-20%20at%2011">
            <a:extLst>
              <a:ext uri="{FF2B5EF4-FFF2-40B4-BE49-F238E27FC236}">
                <a16:creationId xmlns:a16="http://schemas.microsoft.com/office/drawing/2014/main" xmlns="" id="{6814688F-BE70-4BAB-AAEA-960180404DD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22960"/>
            <a:ext cx="1030605" cy="8115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94973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C08D04-077F-4556-B639-09544D57B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283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B0F0"/>
                </a:solidFill>
                <a:latin typeface="OpenDyslexic" panose="00000500000000000000" pitchFamily="50" charset="0"/>
              </a:rPr>
              <a:t>Task 2: Quick-fire retrieval</a:t>
            </a:r>
            <a:br>
              <a:rPr lang="en-GB" dirty="0">
                <a:solidFill>
                  <a:srgbClr val="00B0F0"/>
                </a:solidFill>
                <a:latin typeface="OpenDyslexic" panose="00000500000000000000" pitchFamily="50" charset="0"/>
              </a:rPr>
            </a:br>
            <a:r>
              <a:rPr lang="en-GB" i="1" dirty="0">
                <a:latin typeface="OpenDyslexic" panose="00000500000000000000" pitchFamily="50" charset="0"/>
              </a:rPr>
              <a:t>Some possible questions!</a:t>
            </a:r>
            <a:br>
              <a:rPr lang="en-GB" i="1" dirty="0">
                <a:latin typeface="OpenDyslexic" panose="00000500000000000000" pitchFamily="50" charset="0"/>
              </a:rPr>
            </a:br>
            <a:r>
              <a:rPr lang="en-GB" dirty="0">
                <a:latin typeface="OpenDyslexic" panose="00000500000000000000" pitchFamily="50" charset="0"/>
              </a:rPr>
              <a:t/>
            </a:r>
            <a:br>
              <a:rPr lang="en-GB" dirty="0">
                <a:latin typeface="OpenDyslexic" panose="00000500000000000000" pitchFamily="50" charset="0"/>
              </a:rPr>
            </a:br>
            <a:endParaRPr lang="en-GB" sz="3100" i="1" dirty="0">
              <a:latin typeface="OpenDyslexic" panose="000005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6E4022-0DA0-448E-8833-F5F151E1E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9642"/>
            <a:ext cx="10515600" cy="4206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>
                <a:latin typeface="OpenDyslexic" panose="00000500000000000000" pitchFamily="50" charset="0"/>
              </a:rPr>
              <a:t>These are the </a:t>
            </a:r>
            <a:r>
              <a:rPr lang="en-GB" i="1" dirty="0">
                <a:solidFill>
                  <a:srgbClr val="00B0F0"/>
                </a:solidFill>
                <a:latin typeface="OpenDyslexic" panose="00000500000000000000" pitchFamily="50" charset="0"/>
              </a:rPr>
              <a:t>ANSWERS</a:t>
            </a:r>
            <a:r>
              <a:rPr lang="en-GB" i="1" dirty="0">
                <a:latin typeface="OpenDyslexic" panose="00000500000000000000" pitchFamily="50" charset="0"/>
              </a:rPr>
              <a:t>. What could the questions be?</a:t>
            </a:r>
          </a:p>
          <a:p>
            <a:pPr marL="0" indent="0">
              <a:buNone/>
            </a:pPr>
            <a:endParaRPr lang="en-GB" dirty="0">
              <a:latin typeface="OpenDyslexic" panose="00000500000000000000" pitchFamily="50" charset="0"/>
            </a:endParaRPr>
          </a:p>
          <a:p>
            <a:pPr marL="0" indent="0">
              <a:buNone/>
            </a:pPr>
            <a:r>
              <a:rPr lang="en-GB" dirty="0">
                <a:latin typeface="OpenDyslexic" panose="00000500000000000000" pitchFamily="50" charset="0"/>
              </a:rPr>
              <a:t>1) </a:t>
            </a:r>
            <a:r>
              <a:rPr lang="en-GB" dirty="0">
                <a:solidFill>
                  <a:srgbClr val="00B0F0"/>
                </a:solidFill>
                <a:latin typeface="OpenDyslexic" panose="00000500000000000000" pitchFamily="50" charset="0"/>
              </a:rPr>
              <a:t>Doran. </a:t>
            </a:r>
            <a:r>
              <a:rPr lang="en-GB" dirty="0">
                <a:latin typeface="OpenDyslexic" panose="00000500000000000000" pitchFamily="50" charset="0"/>
              </a:rPr>
              <a:t>What is the name of the main character in this story?</a:t>
            </a:r>
          </a:p>
          <a:p>
            <a:pPr marL="0" indent="0">
              <a:buNone/>
            </a:pPr>
            <a:r>
              <a:rPr lang="en-GB" dirty="0">
                <a:latin typeface="OpenDyslexic" panose="00000500000000000000" pitchFamily="50" charset="0"/>
              </a:rPr>
              <a:t>2) </a:t>
            </a:r>
            <a:r>
              <a:rPr lang="en-GB" dirty="0">
                <a:solidFill>
                  <a:srgbClr val="00B0F0"/>
                </a:solidFill>
                <a:latin typeface="OpenDyslexic" panose="00000500000000000000" pitchFamily="50" charset="0"/>
              </a:rPr>
              <a:t>a small steamer. </a:t>
            </a:r>
            <a:r>
              <a:rPr lang="en-GB" dirty="0">
                <a:latin typeface="OpenDyslexic" panose="00000500000000000000" pitchFamily="50" charset="0"/>
              </a:rPr>
              <a:t>What is Doran travelling in?</a:t>
            </a:r>
          </a:p>
          <a:p>
            <a:pPr marL="0" indent="0">
              <a:buNone/>
            </a:pPr>
            <a:r>
              <a:rPr lang="en-GB" dirty="0">
                <a:latin typeface="OpenDyslexic" panose="00000500000000000000" pitchFamily="50" charset="0"/>
              </a:rPr>
              <a:t>3) </a:t>
            </a:r>
            <a:r>
              <a:rPr lang="en-GB" dirty="0">
                <a:solidFill>
                  <a:srgbClr val="00B0F0"/>
                </a:solidFill>
                <a:latin typeface="OpenDyslexic" panose="00000500000000000000" pitchFamily="50" charset="0"/>
              </a:rPr>
              <a:t>Glick. </a:t>
            </a:r>
            <a:r>
              <a:rPr lang="en-GB" dirty="0">
                <a:latin typeface="OpenDyslexic" panose="00000500000000000000" pitchFamily="50" charset="0"/>
              </a:rPr>
              <a:t>What is the strange creature’s name?</a:t>
            </a:r>
          </a:p>
          <a:p>
            <a:pPr marL="0" indent="0">
              <a:buNone/>
            </a:pPr>
            <a:r>
              <a:rPr lang="en-GB" dirty="0">
                <a:latin typeface="OpenDyslexic" panose="00000500000000000000" pitchFamily="50" charset="0"/>
              </a:rPr>
              <a:t>4) </a:t>
            </a:r>
            <a:r>
              <a:rPr lang="en-GB" dirty="0">
                <a:solidFill>
                  <a:srgbClr val="00B0F0"/>
                </a:solidFill>
                <a:latin typeface="OpenDyslexic" panose="00000500000000000000" pitchFamily="50" charset="0"/>
              </a:rPr>
              <a:t>a hundred years ago. </a:t>
            </a:r>
            <a:r>
              <a:rPr lang="en-GB" dirty="0">
                <a:latin typeface="OpenDyslexic" panose="00000500000000000000" pitchFamily="50" charset="0"/>
              </a:rPr>
              <a:t>When did the creatures arrive on the planet?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D8A84A-9215-4F35-88FE-629137D4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pic>
        <p:nvPicPr>
          <p:cNvPr id="6" name="Picture 5" descr="../../../Desktop/Visual%20Vipers/VIPERS%20images/Screen%20Shot%202017-03-20%20at%2011">
            <a:extLst>
              <a:ext uri="{FF2B5EF4-FFF2-40B4-BE49-F238E27FC236}">
                <a16:creationId xmlns:a16="http://schemas.microsoft.com/office/drawing/2014/main" xmlns="" id="{6814688F-BE70-4BAB-AAEA-960180404DD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22960"/>
            <a:ext cx="1030605" cy="8115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474039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D2030F-0C85-4D5A-9162-1F56C6DF2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37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OpenDyslexic" panose="00000500000000000000" pitchFamily="50" charset="0"/>
              </a:rPr>
              <a:t>Task 3: Vocabulary Check</a:t>
            </a:r>
            <a:r>
              <a:rPr lang="en-GB" dirty="0">
                <a:latin typeface="OpenDyslexic" panose="00000500000000000000" pitchFamily="50" charset="0"/>
              </a:rPr>
              <a:t/>
            </a:r>
            <a:br>
              <a:rPr lang="en-GB" dirty="0">
                <a:latin typeface="OpenDyslexic" panose="00000500000000000000" pitchFamily="50" charset="0"/>
              </a:rPr>
            </a:br>
            <a:r>
              <a:rPr lang="en-GB" dirty="0">
                <a:latin typeface="OpenDyslexic" panose="00000500000000000000" pitchFamily="50" charset="0"/>
              </a:rPr>
              <a:t/>
            </a:r>
            <a:br>
              <a:rPr lang="en-GB" dirty="0">
                <a:latin typeface="OpenDyslexic" panose="00000500000000000000" pitchFamily="50" charset="0"/>
              </a:rPr>
            </a:br>
            <a:r>
              <a:rPr lang="en-GB" sz="3100" i="1" dirty="0">
                <a:latin typeface="OpenDyslexic" panose="00000500000000000000" pitchFamily="50" charset="0"/>
              </a:rPr>
              <a:t>Complete this table to show your understanding of these words</a:t>
            </a:r>
          </a:p>
        </p:txBody>
      </p:sp>
      <p:pic>
        <p:nvPicPr>
          <p:cNvPr id="5" name="Picture 4" descr="../../../Desktop/Visual%20Vipers/VIPERS%20images/Screen%20Shot%202017-03-20%20at%2011">
            <a:extLst>
              <a:ext uri="{FF2B5EF4-FFF2-40B4-BE49-F238E27FC236}">
                <a16:creationId xmlns:a16="http://schemas.microsoft.com/office/drawing/2014/main" xmlns="" id="{792E8594-AC93-4F2D-B6B7-508F5FC3937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447" y="410961"/>
            <a:ext cx="920115" cy="7677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9A5B31-F608-41D5-AC44-282C19B0E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64275"/>
            <a:ext cx="4114800" cy="365125"/>
          </a:xfrm>
        </p:spPr>
        <p:txBody>
          <a:bodyPr/>
          <a:lstStyle/>
          <a:p>
            <a:r>
              <a:rPr lang="en-GB"/>
              <a:t>© The Literacy Shed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xmlns="" id="{1CDC8856-5849-4079-8C57-F3030F219E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59047"/>
              </p:ext>
            </p:extLst>
          </p:nvPr>
        </p:nvGraphicFramePr>
        <p:xfrm>
          <a:off x="792480" y="2472929"/>
          <a:ext cx="10515600" cy="360985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xmlns="" val="274652583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274695555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277666999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28328253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3042605735"/>
                    </a:ext>
                  </a:extLst>
                </a:gridCol>
              </a:tblGrid>
              <a:tr h="868005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Have you heard the word before?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What do you think it means?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Synonyms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Antonyms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7663662"/>
                  </a:ext>
                </a:extLst>
              </a:tr>
              <a:tr h="868005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forlornly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4953810"/>
                  </a:ext>
                </a:extLst>
              </a:tr>
              <a:tr h="868005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mimicking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3228112"/>
                  </a:ext>
                </a:extLst>
              </a:tr>
              <a:tr h="868005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OpenDyslexic" panose="00000500000000000000" pitchFamily="50" charset="0"/>
                        </a:rPr>
                        <a:t>desolate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4855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6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C08D04-077F-4556-B639-09544D57B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60" y="95884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OpenDyslexic" panose="00000500000000000000" pitchFamily="50" charset="0"/>
              </a:rPr>
              <a:t>Task 3: Sequencing</a:t>
            </a:r>
            <a:r>
              <a:rPr lang="en-GB" dirty="0">
                <a:latin typeface="OpenDyslexic" panose="00000500000000000000" pitchFamily="50" charset="0"/>
              </a:rPr>
              <a:t/>
            </a:r>
            <a:br>
              <a:rPr lang="en-GB" dirty="0">
                <a:latin typeface="OpenDyslexic" panose="00000500000000000000" pitchFamily="50" charset="0"/>
              </a:rPr>
            </a:br>
            <a:r>
              <a:rPr lang="en-GB" dirty="0">
                <a:latin typeface="OpenDyslexic" panose="00000500000000000000" pitchFamily="50" charset="0"/>
              </a:rPr>
              <a:t/>
            </a:r>
            <a:br>
              <a:rPr lang="en-GB" dirty="0">
                <a:latin typeface="OpenDyslexic" panose="00000500000000000000" pitchFamily="50" charset="0"/>
              </a:rPr>
            </a:br>
            <a:endParaRPr lang="en-GB" sz="3100" b="1" i="1" dirty="0">
              <a:latin typeface="OpenDyslexic" panose="000005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6E4022-0DA0-448E-8833-F5F151E1E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800" y="1805614"/>
            <a:ext cx="8559800" cy="5741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latin typeface="OpenDyslexic" panose="00000500000000000000" pitchFamily="50" charset="0"/>
              </a:rPr>
              <a:t>Order these events from the story from 1-5.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D8A84A-9215-4F35-88FE-629137D4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Literacy Shed</a:t>
            </a:r>
          </a:p>
        </p:txBody>
      </p:sp>
      <p:pic>
        <p:nvPicPr>
          <p:cNvPr id="7" name="Picture 6" descr="../../../Desktop/Visual%20Vipers/VIPERS%20images/Screen%20Shot%202017-03-20%20at%2011">
            <a:extLst>
              <a:ext uri="{FF2B5EF4-FFF2-40B4-BE49-F238E27FC236}">
                <a16:creationId xmlns:a16="http://schemas.microsoft.com/office/drawing/2014/main" xmlns="" id="{3B9246EE-C14C-4E47-8C40-B5405067724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254" y="741513"/>
            <a:ext cx="977265" cy="8026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9ABB8528-9073-46E1-A95E-4AA2C41B5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076785"/>
              </p:ext>
            </p:extLst>
          </p:nvPr>
        </p:nvGraphicFramePr>
        <p:xfrm>
          <a:off x="294640" y="2561029"/>
          <a:ext cx="11521440" cy="35554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xmlns="" val="3953359126"/>
                    </a:ext>
                  </a:extLst>
                </a:gridCol>
                <a:gridCol w="11013440">
                  <a:extLst>
                    <a:ext uri="{9D8B030D-6E8A-4147-A177-3AD203B41FA5}">
                      <a16:colId xmlns:a16="http://schemas.microsoft.com/office/drawing/2014/main" xmlns="" val="1071355956"/>
                    </a:ext>
                  </a:extLst>
                </a:gridCol>
              </a:tblGrid>
              <a:tr h="71109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Doran sees something moving rapidly along the shore. It stops and stares at 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2759041"/>
                  </a:ext>
                </a:extLst>
              </a:tr>
              <a:tr h="71109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The creature raises its arm and sends a ball of light towards Doran.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4751903"/>
                  </a:ext>
                </a:extLst>
              </a:tr>
              <a:tr h="711091">
                <a:tc>
                  <a:txBody>
                    <a:bodyPr/>
                    <a:lstStyle/>
                    <a:p>
                      <a:r>
                        <a:rPr lang="en-GB" dirty="0">
                          <a:latin typeface="OpenDyslexic" panose="00000500000000000000" pitchFamily="50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latin typeface="OpenDyslexic" panose="00000500000000000000" pitchFamily="50" charset="0"/>
                        </a:rPr>
                        <a:t>Doran is out fishing when a storm begins to brew.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5827243"/>
                  </a:ext>
                </a:extLst>
              </a:tr>
              <a:tr h="71109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Doran finds herself stood on the beach of the island. She learns that it is inhabited by weird aliens.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0890368"/>
                  </a:ext>
                </a:extLst>
              </a:tr>
              <a:tr h="71109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Dyslexic" panose="00000500000000000000" pitchFamily="50" charset="0"/>
                        </a:rPr>
                        <a:t>Doran’s boat begins to drift towards a towering, strange island.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1924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92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1031</Words>
  <Application>Microsoft Macintosh PowerPoint</Application>
  <PresentationFormat>Custom</PresentationFormat>
  <Paragraphs>152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OpenDyslexic</vt:lpstr>
      <vt:lpstr>Office Theme</vt:lpstr>
      <vt:lpstr>1_Office Theme</vt:lpstr>
      <vt:lpstr>The Island</vt:lpstr>
      <vt:lpstr>Today we are learning to…</vt:lpstr>
      <vt:lpstr>Before reading…</vt:lpstr>
      <vt:lpstr>Task 1: Read ‘The Island’ in pairs </vt:lpstr>
      <vt:lpstr>Task 1: Read ‘The Island’ as a class  Read this extract from the information text. Think carefully about your expression and the punctuation!</vt:lpstr>
      <vt:lpstr>Task 2: Quick-fire retrieval  </vt:lpstr>
      <vt:lpstr>Task 2: Quick-fire retrieval Some possible questions!  </vt:lpstr>
      <vt:lpstr>Task 3: Vocabulary Check  Complete this table to show your understanding of these words</vt:lpstr>
      <vt:lpstr>Task 3: Sequencing  </vt:lpstr>
      <vt:lpstr>Task 3: Sequencing  </vt:lpstr>
      <vt:lpstr>PowerPoint Presentation</vt:lpstr>
      <vt:lpstr>Task 5: True or false?  Using information from the text, tick one box in each row to show whether  each statement is true or false.</vt:lpstr>
      <vt:lpstr>Task 6: Summarise Here are some summaries of the first five paragraphs from this text. Number them 1 – 5 to show the order in which they appear in the text.</vt:lpstr>
      <vt:lpstr>Task 6: Summarise Here are some summaries of the first five paragraphs from this text. Number them 1 – 5 to show the order in which they appear in the text.</vt:lpstr>
      <vt:lpstr>Task 7: Class discussion</vt:lpstr>
      <vt:lpstr>You have reached the end of the lesson!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Finch Solution</dc:title>
  <dc:creator>Ian Eagleton</dc:creator>
  <cp:lastModifiedBy>Emma Hayward</cp:lastModifiedBy>
  <cp:revision>82</cp:revision>
  <dcterms:created xsi:type="dcterms:W3CDTF">2020-03-02T10:35:52Z</dcterms:created>
  <dcterms:modified xsi:type="dcterms:W3CDTF">2021-01-07T17:38:54Z</dcterms:modified>
</cp:coreProperties>
</file>