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67" d="100"/>
          <a:sy n="67"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99E31FA-25EF-450D-9413-EE35D6E1E166}"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D8CC57-9A52-4F15-9264-E49D4757DBF3}" type="slidenum">
              <a:rPr lang="en-GB" smtClean="0"/>
              <a:t>‹#›</a:t>
            </a:fld>
            <a:endParaRPr lang="en-GB"/>
          </a:p>
        </p:txBody>
      </p:sp>
    </p:spTree>
    <p:extLst>
      <p:ext uri="{BB962C8B-B14F-4D97-AF65-F5344CB8AC3E}">
        <p14:creationId xmlns:p14="http://schemas.microsoft.com/office/powerpoint/2010/main" val="1700821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99E31FA-25EF-450D-9413-EE35D6E1E166}"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D8CC57-9A52-4F15-9264-E49D4757DBF3}" type="slidenum">
              <a:rPr lang="en-GB" smtClean="0"/>
              <a:t>‹#›</a:t>
            </a:fld>
            <a:endParaRPr lang="en-GB"/>
          </a:p>
        </p:txBody>
      </p:sp>
    </p:spTree>
    <p:extLst>
      <p:ext uri="{BB962C8B-B14F-4D97-AF65-F5344CB8AC3E}">
        <p14:creationId xmlns:p14="http://schemas.microsoft.com/office/powerpoint/2010/main" val="1797680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99E31FA-25EF-450D-9413-EE35D6E1E166}"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D8CC57-9A52-4F15-9264-E49D4757DBF3}" type="slidenum">
              <a:rPr lang="en-GB" smtClean="0"/>
              <a:t>‹#›</a:t>
            </a:fld>
            <a:endParaRPr lang="en-GB"/>
          </a:p>
        </p:txBody>
      </p:sp>
    </p:spTree>
    <p:extLst>
      <p:ext uri="{BB962C8B-B14F-4D97-AF65-F5344CB8AC3E}">
        <p14:creationId xmlns:p14="http://schemas.microsoft.com/office/powerpoint/2010/main" val="164263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99E31FA-25EF-450D-9413-EE35D6E1E166}"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D8CC57-9A52-4F15-9264-E49D4757DBF3}" type="slidenum">
              <a:rPr lang="en-GB" smtClean="0"/>
              <a:t>‹#›</a:t>
            </a:fld>
            <a:endParaRPr lang="en-GB"/>
          </a:p>
        </p:txBody>
      </p:sp>
    </p:spTree>
    <p:extLst>
      <p:ext uri="{BB962C8B-B14F-4D97-AF65-F5344CB8AC3E}">
        <p14:creationId xmlns:p14="http://schemas.microsoft.com/office/powerpoint/2010/main" val="385341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9E31FA-25EF-450D-9413-EE35D6E1E166}"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D8CC57-9A52-4F15-9264-E49D4757DBF3}" type="slidenum">
              <a:rPr lang="en-GB" smtClean="0"/>
              <a:t>‹#›</a:t>
            </a:fld>
            <a:endParaRPr lang="en-GB"/>
          </a:p>
        </p:txBody>
      </p:sp>
    </p:spTree>
    <p:extLst>
      <p:ext uri="{BB962C8B-B14F-4D97-AF65-F5344CB8AC3E}">
        <p14:creationId xmlns:p14="http://schemas.microsoft.com/office/powerpoint/2010/main" val="216241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99E31FA-25EF-450D-9413-EE35D6E1E166}"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D8CC57-9A52-4F15-9264-E49D4757DBF3}" type="slidenum">
              <a:rPr lang="en-GB" smtClean="0"/>
              <a:t>‹#›</a:t>
            </a:fld>
            <a:endParaRPr lang="en-GB"/>
          </a:p>
        </p:txBody>
      </p:sp>
    </p:spTree>
    <p:extLst>
      <p:ext uri="{BB962C8B-B14F-4D97-AF65-F5344CB8AC3E}">
        <p14:creationId xmlns:p14="http://schemas.microsoft.com/office/powerpoint/2010/main" val="96242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99E31FA-25EF-450D-9413-EE35D6E1E166}" type="datetimeFigureOut">
              <a:rPr lang="en-GB" smtClean="0"/>
              <a:t>15/01/2021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D8CC57-9A52-4F15-9264-E49D4757DBF3}" type="slidenum">
              <a:rPr lang="en-GB" smtClean="0"/>
              <a:t>‹#›</a:t>
            </a:fld>
            <a:endParaRPr lang="en-GB"/>
          </a:p>
        </p:txBody>
      </p:sp>
    </p:spTree>
    <p:extLst>
      <p:ext uri="{BB962C8B-B14F-4D97-AF65-F5344CB8AC3E}">
        <p14:creationId xmlns:p14="http://schemas.microsoft.com/office/powerpoint/2010/main" val="294944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99E31FA-25EF-450D-9413-EE35D6E1E166}" type="datetimeFigureOut">
              <a:rPr lang="en-GB" smtClean="0"/>
              <a:t>15/01/2021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D8CC57-9A52-4F15-9264-E49D4757DBF3}" type="slidenum">
              <a:rPr lang="en-GB" smtClean="0"/>
              <a:t>‹#›</a:t>
            </a:fld>
            <a:endParaRPr lang="en-GB"/>
          </a:p>
        </p:txBody>
      </p:sp>
    </p:spTree>
    <p:extLst>
      <p:ext uri="{BB962C8B-B14F-4D97-AF65-F5344CB8AC3E}">
        <p14:creationId xmlns:p14="http://schemas.microsoft.com/office/powerpoint/2010/main" val="1293288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E31FA-25EF-450D-9413-EE35D6E1E166}" type="datetimeFigureOut">
              <a:rPr lang="en-GB" smtClean="0"/>
              <a:t>15/01/2021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D8CC57-9A52-4F15-9264-E49D4757DBF3}" type="slidenum">
              <a:rPr lang="en-GB" smtClean="0"/>
              <a:t>‹#›</a:t>
            </a:fld>
            <a:endParaRPr lang="en-GB"/>
          </a:p>
        </p:txBody>
      </p:sp>
    </p:spTree>
    <p:extLst>
      <p:ext uri="{BB962C8B-B14F-4D97-AF65-F5344CB8AC3E}">
        <p14:creationId xmlns:p14="http://schemas.microsoft.com/office/powerpoint/2010/main" val="360092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9E31FA-25EF-450D-9413-EE35D6E1E166}"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D8CC57-9A52-4F15-9264-E49D4757DBF3}" type="slidenum">
              <a:rPr lang="en-GB" smtClean="0"/>
              <a:t>‹#›</a:t>
            </a:fld>
            <a:endParaRPr lang="en-GB"/>
          </a:p>
        </p:txBody>
      </p:sp>
    </p:spTree>
    <p:extLst>
      <p:ext uri="{BB962C8B-B14F-4D97-AF65-F5344CB8AC3E}">
        <p14:creationId xmlns:p14="http://schemas.microsoft.com/office/powerpoint/2010/main" val="1360554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9E31FA-25EF-450D-9413-EE35D6E1E166}"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D8CC57-9A52-4F15-9264-E49D4757DBF3}" type="slidenum">
              <a:rPr lang="en-GB" smtClean="0"/>
              <a:t>‹#›</a:t>
            </a:fld>
            <a:endParaRPr lang="en-GB"/>
          </a:p>
        </p:txBody>
      </p:sp>
    </p:spTree>
    <p:extLst>
      <p:ext uri="{BB962C8B-B14F-4D97-AF65-F5344CB8AC3E}">
        <p14:creationId xmlns:p14="http://schemas.microsoft.com/office/powerpoint/2010/main" val="3736744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E31FA-25EF-450D-9413-EE35D6E1E166}" type="datetimeFigureOut">
              <a:rPr lang="en-GB" smtClean="0"/>
              <a:t>15/01/2021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8CC57-9A52-4F15-9264-E49D4757DBF3}" type="slidenum">
              <a:rPr lang="en-GB" smtClean="0"/>
              <a:t>‹#›</a:t>
            </a:fld>
            <a:endParaRPr lang="en-GB"/>
          </a:p>
        </p:txBody>
      </p:sp>
    </p:spTree>
    <p:extLst>
      <p:ext uri="{BB962C8B-B14F-4D97-AF65-F5344CB8AC3E}">
        <p14:creationId xmlns:p14="http://schemas.microsoft.com/office/powerpoint/2010/main" val="1096664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8896" y="287675"/>
            <a:ext cx="9144000" cy="551929"/>
          </a:xfrm>
        </p:spPr>
        <p:txBody>
          <a:bodyPr>
            <a:normAutofit fontScale="90000"/>
          </a:bodyPr>
          <a:lstStyle/>
          <a:p>
            <a:r>
              <a:rPr lang="en-US" sz="3800" dirty="0">
                <a:latin typeface="Comic Sans MS" panose="030F0702030302020204" pitchFamily="66" charset="0"/>
              </a:rPr>
              <a:t>God and Church</a:t>
            </a:r>
            <a:endParaRPr lang="en-GB" sz="3800" dirty="0">
              <a:latin typeface="Comic Sans MS" panose="030F0702030302020204" pitchFamily="66" charset="0"/>
            </a:endParaRPr>
          </a:p>
        </p:txBody>
      </p:sp>
      <p:sp>
        <p:nvSpPr>
          <p:cNvPr id="6" name="AutoShape 4" descr="Image result for greek orthodox churc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Rectangle 7"/>
          <p:cNvSpPr/>
          <p:nvPr/>
        </p:nvSpPr>
        <p:spPr>
          <a:xfrm>
            <a:off x="155575" y="1419012"/>
            <a:ext cx="11823065" cy="1665712"/>
          </a:xfrm>
          <a:prstGeom prst="rect">
            <a:avLst/>
          </a:prstGeom>
        </p:spPr>
        <p:txBody>
          <a:bodyPr wrap="square">
            <a:spAutoFit/>
          </a:bodyPr>
          <a:lstStyle/>
          <a:p>
            <a:pPr>
              <a:lnSpc>
                <a:spcPct val="115000"/>
              </a:lnSpc>
              <a:spcAft>
                <a:spcPts val="1000"/>
              </a:spcAft>
            </a:pPr>
            <a:r>
              <a:rPr lang="en-GB" b="1" dirty="0">
                <a:latin typeface="Comic Sans MS" panose="030F0702030302020204" pitchFamily="66" charset="0"/>
                <a:ea typeface="Calibri" panose="020F0502020204030204" pitchFamily="34" charset="0"/>
                <a:cs typeface="Times New Roman" panose="02020603050405020304" pitchFamily="18" charset="0"/>
              </a:rPr>
              <a:t>The church is a very holy place. When we go to church we listen to the priest and we pray; sometimes we might kneel quietly to do this. In church we listen to beautiful songs sung by the choir. These special songs are called hymns.  Hymns are songs that we sing to praise God. Sometimes we might sing a special hymn called ‘Kyrie Eleison’ in Greek which means ‘lord have mercy on us.’ Singing hymns and lighting candles show that Jesus is the light of our lives and singing means we are praising God. </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30" name="Picture 6" descr="Image result for cho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731" y="3573251"/>
            <a:ext cx="3262449" cy="286554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CE4DB3CB-366F-4C57-B3B7-B59144EF20DD}"/>
              </a:ext>
            </a:extLst>
          </p:cNvPr>
          <p:cNvPicPr>
            <a:picLocks noChangeAspect="1"/>
          </p:cNvPicPr>
          <p:nvPr/>
        </p:nvPicPr>
        <p:blipFill>
          <a:blip r:embed="rId3"/>
          <a:stretch>
            <a:fillRect/>
          </a:stretch>
        </p:blipFill>
        <p:spPr>
          <a:xfrm>
            <a:off x="4150759" y="3573251"/>
            <a:ext cx="3595955" cy="2865541"/>
          </a:xfrm>
          <a:prstGeom prst="rect">
            <a:avLst/>
          </a:prstGeom>
        </p:spPr>
      </p:pic>
      <p:pic>
        <p:nvPicPr>
          <p:cNvPr id="4" name="Picture 3">
            <a:extLst>
              <a:ext uri="{FF2B5EF4-FFF2-40B4-BE49-F238E27FC236}">
                <a16:creationId xmlns:a16="http://schemas.microsoft.com/office/drawing/2014/main" id="{1D840052-9DA4-4188-9335-609696EA6683}"/>
              </a:ext>
            </a:extLst>
          </p:cNvPr>
          <p:cNvPicPr>
            <a:picLocks noChangeAspect="1"/>
          </p:cNvPicPr>
          <p:nvPr/>
        </p:nvPicPr>
        <p:blipFill>
          <a:blip r:embed="rId4"/>
          <a:stretch>
            <a:fillRect/>
          </a:stretch>
        </p:blipFill>
        <p:spPr>
          <a:xfrm>
            <a:off x="8004102" y="3558574"/>
            <a:ext cx="3595955" cy="2865541"/>
          </a:xfrm>
          <a:prstGeom prst="rect">
            <a:avLst/>
          </a:prstGeom>
        </p:spPr>
      </p:pic>
    </p:spTree>
    <p:extLst>
      <p:ext uri="{BB962C8B-B14F-4D97-AF65-F5344CB8AC3E}">
        <p14:creationId xmlns:p14="http://schemas.microsoft.com/office/powerpoint/2010/main" val="4192303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9992" y="160339"/>
            <a:ext cx="9144000" cy="1192974"/>
          </a:xfrm>
        </p:spPr>
        <p:txBody>
          <a:bodyPr>
            <a:normAutofit/>
          </a:bodyPr>
          <a:lstStyle/>
          <a:p>
            <a:r>
              <a:rPr lang="en-GB" sz="3800" dirty="0">
                <a:latin typeface="Comic Sans MS" panose="030F0702030302020204" pitchFamily="66" charset="0"/>
              </a:rPr>
              <a:t>Read the passage and answer these questions.</a:t>
            </a:r>
          </a:p>
        </p:txBody>
      </p:sp>
      <p:sp>
        <p:nvSpPr>
          <p:cNvPr id="6" name="AutoShape 4" descr="Image result for greek orthodox churc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Rectangle 7"/>
          <p:cNvSpPr/>
          <p:nvPr/>
        </p:nvSpPr>
        <p:spPr>
          <a:xfrm>
            <a:off x="155575" y="1419012"/>
            <a:ext cx="11823065" cy="1665712"/>
          </a:xfrm>
          <a:prstGeom prst="rect">
            <a:avLst/>
          </a:prstGeom>
        </p:spPr>
        <p:txBody>
          <a:bodyPr wrap="square">
            <a:spAutoFit/>
          </a:bodyPr>
          <a:lstStyle/>
          <a:p>
            <a:pPr>
              <a:lnSpc>
                <a:spcPct val="115000"/>
              </a:lnSpc>
              <a:spcAft>
                <a:spcPts val="1000"/>
              </a:spcAft>
            </a:pPr>
            <a:r>
              <a:rPr lang="en-GB" b="1" dirty="0">
                <a:latin typeface="Comic Sans MS" panose="030F0702030302020204" pitchFamily="66" charset="0"/>
                <a:ea typeface="Calibri" panose="020F0502020204030204" pitchFamily="34" charset="0"/>
                <a:cs typeface="Times New Roman" panose="02020603050405020304" pitchFamily="18" charset="0"/>
              </a:rPr>
              <a:t>The church is a very holy place. When we go to church we listen to the priest and we pray; sometimes we might kneel quietly to do this. In church we listen to beautiful songs sung by the choir. These special songs are called hymns.  Hymns are songs that we sing to praise God. Sometimes we might sing a special hymn called ‘Kyrie Eleison’ in Greek which means ‘lord have mercy on us.’ Singing hymns and lighting candles show that Jesus is the light of our lives and singing means we are praising God. </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30" name="Picture 6" descr="Image result for cho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5431" y="3773276"/>
            <a:ext cx="4439221" cy="2865541"/>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155575" y="3511570"/>
            <a:ext cx="6925056" cy="3127247"/>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b="1" dirty="0">
                <a:solidFill>
                  <a:srgbClr val="00B0F0"/>
                </a:solidFill>
                <a:latin typeface="Comic Sans MS" panose="030F0702030302020204" pitchFamily="66" charset="0"/>
              </a:rPr>
              <a:t>Why is the church a holy place?</a:t>
            </a:r>
          </a:p>
          <a:p>
            <a:pPr marL="342900" indent="-342900" algn="l">
              <a:buFont typeface="Arial" panose="020B0604020202020204" pitchFamily="34" charset="0"/>
              <a:buChar char="•"/>
            </a:pPr>
            <a:r>
              <a:rPr lang="en-GB" b="1" dirty="0">
                <a:latin typeface="Comic Sans MS" panose="030F0702030302020204" pitchFamily="66" charset="0"/>
              </a:rPr>
              <a:t>What do we do in church?</a:t>
            </a:r>
          </a:p>
          <a:p>
            <a:pPr marL="342900" indent="-342900" algn="l">
              <a:buFont typeface="Arial" panose="020B0604020202020204" pitchFamily="34" charset="0"/>
              <a:buChar char="•"/>
            </a:pPr>
            <a:r>
              <a:rPr lang="en-GB" b="1" dirty="0">
                <a:solidFill>
                  <a:srgbClr val="00B0F0"/>
                </a:solidFill>
                <a:latin typeface="Comic Sans MS" panose="030F0702030302020204" pitchFamily="66" charset="0"/>
              </a:rPr>
              <a:t>Who sings the songs in a church?</a:t>
            </a:r>
          </a:p>
          <a:p>
            <a:pPr marL="342900" indent="-342900" algn="l">
              <a:buFont typeface="Arial" panose="020B0604020202020204" pitchFamily="34" charset="0"/>
              <a:buChar char="•"/>
            </a:pPr>
            <a:r>
              <a:rPr lang="en-GB" b="1" dirty="0">
                <a:latin typeface="Comic Sans MS" panose="030F0702030302020204" pitchFamily="66" charset="0"/>
              </a:rPr>
              <a:t>What are hymns and why do we sing them?</a:t>
            </a:r>
          </a:p>
          <a:p>
            <a:pPr marL="342900" indent="-342900" algn="l">
              <a:buFont typeface="Arial" panose="020B0604020202020204" pitchFamily="34" charset="0"/>
              <a:buChar char="•"/>
            </a:pPr>
            <a:r>
              <a:rPr lang="en-GB" b="1" dirty="0">
                <a:solidFill>
                  <a:srgbClr val="00B0F0"/>
                </a:solidFill>
                <a:latin typeface="Comic Sans MS" panose="030F0702030302020204" pitchFamily="66" charset="0"/>
              </a:rPr>
              <a:t>What Greek hymn is sung in a Greek Orthodox church and what does it mean?</a:t>
            </a:r>
          </a:p>
          <a:p>
            <a:pPr marL="342900" indent="-342900" algn="l">
              <a:buFont typeface="Arial" panose="020B0604020202020204" pitchFamily="34" charset="0"/>
              <a:buChar char="•"/>
            </a:pPr>
            <a:r>
              <a:rPr lang="en-GB" b="1" dirty="0">
                <a:latin typeface="Comic Sans MS" panose="030F0702030302020204" pitchFamily="66" charset="0"/>
              </a:rPr>
              <a:t>What does singing hymns and lighting candles mean?  </a:t>
            </a:r>
          </a:p>
          <a:p>
            <a:pPr marL="342900" indent="-342900" algn="l">
              <a:buFont typeface="Arial" panose="020B0604020202020204" pitchFamily="34" charset="0"/>
              <a:buChar char="•"/>
            </a:pPr>
            <a:endParaRPr lang="en-GB" dirty="0"/>
          </a:p>
        </p:txBody>
      </p:sp>
    </p:spTree>
    <p:extLst>
      <p:ext uri="{BB962C8B-B14F-4D97-AF65-F5344CB8AC3E}">
        <p14:creationId xmlns:p14="http://schemas.microsoft.com/office/powerpoint/2010/main" val="3565198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279</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God and Church</vt:lpstr>
      <vt:lpstr>Read the passage and answer these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Theophany of Jesus</dc:title>
  <dc:creator>Nishma Raval</dc:creator>
  <cp:lastModifiedBy>Bhavi Raval</cp:lastModifiedBy>
  <cp:revision>9</cp:revision>
  <dcterms:created xsi:type="dcterms:W3CDTF">2018-12-19T11:20:45Z</dcterms:created>
  <dcterms:modified xsi:type="dcterms:W3CDTF">2021-01-15T13:06:31Z</dcterms:modified>
</cp:coreProperties>
</file>