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58" r:id="rId6"/>
    <p:sldId id="267" r:id="rId7"/>
    <p:sldId id="268" r:id="rId8"/>
    <p:sldId id="265" r:id="rId9"/>
    <p:sldId id="266" r:id="rId10"/>
    <p:sldId id="275" r:id="rId11"/>
    <p:sldId id="263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69" r:id="rId25"/>
    <p:sldId id="270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8183-6058-42DD-941F-B77024894C4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6346-EB76-4DFD-94FC-FA825C80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4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8183-6058-42DD-941F-B77024894C4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6346-EB76-4DFD-94FC-FA825C80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1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8183-6058-42DD-941F-B77024894C4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6346-EB76-4DFD-94FC-FA825C80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8183-6058-42DD-941F-B77024894C4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6346-EB76-4DFD-94FC-FA825C80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6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8183-6058-42DD-941F-B77024894C4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6346-EB76-4DFD-94FC-FA825C80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44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8183-6058-42DD-941F-B77024894C4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6346-EB76-4DFD-94FC-FA825C80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8183-6058-42DD-941F-B77024894C4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6346-EB76-4DFD-94FC-FA825C80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0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8183-6058-42DD-941F-B77024894C4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6346-EB76-4DFD-94FC-FA825C80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4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8183-6058-42DD-941F-B77024894C4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6346-EB76-4DFD-94FC-FA825C80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8183-6058-42DD-941F-B77024894C4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6346-EB76-4DFD-94FC-FA825C80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4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8183-6058-42DD-941F-B77024894C4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6346-EB76-4DFD-94FC-FA825C80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7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8183-6058-42DD-941F-B77024894C4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56346-EB76-4DFD-94FC-FA825C80D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57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39701"/>
            <a:ext cx="11912600" cy="1550988"/>
          </a:xfrm>
        </p:spPr>
        <p:txBody>
          <a:bodyPr/>
          <a:lstStyle/>
          <a:p>
            <a:r>
              <a:rPr lang="el-GR" dirty="0" smtClean="0"/>
              <a:t>Τα χό</a:t>
            </a:r>
            <a:r>
              <a:rPr lang="el-GR" u="sng" dirty="0" smtClean="0"/>
              <a:t>μπ</a:t>
            </a:r>
            <a:r>
              <a:rPr lang="el-GR" dirty="0" smtClean="0"/>
              <a:t>ις μου  -   </a:t>
            </a:r>
            <a:r>
              <a:rPr lang="en-GB" dirty="0" smtClean="0"/>
              <a:t>Ta hobbies mou      (my hobbies)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62" y="1787423"/>
            <a:ext cx="2634016" cy="2349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2033656"/>
            <a:ext cx="2892584" cy="1704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647" y="1787423"/>
            <a:ext cx="2054038" cy="1617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35" y="4511929"/>
            <a:ext cx="1298174" cy="1939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700" y="4563561"/>
            <a:ext cx="1887753" cy="1887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4621411"/>
            <a:ext cx="2544602" cy="1670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4427" y="4295743"/>
            <a:ext cx="2205315" cy="21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67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1"/>
            <a:ext cx="11861800" cy="6527800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Can you find the missing bit?</a:t>
            </a:r>
            <a:br>
              <a:rPr lang="en-GB" u="sng" dirty="0" smtClean="0"/>
            </a:b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dirty="0" smtClean="0"/>
              <a:t>1. </a:t>
            </a:r>
            <a:r>
              <a:rPr lang="el-GR" dirty="0" smtClean="0">
                <a:solidFill>
                  <a:srgbClr val="FF0000"/>
                </a:solidFill>
              </a:rPr>
              <a:t>παί</a:t>
            </a:r>
            <a:r>
              <a:rPr lang="en-GB" dirty="0" smtClean="0">
                <a:solidFill>
                  <a:srgbClr val="FF0000"/>
                </a:solidFill>
              </a:rPr>
              <a:t>                           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νις   </a:t>
            </a:r>
            <a:r>
              <a:rPr lang="en-GB" dirty="0" smtClean="0">
                <a:solidFill>
                  <a:srgbClr val="0070C0"/>
                </a:solidFill>
              </a:rPr>
              <a:t>  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2. </a:t>
            </a:r>
            <a:r>
              <a:rPr lang="el-GR" dirty="0" smtClean="0">
                <a:solidFill>
                  <a:srgbClr val="FF0000"/>
                </a:solidFill>
              </a:rPr>
              <a:t>μπά</a:t>
            </a:r>
            <a:r>
              <a:rPr lang="el-GR" dirty="0" smtClean="0"/>
              <a:t>                          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ζω    </a:t>
            </a:r>
            <a:r>
              <a:rPr lang="en-GB" dirty="0" smtClean="0">
                <a:solidFill>
                  <a:srgbClr val="0070C0"/>
                </a:solidFill>
              </a:rPr>
              <a:t>  B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3. </a:t>
            </a:r>
            <a:r>
              <a:rPr lang="el-GR" dirty="0" smtClean="0">
                <a:solidFill>
                  <a:srgbClr val="FF0000"/>
                </a:solidFill>
              </a:rPr>
              <a:t>τέν                            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λα</a:t>
            </a:r>
            <a:r>
              <a:rPr lang="en-GB" dirty="0" smtClean="0">
                <a:solidFill>
                  <a:srgbClr val="0070C0"/>
                </a:solidFill>
              </a:rPr>
              <a:t>      C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4. </a:t>
            </a:r>
            <a:r>
              <a:rPr lang="el-GR" dirty="0" smtClean="0">
                <a:solidFill>
                  <a:srgbClr val="FF0000"/>
                </a:solidFill>
              </a:rPr>
              <a:t>κιθ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                           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άνο</a:t>
            </a:r>
            <a:r>
              <a:rPr lang="en-GB" dirty="0" smtClean="0">
                <a:solidFill>
                  <a:srgbClr val="0070C0"/>
                </a:solidFill>
              </a:rPr>
              <a:t>     D</a:t>
            </a: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5. </a:t>
            </a:r>
            <a:r>
              <a:rPr lang="el-GR" dirty="0" smtClean="0">
                <a:solidFill>
                  <a:srgbClr val="FF0000"/>
                </a:solidFill>
              </a:rPr>
              <a:t>πι                              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άρα</a:t>
            </a:r>
            <a:r>
              <a:rPr lang="en-GB" dirty="0" smtClean="0">
                <a:solidFill>
                  <a:srgbClr val="0070C0"/>
                </a:solidFill>
              </a:rPr>
              <a:t>     E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6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14301"/>
            <a:ext cx="11938000" cy="1576388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Τι χόμπι έχεις;</a:t>
            </a:r>
            <a:r>
              <a:rPr lang="el-GR" dirty="0" smtClean="0"/>
              <a:t>  </a:t>
            </a:r>
            <a:r>
              <a:rPr lang="en-GB" dirty="0" smtClean="0"/>
              <a:t> </a:t>
            </a:r>
            <a:r>
              <a:rPr lang="el-GR" dirty="0" smtClean="0"/>
              <a:t>-  </a:t>
            </a:r>
            <a:r>
              <a:rPr lang="en-GB" dirty="0" smtClean="0"/>
              <a:t> Ti hobby ehis</a:t>
            </a:r>
            <a:r>
              <a:rPr lang="el-GR" dirty="0" smtClean="0"/>
              <a:t>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 </a:t>
            </a:r>
            <a:r>
              <a:rPr lang="en-GB" dirty="0" smtClean="0"/>
              <a:t>                                          (What hobby do you have?)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918594"/>
            <a:ext cx="3691243" cy="330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6300" y="1981200"/>
            <a:ext cx="431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1. Παίζω πιάνο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02500" y="2819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2. Παίζω τέννις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89800" y="3619499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3. Παίζω μπάλα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02500" y="4483100"/>
            <a:ext cx="401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4. Παίζω κιθάρα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09579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77800"/>
            <a:ext cx="12014200" cy="1854199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Τι χόμπι έχεις;</a:t>
            </a:r>
            <a:r>
              <a:rPr lang="el-GR" dirty="0"/>
              <a:t>  </a:t>
            </a:r>
            <a:r>
              <a:rPr lang="en-GB" dirty="0"/>
              <a:t> </a:t>
            </a:r>
            <a:r>
              <a:rPr lang="el-GR" dirty="0"/>
              <a:t>-  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hobby </a:t>
            </a:r>
            <a:r>
              <a:rPr lang="en-GB" dirty="0" err="1"/>
              <a:t>ehis</a:t>
            </a:r>
            <a:r>
              <a:rPr lang="el-GR" dirty="0"/>
              <a:t>?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                                          (What hobby do you have?)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8163" y="2342430"/>
            <a:ext cx="2751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1. Παίζω πιάνο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96558" y="3237636"/>
            <a:ext cx="2762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2. Παίζω τέννις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998" y="4132842"/>
            <a:ext cx="2886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3. Παίζω μπάλα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9588" y="4914323"/>
            <a:ext cx="2973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4. Παίζω κιθάρα</a:t>
            </a:r>
            <a:endParaRPr lang="en-GB" sz="32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096" y="1819191"/>
            <a:ext cx="2536504" cy="37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7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12103100" cy="1904999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Τι χόμπι έχεις;</a:t>
            </a:r>
            <a:r>
              <a:rPr lang="el-GR" dirty="0"/>
              <a:t>  </a:t>
            </a:r>
            <a:r>
              <a:rPr lang="en-GB" dirty="0"/>
              <a:t> </a:t>
            </a:r>
            <a:r>
              <a:rPr lang="el-GR" dirty="0"/>
              <a:t>-  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hobby </a:t>
            </a:r>
            <a:r>
              <a:rPr lang="en-GB" dirty="0" err="1"/>
              <a:t>ehis</a:t>
            </a:r>
            <a:r>
              <a:rPr lang="el-GR" dirty="0"/>
              <a:t>?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                                          (What hobby do you have?)</a:t>
            </a:r>
          </a:p>
        </p:txBody>
      </p:sp>
      <p:sp>
        <p:nvSpPr>
          <p:cNvPr id="3" name="Rectangle 2"/>
          <p:cNvSpPr/>
          <p:nvPr/>
        </p:nvSpPr>
        <p:spPr>
          <a:xfrm>
            <a:off x="7920716" y="2489489"/>
            <a:ext cx="2751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1. Παίζω πιάνο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76694" y="3250627"/>
            <a:ext cx="2762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2. Παίζω τέννις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3134" y="4241804"/>
            <a:ext cx="2886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3. Παίζω μπάλα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9724" y="5130513"/>
            <a:ext cx="2973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4. Παίζω κιθάρα</a:t>
            </a:r>
            <a:endParaRPr lang="en-GB" sz="32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34" y="2814034"/>
            <a:ext cx="3617731" cy="285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7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090400" cy="2006599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Τι χόμπι έχεις;</a:t>
            </a:r>
            <a:r>
              <a:rPr lang="el-GR" dirty="0"/>
              <a:t>  </a:t>
            </a:r>
            <a:r>
              <a:rPr lang="en-GB" dirty="0"/>
              <a:t> </a:t>
            </a:r>
            <a:r>
              <a:rPr lang="el-GR" dirty="0"/>
              <a:t>-  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hobby </a:t>
            </a:r>
            <a:r>
              <a:rPr lang="en-GB" dirty="0" err="1"/>
              <a:t>ehis</a:t>
            </a:r>
            <a:r>
              <a:rPr lang="el-GR" dirty="0"/>
              <a:t>?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                                          (What hobby do you have?)</a:t>
            </a:r>
          </a:p>
        </p:txBody>
      </p:sp>
      <p:sp>
        <p:nvSpPr>
          <p:cNvPr id="3" name="Rectangle 2"/>
          <p:cNvSpPr/>
          <p:nvPr/>
        </p:nvSpPr>
        <p:spPr>
          <a:xfrm>
            <a:off x="7933563" y="2501613"/>
            <a:ext cx="2751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1. Παίζω πιάνο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3563" y="3365790"/>
            <a:ext cx="2762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2. Παίζω τέννις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958" y="4293179"/>
            <a:ext cx="2886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3. Παίζω μπάλα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8548" y="5220568"/>
            <a:ext cx="2973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solidFill>
                  <a:prstClr val="black"/>
                </a:solidFill>
              </a:rPr>
              <a:t>4. Παίζω κιθάρα</a:t>
            </a:r>
            <a:endParaRPr lang="en-GB" sz="32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986" y="2756334"/>
            <a:ext cx="4831088" cy="28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9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27000"/>
            <a:ext cx="11912600" cy="2336800"/>
          </a:xfrm>
        </p:spPr>
        <p:txBody>
          <a:bodyPr>
            <a:normAutofit/>
          </a:bodyPr>
          <a:lstStyle/>
          <a:p>
            <a:r>
              <a:rPr lang="el-GR" dirty="0" smtClean="0"/>
              <a:t>- Παίζ</a:t>
            </a:r>
            <a:r>
              <a:rPr lang="el-GR" dirty="0" smtClean="0">
                <a:solidFill>
                  <a:srgbClr val="FF0000"/>
                </a:solidFill>
              </a:rPr>
              <a:t>εις</a:t>
            </a:r>
            <a:r>
              <a:rPr lang="el-GR" dirty="0" smtClean="0"/>
              <a:t> πιάνο;   </a:t>
            </a:r>
            <a:r>
              <a:rPr lang="en-GB" dirty="0" smtClean="0"/>
              <a:t>       - </a:t>
            </a:r>
            <a:r>
              <a:rPr lang="el-GR" dirty="0">
                <a:solidFill>
                  <a:srgbClr val="FF0000"/>
                </a:solidFill>
              </a:rPr>
              <a:t>Όχι = </a:t>
            </a:r>
            <a:r>
              <a:rPr lang="en-GB" dirty="0">
                <a:solidFill>
                  <a:srgbClr val="FF0000"/>
                </a:solidFill>
              </a:rPr>
              <a:t>no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              </a:t>
            </a:r>
            <a:br>
              <a:rPr lang="el-GR" dirty="0" smtClean="0"/>
            </a:br>
            <a:r>
              <a:rPr lang="el-GR" dirty="0" smtClean="0"/>
              <a:t>                             </a:t>
            </a:r>
            <a:r>
              <a:rPr lang="el-GR" dirty="0" smtClean="0">
                <a:solidFill>
                  <a:srgbClr val="0070C0"/>
                </a:solidFill>
              </a:rPr>
              <a:t>Ναι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= </a:t>
            </a:r>
            <a:r>
              <a:rPr lang="en-GB" dirty="0" smtClean="0">
                <a:solidFill>
                  <a:srgbClr val="0070C0"/>
                </a:solidFill>
              </a:rPr>
              <a:t>yes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74" y="2463800"/>
            <a:ext cx="4608769" cy="41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0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88900"/>
            <a:ext cx="11887200" cy="2400299"/>
          </a:xfrm>
        </p:spPr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- </a:t>
            </a:r>
            <a:r>
              <a:rPr lang="el-GR" dirty="0" smtClean="0">
                <a:solidFill>
                  <a:prstClr val="black"/>
                </a:solidFill>
              </a:rPr>
              <a:t>Παίζ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r>
              <a:rPr lang="el-GR" dirty="0" smtClean="0">
                <a:solidFill>
                  <a:prstClr val="black"/>
                </a:solidFill>
              </a:rPr>
              <a:t> κιθάρα;   </a:t>
            </a:r>
            <a:r>
              <a:rPr lang="en-GB" dirty="0" smtClean="0">
                <a:solidFill>
                  <a:prstClr val="black"/>
                </a:solidFill>
              </a:rPr>
              <a:t>       </a:t>
            </a:r>
            <a:r>
              <a:rPr lang="en-GB" dirty="0">
                <a:solidFill>
                  <a:prstClr val="black"/>
                </a:solidFill>
              </a:rPr>
              <a:t>- </a:t>
            </a:r>
            <a:r>
              <a:rPr lang="el-GR" dirty="0" smtClean="0">
                <a:solidFill>
                  <a:srgbClr val="0070C0"/>
                </a:solidFill>
              </a:rPr>
              <a:t>Ναι</a:t>
            </a:r>
            <a:r>
              <a:rPr lang="el-GR" dirty="0">
                <a:solidFill>
                  <a:prstClr val="black"/>
                </a:solidFill>
              </a:rPr>
              <a:t/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dirty="0">
                <a:solidFill>
                  <a:prstClr val="black"/>
                </a:solidFill>
              </a:rPr>
              <a:t>                 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= </a:t>
            </a:r>
            <a:r>
              <a:rPr lang="en-GB" dirty="0">
                <a:solidFill>
                  <a:srgbClr val="0070C0"/>
                </a:solidFill>
              </a:rPr>
              <a:t>yes</a:t>
            </a:r>
            <a:r>
              <a:rPr lang="en-GB" dirty="0">
                <a:solidFill>
                  <a:prstClr val="black"/>
                </a:solidFill>
              </a:rPr>
              <a:t>          </a:t>
            </a:r>
            <a:r>
              <a:rPr lang="el-GR" dirty="0">
                <a:solidFill>
                  <a:srgbClr val="FF0000"/>
                </a:solidFill>
              </a:rPr>
              <a:t>Όχι = </a:t>
            </a:r>
            <a:r>
              <a:rPr lang="en-GB" dirty="0">
                <a:solidFill>
                  <a:srgbClr val="FF0000"/>
                </a:solidFill>
              </a:rPr>
              <a:t>no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493" y="2770542"/>
            <a:ext cx="2384811" cy="35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0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01600"/>
            <a:ext cx="12065000" cy="2285999"/>
          </a:xfrm>
        </p:spPr>
        <p:txBody>
          <a:bodyPr/>
          <a:lstStyle/>
          <a:p>
            <a:r>
              <a:rPr lang="el-GR" dirty="0"/>
              <a:t>- </a:t>
            </a:r>
            <a:r>
              <a:rPr lang="el-GR" dirty="0" smtClean="0"/>
              <a:t>Παίζ</a:t>
            </a:r>
            <a:r>
              <a:rPr lang="el-GR" dirty="0">
                <a:solidFill>
                  <a:srgbClr val="FF0000"/>
                </a:solidFill>
              </a:rPr>
              <a:t>ω</a:t>
            </a:r>
            <a:r>
              <a:rPr lang="el-GR" dirty="0" smtClean="0"/>
              <a:t> τέννις;   </a:t>
            </a:r>
            <a:r>
              <a:rPr lang="en-GB" dirty="0" smtClean="0"/>
              <a:t>       </a:t>
            </a:r>
            <a:r>
              <a:rPr lang="en-GB" dirty="0"/>
              <a:t>- </a:t>
            </a:r>
            <a:r>
              <a:rPr lang="el-GR" dirty="0">
                <a:solidFill>
                  <a:srgbClr val="0070C0"/>
                </a:solidFill>
              </a:rPr>
              <a:t>Ναι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                  </a:t>
            </a:r>
            <a:br>
              <a:rPr lang="el-GR" dirty="0"/>
            </a:br>
            <a:r>
              <a:rPr lang="el-GR" dirty="0" smtClean="0">
                <a:solidFill>
                  <a:srgbClr val="0070C0"/>
                </a:solidFill>
              </a:rPr>
              <a:t>= </a:t>
            </a:r>
            <a:r>
              <a:rPr lang="en-GB" dirty="0">
                <a:solidFill>
                  <a:srgbClr val="0070C0"/>
                </a:solidFill>
              </a:rPr>
              <a:t>yes</a:t>
            </a:r>
            <a:r>
              <a:rPr lang="en-GB" dirty="0"/>
              <a:t>          </a:t>
            </a:r>
            <a:r>
              <a:rPr lang="el-GR" dirty="0">
                <a:solidFill>
                  <a:srgbClr val="FF0000"/>
                </a:solidFill>
              </a:rPr>
              <a:t>Όχι = </a:t>
            </a:r>
            <a:r>
              <a:rPr lang="en-GB" dirty="0">
                <a:solidFill>
                  <a:srgbClr val="FF0000"/>
                </a:solidFill>
              </a:rPr>
              <a:t>no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642" y="3238934"/>
            <a:ext cx="5134432" cy="30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94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12192000" cy="2311399"/>
          </a:xfrm>
        </p:spPr>
        <p:txBody>
          <a:bodyPr/>
          <a:lstStyle/>
          <a:p>
            <a:r>
              <a:rPr lang="el-GR" dirty="0"/>
              <a:t>- </a:t>
            </a:r>
            <a:r>
              <a:rPr lang="el-GR" dirty="0" smtClean="0"/>
              <a:t>Παίζ</a:t>
            </a:r>
            <a:r>
              <a:rPr lang="el-GR" dirty="0">
                <a:solidFill>
                  <a:srgbClr val="FF0000"/>
                </a:solidFill>
              </a:rPr>
              <a:t>ω</a:t>
            </a:r>
            <a:r>
              <a:rPr lang="el-GR" dirty="0" smtClean="0"/>
              <a:t> μπάλα;   </a:t>
            </a:r>
            <a:r>
              <a:rPr lang="en-GB" dirty="0" smtClean="0"/>
              <a:t>       </a:t>
            </a:r>
            <a:r>
              <a:rPr lang="en-GB" dirty="0"/>
              <a:t>- </a:t>
            </a:r>
            <a:r>
              <a:rPr lang="el-GR" dirty="0">
                <a:solidFill>
                  <a:srgbClr val="FF0000"/>
                </a:solidFill>
              </a:rPr>
              <a:t>Όχι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                  </a:t>
            </a:r>
            <a:br>
              <a:rPr lang="el-GR" dirty="0"/>
            </a:br>
            <a:r>
              <a:rPr lang="el-GR" dirty="0"/>
              <a:t>                             </a:t>
            </a:r>
            <a:r>
              <a:rPr lang="el-GR" dirty="0">
                <a:solidFill>
                  <a:srgbClr val="0070C0"/>
                </a:solidFill>
              </a:rPr>
              <a:t>Ναι = </a:t>
            </a:r>
            <a:r>
              <a:rPr lang="en-GB" dirty="0">
                <a:solidFill>
                  <a:srgbClr val="0070C0"/>
                </a:solidFill>
              </a:rPr>
              <a:t>yes</a:t>
            </a:r>
            <a:r>
              <a:rPr lang="en-GB" dirty="0"/>
              <a:t> </a:t>
            </a:r>
            <a:r>
              <a:rPr lang="el-GR" dirty="0" smtClean="0">
                <a:solidFill>
                  <a:srgbClr val="FF0000"/>
                </a:solidFill>
              </a:rPr>
              <a:t>= </a:t>
            </a:r>
            <a:r>
              <a:rPr lang="en-GB" dirty="0">
                <a:solidFill>
                  <a:srgbClr val="FF0000"/>
                </a:solidFill>
              </a:rPr>
              <a:t>no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066" y="3265861"/>
            <a:ext cx="3826899" cy="30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71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39701"/>
            <a:ext cx="11849100" cy="1295399"/>
          </a:xfrm>
        </p:spPr>
        <p:txBody>
          <a:bodyPr/>
          <a:lstStyle/>
          <a:p>
            <a:r>
              <a:rPr lang="en-GB" u="sng" dirty="0" smtClean="0"/>
              <a:t>What is missing???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49" y="3924299"/>
            <a:ext cx="2633700" cy="2353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74" y="1562534"/>
            <a:ext cx="2895851" cy="1700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935" y="4122482"/>
            <a:ext cx="2054530" cy="1621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68551" y="990600"/>
            <a:ext cx="27011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/>
              <a:t> </a:t>
            </a:r>
            <a:r>
              <a:rPr lang="el-GR" sz="3600" dirty="0" smtClean="0"/>
              <a:t>μπάλα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/>
              <a:t> </a:t>
            </a:r>
            <a:r>
              <a:rPr lang="el-GR" sz="3600" dirty="0" smtClean="0"/>
              <a:t>τέννις 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/>
              <a:t> </a:t>
            </a:r>
            <a:r>
              <a:rPr lang="el-GR" sz="3600" dirty="0" smtClean="0"/>
              <a:t>κιθάρα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/>
              <a:t> </a:t>
            </a:r>
            <a:r>
              <a:rPr lang="el-GR" sz="3600" dirty="0" smtClean="0"/>
              <a:t>πιάνο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5531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900" y="277610"/>
            <a:ext cx="10998200" cy="1133475"/>
          </a:xfrm>
        </p:spPr>
        <p:txBody>
          <a:bodyPr/>
          <a:lstStyle/>
          <a:p>
            <a:r>
              <a:rPr lang="el-GR" dirty="0" smtClean="0"/>
              <a:t>Π</a:t>
            </a:r>
            <a:r>
              <a:rPr lang="el-GR" u="sng" dirty="0" smtClean="0"/>
              <a:t>αί</a:t>
            </a:r>
            <a:r>
              <a:rPr lang="el-GR" dirty="0" smtClean="0"/>
              <a:t>ζω </a:t>
            </a:r>
            <a:r>
              <a:rPr lang="el-GR" u="sng" dirty="0" smtClean="0"/>
              <a:t>μπ</a:t>
            </a:r>
            <a:r>
              <a:rPr lang="el-GR" dirty="0" smtClean="0"/>
              <a:t>άλα    -     </a:t>
            </a:r>
            <a:r>
              <a:rPr lang="en-GB" dirty="0" err="1" smtClean="0"/>
              <a:t>Paizo</a:t>
            </a:r>
            <a:r>
              <a:rPr lang="en-GB" dirty="0" smtClean="0"/>
              <a:t> bala   (I play {foot}</a:t>
            </a:r>
            <a:r>
              <a:rPr lang="en-GB" b="1" dirty="0" smtClean="0"/>
              <a:t>ball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74" b="4935"/>
          <a:stretch/>
        </p:blipFill>
        <p:spPr>
          <a:xfrm>
            <a:off x="2298700" y="1931785"/>
            <a:ext cx="5600700" cy="45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2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What is missing???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74" y="2210234"/>
            <a:ext cx="2895851" cy="1700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373" y="4472361"/>
            <a:ext cx="2060627" cy="1621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19" y="4313851"/>
            <a:ext cx="1298561" cy="19386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01000" y="816045"/>
            <a:ext cx="3581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μπάλα</a:t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τέννις </a:t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κιθάρα</a:t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πιάνο </a:t>
            </a:r>
            <a:endParaRPr lang="en-GB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83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What is missing???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661400" y="1117600"/>
            <a:ext cx="3009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μπάλα</a:t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τέννις </a:t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κιθάρα</a:t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πιάνο </a:t>
            </a:r>
            <a:endParaRPr lang="en-GB" sz="3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0" y="1867039"/>
            <a:ext cx="2633700" cy="23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619" y="2074321"/>
            <a:ext cx="1550981" cy="2315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900" y="4650161"/>
            <a:ext cx="2060627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4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What is missing???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674100" y="1027906"/>
            <a:ext cx="322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μπάλα</a:t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τέννις </a:t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κιθάρα</a:t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πιάνο </a:t>
            </a:r>
            <a:endParaRPr lang="en-GB" sz="3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50" y="1690688"/>
            <a:ext cx="2633700" cy="23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207" y="1858771"/>
            <a:ext cx="1548518" cy="2316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574" y="4519045"/>
            <a:ext cx="2895851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10515600" cy="1163778"/>
          </a:xfrm>
        </p:spPr>
        <p:txBody>
          <a:bodyPr/>
          <a:lstStyle/>
          <a:p>
            <a:r>
              <a:rPr lang="en-GB" u="sng" dirty="0" smtClean="0"/>
              <a:t>Can you guess what hobby I’m thinking?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343900" y="1163777"/>
            <a:ext cx="3416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μπάλα</a:t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τέννις </a:t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κιθάρα</a:t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>παίζω</a:t>
            </a:r>
            <a:r>
              <a:rPr lang="el-GR" sz="3600" dirty="0">
                <a:solidFill>
                  <a:prstClr val="black"/>
                </a:solidFill>
              </a:rPr>
              <a:t> πιάνο </a:t>
            </a:r>
            <a:endParaRPr lang="en-GB" sz="3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7" y="1223172"/>
            <a:ext cx="3222013" cy="2878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41" y="4328059"/>
            <a:ext cx="1548518" cy="2316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682" y="1720763"/>
            <a:ext cx="3207096" cy="188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904" y="4817903"/>
            <a:ext cx="2321319" cy="182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98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88900"/>
            <a:ext cx="11988800" cy="6680200"/>
          </a:xfrm>
        </p:spPr>
        <p:txBody>
          <a:bodyPr>
            <a:normAutofit fontScale="90000"/>
          </a:bodyPr>
          <a:lstStyle/>
          <a:p>
            <a:r>
              <a:rPr lang="el-GR" u="sng" dirty="0" smtClean="0"/>
              <a:t/>
            </a:r>
            <a:br>
              <a:rPr lang="el-GR" u="sng" dirty="0" smtClean="0"/>
            </a:br>
            <a:r>
              <a:rPr lang="el-GR" u="sng" dirty="0"/>
              <a:t/>
            </a:r>
            <a:br>
              <a:rPr lang="el-GR" u="sng" dirty="0"/>
            </a:br>
            <a:r>
              <a:rPr lang="el-GR" u="sng" dirty="0" smtClean="0"/>
              <a:t/>
            </a:r>
            <a:br>
              <a:rPr lang="el-GR" u="sng" dirty="0" smtClean="0"/>
            </a:br>
            <a:r>
              <a:rPr lang="el-GR" u="sng" dirty="0"/>
              <a:t/>
            </a:r>
            <a:br>
              <a:rPr lang="el-GR" u="sng" dirty="0"/>
            </a:br>
            <a:r>
              <a:rPr lang="el-GR" u="sng" dirty="0" smtClean="0"/>
              <a:t>Τα χόμπις μου (1)</a:t>
            </a:r>
            <a:br>
              <a:rPr lang="el-GR" u="sng" dirty="0" smtClean="0"/>
            </a:br>
            <a:r>
              <a:rPr lang="el-GR" u="sng" dirty="0"/>
              <a:t/>
            </a:r>
            <a:br>
              <a:rPr lang="el-GR" u="sng" dirty="0"/>
            </a:br>
            <a:r>
              <a:rPr lang="el-GR" dirty="0" smtClean="0">
                <a:solidFill>
                  <a:srgbClr val="FF0000"/>
                </a:solidFill>
              </a:rPr>
              <a:t>Παίζω</a:t>
            </a:r>
            <a:r>
              <a:rPr lang="el-GR" dirty="0" smtClean="0"/>
              <a:t> μπάλα,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παίζω</a:t>
            </a:r>
            <a:r>
              <a:rPr lang="el-GR" dirty="0" smtClean="0"/>
              <a:t> τέννις, 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παίζω</a:t>
            </a:r>
            <a:r>
              <a:rPr lang="el-GR" dirty="0" smtClean="0"/>
              <a:t> κιθάρα,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παίζω</a:t>
            </a:r>
            <a:r>
              <a:rPr lang="el-GR" dirty="0" smtClean="0"/>
              <a:t> πιάνο. 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976" y="258555"/>
            <a:ext cx="2661235" cy="2377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798" y="2370749"/>
            <a:ext cx="2895851" cy="1700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325" y="3662008"/>
            <a:ext cx="1393303" cy="2081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435" y="5236323"/>
            <a:ext cx="2054530" cy="1621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474" y="88900"/>
            <a:ext cx="2853175" cy="8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19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3175" cy="1121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88901"/>
            <a:ext cx="11798300" cy="6477000"/>
          </a:xfrm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- </a:t>
            </a:r>
            <a:r>
              <a:rPr lang="el-GR" dirty="0" smtClean="0">
                <a:solidFill>
                  <a:srgbClr val="7030A0"/>
                </a:solidFill>
              </a:rPr>
              <a:t>Τι χόμπι έχεις;</a:t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- </a:t>
            </a:r>
            <a:r>
              <a:rPr lang="el-GR" dirty="0" smtClean="0">
                <a:solidFill>
                  <a:srgbClr val="FF0000"/>
                </a:solidFill>
              </a:rPr>
              <a:t>Παίζω</a:t>
            </a:r>
            <a:r>
              <a:rPr lang="el-GR" dirty="0" smtClean="0"/>
              <a:t> μπάλα. 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- </a:t>
            </a:r>
            <a:r>
              <a:rPr lang="el-GR" dirty="0" smtClean="0">
                <a:solidFill>
                  <a:srgbClr val="7030A0"/>
                </a:solidFill>
              </a:rPr>
              <a:t>Τι χόμπι έχεις;</a:t>
            </a:r>
            <a:br>
              <a:rPr lang="el-GR" dirty="0" smtClean="0">
                <a:solidFill>
                  <a:srgbClr val="7030A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- </a:t>
            </a:r>
            <a:r>
              <a:rPr lang="el-GR" dirty="0" smtClean="0">
                <a:solidFill>
                  <a:srgbClr val="FF0000"/>
                </a:solidFill>
              </a:rPr>
              <a:t>Παίζω</a:t>
            </a:r>
            <a:r>
              <a:rPr lang="el-GR" dirty="0" smtClean="0"/>
              <a:t> τέννις.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519" y="1490878"/>
            <a:ext cx="2658086" cy="2377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519" y="4512797"/>
            <a:ext cx="2901948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76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7001"/>
            <a:ext cx="11925300" cy="6642100"/>
          </a:xfrm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- </a:t>
            </a:r>
            <a:r>
              <a:rPr lang="el-GR" dirty="0">
                <a:solidFill>
                  <a:srgbClr val="7030A0"/>
                </a:solidFill>
              </a:rPr>
              <a:t>Τι χόμπι έχεις;</a:t>
            </a:r>
            <a:br>
              <a:rPr lang="el-GR" dirty="0">
                <a:solidFill>
                  <a:srgbClr val="7030A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- </a:t>
            </a:r>
            <a:r>
              <a:rPr lang="el-GR" dirty="0">
                <a:solidFill>
                  <a:srgbClr val="FF0000"/>
                </a:solidFill>
              </a:rPr>
              <a:t>Παίζω</a:t>
            </a:r>
            <a:r>
              <a:rPr lang="el-GR" dirty="0"/>
              <a:t> κιθάρα. 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- </a:t>
            </a:r>
            <a:r>
              <a:rPr lang="el-GR" dirty="0">
                <a:solidFill>
                  <a:srgbClr val="7030A0"/>
                </a:solidFill>
              </a:rPr>
              <a:t>Τι χόμπι έχεις;</a:t>
            </a:r>
            <a:br>
              <a:rPr lang="el-GR" dirty="0">
                <a:solidFill>
                  <a:srgbClr val="7030A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- </a:t>
            </a:r>
            <a:r>
              <a:rPr lang="el-GR" dirty="0">
                <a:solidFill>
                  <a:srgbClr val="FF0000"/>
                </a:solidFill>
              </a:rPr>
              <a:t>Παίζω</a:t>
            </a:r>
            <a:r>
              <a:rPr lang="el-GR" dirty="0"/>
              <a:t> πιάνο.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2853175" cy="1005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26" y="1229020"/>
            <a:ext cx="1751974" cy="2620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00" y="4377625"/>
            <a:ext cx="2527300" cy="19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7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65125"/>
            <a:ext cx="11112500" cy="1325563"/>
          </a:xfrm>
        </p:spPr>
        <p:txBody>
          <a:bodyPr/>
          <a:lstStyle/>
          <a:p>
            <a:r>
              <a:rPr lang="el-GR" dirty="0" smtClean="0"/>
              <a:t>Π</a:t>
            </a:r>
            <a:r>
              <a:rPr lang="el-GR" u="sng" dirty="0" smtClean="0"/>
              <a:t>αί</a:t>
            </a:r>
            <a:r>
              <a:rPr lang="el-GR" dirty="0" smtClean="0"/>
              <a:t>ζω τέννις     </a:t>
            </a:r>
            <a:r>
              <a:rPr lang="en-GB" dirty="0" smtClean="0"/>
              <a:t> </a:t>
            </a:r>
            <a:r>
              <a:rPr lang="el-GR" dirty="0" smtClean="0"/>
              <a:t>-       </a:t>
            </a:r>
            <a:r>
              <a:rPr lang="en-GB" dirty="0" smtClean="0"/>
              <a:t>Paizo tennis  (I play tennis)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348"/>
          <a:stretch/>
        </p:blipFill>
        <p:spPr>
          <a:xfrm>
            <a:off x="1279878" y="2619664"/>
            <a:ext cx="6352822" cy="374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7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2401"/>
            <a:ext cx="11493500" cy="1538288"/>
          </a:xfrm>
        </p:spPr>
        <p:txBody>
          <a:bodyPr/>
          <a:lstStyle/>
          <a:p>
            <a:r>
              <a:rPr lang="el-GR" dirty="0" smtClean="0"/>
              <a:t>Π</a:t>
            </a:r>
            <a:r>
              <a:rPr lang="el-GR" u="sng" dirty="0" smtClean="0"/>
              <a:t>αί</a:t>
            </a:r>
            <a:r>
              <a:rPr lang="el-GR" dirty="0" smtClean="0"/>
              <a:t>ζω κιθάρα  -  </a:t>
            </a:r>
            <a:r>
              <a:rPr lang="en-GB" dirty="0" smtClean="0"/>
              <a:t>Paizo kithara   (I play {the} guitar)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676" y="1485900"/>
            <a:ext cx="3515523" cy="52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7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11684000" cy="1325563"/>
          </a:xfrm>
        </p:spPr>
        <p:txBody>
          <a:bodyPr/>
          <a:lstStyle/>
          <a:p>
            <a:r>
              <a:rPr lang="el-GR" dirty="0" smtClean="0"/>
              <a:t>Π</a:t>
            </a:r>
            <a:r>
              <a:rPr lang="el-GR" u="sng" dirty="0" smtClean="0"/>
              <a:t>αί</a:t>
            </a:r>
            <a:r>
              <a:rPr lang="el-GR" dirty="0" smtClean="0"/>
              <a:t>ζω πιάνο   -    </a:t>
            </a:r>
            <a:r>
              <a:rPr lang="en-GB" dirty="0" smtClean="0"/>
              <a:t>Paizo piano   (I play {the} piano)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87" y="1885974"/>
            <a:ext cx="5459413" cy="42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2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39700"/>
            <a:ext cx="11938000" cy="6565899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We can cut the words in single letters: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1. </a:t>
            </a:r>
            <a:r>
              <a:rPr lang="el-GR" dirty="0" smtClean="0"/>
              <a:t>π</a:t>
            </a:r>
            <a:r>
              <a:rPr lang="en-GB" dirty="0" smtClean="0"/>
              <a:t> – </a:t>
            </a:r>
            <a:r>
              <a:rPr lang="el-GR" u="sng" dirty="0" smtClean="0">
                <a:solidFill>
                  <a:srgbClr val="FF0000"/>
                </a:solidFill>
              </a:rPr>
              <a:t>αί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– ζ</a:t>
            </a:r>
            <a:r>
              <a:rPr lang="en-GB" dirty="0" smtClean="0"/>
              <a:t> – </a:t>
            </a:r>
            <a:r>
              <a:rPr lang="el-GR" dirty="0" smtClean="0"/>
              <a:t>ω</a:t>
            </a:r>
            <a:r>
              <a:rPr lang="en-GB" dirty="0" smtClean="0"/>
              <a:t> </a:t>
            </a:r>
            <a:r>
              <a:rPr lang="el-GR" dirty="0" smtClean="0"/>
              <a:t> = </a:t>
            </a:r>
            <a:r>
              <a:rPr lang="en-GB" dirty="0" smtClean="0"/>
              <a:t> </a:t>
            </a:r>
            <a:r>
              <a:rPr lang="el-GR" dirty="0" smtClean="0"/>
              <a:t>           π</a:t>
            </a:r>
            <a:r>
              <a:rPr lang="el-GR" u="sng" dirty="0" smtClean="0">
                <a:solidFill>
                  <a:srgbClr val="FF0000"/>
                </a:solidFill>
              </a:rPr>
              <a:t>αί</a:t>
            </a:r>
            <a:r>
              <a:rPr lang="el-GR" dirty="0" smtClean="0"/>
              <a:t>ζω              </a:t>
            </a:r>
            <a:r>
              <a:rPr lang="en-GB" dirty="0" err="1" smtClean="0"/>
              <a:t>p</a:t>
            </a:r>
            <a:r>
              <a:rPr lang="en-GB" dirty="0" err="1" smtClean="0">
                <a:solidFill>
                  <a:srgbClr val="FF0000"/>
                </a:solidFill>
              </a:rPr>
              <a:t>ai</a:t>
            </a:r>
            <a:r>
              <a:rPr lang="en-GB" dirty="0" err="1" smtClean="0"/>
              <a:t>zo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2. </a:t>
            </a:r>
            <a:r>
              <a:rPr lang="el-GR" u="sng" dirty="0" smtClean="0">
                <a:solidFill>
                  <a:srgbClr val="FF0000"/>
                </a:solidFill>
              </a:rPr>
              <a:t>μπ</a:t>
            </a:r>
            <a:r>
              <a:rPr lang="en-GB" dirty="0" smtClean="0"/>
              <a:t> – </a:t>
            </a:r>
            <a:r>
              <a:rPr lang="el-GR" dirty="0" smtClean="0"/>
              <a:t>ά</a:t>
            </a:r>
            <a:r>
              <a:rPr lang="en-GB" dirty="0" smtClean="0"/>
              <a:t> </a:t>
            </a:r>
            <a:r>
              <a:rPr lang="el-GR" dirty="0" smtClean="0"/>
              <a:t> – λ</a:t>
            </a:r>
            <a:r>
              <a:rPr lang="en-GB" dirty="0" smtClean="0"/>
              <a:t> – </a:t>
            </a:r>
            <a:r>
              <a:rPr lang="el-GR" dirty="0" smtClean="0"/>
              <a:t>α</a:t>
            </a:r>
            <a:r>
              <a:rPr lang="en-GB" dirty="0" smtClean="0"/>
              <a:t> </a:t>
            </a:r>
            <a:r>
              <a:rPr lang="el-GR" dirty="0" smtClean="0"/>
              <a:t> = </a:t>
            </a:r>
            <a:r>
              <a:rPr lang="en-GB" dirty="0" smtClean="0"/>
              <a:t>    </a:t>
            </a:r>
            <a:r>
              <a:rPr lang="el-GR" dirty="0" smtClean="0"/>
              <a:t>       </a:t>
            </a:r>
            <a:r>
              <a:rPr lang="el-GR" u="sng" dirty="0" smtClean="0">
                <a:solidFill>
                  <a:srgbClr val="FF0000"/>
                </a:solidFill>
              </a:rPr>
              <a:t>μπ</a:t>
            </a:r>
            <a:r>
              <a:rPr lang="el-GR" dirty="0" smtClean="0"/>
              <a:t>άλα            </a:t>
            </a:r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dirty="0" smtClean="0"/>
              <a:t>ala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3. </a:t>
            </a:r>
            <a:r>
              <a:rPr lang="el-GR" dirty="0" smtClean="0"/>
              <a:t>τ – έ – </a:t>
            </a:r>
            <a:r>
              <a:rPr lang="el-GR" dirty="0" smtClean="0">
                <a:solidFill>
                  <a:srgbClr val="FF0000"/>
                </a:solidFill>
              </a:rPr>
              <a:t>ν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ν</a:t>
            </a:r>
            <a:r>
              <a:rPr lang="el-GR" dirty="0" smtClean="0"/>
              <a:t> – ι – ς  =          τέ</a:t>
            </a:r>
            <a:r>
              <a:rPr lang="el-GR" dirty="0" smtClean="0">
                <a:solidFill>
                  <a:srgbClr val="FF0000"/>
                </a:solidFill>
              </a:rPr>
              <a:t>νν</a:t>
            </a:r>
            <a:r>
              <a:rPr lang="el-GR" dirty="0" smtClean="0"/>
              <a:t>ις           </a:t>
            </a:r>
            <a:r>
              <a:rPr lang="en-GB" dirty="0" smtClean="0"/>
              <a:t>te</a:t>
            </a:r>
            <a:r>
              <a:rPr lang="en-GB" dirty="0" smtClean="0">
                <a:solidFill>
                  <a:srgbClr val="FF0000"/>
                </a:solidFill>
              </a:rPr>
              <a:t>nn</a:t>
            </a:r>
            <a:r>
              <a:rPr lang="en-GB" dirty="0" smtClean="0"/>
              <a:t>is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4.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l-GR" dirty="0" smtClean="0"/>
              <a:t> – ι – ά – </a:t>
            </a:r>
            <a:r>
              <a:rPr lang="el-GR" dirty="0" smtClean="0">
                <a:solidFill>
                  <a:srgbClr val="FF0000"/>
                </a:solidFill>
              </a:rPr>
              <a:t>ν</a:t>
            </a:r>
            <a:r>
              <a:rPr lang="el-GR" dirty="0" smtClean="0"/>
              <a:t> – ο  =          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l-GR" dirty="0" smtClean="0"/>
              <a:t>ιά</a:t>
            </a:r>
            <a:r>
              <a:rPr lang="el-GR" dirty="0" smtClean="0">
                <a:solidFill>
                  <a:srgbClr val="FF0000"/>
                </a:solidFill>
              </a:rPr>
              <a:t>ν</a:t>
            </a:r>
            <a:r>
              <a:rPr lang="el-GR" dirty="0" smtClean="0"/>
              <a:t>ο             </a:t>
            </a:r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ia</a:t>
            </a:r>
            <a:r>
              <a:rPr lang="en-GB" dirty="0" smtClean="0">
                <a:solidFill>
                  <a:srgbClr val="FF0000"/>
                </a:solidFill>
              </a:rPr>
              <a:t>n</a:t>
            </a:r>
            <a:r>
              <a:rPr lang="en-GB" dirty="0" smtClean="0"/>
              <a:t>o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5. </a:t>
            </a:r>
            <a:r>
              <a:rPr lang="el-GR" dirty="0" smtClean="0"/>
              <a:t>κ – ι – </a:t>
            </a:r>
            <a:r>
              <a:rPr lang="el-GR" dirty="0" smtClean="0">
                <a:solidFill>
                  <a:srgbClr val="FF0000"/>
                </a:solidFill>
              </a:rPr>
              <a:t>θ</a:t>
            </a:r>
            <a:r>
              <a:rPr lang="el-GR" dirty="0" smtClean="0"/>
              <a:t> – ά – </a:t>
            </a:r>
            <a:r>
              <a:rPr lang="el-GR" dirty="0" smtClean="0">
                <a:solidFill>
                  <a:srgbClr val="FF0000"/>
                </a:solidFill>
              </a:rPr>
              <a:t>ρ</a:t>
            </a:r>
            <a:r>
              <a:rPr lang="el-GR" dirty="0" smtClean="0"/>
              <a:t> – α  =    κι</a:t>
            </a:r>
            <a:r>
              <a:rPr lang="el-GR" dirty="0" smtClean="0">
                <a:solidFill>
                  <a:srgbClr val="FF0000"/>
                </a:solidFill>
              </a:rPr>
              <a:t>θ</a:t>
            </a:r>
            <a:r>
              <a:rPr lang="el-GR" dirty="0" smtClean="0"/>
              <a:t>ά</a:t>
            </a:r>
            <a:r>
              <a:rPr lang="el-GR" dirty="0" smtClean="0">
                <a:solidFill>
                  <a:srgbClr val="FF0000"/>
                </a:solidFill>
              </a:rPr>
              <a:t>ρ</a:t>
            </a:r>
            <a:r>
              <a:rPr lang="el-GR" dirty="0" smtClean="0"/>
              <a:t>α </a:t>
            </a:r>
            <a:r>
              <a:rPr lang="en-GB" dirty="0" smtClean="0"/>
              <a:t>          ki</a:t>
            </a:r>
            <a:r>
              <a:rPr lang="en-GB" dirty="0" smtClean="0">
                <a:solidFill>
                  <a:srgbClr val="FF0000"/>
                </a:solidFill>
              </a:rPr>
              <a:t>th</a:t>
            </a:r>
            <a:r>
              <a:rPr lang="en-GB" dirty="0" smtClean="0"/>
              <a:t>a</a:t>
            </a:r>
            <a:r>
              <a:rPr lang="en-GB" dirty="0" smtClean="0">
                <a:solidFill>
                  <a:srgbClr val="FF0000"/>
                </a:solidFill>
              </a:rPr>
              <a:t>r</a:t>
            </a:r>
            <a:r>
              <a:rPr lang="en-GB" dirty="0" smtClean="0"/>
              <a:t>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26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65100"/>
            <a:ext cx="11887200" cy="6502399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u="sng" dirty="0"/>
              <a:t/>
            </a:r>
            <a:br>
              <a:rPr lang="en-GB" u="sng" dirty="0"/>
            </a:br>
            <a:r>
              <a:rPr lang="en-GB" u="sng" dirty="0" smtClean="0"/>
              <a:t>We can cut the words in syllables (pieces):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1. </a:t>
            </a:r>
            <a:r>
              <a:rPr lang="el-GR" dirty="0" smtClean="0"/>
              <a:t>π</a:t>
            </a:r>
            <a:r>
              <a:rPr lang="el-GR" dirty="0" smtClean="0">
                <a:solidFill>
                  <a:srgbClr val="FF0000"/>
                </a:solidFill>
              </a:rPr>
              <a:t>αί</a:t>
            </a:r>
            <a:r>
              <a:rPr lang="el-GR" dirty="0" smtClean="0"/>
              <a:t> – ζω  =   π</a:t>
            </a:r>
            <a:r>
              <a:rPr lang="el-GR" dirty="0" smtClean="0">
                <a:solidFill>
                  <a:srgbClr val="FF0000"/>
                </a:solidFill>
              </a:rPr>
              <a:t>αί</a:t>
            </a:r>
            <a:r>
              <a:rPr lang="el-GR" dirty="0" smtClean="0"/>
              <a:t>ζω             </a:t>
            </a:r>
            <a:r>
              <a:rPr lang="en-GB" dirty="0" err="1" smtClean="0"/>
              <a:t>p</a:t>
            </a:r>
            <a:r>
              <a:rPr lang="en-GB" dirty="0" err="1" smtClean="0">
                <a:solidFill>
                  <a:srgbClr val="FF0000"/>
                </a:solidFill>
              </a:rPr>
              <a:t>ai</a:t>
            </a:r>
            <a:r>
              <a:rPr lang="en-GB" dirty="0" err="1" smtClean="0"/>
              <a:t>zo</a:t>
            </a:r>
            <a:r>
              <a:rPr lang="en-GB" dirty="0" smtClean="0"/>
              <a:t>      (I play)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2. </a:t>
            </a:r>
            <a:r>
              <a:rPr lang="el-GR" dirty="0" smtClean="0">
                <a:solidFill>
                  <a:srgbClr val="FF0000"/>
                </a:solidFill>
              </a:rPr>
              <a:t>μπ</a:t>
            </a:r>
            <a:r>
              <a:rPr lang="el-GR" dirty="0" smtClean="0"/>
              <a:t>ά – λα  =   </a:t>
            </a:r>
            <a:r>
              <a:rPr lang="el-GR" dirty="0" smtClean="0">
                <a:solidFill>
                  <a:srgbClr val="FF0000"/>
                </a:solidFill>
              </a:rPr>
              <a:t>μπ</a:t>
            </a:r>
            <a:r>
              <a:rPr lang="el-GR" dirty="0" smtClean="0"/>
              <a:t>άλα           </a:t>
            </a:r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dirty="0" smtClean="0"/>
              <a:t>ala        (football)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3. </a:t>
            </a:r>
            <a:r>
              <a:rPr lang="el-GR" dirty="0" smtClean="0"/>
              <a:t>τέν – νις     =   τέννις           </a:t>
            </a:r>
            <a:r>
              <a:rPr lang="en-GB" dirty="0" smtClean="0"/>
              <a:t>tennis      (tennis)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4. </a:t>
            </a:r>
            <a:r>
              <a:rPr lang="el-GR" dirty="0" smtClean="0"/>
              <a:t>πι – ά – νο  = </a:t>
            </a:r>
            <a:r>
              <a:rPr lang="en-GB" dirty="0" smtClean="0"/>
              <a:t> </a:t>
            </a:r>
            <a:r>
              <a:rPr lang="el-GR" dirty="0" smtClean="0"/>
              <a:t>πιάνο           </a:t>
            </a:r>
            <a:r>
              <a:rPr lang="en-GB" dirty="0" smtClean="0"/>
              <a:t>piano       (piano)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5. </a:t>
            </a:r>
            <a:r>
              <a:rPr lang="el-GR" dirty="0" smtClean="0"/>
              <a:t>κι – </a:t>
            </a:r>
            <a:r>
              <a:rPr lang="el-GR" dirty="0" smtClean="0">
                <a:solidFill>
                  <a:srgbClr val="FF0000"/>
                </a:solidFill>
              </a:rPr>
              <a:t>θ</a:t>
            </a:r>
            <a:r>
              <a:rPr lang="el-GR" dirty="0" smtClean="0"/>
              <a:t>ά – ρα = κι</a:t>
            </a:r>
            <a:r>
              <a:rPr lang="el-GR" dirty="0" smtClean="0">
                <a:solidFill>
                  <a:srgbClr val="FF0000"/>
                </a:solidFill>
              </a:rPr>
              <a:t>θ</a:t>
            </a:r>
            <a:r>
              <a:rPr lang="el-GR" dirty="0" smtClean="0"/>
              <a:t>άρα        </a:t>
            </a:r>
            <a:r>
              <a:rPr lang="en-GB" dirty="0" smtClean="0"/>
              <a:t>ki</a:t>
            </a:r>
            <a:r>
              <a:rPr lang="en-GB" dirty="0" smtClean="0">
                <a:solidFill>
                  <a:srgbClr val="FF0000"/>
                </a:solidFill>
              </a:rPr>
              <a:t>th</a:t>
            </a:r>
            <a:r>
              <a:rPr lang="en-GB" dirty="0" smtClean="0"/>
              <a:t>ara      (</a:t>
            </a:r>
            <a:r>
              <a:rPr lang="en-GB" i="1" dirty="0" smtClean="0"/>
              <a:t>guitar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83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27001"/>
            <a:ext cx="11938000" cy="6540500"/>
          </a:xfrm>
        </p:spPr>
        <p:txBody>
          <a:bodyPr/>
          <a:lstStyle/>
          <a:p>
            <a:r>
              <a:rPr lang="en-GB" u="sng" dirty="0" smtClean="0"/>
              <a:t>What does it mean? </a:t>
            </a:r>
            <a:br>
              <a:rPr lang="en-GB" u="sng" dirty="0" smtClean="0"/>
            </a:br>
            <a:r>
              <a:rPr lang="en-GB" u="sng" dirty="0"/>
              <a:t/>
            </a:r>
            <a:br>
              <a:rPr lang="en-GB" u="sng" dirty="0"/>
            </a:br>
            <a:r>
              <a:rPr lang="en-GB" dirty="0" smtClean="0"/>
              <a:t>1.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l-GR" u="sng" dirty="0" smtClean="0">
                <a:solidFill>
                  <a:srgbClr val="FF0000"/>
                </a:solidFill>
              </a:rPr>
              <a:t>αί</a:t>
            </a:r>
            <a:r>
              <a:rPr lang="el-GR" dirty="0" smtClean="0">
                <a:solidFill>
                  <a:srgbClr val="FF0000"/>
                </a:solidFill>
              </a:rPr>
              <a:t>ζω </a:t>
            </a:r>
            <a:r>
              <a:rPr lang="el-GR" u="sng" dirty="0" smtClean="0">
                <a:solidFill>
                  <a:srgbClr val="0070C0"/>
                </a:solidFill>
              </a:rPr>
              <a:t>μπ</a:t>
            </a:r>
            <a:r>
              <a:rPr lang="el-GR" dirty="0" smtClean="0">
                <a:solidFill>
                  <a:srgbClr val="0070C0"/>
                </a:solidFill>
              </a:rPr>
              <a:t>άλα </a:t>
            </a:r>
            <a:r>
              <a:rPr lang="el-GR" dirty="0" smtClean="0">
                <a:solidFill>
                  <a:srgbClr val="0070C0"/>
                </a:solidFill>
              </a:rPr>
              <a:t>                      </a:t>
            </a:r>
            <a:r>
              <a:rPr lang="en-GB" dirty="0" smtClean="0">
                <a:solidFill>
                  <a:srgbClr val="FF0000"/>
                </a:solidFill>
              </a:rPr>
              <a:t>I play </a:t>
            </a:r>
            <a:r>
              <a:rPr lang="en-GB" dirty="0" smtClean="0">
                <a:solidFill>
                  <a:srgbClr val="0070C0"/>
                </a:solidFill>
              </a:rPr>
              <a:t>(the) piano  </a:t>
            </a:r>
            <a:r>
              <a:rPr lang="en-GB" dirty="0" smtClean="0"/>
              <a:t>A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2.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l-GR" u="sng" dirty="0" smtClean="0">
                <a:solidFill>
                  <a:srgbClr val="FF0000"/>
                </a:solidFill>
              </a:rPr>
              <a:t>αί</a:t>
            </a:r>
            <a:r>
              <a:rPr lang="el-GR" dirty="0" smtClean="0">
                <a:solidFill>
                  <a:srgbClr val="FF0000"/>
                </a:solidFill>
              </a:rPr>
              <a:t>ζω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70C0"/>
                </a:solidFill>
              </a:rPr>
              <a:t>τέννις</a:t>
            </a:r>
            <a:r>
              <a:rPr lang="en-GB" dirty="0" smtClean="0">
                <a:solidFill>
                  <a:srgbClr val="0070C0"/>
                </a:solidFill>
              </a:rPr>
              <a:t>   </a:t>
            </a:r>
            <a:r>
              <a:rPr lang="en-GB" dirty="0" smtClean="0">
                <a:solidFill>
                  <a:srgbClr val="0070C0"/>
                </a:solidFill>
              </a:rPr>
              <a:t>                    </a:t>
            </a:r>
            <a:r>
              <a:rPr lang="en-GB" dirty="0" smtClean="0">
                <a:solidFill>
                  <a:srgbClr val="FF0000"/>
                </a:solidFill>
              </a:rPr>
              <a:t>I play </a:t>
            </a:r>
            <a:r>
              <a:rPr lang="en-GB" dirty="0" smtClean="0">
                <a:solidFill>
                  <a:srgbClr val="0070C0"/>
                </a:solidFill>
              </a:rPr>
              <a:t>(the) guitar   </a:t>
            </a:r>
            <a:r>
              <a:rPr lang="en-GB" dirty="0" smtClean="0"/>
              <a:t>B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3.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l-GR" u="sng" dirty="0" smtClean="0">
                <a:solidFill>
                  <a:srgbClr val="FF0000"/>
                </a:solidFill>
              </a:rPr>
              <a:t>αί</a:t>
            </a:r>
            <a:r>
              <a:rPr lang="el-GR" dirty="0" smtClean="0">
                <a:solidFill>
                  <a:srgbClr val="FF0000"/>
                </a:solidFill>
              </a:rPr>
              <a:t>ζω </a:t>
            </a:r>
            <a:r>
              <a:rPr lang="el-GR" dirty="0" smtClean="0">
                <a:solidFill>
                  <a:srgbClr val="0070C0"/>
                </a:solidFill>
              </a:rPr>
              <a:t>πιάνο</a:t>
            </a:r>
            <a:r>
              <a:rPr lang="en-GB" dirty="0" smtClean="0">
                <a:solidFill>
                  <a:srgbClr val="0070C0"/>
                </a:solidFill>
              </a:rPr>
              <a:t>   </a:t>
            </a:r>
            <a:r>
              <a:rPr lang="en-GB" dirty="0" smtClean="0">
                <a:solidFill>
                  <a:srgbClr val="0070C0"/>
                </a:solidFill>
              </a:rPr>
              <a:t>                     </a:t>
            </a:r>
            <a:r>
              <a:rPr lang="en-GB" dirty="0" smtClean="0">
                <a:solidFill>
                  <a:srgbClr val="FF0000"/>
                </a:solidFill>
              </a:rPr>
              <a:t>I play </a:t>
            </a:r>
            <a:r>
              <a:rPr lang="en-GB" dirty="0" smtClean="0">
                <a:solidFill>
                  <a:srgbClr val="0070C0"/>
                </a:solidFill>
              </a:rPr>
              <a:t>football         </a:t>
            </a:r>
            <a:r>
              <a:rPr lang="en-GB" dirty="0" smtClean="0"/>
              <a:t>C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4.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l-GR" u="sng" dirty="0" smtClean="0">
                <a:solidFill>
                  <a:srgbClr val="FF0000"/>
                </a:solidFill>
              </a:rPr>
              <a:t>αί</a:t>
            </a:r>
            <a:r>
              <a:rPr lang="el-GR" dirty="0" smtClean="0">
                <a:solidFill>
                  <a:srgbClr val="FF0000"/>
                </a:solidFill>
              </a:rPr>
              <a:t>ζω </a:t>
            </a:r>
            <a:r>
              <a:rPr lang="el-GR" dirty="0" smtClean="0">
                <a:solidFill>
                  <a:srgbClr val="0070C0"/>
                </a:solidFill>
              </a:rPr>
              <a:t>κιθάρα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                      </a:t>
            </a:r>
            <a:r>
              <a:rPr lang="en-GB" dirty="0" smtClean="0">
                <a:solidFill>
                  <a:srgbClr val="FF0000"/>
                </a:solidFill>
              </a:rPr>
              <a:t>I play </a:t>
            </a:r>
            <a:r>
              <a:rPr lang="en-GB" dirty="0" smtClean="0">
                <a:solidFill>
                  <a:srgbClr val="0070C0"/>
                </a:solidFill>
              </a:rPr>
              <a:t>tennis           </a:t>
            </a:r>
            <a:r>
              <a:rPr lang="en-GB" dirty="0" smtClean="0"/>
              <a:t>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68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1798300" cy="6375400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Can you untangle the words?</a:t>
            </a:r>
            <a:br>
              <a:rPr lang="en-GB" u="sng" dirty="0" smtClean="0"/>
            </a:br>
            <a:r>
              <a:rPr lang="en-GB" u="sng" dirty="0"/>
              <a:t/>
            </a:r>
            <a:br>
              <a:rPr lang="en-GB" u="sng" dirty="0"/>
            </a:br>
            <a:r>
              <a:rPr lang="en-GB" dirty="0" smtClean="0"/>
              <a:t>1. </a:t>
            </a:r>
            <a:r>
              <a:rPr lang="el-GR" dirty="0" smtClean="0">
                <a:solidFill>
                  <a:srgbClr val="FF0000"/>
                </a:solidFill>
              </a:rPr>
              <a:t>ζωπαί </a:t>
            </a:r>
            <a:r>
              <a:rPr lang="el-GR" dirty="0" smtClean="0"/>
              <a:t>    </a:t>
            </a:r>
            <a:r>
              <a:rPr lang="el-GR" dirty="0" smtClean="0"/>
              <a:t>  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πιάνο</a:t>
            </a:r>
            <a:r>
              <a:rPr lang="el-GR" dirty="0" smtClean="0"/>
              <a:t>    Α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2. </a:t>
            </a:r>
            <a:r>
              <a:rPr lang="el-GR" dirty="0" smtClean="0">
                <a:solidFill>
                  <a:srgbClr val="FF0000"/>
                </a:solidFill>
              </a:rPr>
              <a:t>λαμπά</a:t>
            </a:r>
            <a:r>
              <a:rPr lang="el-GR" dirty="0" smtClean="0"/>
              <a:t>   </a:t>
            </a:r>
            <a:r>
              <a:rPr lang="el-GR" dirty="0" smtClean="0"/>
              <a:t>   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τέννις</a:t>
            </a:r>
            <a:r>
              <a:rPr lang="en-GB" dirty="0" smtClean="0">
                <a:solidFill>
                  <a:srgbClr val="0070C0"/>
                </a:solidFill>
              </a:rPr>
              <a:t>    B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3. </a:t>
            </a:r>
            <a:r>
              <a:rPr lang="el-GR" dirty="0" smtClean="0">
                <a:solidFill>
                  <a:srgbClr val="FF0000"/>
                </a:solidFill>
              </a:rPr>
              <a:t>ννιςτέ</a:t>
            </a:r>
            <a:r>
              <a:rPr lang="el-GR" dirty="0" smtClean="0"/>
              <a:t> </a:t>
            </a:r>
            <a:r>
              <a:rPr lang="en-GB" dirty="0" smtClean="0"/>
              <a:t> </a:t>
            </a:r>
            <a:r>
              <a:rPr lang="el-GR" dirty="0" smtClean="0"/>
              <a:t> </a:t>
            </a:r>
            <a:r>
              <a:rPr lang="en-GB" dirty="0" smtClean="0"/>
              <a:t> </a:t>
            </a:r>
            <a:r>
              <a:rPr lang="el-GR" dirty="0" smtClean="0"/>
              <a:t>                                   </a:t>
            </a:r>
            <a:r>
              <a:rPr lang="el-GR" dirty="0" smtClean="0">
                <a:solidFill>
                  <a:srgbClr val="0070C0"/>
                </a:solidFill>
              </a:rPr>
              <a:t>π</a:t>
            </a:r>
            <a:r>
              <a:rPr lang="el-GR" u="sng" dirty="0" smtClean="0">
                <a:solidFill>
                  <a:srgbClr val="0070C0"/>
                </a:solidFill>
              </a:rPr>
              <a:t>αί</a:t>
            </a:r>
            <a:r>
              <a:rPr lang="el-GR" dirty="0" smtClean="0">
                <a:solidFill>
                  <a:srgbClr val="0070C0"/>
                </a:solidFill>
              </a:rPr>
              <a:t>ζω</a:t>
            </a:r>
            <a:r>
              <a:rPr lang="en-GB" dirty="0" smtClean="0">
                <a:solidFill>
                  <a:srgbClr val="0070C0"/>
                </a:solidFill>
              </a:rPr>
              <a:t>   C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4. </a:t>
            </a:r>
            <a:r>
              <a:rPr lang="el-GR" dirty="0" smtClean="0">
                <a:solidFill>
                  <a:srgbClr val="FF0000"/>
                </a:solidFill>
              </a:rPr>
              <a:t>άνοπι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   </a:t>
            </a:r>
            <a:r>
              <a:rPr lang="en-GB" dirty="0" smtClean="0"/>
              <a:t>                                </a:t>
            </a:r>
            <a:r>
              <a:rPr lang="el-GR" dirty="0" smtClean="0"/>
              <a:t>  </a:t>
            </a:r>
            <a:r>
              <a:rPr lang="el-GR" dirty="0" smtClean="0">
                <a:solidFill>
                  <a:srgbClr val="0070C0"/>
                </a:solidFill>
              </a:rPr>
              <a:t>κιθάρα</a:t>
            </a:r>
            <a:r>
              <a:rPr lang="el-GR" dirty="0" smtClean="0"/>
              <a:t>    </a:t>
            </a:r>
            <a:r>
              <a:rPr lang="en-GB" dirty="0" smtClean="0"/>
              <a:t>D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5. </a:t>
            </a:r>
            <a:r>
              <a:rPr lang="el-GR" dirty="0" smtClean="0">
                <a:solidFill>
                  <a:srgbClr val="FF0000"/>
                </a:solidFill>
              </a:rPr>
              <a:t>θάκιρα</a:t>
            </a:r>
            <a:r>
              <a:rPr lang="en-GB" dirty="0" smtClean="0"/>
              <a:t>  </a:t>
            </a:r>
            <a:r>
              <a:rPr lang="en-GB" dirty="0" smtClean="0"/>
              <a:t>                             </a:t>
            </a:r>
            <a:r>
              <a:rPr lang="el-GR" dirty="0" smtClean="0"/>
              <a:t>    </a:t>
            </a:r>
            <a:r>
              <a:rPr lang="el-GR" u="sng" dirty="0" smtClean="0">
                <a:solidFill>
                  <a:srgbClr val="0070C0"/>
                </a:solidFill>
              </a:rPr>
              <a:t>μπ</a:t>
            </a:r>
            <a:r>
              <a:rPr lang="el-GR" dirty="0" smtClean="0">
                <a:solidFill>
                  <a:srgbClr val="0070C0"/>
                </a:solidFill>
              </a:rPr>
              <a:t>άλα</a:t>
            </a:r>
            <a:r>
              <a:rPr lang="en-GB" dirty="0" smtClean="0">
                <a:solidFill>
                  <a:srgbClr val="0070C0"/>
                </a:solidFill>
              </a:rPr>
              <a:t>    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2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245</Words>
  <Application>Microsoft Office PowerPoint</Application>
  <PresentationFormat>Widescreen</PresentationFormat>
  <Paragraphs>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Τα χόμπις μου  -   Ta hobbies mou      (my hobbies)</vt:lpstr>
      <vt:lpstr>Παίζω μπάλα    -     Paizo bala   (I play {foot}ball)</vt:lpstr>
      <vt:lpstr>Παίζω τέννις      -       Paizo tennis  (I play tennis)</vt:lpstr>
      <vt:lpstr>Παίζω κιθάρα  -  Paizo kithara   (I play {the} guitar) </vt:lpstr>
      <vt:lpstr>Παίζω πιάνο   -    Paizo piano   (I play {the} piano)</vt:lpstr>
      <vt:lpstr>We can cut the words in single letters:   1. π – αί – ζ – ω  =             παίζω              paizo  2. μπ – ά  – λ – α  =            μπάλα            bala  3. τ – έ – ν ν – ι – ς  =          τέννις           tennis  4. π – ι – ά – ν – ο  =           πιάνο             piano  5. κ – ι – θ – ά – ρ – α  =    κιθάρα           kithara</vt:lpstr>
      <vt:lpstr>  We can cut the words in syllables (pieces):   1. παί – ζω  =   παίζω             paizo      (I play)  2. μπά – λα  =   μπάλα           bala        (football)  3. τέν – νις     =   τέννις           tennis      (tennis)  4. πι – ά – νο  =  πιάνο           piano       (piano)  5. κι – θά – ρα = κιθάρα        kithara      (guitar)  </vt:lpstr>
      <vt:lpstr>What does it mean?   1. Παίζω μπάλα                       I play (the) piano  A  2. Παίζω τέννις                       I play (the) guitar   B  3. Παίζω πιάνο                        I play football         C  4. Παίζω κιθάρα                       I play tennis           D</vt:lpstr>
      <vt:lpstr>Can you untangle the words?  1. ζωπαί                                      πιάνο    Α  2. λαμπά                                     τέννις    B  3. ννιςτέ                                       παίζω   C  4. άνοπι                                      κιθάρα    D  5. θάκιρα                                   μπάλα    E</vt:lpstr>
      <vt:lpstr>Can you find the missing bit?  1. παί                                                          νις      Α  2. μπά                                                         ζω      B  3. τέν                                                           λα      C  4. κιθ                                                           άνο     D  5. πι                                                             άρα     E</vt:lpstr>
      <vt:lpstr>Τι χόμπι έχεις;   -   Ti hobby ehis?                                             (What hobby do you have?) </vt:lpstr>
      <vt:lpstr>Τι χόμπι έχεις;   -   Ti hobby ehis?                                             (What hobby do you have?)</vt:lpstr>
      <vt:lpstr>Τι χόμπι έχεις;   -   Ti hobby ehis?                                             (What hobby do you have?)</vt:lpstr>
      <vt:lpstr>Τι χόμπι έχεις;   -   Ti hobby ehis?                                             (What hobby do you have?)</vt:lpstr>
      <vt:lpstr>- Παίζεις πιάνο;          - Όχι = no                                                  Ναι = yes</vt:lpstr>
      <vt:lpstr>- Παίζω κιθάρα;          - Ναι                    = yes          Όχι = no </vt:lpstr>
      <vt:lpstr>- Παίζω τέννις;          - Ναι                    = yes          Όχι = no </vt:lpstr>
      <vt:lpstr>- Παίζω μπάλα;          - Όχι                                                 Ναι = yes = no </vt:lpstr>
      <vt:lpstr>What is missing???</vt:lpstr>
      <vt:lpstr>What is missing???</vt:lpstr>
      <vt:lpstr>What is missing???</vt:lpstr>
      <vt:lpstr>What is missing???</vt:lpstr>
      <vt:lpstr>Can you guess what hobby I’m thinking? </vt:lpstr>
      <vt:lpstr>    Τα χόμπις μου (1)  Παίζω μπάλα,   παίζω τέννις,    παίζω κιθάρα,   παίζω πιάνο.     </vt:lpstr>
      <vt:lpstr> - Τι χόμπι έχεις;  - Παίζω μπάλα.   - Τι χόμπι έχεις;  - Παίζω τέννις. </vt:lpstr>
      <vt:lpstr> - Τι χόμπι έχεις;  - Παίζω κιθάρα.   - Τι χόμπι έχεις;  - Παίζω πιάνο.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Παίζω μπάλα    -     Paizo bala   (I play {foot}ball)</dc:title>
  <dc:creator>Chrysanthos Chrysanthakopoulos</dc:creator>
  <cp:lastModifiedBy>Chrysanthos Chrysanthakopoulos</cp:lastModifiedBy>
  <cp:revision>38</cp:revision>
  <dcterms:created xsi:type="dcterms:W3CDTF">2021-01-24T21:07:43Z</dcterms:created>
  <dcterms:modified xsi:type="dcterms:W3CDTF">2021-01-27T12:14:15Z</dcterms:modified>
</cp:coreProperties>
</file>