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70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218F-8412-4375-BB79-63088F22F7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597B-DF4E-405B-B535-9665EE2E3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50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218F-8412-4375-BB79-63088F22F7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597B-DF4E-405B-B535-9665EE2E3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35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218F-8412-4375-BB79-63088F22F7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597B-DF4E-405B-B535-9665EE2E3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10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218F-8412-4375-BB79-63088F22F7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597B-DF4E-405B-B535-9665EE2E3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81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218F-8412-4375-BB79-63088F22F7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597B-DF4E-405B-B535-9665EE2E3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18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218F-8412-4375-BB79-63088F22F7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597B-DF4E-405B-B535-9665EE2E3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22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218F-8412-4375-BB79-63088F22F7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597B-DF4E-405B-B535-9665EE2E3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7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218F-8412-4375-BB79-63088F22F7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597B-DF4E-405B-B535-9665EE2E3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10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218F-8412-4375-BB79-63088F22F7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597B-DF4E-405B-B535-9665EE2E3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28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218F-8412-4375-BB79-63088F22F7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597B-DF4E-405B-B535-9665EE2E3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05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218F-8412-4375-BB79-63088F22F7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597B-DF4E-405B-B535-9665EE2E3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05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5218F-8412-4375-BB79-63088F22F7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6597B-DF4E-405B-B535-9665EE2E3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60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900" y="127000"/>
            <a:ext cx="11988800" cy="6616700"/>
          </a:xfrm>
        </p:spPr>
        <p:txBody>
          <a:bodyPr>
            <a:normAutofit fontScale="90000"/>
          </a:bodyPr>
          <a:lstStyle/>
          <a:p>
            <a:r>
              <a:rPr lang="el-GR" u="sng" dirty="0" smtClean="0"/>
              <a:t>Μέρος Β: </a:t>
            </a:r>
            <a:r>
              <a:rPr lang="el-GR" u="sng" dirty="0" smtClean="0">
                <a:solidFill>
                  <a:srgbClr val="FF0000"/>
                </a:solidFill>
              </a:rPr>
              <a:t>τα αθλήματα</a:t>
            </a:r>
            <a:r>
              <a:rPr lang="el-GR" u="sng" dirty="0" smtClean="0"/>
              <a:t>        -    </a:t>
            </a:r>
            <a:r>
              <a:rPr lang="en-GB" u="sng" dirty="0"/>
              <a:t>P</a:t>
            </a:r>
            <a:r>
              <a:rPr lang="en-GB" u="sng" dirty="0" smtClean="0"/>
              <a:t>art B: </a:t>
            </a:r>
            <a:r>
              <a:rPr lang="en-GB" u="sng" dirty="0" smtClean="0">
                <a:solidFill>
                  <a:srgbClr val="0070C0"/>
                </a:solidFill>
              </a:rPr>
              <a:t>the sports</a:t>
            </a:r>
            <a:br>
              <a:rPr lang="en-GB" u="sng" dirty="0" smtClean="0">
                <a:solidFill>
                  <a:srgbClr val="0070C0"/>
                </a:solidFill>
              </a:rPr>
            </a:br>
            <a:r>
              <a:rPr lang="en-GB" u="sng" dirty="0">
                <a:solidFill>
                  <a:srgbClr val="0070C0"/>
                </a:solidFill>
              </a:rPr>
              <a:t/>
            </a:r>
            <a:br>
              <a:rPr lang="en-GB" u="sng" dirty="0">
                <a:solidFill>
                  <a:srgbClr val="0070C0"/>
                </a:solidFill>
              </a:rPr>
            </a:br>
            <a:r>
              <a:rPr lang="en-GB" dirty="0" smtClean="0"/>
              <a:t>1. </a:t>
            </a:r>
            <a:r>
              <a:rPr lang="el-GR" dirty="0" smtClean="0">
                <a:solidFill>
                  <a:srgbClr val="FF0000"/>
                </a:solidFill>
              </a:rPr>
              <a:t>Κάνω</a:t>
            </a:r>
            <a:r>
              <a:rPr lang="el-GR" dirty="0" smtClean="0"/>
              <a:t> γυμναστική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2. </a:t>
            </a:r>
            <a:r>
              <a:rPr lang="el-GR" dirty="0" smtClean="0">
                <a:solidFill>
                  <a:srgbClr val="FF0000"/>
                </a:solidFill>
              </a:rPr>
              <a:t>Κάνω</a:t>
            </a:r>
            <a:r>
              <a:rPr lang="el-GR" dirty="0" smtClean="0"/>
              <a:t> ποδήλατο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3. </a:t>
            </a:r>
            <a:r>
              <a:rPr lang="el-GR" dirty="0" smtClean="0">
                <a:solidFill>
                  <a:srgbClr val="FF0000"/>
                </a:solidFill>
              </a:rPr>
              <a:t>Κάνω</a:t>
            </a:r>
            <a:r>
              <a:rPr lang="el-GR" dirty="0" smtClean="0"/>
              <a:t> καράτε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4. </a:t>
            </a:r>
            <a:r>
              <a:rPr lang="el-GR" dirty="0" smtClean="0">
                <a:solidFill>
                  <a:srgbClr val="FF0000"/>
                </a:solidFill>
              </a:rPr>
              <a:t>Κάνω</a:t>
            </a:r>
            <a:r>
              <a:rPr lang="el-GR" dirty="0" smtClean="0"/>
              <a:t> ιππασία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5. </a:t>
            </a:r>
            <a:r>
              <a:rPr lang="el-GR" dirty="0" smtClean="0">
                <a:solidFill>
                  <a:srgbClr val="FF0000"/>
                </a:solidFill>
              </a:rPr>
              <a:t>Κάνω</a:t>
            </a:r>
            <a:r>
              <a:rPr lang="el-GR" dirty="0" smtClean="0"/>
              <a:t> μπαλέτο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925" y="1192212"/>
            <a:ext cx="3257550" cy="140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325" y="2159000"/>
            <a:ext cx="1698679" cy="181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950" y="3284537"/>
            <a:ext cx="2600325" cy="1762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0" y="4165599"/>
            <a:ext cx="2962275" cy="154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9198" b="9927"/>
          <a:stretch/>
        </p:blipFill>
        <p:spPr>
          <a:xfrm>
            <a:off x="8343900" y="5334000"/>
            <a:ext cx="26193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07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κάν</a:t>
            </a:r>
            <a:r>
              <a:rPr lang="el-GR" dirty="0" smtClean="0">
                <a:solidFill>
                  <a:srgbClr val="FF0000"/>
                </a:solidFill>
              </a:rPr>
              <a:t>ουν</a:t>
            </a:r>
            <a:r>
              <a:rPr lang="el-GR" dirty="0" smtClean="0"/>
              <a:t> τα παιδιά;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512" y="2106030"/>
            <a:ext cx="7274187" cy="378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96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241301"/>
            <a:ext cx="11747500" cy="1409699"/>
          </a:xfrm>
        </p:spPr>
        <p:txBody>
          <a:bodyPr/>
          <a:lstStyle/>
          <a:p>
            <a:r>
              <a:rPr lang="el-GR" dirty="0" smtClean="0"/>
              <a:t>- Παίζ</a:t>
            </a:r>
            <a:r>
              <a:rPr lang="el-GR" dirty="0" smtClean="0">
                <a:solidFill>
                  <a:srgbClr val="FF0000"/>
                </a:solidFill>
              </a:rPr>
              <a:t>ουν</a:t>
            </a:r>
            <a:r>
              <a:rPr lang="el-GR" dirty="0" smtClean="0"/>
              <a:t> μπάλα;       -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121" y="2561679"/>
            <a:ext cx="7273158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4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1"/>
            <a:ext cx="11201400" cy="1512888"/>
          </a:xfrm>
        </p:spPr>
        <p:txBody>
          <a:bodyPr/>
          <a:lstStyle/>
          <a:p>
            <a:r>
              <a:rPr lang="el-GR" dirty="0" smtClean="0"/>
              <a:t>- Παίζ</a:t>
            </a:r>
            <a:r>
              <a:rPr lang="el-GR" dirty="0" smtClean="0">
                <a:solidFill>
                  <a:srgbClr val="FF0000"/>
                </a:solidFill>
              </a:rPr>
              <a:t>ουν</a:t>
            </a:r>
            <a:r>
              <a:rPr lang="el-GR" dirty="0" smtClean="0"/>
              <a:t> τέννις;  -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267" y="2509879"/>
            <a:ext cx="6383065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0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- Παίζ</a:t>
            </a:r>
            <a:r>
              <a:rPr lang="el-GR" dirty="0" smtClean="0">
                <a:solidFill>
                  <a:srgbClr val="FF0000"/>
                </a:solidFill>
              </a:rPr>
              <a:t>ουν</a:t>
            </a:r>
            <a:r>
              <a:rPr lang="el-GR" dirty="0" smtClean="0"/>
              <a:t> μπάσκετ;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827" y="2562193"/>
            <a:ext cx="3432345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11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- Παίζ</a:t>
            </a:r>
            <a:r>
              <a:rPr lang="el-GR" dirty="0" smtClean="0">
                <a:solidFill>
                  <a:srgbClr val="FF0000"/>
                </a:solidFill>
              </a:rPr>
              <a:t>ουν</a:t>
            </a:r>
            <a:r>
              <a:rPr lang="el-GR" dirty="0" smtClean="0"/>
              <a:t> κρίκετ;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45" y="2680048"/>
            <a:ext cx="5425910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07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1760200" cy="1625599"/>
          </a:xfrm>
        </p:spPr>
        <p:txBody>
          <a:bodyPr/>
          <a:lstStyle/>
          <a:p>
            <a:r>
              <a:rPr lang="el-GR" dirty="0" smtClean="0"/>
              <a:t>- Παίζ</a:t>
            </a:r>
            <a:r>
              <a:rPr lang="el-GR" dirty="0" smtClean="0">
                <a:solidFill>
                  <a:srgbClr val="FF0000"/>
                </a:solidFill>
              </a:rPr>
              <a:t>ουν</a:t>
            </a:r>
            <a:r>
              <a:rPr lang="el-GR" dirty="0" smtClean="0"/>
              <a:t> μουσική; 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941" y="2984875"/>
            <a:ext cx="7169517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6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12090400" cy="6616700"/>
          </a:xfrm>
        </p:spPr>
        <p:txBody>
          <a:bodyPr>
            <a:normAutofit/>
          </a:bodyPr>
          <a:lstStyle/>
          <a:p>
            <a:r>
              <a:rPr lang="el-GR" sz="4000" u="sng" dirty="0">
                <a:solidFill>
                  <a:prstClr val="black"/>
                </a:solidFill>
              </a:rPr>
              <a:t>Μέρος Β: </a:t>
            </a:r>
            <a:r>
              <a:rPr lang="el-GR" sz="4000" u="sng" dirty="0">
                <a:solidFill>
                  <a:srgbClr val="FF0000"/>
                </a:solidFill>
              </a:rPr>
              <a:t>τα αθλήματα</a:t>
            </a:r>
            <a:r>
              <a:rPr lang="el-GR" sz="4000" u="sng" dirty="0">
                <a:solidFill>
                  <a:prstClr val="black"/>
                </a:solidFill>
              </a:rPr>
              <a:t>        -    </a:t>
            </a:r>
            <a:r>
              <a:rPr lang="en-GB" sz="4000" u="sng" dirty="0">
                <a:solidFill>
                  <a:prstClr val="black"/>
                </a:solidFill>
              </a:rPr>
              <a:t>Part B: </a:t>
            </a:r>
            <a:r>
              <a:rPr lang="en-GB" sz="4000" u="sng" dirty="0">
                <a:solidFill>
                  <a:srgbClr val="0070C0"/>
                </a:solidFill>
              </a:rPr>
              <a:t>the sports</a:t>
            </a:r>
            <a:br>
              <a:rPr lang="en-GB" sz="4000" u="sng" dirty="0">
                <a:solidFill>
                  <a:srgbClr val="0070C0"/>
                </a:solidFill>
              </a:rPr>
            </a:br>
            <a:r>
              <a:rPr lang="en-GB" sz="4000" u="sng" dirty="0">
                <a:solidFill>
                  <a:srgbClr val="0070C0"/>
                </a:solidFill>
              </a:rPr>
              <a:t/>
            </a:r>
            <a:br>
              <a:rPr lang="en-GB" sz="4000" u="sng" dirty="0">
                <a:solidFill>
                  <a:srgbClr val="0070C0"/>
                </a:solidFill>
              </a:rPr>
            </a:br>
            <a:r>
              <a:rPr lang="en-GB" sz="4000" dirty="0" smtClean="0">
                <a:solidFill>
                  <a:prstClr val="black"/>
                </a:solidFill>
              </a:rPr>
              <a:t>1. </a:t>
            </a:r>
            <a:r>
              <a:rPr lang="el-GR" sz="4000" dirty="0">
                <a:solidFill>
                  <a:srgbClr val="FF0000"/>
                </a:solidFill>
              </a:rPr>
              <a:t>Κάνω</a:t>
            </a:r>
            <a:r>
              <a:rPr lang="el-GR" sz="4000" dirty="0">
                <a:solidFill>
                  <a:prstClr val="black"/>
                </a:solidFill>
              </a:rPr>
              <a:t> </a:t>
            </a:r>
            <a:r>
              <a:rPr lang="el-GR" sz="4000" dirty="0" smtClean="0">
                <a:solidFill>
                  <a:prstClr val="black"/>
                </a:solidFill>
              </a:rPr>
              <a:t>γυμναστική  = </a:t>
            </a:r>
            <a:r>
              <a:rPr lang="el-GR" sz="4000" dirty="0">
                <a:solidFill>
                  <a:prstClr val="black"/>
                </a:solidFill>
              </a:rPr>
              <a:t/>
            </a:r>
            <a:br>
              <a:rPr lang="el-GR" sz="4000" dirty="0">
                <a:solidFill>
                  <a:prstClr val="black"/>
                </a:solidFill>
              </a:rPr>
            </a:br>
            <a:r>
              <a:rPr lang="el-GR" sz="4000" dirty="0">
                <a:solidFill>
                  <a:prstClr val="black"/>
                </a:solidFill>
              </a:rPr>
              <a:t/>
            </a:r>
            <a:br>
              <a:rPr lang="el-GR" sz="4000" dirty="0">
                <a:solidFill>
                  <a:prstClr val="black"/>
                </a:solidFill>
              </a:rPr>
            </a:br>
            <a:r>
              <a:rPr lang="el-GR" sz="4000" dirty="0">
                <a:solidFill>
                  <a:prstClr val="black"/>
                </a:solidFill>
              </a:rPr>
              <a:t>2. </a:t>
            </a:r>
            <a:r>
              <a:rPr lang="el-GR" sz="4000" dirty="0">
                <a:solidFill>
                  <a:srgbClr val="FF0000"/>
                </a:solidFill>
              </a:rPr>
              <a:t>Κάνω</a:t>
            </a:r>
            <a:r>
              <a:rPr lang="el-GR" sz="4000" dirty="0">
                <a:solidFill>
                  <a:prstClr val="black"/>
                </a:solidFill>
              </a:rPr>
              <a:t> </a:t>
            </a:r>
            <a:r>
              <a:rPr lang="el-GR" sz="4000" dirty="0" smtClean="0">
                <a:solidFill>
                  <a:prstClr val="black"/>
                </a:solidFill>
              </a:rPr>
              <a:t>ποδήλατο  = </a:t>
            </a:r>
            <a:r>
              <a:rPr lang="el-GR" sz="4000" dirty="0">
                <a:solidFill>
                  <a:prstClr val="black"/>
                </a:solidFill>
              </a:rPr>
              <a:t/>
            </a:r>
            <a:br>
              <a:rPr lang="el-GR" sz="4000" dirty="0">
                <a:solidFill>
                  <a:prstClr val="black"/>
                </a:solidFill>
              </a:rPr>
            </a:br>
            <a:r>
              <a:rPr lang="el-GR" sz="4000" dirty="0">
                <a:solidFill>
                  <a:prstClr val="black"/>
                </a:solidFill>
              </a:rPr>
              <a:t/>
            </a:r>
            <a:br>
              <a:rPr lang="el-GR" sz="4000" dirty="0">
                <a:solidFill>
                  <a:prstClr val="black"/>
                </a:solidFill>
              </a:rPr>
            </a:br>
            <a:r>
              <a:rPr lang="el-GR" sz="4000" dirty="0">
                <a:solidFill>
                  <a:prstClr val="black"/>
                </a:solidFill>
              </a:rPr>
              <a:t>3. </a:t>
            </a:r>
            <a:r>
              <a:rPr lang="el-GR" sz="4000" dirty="0">
                <a:solidFill>
                  <a:srgbClr val="FF0000"/>
                </a:solidFill>
              </a:rPr>
              <a:t>Κάνω</a:t>
            </a:r>
            <a:r>
              <a:rPr lang="el-GR" sz="4000" dirty="0">
                <a:solidFill>
                  <a:prstClr val="black"/>
                </a:solidFill>
              </a:rPr>
              <a:t> </a:t>
            </a:r>
            <a:r>
              <a:rPr lang="el-GR" sz="4000" dirty="0" smtClean="0">
                <a:solidFill>
                  <a:prstClr val="black"/>
                </a:solidFill>
              </a:rPr>
              <a:t>καράτε  =  </a:t>
            </a:r>
            <a:r>
              <a:rPr lang="el-GR" sz="4000" dirty="0">
                <a:solidFill>
                  <a:prstClr val="black"/>
                </a:solidFill>
              </a:rPr>
              <a:t/>
            </a:r>
            <a:br>
              <a:rPr lang="el-GR" sz="4000" dirty="0">
                <a:solidFill>
                  <a:prstClr val="black"/>
                </a:solidFill>
              </a:rPr>
            </a:br>
            <a:r>
              <a:rPr lang="el-GR" sz="4000" dirty="0">
                <a:solidFill>
                  <a:prstClr val="black"/>
                </a:solidFill>
              </a:rPr>
              <a:t/>
            </a:r>
            <a:br>
              <a:rPr lang="el-GR" sz="4000" dirty="0">
                <a:solidFill>
                  <a:prstClr val="black"/>
                </a:solidFill>
              </a:rPr>
            </a:br>
            <a:r>
              <a:rPr lang="el-GR" sz="4000" dirty="0">
                <a:solidFill>
                  <a:prstClr val="black"/>
                </a:solidFill>
              </a:rPr>
              <a:t>4. </a:t>
            </a:r>
            <a:r>
              <a:rPr lang="el-GR" sz="4000" dirty="0">
                <a:solidFill>
                  <a:srgbClr val="FF0000"/>
                </a:solidFill>
              </a:rPr>
              <a:t>Κάνω</a:t>
            </a:r>
            <a:r>
              <a:rPr lang="el-GR" sz="4000" dirty="0">
                <a:solidFill>
                  <a:prstClr val="black"/>
                </a:solidFill>
              </a:rPr>
              <a:t> </a:t>
            </a:r>
            <a:r>
              <a:rPr lang="el-GR" sz="4000" dirty="0" smtClean="0">
                <a:solidFill>
                  <a:prstClr val="black"/>
                </a:solidFill>
              </a:rPr>
              <a:t>ιππασία  =</a:t>
            </a:r>
            <a:r>
              <a:rPr lang="el-GR" sz="4000" dirty="0">
                <a:solidFill>
                  <a:prstClr val="black"/>
                </a:solidFill>
              </a:rPr>
              <a:t/>
            </a:r>
            <a:br>
              <a:rPr lang="el-GR" sz="4000" dirty="0">
                <a:solidFill>
                  <a:prstClr val="black"/>
                </a:solidFill>
              </a:rPr>
            </a:br>
            <a:r>
              <a:rPr lang="el-GR" sz="4000" dirty="0">
                <a:solidFill>
                  <a:prstClr val="black"/>
                </a:solidFill>
              </a:rPr>
              <a:t/>
            </a:r>
            <a:br>
              <a:rPr lang="el-GR" sz="4000" dirty="0">
                <a:solidFill>
                  <a:prstClr val="black"/>
                </a:solidFill>
              </a:rPr>
            </a:br>
            <a:r>
              <a:rPr lang="el-GR" sz="4000" dirty="0">
                <a:solidFill>
                  <a:prstClr val="black"/>
                </a:solidFill>
              </a:rPr>
              <a:t>5. </a:t>
            </a:r>
            <a:r>
              <a:rPr lang="el-GR" sz="4000" dirty="0">
                <a:solidFill>
                  <a:srgbClr val="FF0000"/>
                </a:solidFill>
              </a:rPr>
              <a:t>Κάνω</a:t>
            </a:r>
            <a:r>
              <a:rPr lang="el-GR" sz="4000" dirty="0">
                <a:solidFill>
                  <a:prstClr val="black"/>
                </a:solidFill>
              </a:rPr>
              <a:t> </a:t>
            </a:r>
            <a:r>
              <a:rPr lang="el-GR" sz="4000" dirty="0" smtClean="0">
                <a:solidFill>
                  <a:prstClr val="black"/>
                </a:solidFill>
              </a:rPr>
              <a:t>μπαλέτο  =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96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00" y="114300"/>
            <a:ext cx="12001500" cy="6629399"/>
          </a:xfrm>
        </p:spPr>
        <p:txBody>
          <a:bodyPr/>
          <a:lstStyle/>
          <a:p>
            <a:r>
              <a:rPr lang="el-GR" sz="3200" u="sng" dirty="0" smtClean="0">
                <a:solidFill>
                  <a:prstClr val="black"/>
                </a:solidFill>
              </a:rPr>
              <a:t>Κάν</a:t>
            </a:r>
            <a:r>
              <a:rPr lang="el-GR" sz="3200" b="1" u="sng" dirty="0" smtClean="0">
                <a:solidFill>
                  <a:srgbClr val="FF0000"/>
                </a:solidFill>
              </a:rPr>
              <a:t>ω</a:t>
            </a:r>
            <a:r>
              <a:rPr lang="el-GR" sz="3200" u="sng" dirty="0" smtClean="0">
                <a:solidFill>
                  <a:prstClr val="black"/>
                </a:solidFill>
              </a:rPr>
              <a:t> </a:t>
            </a:r>
            <a:r>
              <a:rPr lang="el-GR" sz="3200" u="sng" dirty="0">
                <a:solidFill>
                  <a:prstClr val="black"/>
                </a:solidFill>
              </a:rPr>
              <a:t>= </a:t>
            </a:r>
            <a:r>
              <a:rPr lang="en-GB" sz="3200" u="sng" dirty="0">
                <a:solidFill>
                  <a:srgbClr val="FF0000"/>
                </a:solidFill>
              </a:rPr>
              <a:t>I</a:t>
            </a:r>
            <a:r>
              <a:rPr lang="en-GB" sz="3200" u="sng" dirty="0">
                <a:solidFill>
                  <a:prstClr val="black"/>
                </a:solidFill>
              </a:rPr>
              <a:t> </a:t>
            </a:r>
            <a:r>
              <a:rPr lang="en-GB" sz="3200" u="sng" dirty="0" smtClean="0">
                <a:solidFill>
                  <a:prstClr val="black"/>
                </a:solidFill>
              </a:rPr>
              <a:t>do</a:t>
            </a:r>
            <a:r>
              <a:rPr lang="en-GB" sz="3200" dirty="0" smtClean="0">
                <a:solidFill>
                  <a:prstClr val="black"/>
                </a:solidFill>
              </a:rPr>
              <a:t>    </a:t>
            </a:r>
            <a:r>
              <a:rPr lang="el-GR" sz="3200" u="sng" dirty="0" smtClean="0">
                <a:solidFill>
                  <a:prstClr val="black"/>
                </a:solidFill>
              </a:rPr>
              <a:t>Κάν</a:t>
            </a:r>
            <a:r>
              <a:rPr lang="el-GR" sz="3200" b="1" u="sng" dirty="0" smtClean="0">
                <a:solidFill>
                  <a:srgbClr val="FF0000"/>
                </a:solidFill>
              </a:rPr>
              <a:t>εις</a:t>
            </a:r>
            <a:r>
              <a:rPr lang="el-GR" sz="3200" u="sng" dirty="0" smtClean="0">
                <a:solidFill>
                  <a:prstClr val="black"/>
                </a:solidFill>
              </a:rPr>
              <a:t> </a:t>
            </a:r>
            <a:r>
              <a:rPr lang="el-GR" sz="3200" u="sng" dirty="0">
                <a:solidFill>
                  <a:prstClr val="black"/>
                </a:solidFill>
              </a:rPr>
              <a:t>= </a:t>
            </a:r>
            <a:r>
              <a:rPr lang="en-GB" sz="3200" u="sng" dirty="0">
                <a:solidFill>
                  <a:srgbClr val="FF0000"/>
                </a:solidFill>
              </a:rPr>
              <a:t>you</a:t>
            </a:r>
            <a:r>
              <a:rPr lang="en-GB" sz="3200" u="sng" dirty="0">
                <a:solidFill>
                  <a:prstClr val="black"/>
                </a:solidFill>
              </a:rPr>
              <a:t> </a:t>
            </a:r>
            <a:r>
              <a:rPr lang="en-GB" sz="3200" u="sng" dirty="0" smtClean="0">
                <a:solidFill>
                  <a:prstClr val="black"/>
                </a:solidFill>
              </a:rPr>
              <a:t>do</a:t>
            </a:r>
            <a:r>
              <a:rPr lang="en-GB" sz="3200" dirty="0" smtClean="0">
                <a:solidFill>
                  <a:prstClr val="black"/>
                </a:solidFill>
              </a:rPr>
              <a:t>   </a:t>
            </a:r>
            <a:r>
              <a:rPr lang="el-GR" sz="3200" u="sng" dirty="0" smtClean="0">
                <a:solidFill>
                  <a:prstClr val="black"/>
                </a:solidFill>
              </a:rPr>
              <a:t>Κάν</a:t>
            </a:r>
            <a:r>
              <a:rPr lang="el-GR" sz="3200" b="1" u="sng" dirty="0" smtClean="0">
                <a:solidFill>
                  <a:srgbClr val="FF0000"/>
                </a:solidFill>
              </a:rPr>
              <a:t>ει</a:t>
            </a:r>
            <a:r>
              <a:rPr lang="el-GR" sz="3200" u="sng" dirty="0" smtClean="0">
                <a:solidFill>
                  <a:prstClr val="black"/>
                </a:solidFill>
              </a:rPr>
              <a:t> </a:t>
            </a:r>
            <a:r>
              <a:rPr lang="el-GR" sz="3200" u="sng" dirty="0">
                <a:solidFill>
                  <a:prstClr val="black"/>
                </a:solidFill>
              </a:rPr>
              <a:t>= </a:t>
            </a:r>
            <a:r>
              <a:rPr lang="en-GB" sz="3200" u="sng" dirty="0">
                <a:solidFill>
                  <a:srgbClr val="FF0000"/>
                </a:solidFill>
              </a:rPr>
              <a:t>he/she</a:t>
            </a:r>
            <a:r>
              <a:rPr lang="en-GB" sz="3200" u="sng" dirty="0">
                <a:solidFill>
                  <a:prstClr val="black"/>
                </a:solidFill>
              </a:rPr>
              <a:t> </a:t>
            </a:r>
            <a:r>
              <a:rPr lang="en-GB" sz="3200" u="sng" dirty="0" smtClean="0">
                <a:solidFill>
                  <a:prstClr val="black"/>
                </a:solidFill>
              </a:rPr>
              <a:t>does</a:t>
            </a:r>
            <a:r>
              <a:rPr lang="el-GR" sz="3200" dirty="0" smtClean="0">
                <a:solidFill>
                  <a:prstClr val="black"/>
                </a:solidFill>
              </a:rPr>
              <a:t>    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l-GR" sz="3200" u="sng" dirty="0" smtClean="0">
                <a:solidFill>
                  <a:prstClr val="black"/>
                </a:solidFill>
              </a:rPr>
              <a:t>Κάν</a:t>
            </a:r>
            <a:r>
              <a:rPr lang="el-GR" sz="3200" b="1" u="sng" dirty="0" smtClean="0">
                <a:solidFill>
                  <a:srgbClr val="FF0000"/>
                </a:solidFill>
              </a:rPr>
              <a:t>ουν</a:t>
            </a:r>
            <a:r>
              <a:rPr lang="el-GR" sz="3200" u="sng" dirty="0" smtClean="0">
                <a:solidFill>
                  <a:prstClr val="black"/>
                </a:solidFill>
              </a:rPr>
              <a:t> = </a:t>
            </a:r>
            <a:r>
              <a:rPr lang="en-GB" sz="3200" u="sng" dirty="0" smtClean="0">
                <a:solidFill>
                  <a:srgbClr val="FF0000"/>
                </a:solidFill>
              </a:rPr>
              <a:t>they</a:t>
            </a:r>
            <a:r>
              <a:rPr lang="en-GB" sz="3200" u="sng" dirty="0" smtClean="0">
                <a:solidFill>
                  <a:prstClr val="black"/>
                </a:solidFill>
              </a:rPr>
              <a:t> do </a:t>
            </a:r>
            <a:r>
              <a:rPr lang="en-GB" sz="3200" u="sng" dirty="0">
                <a:solidFill>
                  <a:prstClr val="black"/>
                </a:solidFill>
              </a:rPr>
              <a:t/>
            </a:r>
            <a:br>
              <a:rPr lang="en-GB" sz="3200" u="sng" dirty="0">
                <a:solidFill>
                  <a:prstClr val="black"/>
                </a:solidFill>
              </a:rPr>
            </a:br>
            <a:r>
              <a:rPr lang="en-GB" sz="3200" u="sng" dirty="0">
                <a:solidFill>
                  <a:prstClr val="black"/>
                </a:solidFill>
              </a:rPr>
              <a:t/>
            </a:r>
            <a:br>
              <a:rPr lang="en-GB" sz="3200" u="sng" dirty="0">
                <a:solidFill>
                  <a:prstClr val="black"/>
                </a:solidFill>
              </a:rPr>
            </a:br>
            <a:r>
              <a:rPr lang="en-GB" sz="4000" dirty="0">
                <a:solidFill>
                  <a:prstClr val="black"/>
                </a:solidFill>
              </a:rPr>
              <a:t>1. </a:t>
            </a:r>
            <a:r>
              <a:rPr lang="en-GB" sz="4000" dirty="0" smtClean="0">
                <a:solidFill>
                  <a:srgbClr val="FF0000"/>
                </a:solidFill>
              </a:rPr>
              <a:t>I do </a:t>
            </a:r>
            <a:r>
              <a:rPr lang="en-GB" sz="4000" dirty="0" smtClean="0">
                <a:solidFill>
                  <a:prstClr val="black"/>
                </a:solidFill>
              </a:rPr>
              <a:t>gymnastics = </a:t>
            </a:r>
            <a:r>
              <a:rPr lang="el-GR" sz="4000" dirty="0" smtClean="0">
                <a:solidFill>
                  <a:srgbClr val="FF0000"/>
                </a:solidFill>
              </a:rPr>
              <a:t>Κάν-</a:t>
            </a:r>
            <a:r>
              <a:rPr lang="el-GR" sz="4000" b="1" u="sng" dirty="0" smtClean="0">
                <a:solidFill>
                  <a:srgbClr val="FF0000"/>
                </a:solidFill>
              </a:rPr>
              <a:t>ω</a:t>
            </a:r>
            <a:r>
              <a:rPr lang="el-GR" sz="4000" u="sng" dirty="0" smtClean="0">
                <a:solidFill>
                  <a:prstClr val="black"/>
                </a:solidFill>
              </a:rPr>
              <a:t> </a:t>
            </a:r>
            <a:r>
              <a:rPr lang="el-GR" sz="4000" dirty="0" smtClean="0">
                <a:solidFill>
                  <a:prstClr val="black"/>
                </a:solidFill>
              </a:rPr>
              <a:t>γυμναστική</a:t>
            </a:r>
            <a:r>
              <a:rPr lang="en-GB" sz="4000" dirty="0">
                <a:solidFill>
                  <a:prstClr val="black"/>
                </a:solidFill>
              </a:rPr>
              <a:t/>
            </a:r>
            <a:br>
              <a:rPr lang="en-GB" sz="4000" dirty="0">
                <a:solidFill>
                  <a:prstClr val="black"/>
                </a:solidFill>
              </a:rPr>
            </a:br>
            <a:r>
              <a:rPr lang="en-GB" sz="4000" dirty="0">
                <a:solidFill>
                  <a:prstClr val="black"/>
                </a:solidFill>
              </a:rPr>
              <a:t/>
            </a:r>
            <a:br>
              <a:rPr lang="en-GB" sz="4000" dirty="0">
                <a:solidFill>
                  <a:prstClr val="black"/>
                </a:solidFill>
              </a:rPr>
            </a:br>
            <a:r>
              <a:rPr lang="en-GB" sz="4000" dirty="0">
                <a:solidFill>
                  <a:prstClr val="black"/>
                </a:solidFill>
              </a:rPr>
              <a:t>2. </a:t>
            </a:r>
            <a:r>
              <a:rPr lang="en-GB" sz="4000" dirty="0" smtClean="0">
                <a:solidFill>
                  <a:srgbClr val="FF0000"/>
                </a:solidFill>
              </a:rPr>
              <a:t>You</a:t>
            </a:r>
            <a:r>
              <a:rPr lang="el-GR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do </a:t>
            </a:r>
            <a:r>
              <a:rPr lang="en-GB" sz="4000" dirty="0" smtClean="0">
                <a:solidFill>
                  <a:prstClr val="black"/>
                </a:solidFill>
              </a:rPr>
              <a:t>cycling = </a:t>
            </a:r>
            <a:r>
              <a:rPr lang="el-GR" sz="4000" dirty="0" smtClean="0">
                <a:solidFill>
                  <a:srgbClr val="FF0000"/>
                </a:solidFill>
              </a:rPr>
              <a:t>Κάν-</a:t>
            </a:r>
            <a:r>
              <a:rPr lang="el-GR" sz="4000" b="1" u="sng" dirty="0" smtClean="0">
                <a:solidFill>
                  <a:srgbClr val="FF0000"/>
                </a:solidFill>
              </a:rPr>
              <a:t>εις</a:t>
            </a:r>
            <a:r>
              <a:rPr lang="el-GR" sz="4000" dirty="0" smtClean="0">
                <a:solidFill>
                  <a:prstClr val="black"/>
                </a:solidFill>
              </a:rPr>
              <a:t> ποδήλατο </a:t>
            </a:r>
            <a:br>
              <a:rPr lang="el-GR" sz="4000" dirty="0" smtClean="0">
                <a:solidFill>
                  <a:prstClr val="black"/>
                </a:solidFill>
              </a:rPr>
            </a:br>
            <a:r>
              <a:rPr lang="en-GB" sz="4000" dirty="0">
                <a:solidFill>
                  <a:prstClr val="black"/>
                </a:solidFill>
              </a:rPr>
              <a:t/>
            </a:r>
            <a:br>
              <a:rPr lang="en-GB" sz="4000" dirty="0">
                <a:solidFill>
                  <a:prstClr val="black"/>
                </a:solidFill>
              </a:rPr>
            </a:br>
            <a:r>
              <a:rPr lang="en-GB" sz="4000" dirty="0">
                <a:solidFill>
                  <a:prstClr val="black"/>
                </a:solidFill>
              </a:rPr>
              <a:t>3. </a:t>
            </a:r>
            <a:r>
              <a:rPr lang="en-GB" sz="4000" dirty="0">
                <a:solidFill>
                  <a:srgbClr val="FF0000"/>
                </a:solidFill>
              </a:rPr>
              <a:t>He </a:t>
            </a:r>
            <a:r>
              <a:rPr lang="en-GB" sz="4000" dirty="0" smtClean="0">
                <a:solidFill>
                  <a:srgbClr val="FF0000"/>
                </a:solidFill>
              </a:rPr>
              <a:t>does </a:t>
            </a:r>
            <a:r>
              <a:rPr lang="en-GB" sz="4000" dirty="0" smtClean="0">
                <a:solidFill>
                  <a:prstClr val="black"/>
                </a:solidFill>
              </a:rPr>
              <a:t>karate = </a:t>
            </a:r>
            <a:r>
              <a:rPr lang="el-GR" sz="4000" dirty="0" smtClean="0">
                <a:solidFill>
                  <a:srgbClr val="FF0000"/>
                </a:solidFill>
              </a:rPr>
              <a:t>Κάν-</a:t>
            </a:r>
            <a:r>
              <a:rPr lang="el-GR" sz="4000" b="1" u="sng" dirty="0" smtClean="0">
                <a:solidFill>
                  <a:srgbClr val="FF0000"/>
                </a:solidFill>
              </a:rPr>
              <a:t>ει</a:t>
            </a:r>
            <a:r>
              <a:rPr lang="el-GR" sz="4000" dirty="0" smtClean="0">
                <a:solidFill>
                  <a:prstClr val="black"/>
                </a:solidFill>
              </a:rPr>
              <a:t> καράτε</a:t>
            </a:r>
            <a:r>
              <a:rPr lang="en-GB" sz="4000" dirty="0">
                <a:solidFill>
                  <a:prstClr val="black"/>
                </a:solidFill>
              </a:rPr>
              <a:t/>
            </a:r>
            <a:br>
              <a:rPr lang="en-GB" sz="4000" dirty="0">
                <a:solidFill>
                  <a:prstClr val="black"/>
                </a:solidFill>
              </a:rPr>
            </a:br>
            <a:r>
              <a:rPr lang="en-GB" sz="4000" dirty="0">
                <a:solidFill>
                  <a:prstClr val="black"/>
                </a:solidFill>
              </a:rPr>
              <a:t/>
            </a:r>
            <a:br>
              <a:rPr lang="en-GB" sz="4000" dirty="0">
                <a:solidFill>
                  <a:prstClr val="black"/>
                </a:solidFill>
              </a:rPr>
            </a:br>
            <a:r>
              <a:rPr lang="en-GB" sz="4000" dirty="0">
                <a:solidFill>
                  <a:prstClr val="black"/>
                </a:solidFill>
              </a:rPr>
              <a:t>4. </a:t>
            </a:r>
            <a:r>
              <a:rPr lang="en-GB" sz="4000" dirty="0">
                <a:solidFill>
                  <a:srgbClr val="FF0000"/>
                </a:solidFill>
              </a:rPr>
              <a:t>She </a:t>
            </a:r>
            <a:r>
              <a:rPr lang="en-GB" sz="4000" dirty="0" smtClean="0">
                <a:solidFill>
                  <a:srgbClr val="FF0000"/>
                </a:solidFill>
              </a:rPr>
              <a:t>does</a:t>
            </a:r>
            <a:r>
              <a:rPr lang="en-GB" sz="4000" dirty="0" smtClean="0">
                <a:solidFill>
                  <a:prstClr val="black"/>
                </a:solidFill>
              </a:rPr>
              <a:t> ballet = </a:t>
            </a:r>
            <a:r>
              <a:rPr lang="el-GR" sz="4000" dirty="0" smtClean="0">
                <a:solidFill>
                  <a:srgbClr val="FF0000"/>
                </a:solidFill>
              </a:rPr>
              <a:t>Κάν-</a:t>
            </a:r>
            <a:r>
              <a:rPr lang="el-GR" sz="4000" b="1" u="sng" dirty="0" smtClean="0">
                <a:solidFill>
                  <a:srgbClr val="FF0000"/>
                </a:solidFill>
              </a:rPr>
              <a:t>ει</a:t>
            </a:r>
            <a:r>
              <a:rPr lang="el-GR" sz="4000" dirty="0" smtClean="0">
                <a:solidFill>
                  <a:prstClr val="black"/>
                </a:solidFill>
              </a:rPr>
              <a:t> μπαλέτο </a:t>
            </a:r>
            <a:br>
              <a:rPr lang="el-GR" sz="4000" dirty="0" smtClean="0">
                <a:solidFill>
                  <a:prstClr val="black"/>
                </a:solidFill>
              </a:rPr>
            </a:br>
            <a:r>
              <a:rPr lang="el-GR" sz="4000" dirty="0">
                <a:solidFill>
                  <a:prstClr val="black"/>
                </a:solidFill>
              </a:rPr>
              <a:t/>
            </a:r>
            <a:br>
              <a:rPr lang="el-GR" sz="4000" dirty="0">
                <a:solidFill>
                  <a:prstClr val="black"/>
                </a:solidFill>
              </a:rPr>
            </a:br>
            <a:r>
              <a:rPr lang="el-GR" sz="4000" dirty="0" smtClean="0">
                <a:solidFill>
                  <a:prstClr val="black"/>
                </a:solidFill>
              </a:rPr>
              <a:t>5. </a:t>
            </a:r>
            <a:r>
              <a:rPr lang="en-GB" sz="4000" dirty="0" smtClean="0">
                <a:solidFill>
                  <a:srgbClr val="FF0000"/>
                </a:solidFill>
              </a:rPr>
              <a:t>They do</a:t>
            </a:r>
            <a:r>
              <a:rPr lang="en-GB" sz="4000" dirty="0" smtClean="0">
                <a:solidFill>
                  <a:prstClr val="black"/>
                </a:solidFill>
              </a:rPr>
              <a:t> horse riding = </a:t>
            </a:r>
            <a:r>
              <a:rPr lang="el-GR" sz="4000" dirty="0" smtClean="0">
                <a:solidFill>
                  <a:srgbClr val="FF0000"/>
                </a:solidFill>
              </a:rPr>
              <a:t>Κάν-</a:t>
            </a:r>
            <a:r>
              <a:rPr lang="el-GR" sz="4000" b="1" u="sng" dirty="0" smtClean="0">
                <a:solidFill>
                  <a:srgbClr val="FF0000"/>
                </a:solidFill>
              </a:rPr>
              <a:t>ουν</a:t>
            </a:r>
            <a:r>
              <a:rPr lang="el-GR" sz="4000" dirty="0" smtClean="0">
                <a:solidFill>
                  <a:prstClr val="black"/>
                </a:solidFill>
              </a:rPr>
              <a:t> ιππασία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42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88900"/>
            <a:ext cx="11874500" cy="6603999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Let’s untangle the words! </a:t>
            </a:r>
            <a:br>
              <a:rPr lang="en-GB" u="sng" dirty="0" smtClean="0"/>
            </a:br>
            <a:r>
              <a:rPr lang="en-GB" dirty="0" smtClean="0"/>
              <a:t>1. </a:t>
            </a:r>
            <a:r>
              <a:rPr lang="el-GR" dirty="0" smtClean="0"/>
              <a:t>ωνάκ =                                                      καράτε    Α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2. </a:t>
            </a:r>
            <a:r>
              <a:rPr lang="el-GR" dirty="0"/>
              <a:t>ή</a:t>
            </a:r>
            <a:r>
              <a:rPr lang="el-GR" dirty="0" smtClean="0"/>
              <a:t>δοπτολα =                                              μπαλέτο  Β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3. νστγκμυαιή =                                           ιππασία   </a:t>
            </a:r>
            <a:r>
              <a:rPr lang="en-GB" dirty="0" smtClean="0"/>
              <a:t>C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4. έλαμοτπ  = </a:t>
            </a:r>
            <a:r>
              <a:rPr lang="en-GB" dirty="0" smtClean="0"/>
              <a:t>                                              </a:t>
            </a:r>
            <a:r>
              <a:rPr lang="el-GR" dirty="0" smtClean="0"/>
              <a:t>κάνω       </a:t>
            </a:r>
            <a:r>
              <a:rPr lang="en-GB" dirty="0" smtClean="0"/>
              <a:t>D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GB" dirty="0" smtClean="0"/>
              <a:t> 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5. ρεάκατ = </a:t>
            </a:r>
            <a:r>
              <a:rPr lang="en-GB" dirty="0" smtClean="0"/>
              <a:t>                                                  </a:t>
            </a:r>
            <a:r>
              <a:rPr lang="el-GR" dirty="0" smtClean="0"/>
              <a:t>γυμναστική  Ε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6. αιπαπσί =                                                  ποδήλατο   </a:t>
            </a:r>
            <a:r>
              <a:rPr lang="en-GB" smtClean="0"/>
              <a:t>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065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12192000" cy="6642099"/>
          </a:xfrm>
        </p:spPr>
        <p:txBody>
          <a:bodyPr>
            <a:normAutofit/>
          </a:bodyPr>
          <a:lstStyle/>
          <a:p>
            <a:r>
              <a:rPr lang="el-GR" sz="3600" u="sng" dirty="0" smtClean="0"/>
              <a:t>Τι </a:t>
            </a:r>
            <a:r>
              <a:rPr lang="el-GR" sz="3600" u="sng" dirty="0" smtClean="0">
                <a:solidFill>
                  <a:srgbClr val="7030A0"/>
                </a:solidFill>
              </a:rPr>
              <a:t>άθλημα</a:t>
            </a:r>
            <a:r>
              <a:rPr lang="el-GR" sz="3600" u="sng" dirty="0" smtClean="0"/>
              <a:t> / </a:t>
            </a:r>
            <a:r>
              <a:rPr lang="el-GR" sz="3600" u="sng" dirty="0" smtClean="0">
                <a:solidFill>
                  <a:schemeClr val="accent2">
                    <a:lumMod val="75000"/>
                  </a:schemeClr>
                </a:solidFill>
              </a:rPr>
              <a:t>αθλήματα</a:t>
            </a:r>
            <a:r>
              <a:rPr lang="el-GR" sz="3600" u="sng" dirty="0" smtClean="0"/>
              <a:t> κάν</a:t>
            </a:r>
            <a:r>
              <a:rPr lang="el-GR" sz="3600" u="sng" dirty="0" smtClean="0">
                <a:solidFill>
                  <a:srgbClr val="FF0000"/>
                </a:solidFill>
              </a:rPr>
              <a:t>εις</a:t>
            </a:r>
            <a:r>
              <a:rPr lang="el-GR" sz="3600" u="sng" dirty="0" smtClean="0"/>
              <a:t>;  - </a:t>
            </a:r>
            <a:r>
              <a:rPr lang="en-GB" sz="3600" u="sng" dirty="0" smtClean="0"/>
              <a:t>What </a:t>
            </a:r>
            <a:r>
              <a:rPr lang="en-GB" sz="3600" u="sng" dirty="0" smtClean="0">
                <a:solidFill>
                  <a:srgbClr val="7030A0"/>
                </a:solidFill>
              </a:rPr>
              <a:t>sport</a:t>
            </a:r>
            <a:r>
              <a:rPr lang="en-GB" sz="3600" u="sng" dirty="0" smtClean="0"/>
              <a:t> / </a:t>
            </a:r>
            <a:r>
              <a:rPr lang="en-GB" sz="3600" u="sng" dirty="0" smtClean="0">
                <a:solidFill>
                  <a:schemeClr val="accent2">
                    <a:lumMod val="75000"/>
                  </a:schemeClr>
                </a:solidFill>
              </a:rPr>
              <a:t>sports</a:t>
            </a:r>
            <a:r>
              <a:rPr lang="en-GB" sz="3600" u="sng" dirty="0" smtClean="0"/>
              <a:t> do </a:t>
            </a:r>
            <a:r>
              <a:rPr lang="en-GB" sz="3600" u="sng" dirty="0" smtClean="0">
                <a:solidFill>
                  <a:srgbClr val="FF0000"/>
                </a:solidFill>
              </a:rPr>
              <a:t>you</a:t>
            </a:r>
            <a:r>
              <a:rPr lang="en-GB" sz="3600" u="sng" dirty="0" smtClean="0"/>
              <a:t> do?</a:t>
            </a:r>
            <a:br>
              <a:rPr lang="en-GB" sz="3600" u="sng" dirty="0" smtClean="0"/>
            </a:br>
            <a:r>
              <a:rPr lang="en-GB" sz="3600" u="sng" dirty="0" smtClean="0"/>
              <a:t/>
            </a:r>
            <a:br>
              <a:rPr lang="en-GB" sz="3600" u="sng" dirty="0" smtClean="0"/>
            </a:br>
            <a:r>
              <a:rPr lang="en-GB" sz="3600" u="sng" dirty="0" smtClean="0"/>
              <a:t/>
            </a:r>
            <a:br>
              <a:rPr lang="en-GB" sz="3600" u="sng" dirty="0" smtClean="0"/>
            </a:br>
            <a:r>
              <a:rPr lang="el-GR" sz="3600" u="sng" dirty="0" smtClean="0"/>
              <a:t>                                                                          </a:t>
            </a:r>
            <a:r>
              <a:rPr lang="en-GB" sz="3600" u="sng" dirty="0"/>
              <a:t/>
            </a:r>
            <a:br>
              <a:rPr lang="en-GB" sz="3600" u="sng" dirty="0"/>
            </a:br>
            <a:r>
              <a:rPr lang="en-GB" sz="3600" u="sng" dirty="0" smtClean="0"/>
              <a:t/>
            </a:r>
            <a:br>
              <a:rPr lang="en-GB" sz="3600" u="sng" dirty="0" smtClean="0"/>
            </a:br>
            <a:r>
              <a:rPr lang="en-GB" sz="3600" u="sng" dirty="0"/>
              <a:t/>
            </a:r>
            <a:br>
              <a:rPr lang="en-GB" sz="3600" u="sng" dirty="0"/>
            </a:br>
            <a:r>
              <a:rPr lang="en-GB" sz="3600" u="sng" dirty="0" smtClean="0"/>
              <a:t/>
            </a:r>
            <a:br>
              <a:rPr lang="en-GB" sz="3600" u="sng" dirty="0" smtClean="0"/>
            </a:br>
            <a:r>
              <a:rPr lang="en-GB" sz="3600" u="sng" dirty="0"/>
              <a:t/>
            </a:r>
            <a:br>
              <a:rPr lang="en-GB" sz="3600" u="sng" dirty="0"/>
            </a:br>
            <a:r>
              <a:rPr lang="en-GB" sz="3600" u="sng" dirty="0" smtClean="0"/>
              <a:t/>
            </a:r>
            <a:br>
              <a:rPr lang="en-GB" sz="3600" u="sng" dirty="0" smtClean="0"/>
            </a:br>
            <a:r>
              <a:rPr lang="en-GB" sz="3600" u="sng" dirty="0"/>
              <a:t/>
            </a:r>
            <a:br>
              <a:rPr lang="en-GB" sz="3600" u="sng" dirty="0"/>
            </a:br>
            <a:r>
              <a:rPr lang="en-GB" sz="3600" u="sng" dirty="0" smtClean="0"/>
              <a:t/>
            </a:r>
            <a:br>
              <a:rPr lang="en-GB" sz="3600" u="sng" dirty="0" smtClean="0"/>
            </a:br>
            <a:r>
              <a:rPr lang="en-GB" sz="3600" u="sng" dirty="0"/>
              <a:t/>
            </a:r>
            <a:br>
              <a:rPr lang="en-GB" sz="3600" u="sng" dirty="0"/>
            </a:br>
            <a:endParaRPr lang="en-GB" sz="36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04" y="3175000"/>
            <a:ext cx="3255546" cy="1396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44" y="1100782"/>
            <a:ext cx="1700931" cy="1816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789" y="4873003"/>
            <a:ext cx="2597121" cy="1761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676" y="5181526"/>
            <a:ext cx="2962913" cy="1542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4589" y="984951"/>
            <a:ext cx="2615411" cy="14082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27261" y="2089480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1. Κάνω ιππασία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27261" y="2514374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2. Κάνω ποδήλατο 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96300" y="3021441"/>
            <a:ext cx="283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3. Κάνω μπαλέτο 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6300" y="3528508"/>
            <a:ext cx="324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4. Κάνω γυμναστική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59010" y="4051223"/>
            <a:ext cx="3118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5. Κάνω καράτε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5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3201"/>
            <a:ext cx="11684000" cy="1257299"/>
          </a:xfrm>
        </p:spPr>
        <p:txBody>
          <a:bodyPr/>
          <a:lstStyle/>
          <a:p>
            <a:r>
              <a:rPr lang="el-GR" dirty="0" smtClean="0"/>
              <a:t>Τι κάν</a:t>
            </a:r>
            <a:r>
              <a:rPr lang="el-GR" dirty="0" smtClean="0">
                <a:solidFill>
                  <a:srgbClr val="FF0000"/>
                </a:solidFill>
              </a:rPr>
              <a:t>ει </a:t>
            </a:r>
            <a:r>
              <a:rPr lang="el-GR" dirty="0" smtClean="0"/>
              <a:t>το κορίτσι;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42" y="2519484"/>
            <a:ext cx="6382658" cy="34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4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κάν</a:t>
            </a:r>
            <a:r>
              <a:rPr lang="el-GR" dirty="0" smtClean="0">
                <a:solidFill>
                  <a:srgbClr val="FF0000"/>
                </a:solidFill>
              </a:rPr>
              <a:t>ει </a:t>
            </a:r>
            <a:r>
              <a:rPr lang="el-GR" dirty="0" smtClean="0"/>
              <a:t>το αγόρι;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0" y="2520617"/>
            <a:ext cx="3428565" cy="366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0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κάν</a:t>
            </a:r>
            <a:r>
              <a:rPr lang="el-GR" dirty="0" smtClean="0">
                <a:solidFill>
                  <a:srgbClr val="FF0000"/>
                </a:solidFill>
              </a:rPr>
              <a:t>ουν</a:t>
            </a:r>
            <a:r>
              <a:rPr lang="el-GR" dirty="0" smtClean="0"/>
              <a:t> το αγόρι και το κορίτσι;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1" y="2548051"/>
            <a:ext cx="5426060" cy="368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6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κάν</a:t>
            </a:r>
            <a:r>
              <a:rPr lang="el-GR" dirty="0" smtClean="0">
                <a:solidFill>
                  <a:srgbClr val="FF0000"/>
                </a:solidFill>
              </a:rPr>
              <a:t>ουν</a:t>
            </a:r>
            <a:r>
              <a:rPr lang="el-GR" dirty="0" smtClean="0"/>
              <a:t> τα κορίτσια;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23" y="2730947"/>
            <a:ext cx="7165750" cy="30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17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128</Words>
  <Application>Microsoft Office PowerPoint</Application>
  <PresentationFormat>Widescreen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Μέρος Β: τα αθλήματα        -    Part B: the sports  1. Κάνω γυμναστική  2. Κάνω ποδήλατο  3. Κάνω καράτε  4. Κάνω ιππασία  5. Κάνω μπαλέτο </vt:lpstr>
      <vt:lpstr>Μέρος Β: τα αθλήματα        -    Part B: the sports  1. Κάνω γυμναστική  =   2. Κάνω ποδήλατο  =   3. Κάνω καράτε  =    4. Κάνω ιππασία  =  5. Κάνω μπαλέτο  = </vt:lpstr>
      <vt:lpstr>Κάνω = I do    Κάνεις = you do   Κάνει = he/she does     Κάνουν = they do   1. I do gymnastics = Κάν-ω γυμναστική  2. You do cycling = Κάν-εις ποδήλατο   3. He does karate = Κάν-ει καράτε  4. She does ballet = Κάν-ει μπαλέτο   5. They do horse riding = Κάν-ουν ιππασία</vt:lpstr>
      <vt:lpstr>Let’s untangle the words!  1. ωνάκ =                                                      καράτε    Α  2. ήδοπτολα =                                              μπαλέτο  Β  3. νστγκμυαιή =                                           ιππασία   C  4. έλαμοτπ  =                                               κάνω       D   5. ρεάκατ =                                                   γυμναστική  Ε  6. αιπαπσί =                                                  ποδήλατο   F</vt:lpstr>
      <vt:lpstr>Τι άθλημα / αθλήματα κάνεις;  - What sport / sports do you do?                                                                                      </vt:lpstr>
      <vt:lpstr>Τι κάνει το κορίτσι;</vt:lpstr>
      <vt:lpstr>Τι κάνει το αγόρι;</vt:lpstr>
      <vt:lpstr>Τι κάνουν το αγόρι και το κορίτσι;</vt:lpstr>
      <vt:lpstr>Τι κάνουν τα κορίτσια;</vt:lpstr>
      <vt:lpstr>Τι κάνουν τα παιδιά;</vt:lpstr>
      <vt:lpstr>- Παίζουν μπάλα;       - </vt:lpstr>
      <vt:lpstr>- Παίζουν τέννις;  -</vt:lpstr>
      <vt:lpstr>- Παίζουν μπάσκετ;</vt:lpstr>
      <vt:lpstr>- Παίζουν κρίκετ;</vt:lpstr>
      <vt:lpstr>- Παίζουν μουσική;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Chrysanthos Chrysanthakopoulos</dc:creator>
  <cp:lastModifiedBy>Chrysanthos Chrysanthakopoulos</cp:lastModifiedBy>
  <cp:revision>10</cp:revision>
  <dcterms:created xsi:type="dcterms:W3CDTF">2021-01-26T11:55:51Z</dcterms:created>
  <dcterms:modified xsi:type="dcterms:W3CDTF">2021-01-26T14:14:31Z</dcterms:modified>
</cp:coreProperties>
</file>