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sldIdLst>
    <p:sldId id="279" r:id="rId2"/>
    <p:sldId id="280" r:id="rId3"/>
    <p:sldId id="281" r:id="rId4"/>
    <p:sldId id="256" r:id="rId5"/>
    <p:sldId id="282" r:id="rId6"/>
    <p:sldId id="274" r:id="rId7"/>
    <p:sldId id="261" r:id="rId8"/>
    <p:sldId id="262" r:id="rId9"/>
    <p:sldId id="276" r:id="rId10"/>
    <p:sldId id="277" r:id="rId11"/>
    <p:sldId id="275" r:id="rId12"/>
    <p:sldId id="278" r:id="rId13"/>
    <p:sldId id="273" r:id="rId14"/>
    <p:sldId id="28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60"/>
    <p:restoredTop sz="94665"/>
  </p:normalViewPr>
  <p:slideViewPr>
    <p:cSldViewPr snapToGrid="0" snapToObjects="1">
      <p:cViewPr varScale="1">
        <p:scale>
          <a:sx n="68" d="100"/>
          <a:sy n="68" d="100"/>
        </p:scale>
        <p:origin x="-16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39BA844-3036-D64B-B36E-99EA985AB835}" type="datetimeFigureOut">
              <a:rPr lang="en-US" smtClean="0"/>
              <a:pPr/>
              <a:t>1/5/2021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49C8BCE-544A-1B4A-88D9-07C725AF12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9BA844-3036-D64B-B36E-99EA985AB83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C8BCE-544A-1B4A-88D9-07C725AF12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9BA844-3036-D64B-B36E-99EA985AB83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C8BCE-544A-1B4A-88D9-07C725AF12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39BA844-3036-D64B-B36E-99EA985AB835}" type="datetimeFigureOut">
              <a:rPr lang="en-US" smtClean="0"/>
              <a:pPr/>
              <a:t>1/5/2021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49C8BCE-544A-1B4A-88D9-07C725AF12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39BA844-3036-D64B-B36E-99EA985AB835}" type="datetimeFigureOut">
              <a:rPr lang="en-US" smtClean="0"/>
              <a:pPr/>
              <a:t>1/5/2021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49C8BCE-544A-1B4A-88D9-07C725AF120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39BA844-3036-D64B-B36E-99EA985AB835}" type="datetimeFigureOut">
              <a:rPr lang="en-US" smtClean="0"/>
              <a:pPr/>
              <a:t>1/5/2021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49C8BCE-544A-1B4A-88D9-07C725AF12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39BA844-3036-D64B-B36E-99EA985AB835}"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49C8BCE-544A-1B4A-88D9-07C725AF1202}"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39BA844-3036-D64B-B36E-99EA985AB835}" type="datetimeFigureOut">
              <a:rPr lang="en-US" smtClean="0"/>
              <a:pPr/>
              <a:t>1/5/2021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9C8BCE-544A-1B4A-88D9-07C725AF12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9BA844-3036-D64B-B36E-99EA985AB835}" type="datetimeFigureOut">
              <a:rPr lang="en-US" smtClean="0"/>
              <a:pPr/>
              <a:t>1/5/2021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C8BCE-544A-1B4A-88D9-07C725AF12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39BA844-3036-D64B-B36E-99EA985AB835}" type="datetimeFigureOut">
              <a:rPr lang="en-US" smtClean="0"/>
              <a:pPr/>
              <a:t>1/5/2021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9C8BCE-544A-1B4A-88D9-07C725AF12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39BA844-3036-D64B-B36E-99EA985AB83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49C8BCE-544A-1B4A-88D9-07C725AF1202}"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9BA844-3036-D64B-B36E-99EA985AB835}" type="datetimeFigureOut">
              <a:rPr lang="en-US" smtClean="0"/>
              <a:pPr/>
              <a:t>1/5/2021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49C8BCE-544A-1B4A-88D9-07C725AF1202}"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tif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theschoolrun.com/what-is-a-command" TargetMode="External"/><Relationship Id="rId2" Type="http://schemas.openxmlformats.org/officeDocument/2006/relationships/hyperlink" Target="https://www.theschoolrun.com/what-is-a-statement" TargetMode="External"/><Relationship Id="rId1" Type="http://schemas.openxmlformats.org/officeDocument/2006/relationships/slideLayout" Target="../slideLayouts/slideLayout7.xml"/><Relationship Id="rId5" Type="http://schemas.openxmlformats.org/officeDocument/2006/relationships/hyperlink" Target="https://www.theschoolrun.com/what-is-an-exclamation-sentence" TargetMode="External"/><Relationship Id="rId4" Type="http://schemas.openxmlformats.org/officeDocument/2006/relationships/hyperlink" Target="https://www.theschoolrun.com/what-is-a-ques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879" y="295422"/>
            <a:ext cx="4999125" cy="1754326"/>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Happy New year.</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Santorini.</a:t>
            </a:r>
          </a:p>
        </p:txBody>
      </p:sp>
      <p:pic>
        <p:nvPicPr>
          <p:cNvPr id="13314" name="Picture 2" descr="🥳 Face with Party Horn and Party Hat Emoji"/>
          <p:cNvPicPr>
            <a:picLocks noChangeAspect="1" noChangeArrowheads="1"/>
          </p:cNvPicPr>
          <p:nvPr/>
        </p:nvPicPr>
        <p:blipFill>
          <a:blip r:embed="rId2"/>
          <a:srcRect/>
          <a:stretch>
            <a:fillRect/>
          </a:stretch>
        </p:blipFill>
        <p:spPr bwMode="auto">
          <a:xfrm>
            <a:off x="6372666" y="595313"/>
            <a:ext cx="2489980" cy="1950939"/>
          </a:xfrm>
          <a:prstGeom prst="rect">
            <a:avLst/>
          </a:prstGeom>
          <a:noFill/>
        </p:spPr>
      </p:pic>
      <p:sp>
        <p:nvSpPr>
          <p:cNvPr id="4" name="Rectangle 3"/>
          <p:cNvSpPr/>
          <p:nvPr/>
        </p:nvSpPr>
        <p:spPr>
          <a:xfrm>
            <a:off x="369984" y="2967335"/>
            <a:ext cx="8275279" cy="923330"/>
          </a:xfrm>
          <a:prstGeom prst="rect">
            <a:avLst/>
          </a:prstGeom>
          <a:noFill/>
        </p:spPr>
        <p:txBody>
          <a:bodyPr wrap="non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effectLst/>
              </a:rPr>
              <a:t>Welcome to online learning.</a:t>
            </a:r>
            <a:endParaRPr lang="en-US" sz="5400" b="1" cap="none" spc="0" dirty="0">
              <a:ln w="10541" cmpd="sng">
                <a:solidFill>
                  <a:srgbClr val="7D7D7D">
                    <a:tint val="100000"/>
                    <a:shade val="100000"/>
                    <a:satMod val="110000"/>
                  </a:srgbClr>
                </a:solidFill>
                <a:prstDash val="solid"/>
              </a:ln>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3" y="182881"/>
            <a:ext cx="4939868" cy="1294228"/>
          </a:xfrm>
        </p:spPr>
        <p:txBody>
          <a:bodyPr>
            <a:normAutofit/>
          </a:bodyPr>
          <a:lstStyle/>
          <a:p>
            <a:r>
              <a:rPr lang="en-US" dirty="0">
                <a:solidFill>
                  <a:srgbClr val="00B050"/>
                </a:solidFill>
              </a:rPr>
              <a:t>Statements</a:t>
            </a:r>
          </a:p>
        </p:txBody>
      </p:sp>
      <p:sp>
        <p:nvSpPr>
          <p:cNvPr id="3" name="Content Placeholder 2"/>
          <p:cNvSpPr>
            <a:spLocks noGrp="1"/>
          </p:cNvSpPr>
          <p:nvPr>
            <p:ph idx="1"/>
          </p:nvPr>
        </p:nvSpPr>
        <p:spPr>
          <a:xfrm>
            <a:off x="3038622" y="1069146"/>
            <a:ext cx="5838092" cy="5092504"/>
          </a:xfrm>
        </p:spPr>
        <p:txBody>
          <a:bodyPr>
            <a:normAutofit fontScale="40000" lnSpcReduction="20000"/>
          </a:bodyPr>
          <a:lstStyle/>
          <a:p>
            <a:pPr marL="0" indent="0">
              <a:buNone/>
            </a:pPr>
            <a:r>
              <a:rPr lang="en-US" sz="5000" b="1" dirty="0" smtClean="0"/>
              <a:t>You can also  add extra information to extend the statement : This is called a compound sentence.</a:t>
            </a:r>
            <a:endParaRPr lang="en-US" sz="5000" b="1" dirty="0"/>
          </a:p>
          <a:p>
            <a:pPr marL="0" indent="0">
              <a:buNone/>
            </a:pPr>
            <a:endParaRPr lang="en-US" sz="2100" dirty="0"/>
          </a:p>
          <a:p>
            <a:pPr marL="0" indent="0">
              <a:buNone/>
            </a:pPr>
            <a:r>
              <a:rPr lang="en-US" sz="6000" i="1" dirty="0">
                <a:solidFill>
                  <a:srgbClr val="FF0000"/>
                </a:solidFill>
              </a:rPr>
              <a:t>M</a:t>
            </a:r>
            <a:r>
              <a:rPr lang="en-US" sz="6000" i="1" dirty="0"/>
              <a:t>y name is </a:t>
            </a:r>
            <a:r>
              <a:rPr lang="en-US" sz="6000" i="1" dirty="0" smtClean="0"/>
              <a:t>Gretel</a:t>
            </a:r>
            <a:r>
              <a:rPr lang="en-US" sz="6000" i="1" dirty="0" smtClean="0">
                <a:solidFill>
                  <a:srgbClr val="FF0000"/>
                </a:solidFill>
              </a:rPr>
              <a:t> and</a:t>
            </a:r>
            <a:r>
              <a:rPr lang="en-US" sz="6000" i="1" dirty="0" smtClean="0">
                <a:solidFill>
                  <a:srgbClr val="00B050"/>
                </a:solidFill>
              </a:rPr>
              <a:t> I have a brother called Hansel</a:t>
            </a:r>
            <a:r>
              <a:rPr lang="en-US" sz="6000" i="1" dirty="0" smtClean="0">
                <a:solidFill>
                  <a:srgbClr val="FF0000"/>
                </a:solidFill>
              </a:rPr>
              <a:t>.</a:t>
            </a:r>
          </a:p>
          <a:p>
            <a:pPr marL="0" indent="0">
              <a:buNone/>
            </a:pPr>
            <a:endParaRPr lang="en-US" sz="4000" i="1" dirty="0"/>
          </a:p>
          <a:p>
            <a:pPr marL="0" indent="0">
              <a:buNone/>
            </a:pPr>
            <a:r>
              <a:rPr lang="en-US" sz="6000" i="1" dirty="0">
                <a:solidFill>
                  <a:srgbClr val="FF0000"/>
                </a:solidFill>
              </a:rPr>
              <a:t>I </a:t>
            </a:r>
            <a:r>
              <a:rPr lang="en-US" sz="6000" i="1" dirty="0"/>
              <a:t>thought the house looked </a:t>
            </a:r>
            <a:r>
              <a:rPr lang="en-US" sz="6000" i="1" dirty="0" smtClean="0"/>
              <a:t>delicious </a:t>
            </a:r>
            <a:r>
              <a:rPr lang="en-US" sz="6000" i="1" dirty="0" smtClean="0">
                <a:solidFill>
                  <a:srgbClr val="FF0000"/>
                </a:solidFill>
              </a:rPr>
              <a:t>because</a:t>
            </a:r>
            <a:r>
              <a:rPr lang="en-US" sz="6000" i="1" dirty="0" smtClean="0">
                <a:solidFill>
                  <a:srgbClr val="00B050"/>
                </a:solidFill>
              </a:rPr>
              <a:t> it had lots of colourful candy </a:t>
            </a:r>
            <a:r>
              <a:rPr lang="en-US" sz="6000" i="1" dirty="0" smtClean="0">
                <a:solidFill>
                  <a:srgbClr val="FF0000"/>
                </a:solidFill>
              </a:rPr>
              <a:t>.</a:t>
            </a:r>
          </a:p>
          <a:p>
            <a:pPr marL="0" indent="0">
              <a:buNone/>
            </a:pPr>
            <a:endParaRPr lang="en-US" sz="4000" i="1" dirty="0" smtClean="0"/>
          </a:p>
          <a:p>
            <a:pPr marL="0" indent="0">
              <a:buNone/>
            </a:pPr>
            <a:endParaRPr lang="en-US" sz="4000" i="1" dirty="0"/>
          </a:p>
          <a:p>
            <a:pPr marL="0" indent="0">
              <a:buNone/>
            </a:pPr>
            <a:r>
              <a:rPr lang="en-US" sz="6000" i="1" dirty="0">
                <a:solidFill>
                  <a:srgbClr val="FF0000"/>
                </a:solidFill>
              </a:rPr>
              <a:t>W</a:t>
            </a:r>
            <a:r>
              <a:rPr lang="en-US" sz="6000" i="1" dirty="0"/>
              <a:t>e felt </a:t>
            </a:r>
            <a:r>
              <a:rPr lang="en-US" sz="6000" i="1" dirty="0" smtClean="0"/>
              <a:t>hungry </a:t>
            </a:r>
            <a:r>
              <a:rPr lang="en-US" sz="6000" i="1" dirty="0" smtClean="0">
                <a:solidFill>
                  <a:srgbClr val="FF0000"/>
                </a:solidFill>
              </a:rPr>
              <a:t>so</a:t>
            </a:r>
            <a:r>
              <a:rPr lang="en-US" sz="6000" i="1" dirty="0" smtClean="0">
                <a:solidFill>
                  <a:srgbClr val="00B050"/>
                </a:solidFill>
              </a:rPr>
              <a:t> we decided to take a bite out of the candy house</a:t>
            </a:r>
            <a:r>
              <a:rPr lang="en-US" sz="6000" i="1" dirty="0" smtClean="0">
                <a:solidFill>
                  <a:srgbClr val="FF0000"/>
                </a:solidFill>
              </a:rPr>
              <a:t>.</a:t>
            </a:r>
          </a:p>
          <a:p>
            <a:pPr marL="0" indent="0">
              <a:buNone/>
            </a:pPr>
            <a:endParaRPr lang="en-US" sz="4100" i="1" dirty="0" smtClean="0">
              <a:solidFill>
                <a:srgbClr val="FF0000"/>
              </a:solidFill>
            </a:endParaRPr>
          </a:p>
          <a:p>
            <a:pPr marL="0" indent="0">
              <a:buNone/>
            </a:pPr>
            <a:endParaRPr lang="en-US" sz="4100" i="1" dirty="0" smtClean="0">
              <a:solidFill>
                <a:srgbClr val="FF0000"/>
              </a:solidFill>
            </a:endParaRPr>
          </a:p>
          <a:p>
            <a:pPr marL="0" indent="0">
              <a:buNone/>
            </a:pPr>
            <a:r>
              <a:rPr lang="en-US" sz="4100" i="1" dirty="0" smtClean="0">
                <a:solidFill>
                  <a:srgbClr val="FF0000"/>
                </a:solidFill>
              </a:rPr>
              <a:t>Connectives join up two simple sentences to make a compound sentence.</a:t>
            </a:r>
            <a:endParaRPr lang="en-US" sz="4100" i="1" dirty="0">
              <a:solidFill>
                <a:srgbClr val="FF0000"/>
              </a:solidFill>
            </a:endParaRPr>
          </a:p>
        </p:txBody>
      </p:sp>
      <p:pic>
        <p:nvPicPr>
          <p:cNvPr id="5" name="Picture 4" descr="A picture containing indoor, sitting, floor&#10;&#10;Description automatically generated">
            <a:extLst>
              <a:ext uri="{FF2B5EF4-FFF2-40B4-BE49-F238E27FC236}">
                <a16:creationId xmlns:a16="http://schemas.microsoft.com/office/drawing/2014/main" xmlns="" id="{D10B8AFF-AA17-7E4D-A992-F500C09D2378}"/>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rot="5400000">
            <a:off x="-1909689" y="1909689"/>
            <a:ext cx="6858000" cy="3038621"/>
          </a:xfrm>
          <a:prstGeom prst="rect">
            <a:avLst/>
          </a:prstGeom>
          <a:effectLst/>
        </p:spPr>
      </p:pic>
    </p:spTree>
    <p:extLst>
      <p:ext uri="{BB962C8B-B14F-4D97-AF65-F5344CB8AC3E}">
        <p14:creationId xmlns:p14="http://schemas.microsoft.com/office/powerpoint/2010/main" xmlns="" val="38780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4809"/>
          </a:xfrm>
        </p:spPr>
        <p:txBody>
          <a:bodyPr/>
          <a:lstStyle/>
          <a:p>
            <a:r>
              <a:rPr lang="en-US" dirty="0" smtClean="0">
                <a:solidFill>
                  <a:srgbClr val="008000"/>
                </a:solidFill>
              </a:rPr>
              <a:t>Statements: Now your turn.</a:t>
            </a:r>
            <a:endParaRPr lang="en-US" dirty="0">
              <a:solidFill>
                <a:srgbClr val="008000"/>
              </a:solidFill>
            </a:endParaRPr>
          </a:p>
        </p:txBody>
      </p:sp>
      <p:sp>
        <p:nvSpPr>
          <p:cNvPr id="3" name="Content Placeholder 2"/>
          <p:cNvSpPr>
            <a:spLocks noGrp="1"/>
          </p:cNvSpPr>
          <p:nvPr>
            <p:ph idx="1"/>
          </p:nvPr>
        </p:nvSpPr>
        <p:spPr>
          <a:xfrm>
            <a:off x="116058" y="1041009"/>
            <a:ext cx="9027941" cy="5565564"/>
          </a:xfrm>
        </p:spPr>
        <p:txBody>
          <a:bodyPr>
            <a:normAutofit fontScale="70000" lnSpcReduction="20000"/>
          </a:bodyPr>
          <a:lstStyle/>
          <a:p>
            <a:pPr marL="0" indent="0">
              <a:lnSpc>
                <a:spcPct val="150000"/>
              </a:lnSpc>
              <a:buNone/>
            </a:pPr>
            <a:r>
              <a:rPr lang="en-US" dirty="0" smtClean="0">
                <a:latin typeface="Antique Olive" pitchFamily="34" charset="0"/>
              </a:rPr>
              <a:t>Write your own</a:t>
            </a:r>
            <a:r>
              <a:rPr lang="en-US" dirty="0" smtClean="0">
                <a:solidFill>
                  <a:srgbClr val="008000"/>
                </a:solidFill>
                <a:latin typeface="Antique Olive" pitchFamily="34" charset="0"/>
              </a:rPr>
              <a:t> </a:t>
            </a:r>
            <a:r>
              <a:rPr lang="en-US" dirty="0">
                <a:solidFill>
                  <a:srgbClr val="008000"/>
                </a:solidFill>
                <a:latin typeface="Antique Olive" pitchFamily="34" charset="0"/>
              </a:rPr>
              <a:t>statements </a:t>
            </a:r>
            <a:r>
              <a:rPr lang="en-US" dirty="0">
                <a:latin typeface="Antique Olive" pitchFamily="34" charset="0"/>
              </a:rPr>
              <a:t>begin with a </a:t>
            </a:r>
            <a:r>
              <a:rPr lang="en-US" dirty="0">
                <a:solidFill>
                  <a:srgbClr val="FF0000"/>
                </a:solidFill>
                <a:latin typeface="Antique Olive" pitchFamily="34" charset="0"/>
              </a:rPr>
              <a:t>capital </a:t>
            </a:r>
            <a:r>
              <a:rPr lang="en-US" dirty="0" smtClean="0">
                <a:solidFill>
                  <a:srgbClr val="FF0000"/>
                </a:solidFill>
                <a:latin typeface="Antique Olive" pitchFamily="34" charset="0"/>
              </a:rPr>
              <a:t>letter </a:t>
            </a:r>
            <a:r>
              <a:rPr lang="en-US" dirty="0" smtClean="0">
                <a:latin typeface="Antique Olive" pitchFamily="34" charset="0"/>
              </a:rPr>
              <a:t>and ending with </a:t>
            </a:r>
            <a:r>
              <a:rPr lang="en-US" dirty="0" smtClean="0">
                <a:solidFill>
                  <a:srgbClr val="FF0000"/>
                </a:solidFill>
                <a:latin typeface="Antique Olive" pitchFamily="34" charset="0"/>
              </a:rPr>
              <a:t>a full stop</a:t>
            </a:r>
            <a:r>
              <a:rPr lang="en-US" dirty="0" smtClean="0">
                <a:latin typeface="Antique Olive" pitchFamily="34" charset="0"/>
              </a:rPr>
              <a:t>.</a:t>
            </a:r>
          </a:p>
          <a:p>
            <a:pPr marL="0" indent="0">
              <a:lnSpc>
                <a:spcPct val="150000"/>
              </a:lnSpc>
              <a:buNone/>
            </a:pPr>
            <a:r>
              <a:rPr lang="en-US" sz="4200" b="1" i="1" dirty="0" smtClean="0">
                <a:latin typeface="Antique Olive" pitchFamily="34" charset="0"/>
              </a:rPr>
              <a:t>Write </a:t>
            </a:r>
            <a:r>
              <a:rPr lang="en-US" sz="4200" b="1" i="1" u="sng" dirty="0" smtClean="0">
                <a:latin typeface="Antique Olive" pitchFamily="34" charset="0"/>
              </a:rPr>
              <a:t>three </a:t>
            </a:r>
            <a:r>
              <a:rPr lang="en-US" sz="4200" b="1" i="1" dirty="0" smtClean="0">
                <a:latin typeface="Antique Olive" pitchFamily="34" charset="0"/>
              </a:rPr>
              <a:t>simple sentences</a:t>
            </a:r>
            <a:r>
              <a:rPr lang="en-US" sz="5800" b="1" i="1" dirty="0" smtClean="0">
                <a:latin typeface="Antique Olive" pitchFamily="34" charset="0"/>
              </a:rPr>
              <a:t>.</a:t>
            </a:r>
          </a:p>
          <a:p>
            <a:pPr marL="0" indent="0">
              <a:lnSpc>
                <a:spcPct val="150000"/>
              </a:lnSpc>
              <a:buNone/>
            </a:pPr>
            <a:r>
              <a:rPr lang="en-US" i="1" dirty="0" smtClean="0">
                <a:latin typeface="Antique Olive" pitchFamily="34" charset="0"/>
              </a:rPr>
              <a:t>              </a:t>
            </a:r>
            <a:endParaRPr lang="en-US" i="1" dirty="0" smtClean="0">
              <a:latin typeface="Antique Olive" pitchFamily="34" charset="0"/>
            </a:endParaRPr>
          </a:p>
          <a:p>
            <a:pPr marL="0" indent="0">
              <a:lnSpc>
                <a:spcPct val="150000"/>
              </a:lnSpc>
              <a:buNone/>
            </a:pPr>
            <a:r>
              <a:rPr lang="en-US" i="1" dirty="0" smtClean="0">
                <a:latin typeface="Antique Olive" pitchFamily="34" charset="0"/>
              </a:rPr>
              <a:t> </a:t>
            </a:r>
            <a:r>
              <a:rPr lang="en-US" i="1" dirty="0" smtClean="0">
                <a:latin typeface="Antique Olive" pitchFamily="34" charset="0"/>
              </a:rPr>
              <a:t>            </a:t>
            </a:r>
            <a:r>
              <a:rPr lang="en-US" i="1" dirty="0" smtClean="0">
                <a:latin typeface="Antique Olive" pitchFamily="34" charset="0"/>
              </a:rPr>
              <a:t> </a:t>
            </a:r>
            <a:r>
              <a:rPr lang="en-US" sz="5100" i="1" dirty="0" smtClean="0">
                <a:latin typeface="Antique Olive" pitchFamily="34" charset="0"/>
              </a:rPr>
              <a:t>Extension: Try to write </a:t>
            </a:r>
            <a:r>
              <a:rPr lang="en-US" sz="5100" i="1" dirty="0" smtClean="0">
                <a:latin typeface="Antique Olive" pitchFamily="34" charset="0"/>
              </a:rPr>
              <a:t>at least two </a:t>
            </a:r>
            <a:r>
              <a:rPr lang="en-US" sz="5100" i="1" dirty="0" smtClean="0">
                <a:latin typeface="Antique Olive" pitchFamily="34" charset="0"/>
              </a:rPr>
              <a:t>compound sentences</a:t>
            </a:r>
            <a:r>
              <a:rPr lang="en-US" i="1" dirty="0" smtClean="0">
                <a:latin typeface="Antique Olive" pitchFamily="34" charset="0"/>
              </a:rPr>
              <a:t>. </a:t>
            </a:r>
          </a:p>
          <a:p>
            <a:pPr marL="0" indent="0">
              <a:lnSpc>
                <a:spcPct val="150000"/>
              </a:lnSpc>
              <a:buNone/>
            </a:pPr>
            <a:r>
              <a:rPr lang="en-US" i="1" dirty="0" smtClean="0">
                <a:latin typeface="Antique Olive" pitchFamily="34" charset="0"/>
              </a:rPr>
              <a:t>Use the  connectives words:  </a:t>
            </a:r>
            <a:r>
              <a:rPr lang="en-US" sz="5100" b="1" i="1" dirty="0" smtClean="0">
                <a:solidFill>
                  <a:srgbClr val="00B050"/>
                </a:solidFill>
                <a:latin typeface="Antique Olive" pitchFamily="34" charset="0"/>
              </a:rPr>
              <a:t>and , because, so, but</a:t>
            </a:r>
            <a:endParaRPr lang="en-US" b="1" i="1" dirty="0">
              <a:solidFill>
                <a:srgbClr val="00B050"/>
              </a:solidFill>
              <a:latin typeface="Antique Olive" pitchFamily="34" charset="0"/>
            </a:endParaRPr>
          </a:p>
        </p:txBody>
      </p:sp>
      <p:pic>
        <p:nvPicPr>
          <p:cNvPr id="4" name="Picture 3">
            <a:extLst>
              <a:ext uri="{FF2B5EF4-FFF2-40B4-BE49-F238E27FC236}">
                <a16:creationId xmlns:a16="http://schemas.microsoft.com/office/drawing/2014/main" xmlns="" id="{76B02E37-EAE4-5F43-B9E1-2CEEA4CDBA0E}"/>
              </a:ext>
            </a:extLst>
          </p:cNvPr>
          <p:cNvPicPr>
            <a:picLocks noChangeAspect="1"/>
          </p:cNvPicPr>
          <p:nvPr/>
        </p:nvPicPr>
        <p:blipFill>
          <a:blip r:embed="rId2"/>
          <a:stretch>
            <a:fillRect/>
          </a:stretch>
        </p:blipFill>
        <p:spPr>
          <a:xfrm>
            <a:off x="6590714" y="5669279"/>
            <a:ext cx="1347681" cy="937293"/>
          </a:xfrm>
          <a:prstGeom prst="rect">
            <a:avLst/>
          </a:prstGeom>
        </p:spPr>
      </p:pic>
      <p:pic>
        <p:nvPicPr>
          <p:cNvPr id="6" name="Picture 2" descr="POLL | 🤔 or ⏳ for Thinking? - Cake"/>
          <p:cNvPicPr>
            <a:picLocks noChangeAspect="1" noChangeArrowheads="1"/>
          </p:cNvPicPr>
          <p:nvPr/>
        </p:nvPicPr>
        <p:blipFill>
          <a:blip r:embed="rId3"/>
          <a:srcRect/>
          <a:stretch>
            <a:fillRect/>
          </a:stretch>
        </p:blipFill>
        <p:spPr bwMode="auto">
          <a:xfrm>
            <a:off x="116060" y="3093538"/>
            <a:ext cx="1023424" cy="985641"/>
          </a:xfrm>
          <a:prstGeom prst="rect">
            <a:avLst/>
          </a:prstGeom>
          <a:noFill/>
        </p:spPr>
      </p:pic>
      <p:pic>
        <p:nvPicPr>
          <p:cNvPr id="4099" name="Picture 3"/>
          <p:cNvPicPr>
            <a:picLocks noChangeAspect="1" noChangeArrowheads="1"/>
          </p:cNvPicPr>
          <p:nvPr/>
        </p:nvPicPr>
        <p:blipFill>
          <a:blip r:embed="rId4"/>
          <a:srcRect/>
          <a:stretch>
            <a:fillRect/>
          </a:stretch>
        </p:blipFill>
        <p:spPr bwMode="auto">
          <a:xfrm>
            <a:off x="6780628" y="1603717"/>
            <a:ext cx="2183861" cy="1716259"/>
          </a:xfrm>
          <a:prstGeom prst="rect">
            <a:avLst/>
          </a:prstGeom>
          <a:noFill/>
          <a:ln w="9525">
            <a:noFill/>
            <a:miter lim="800000"/>
            <a:headEnd/>
            <a:tailEnd/>
          </a:ln>
          <a:effectLst/>
        </p:spPr>
      </p:pic>
    </p:spTree>
    <p:extLst>
      <p:ext uri="{BB962C8B-B14F-4D97-AF65-F5344CB8AC3E}">
        <p14:creationId xmlns:p14="http://schemas.microsoft.com/office/powerpoint/2010/main" xmlns="" val="23682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4809"/>
          </a:xfrm>
        </p:spPr>
        <p:txBody>
          <a:bodyPr/>
          <a:lstStyle/>
          <a:p>
            <a:r>
              <a:rPr lang="en-US" dirty="0" smtClean="0">
                <a:solidFill>
                  <a:srgbClr val="008000"/>
                </a:solidFill>
              </a:rPr>
              <a:t>Plenary</a:t>
            </a:r>
            <a:endParaRPr lang="en-US" dirty="0">
              <a:solidFill>
                <a:srgbClr val="008000"/>
              </a:solidFill>
            </a:endParaRPr>
          </a:p>
        </p:txBody>
      </p:sp>
      <p:sp>
        <p:nvSpPr>
          <p:cNvPr id="3" name="Content Placeholder 2"/>
          <p:cNvSpPr>
            <a:spLocks noGrp="1"/>
          </p:cNvSpPr>
          <p:nvPr>
            <p:ph idx="1"/>
          </p:nvPr>
        </p:nvSpPr>
        <p:spPr>
          <a:xfrm>
            <a:off x="116059" y="1041009"/>
            <a:ext cx="8570742" cy="2574388"/>
          </a:xfrm>
        </p:spPr>
        <p:txBody>
          <a:bodyPr>
            <a:normAutofit/>
          </a:bodyPr>
          <a:lstStyle/>
          <a:p>
            <a:r>
              <a:rPr lang="en-US" u="sng" dirty="0" smtClean="0"/>
              <a:t>Lets have a few Volunteers: </a:t>
            </a:r>
          </a:p>
          <a:p>
            <a:r>
              <a:rPr lang="en-US" i="1" dirty="0" smtClean="0"/>
              <a:t>Now read your statement and use a normal speaking voice.</a:t>
            </a:r>
            <a:endParaRPr lang="en-GB" dirty="0" smtClean="0"/>
          </a:p>
          <a:p>
            <a:pPr marL="0" indent="0">
              <a:lnSpc>
                <a:spcPct val="150000"/>
              </a:lnSpc>
              <a:buNone/>
            </a:pPr>
            <a:endParaRPr lang="en-US" i="1" dirty="0" smtClean="0"/>
          </a:p>
        </p:txBody>
      </p:sp>
      <p:pic>
        <p:nvPicPr>
          <p:cNvPr id="4" name="Picture 3">
            <a:extLst>
              <a:ext uri="{FF2B5EF4-FFF2-40B4-BE49-F238E27FC236}">
                <a16:creationId xmlns:a16="http://schemas.microsoft.com/office/drawing/2014/main" xmlns="" id="{76B02E37-EAE4-5F43-B9E1-2CEEA4CDBA0E}"/>
              </a:ext>
            </a:extLst>
          </p:cNvPr>
          <p:cNvPicPr>
            <a:picLocks noChangeAspect="1"/>
          </p:cNvPicPr>
          <p:nvPr/>
        </p:nvPicPr>
        <p:blipFill>
          <a:blip r:embed="rId2"/>
          <a:stretch>
            <a:fillRect/>
          </a:stretch>
        </p:blipFill>
        <p:spPr>
          <a:xfrm>
            <a:off x="6590714" y="5148775"/>
            <a:ext cx="2096086" cy="1457798"/>
          </a:xfrm>
          <a:prstGeom prst="rect">
            <a:avLst/>
          </a:prstGeom>
        </p:spPr>
      </p:pic>
      <p:pic>
        <p:nvPicPr>
          <p:cNvPr id="6" name="Picture 2" descr="POLL | 🤔 or ⏳ for Thinking? - Cake"/>
          <p:cNvPicPr>
            <a:picLocks noChangeAspect="1" noChangeArrowheads="1"/>
          </p:cNvPicPr>
          <p:nvPr/>
        </p:nvPicPr>
        <p:blipFill>
          <a:blip r:embed="rId3"/>
          <a:srcRect/>
          <a:stretch>
            <a:fillRect/>
          </a:stretch>
        </p:blipFill>
        <p:spPr bwMode="auto">
          <a:xfrm>
            <a:off x="457200" y="3142957"/>
            <a:ext cx="1638885" cy="1640058"/>
          </a:xfrm>
          <a:prstGeom prst="rect">
            <a:avLst/>
          </a:prstGeom>
          <a:noFill/>
        </p:spPr>
      </p:pic>
      <p:sp>
        <p:nvSpPr>
          <p:cNvPr id="7" name="Rectangle 6"/>
          <p:cNvSpPr/>
          <p:nvPr/>
        </p:nvSpPr>
        <p:spPr>
          <a:xfrm>
            <a:off x="457200" y="5627077"/>
            <a:ext cx="4572000" cy="457048"/>
          </a:xfrm>
          <a:prstGeom prst="rect">
            <a:avLst/>
          </a:prstGeom>
        </p:spPr>
        <p:txBody>
          <a:bodyPr>
            <a:spAutoFit/>
          </a:bodyPr>
          <a:lstStyle/>
          <a:p>
            <a:pPr>
              <a:lnSpc>
                <a:spcPct val="150000"/>
              </a:lnSpc>
            </a:pPr>
            <a:r>
              <a:rPr lang="en-US" i="1" dirty="0" smtClean="0"/>
              <a:t>.</a:t>
            </a:r>
          </a:p>
        </p:txBody>
      </p:sp>
      <p:sp>
        <p:nvSpPr>
          <p:cNvPr id="8" name="TextBox 7"/>
          <p:cNvSpPr txBox="1"/>
          <p:nvPr/>
        </p:nvSpPr>
        <p:spPr>
          <a:xfrm>
            <a:off x="2096085" y="3142957"/>
            <a:ext cx="6808763" cy="2062103"/>
          </a:xfrm>
          <a:prstGeom prst="rect">
            <a:avLst/>
          </a:prstGeom>
          <a:noFill/>
        </p:spPr>
        <p:txBody>
          <a:bodyPr wrap="square" rtlCol="0">
            <a:spAutoFit/>
          </a:bodyPr>
          <a:lstStyle/>
          <a:p>
            <a:r>
              <a:rPr lang="en-GB" sz="3200" dirty="0" smtClean="0"/>
              <a:t>What have you learnt today?</a:t>
            </a:r>
          </a:p>
          <a:p>
            <a:endParaRPr lang="en-GB" sz="3200" dirty="0" smtClean="0"/>
          </a:p>
          <a:p>
            <a:r>
              <a:rPr lang="en-GB" sz="3200" dirty="0" smtClean="0"/>
              <a:t> What skills do you need to remember when writing a statement? </a:t>
            </a:r>
            <a:endParaRPr lang="en-GB" sz="3200" dirty="0"/>
          </a:p>
        </p:txBody>
      </p:sp>
    </p:spTree>
    <p:extLst>
      <p:ext uri="{BB962C8B-B14F-4D97-AF65-F5344CB8AC3E}">
        <p14:creationId xmlns:p14="http://schemas.microsoft.com/office/powerpoint/2010/main" xmlns="" val="23682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385" y="350616"/>
            <a:ext cx="7695027" cy="1323439"/>
          </a:xfrm>
          <a:prstGeom prst="rect">
            <a:avLst/>
          </a:prstGeom>
          <a:noFill/>
        </p:spPr>
        <p:txBody>
          <a:bodyPr wrap="square" rtlCol="0">
            <a:spAutoFit/>
          </a:bodyPr>
          <a:lstStyle/>
          <a:p>
            <a:r>
              <a:rPr lang="en-GB" sz="4000" dirty="0" smtClean="0"/>
              <a:t>What did you notice about the compound sentence?</a:t>
            </a:r>
            <a:endParaRPr lang="en-GB" sz="4000" dirty="0"/>
          </a:p>
        </p:txBody>
      </p:sp>
      <p:sp>
        <p:nvSpPr>
          <p:cNvPr id="5" name="Rectangle 4"/>
          <p:cNvSpPr/>
          <p:nvPr/>
        </p:nvSpPr>
        <p:spPr>
          <a:xfrm>
            <a:off x="478302" y="1674055"/>
            <a:ext cx="8187396" cy="1938992"/>
          </a:xfrm>
          <a:prstGeom prst="rect">
            <a:avLst/>
          </a:prstGeom>
        </p:spPr>
        <p:txBody>
          <a:bodyPr wrap="square">
            <a:spAutoFit/>
          </a:bodyPr>
          <a:lstStyle/>
          <a:p>
            <a:r>
              <a:rPr lang="en-US" sz="4000" i="1" dirty="0" smtClean="0">
                <a:solidFill>
                  <a:srgbClr val="FF0000"/>
                </a:solidFill>
              </a:rPr>
              <a:t>I </a:t>
            </a:r>
            <a:r>
              <a:rPr lang="en-US" sz="4000" i="1" dirty="0" smtClean="0"/>
              <a:t>thought the house looked delicious </a:t>
            </a:r>
            <a:r>
              <a:rPr lang="en-US" sz="4000" i="1" u="sng" dirty="0" smtClean="0">
                <a:solidFill>
                  <a:srgbClr val="FF0000"/>
                </a:solidFill>
              </a:rPr>
              <a:t>because</a:t>
            </a:r>
            <a:r>
              <a:rPr lang="en-US" sz="4000" i="1" u="sng" dirty="0" smtClean="0">
                <a:solidFill>
                  <a:srgbClr val="00B050"/>
                </a:solidFill>
              </a:rPr>
              <a:t> </a:t>
            </a:r>
            <a:r>
              <a:rPr lang="en-US" sz="4000" i="1" dirty="0" smtClean="0">
                <a:solidFill>
                  <a:srgbClr val="00B050"/>
                </a:solidFill>
              </a:rPr>
              <a:t>it had lots of colourful candy </a:t>
            </a:r>
            <a:r>
              <a:rPr lang="en-US" sz="4000" i="1" dirty="0" smtClean="0">
                <a:solidFill>
                  <a:srgbClr val="FF0000"/>
                </a:solidFill>
              </a:rPr>
              <a:t>.</a:t>
            </a:r>
            <a:endParaRPr lang="en-US" sz="4000" i="1" dirty="0" smtClean="0">
              <a:solidFill>
                <a:srgbClr val="FF0000"/>
              </a:solidFill>
            </a:endParaRPr>
          </a:p>
        </p:txBody>
      </p:sp>
      <p:sp>
        <p:nvSpPr>
          <p:cNvPr id="6" name="Rectangle 5"/>
          <p:cNvSpPr/>
          <p:nvPr/>
        </p:nvSpPr>
        <p:spPr>
          <a:xfrm>
            <a:off x="478302" y="3613047"/>
            <a:ext cx="7492436" cy="769441"/>
          </a:xfrm>
          <a:prstGeom prst="rect">
            <a:avLst/>
          </a:prstGeom>
        </p:spPr>
        <p:txBody>
          <a:bodyPr wrap="none">
            <a:spAutoFit/>
          </a:bodyPr>
          <a:lstStyle/>
          <a:p>
            <a:r>
              <a:rPr lang="en-US" sz="3600" i="1" dirty="0" smtClean="0">
                <a:solidFill>
                  <a:srgbClr val="FF0000"/>
                </a:solidFill>
              </a:rPr>
              <a:t>I </a:t>
            </a:r>
            <a:r>
              <a:rPr lang="en-US" sz="3600" i="1" dirty="0" smtClean="0"/>
              <a:t>thought the house looked </a:t>
            </a:r>
            <a:r>
              <a:rPr lang="en-US" sz="3600" i="1" dirty="0" smtClean="0"/>
              <a:t>delicious</a:t>
            </a:r>
            <a:r>
              <a:rPr lang="en-US" sz="4400" i="1" dirty="0" smtClean="0">
                <a:solidFill>
                  <a:srgbClr val="FF0000"/>
                </a:solidFill>
              </a:rPr>
              <a:t>.</a:t>
            </a:r>
            <a:r>
              <a:rPr lang="en-US" sz="3600" i="1" dirty="0" smtClean="0">
                <a:solidFill>
                  <a:srgbClr val="FF0000"/>
                </a:solidFill>
              </a:rPr>
              <a:t> </a:t>
            </a:r>
            <a:endParaRPr lang="en-GB" sz="3600" dirty="0">
              <a:solidFill>
                <a:srgbClr val="FF0000"/>
              </a:solidFill>
            </a:endParaRPr>
          </a:p>
        </p:txBody>
      </p:sp>
      <p:sp>
        <p:nvSpPr>
          <p:cNvPr id="7" name="Rectangle 6"/>
          <p:cNvSpPr/>
          <p:nvPr/>
        </p:nvSpPr>
        <p:spPr>
          <a:xfrm>
            <a:off x="478302" y="4259378"/>
            <a:ext cx="7868051" cy="830997"/>
          </a:xfrm>
          <a:prstGeom prst="rect">
            <a:avLst/>
          </a:prstGeom>
        </p:spPr>
        <p:txBody>
          <a:bodyPr wrap="none">
            <a:spAutoFit/>
          </a:bodyPr>
          <a:lstStyle/>
          <a:p>
            <a:r>
              <a:rPr lang="en-US" sz="4800" i="1" dirty="0" smtClean="0">
                <a:solidFill>
                  <a:srgbClr val="FF0000"/>
                </a:solidFill>
              </a:rPr>
              <a:t>I</a:t>
            </a:r>
            <a:r>
              <a:rPr lang="en-US" sz="4800" i="1" dirty="0" smtClean="0">
                <a:solidFill>
                  <a:srgbClr val="00B050"/>
                </a:solidFill>
              </a:rPr>
              <a:t>t </a:t>
            </a:r>
            <a:r>
              <a:rPr lang="en-US" sz="4800" i="1" dirty="0" smtClean="0">
                <a:solidFill>
                  <a:srgbClr val="00B050"/>
                </a:solidFill>
              </a:rPr>
              <a:t>had lots of colourful </a:t>
            </a:r>
            <a:r>
              <a:rPr lang="en-US" sz="4800" i="1" dirty="0" smtClean="0">
                <a:solidFill>
                  <a:srgbClr val="00B050"/>
                </a:solidFill>
              </a:rPr>
              <a:t>candy</a:t>
            </a:r>
            <a:r>
              <a:rPr lang="en-US" sz="4800" i="1" dirty="0" smtClean="0">
                <a:solidFill>
                  <a:srgbClr val="FF0000"/>
                </a:solidFill>
              </a:rPr>
              <a:t>.</a:t>
            </a:r>
            <a:endParaRPr lang="en-GB" sz="48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ach morning upon waking up - I ask myself - What is the word I will give  myself today as an added support and point… by resea… in 2020 | Smiley,  Emoticons emojis, Emoticon"/>
          <p:cNvPicPr>
            <a:picLocks noChangeAspect="1" noChangeArrowheads="1"/>
          </p:cNvPicPr>
          <p:nvPr/>
        </p:nvPicPr>
        <p:blipFill>
          <a:blip r:embed="rId2"/>
          <a:srcRect/>
          <a:stretch>
            <a:fillRect/>
          </a:stretch>
        </p:blipFill>
        <p:spPr bwMode="auto">
          <a:xfrm>
            <a:off x="155575" y="296862"/>
            <a:ext cx="3810000" cy="3200401"/>
          </a:xfrm>
          <a:prstGeom prst="rect">
            <a:avLst/>
          </a:prstGeom>
          <a:noFill/>
        </p:spPr>
      </p:pic>
      <p:pic>
        <p:nvPicPr>
          <p:cNvPr id="26628" name="Picture 4" descr="Great job @khatera.rahimi for jumping in and taking clients today as our  senior estheticians were completely booked. Game on tomor… | Good job,  Smiley, Funny emoji"/>
          <p:cNvPicPr>
            <a:picLocks noChangeAspect="1" noChangeArrowheads="1"/>
          </p:cNvPicPr>
          <p:nvPr/>
        </p:nvPicPr>
        <p:blipFill>
          <a:blip r:embed="rId3"/>
          <a:srcRect/>
          <a:stretch>
            <a:fillRect/>
          </a:stretch>
        </p:blipFill>
        <p:spPr bwMode="auto">
          <a:xfrm>
            <a:off x="5416061" y="3497263"/>
            <a:ext cx="3263705" cy="2895601"/>
          </a:xfrm>
          <a:prstGeom prst="rect">
            <a:avLst/>
          </a:prstGeom>
          <a:noFill/>
        </p:spPr>
      </p:pic>
      <p:sp>
        <p:nvSpPr>
          <p:cNvPr id="4" name="TextBox 3"/>
          <p:cNvSpPr txBox="1"/>
          <p:nvPr/>
        </p:nvSpPr>
        <p:spPr>
          <a:xfrm>
            <a:off x="3965575" y="520505"/>
            <a:ext cx="4967410" cy="2585323"/>
          </a:xfrm>
          <a:prstGeom prst="rect">
            <a:avLst/>
          </a:prstGeom>
          <a:noFill/>
        </p:spPr>
        <p:txBody>
          <a:bodyPr wrap="square" rtlCol="0">
            <a:spAutoFit/>
          </a:bodyPr>
          <a:lstStyle/>
          <a:p>
            <a:r>
              <a:rPr lang="en-GB" sz="3600" dirty="0" smtClean="0"/>
              <a:t>Remember to keep Practising your sentences when reading and writing them.</a:t>
            </a:r>
          </a:p>
          <a:p>
            <a:endParaRPr lang="en-GB" dirty="0"/>
          </a:p>
        </p:txBody>
      </p:sp>
      <p:sp>
        <p:nvSpPr>
          <p:cNvPr id="5" name="TextBox 4"/>
          <p:cNvSpPr txBox="1"/>
          <p:nvPr/>
        </p:nvSpPr>
        <p:spPr>
          <a:xfrm>
            <a:off x="520504" y="3784209"/>
            <a:ext cx="4895557" cy="2246769"/>
          </a:xfrm>
          <a:prstGeom prst="rect">
            <a:avLst/>
          </a:prstGeom>
          <a:noFill/>
        </p:spPr>
        <p:txBody>
          <a:bodyPr wrap="square" rtlCol="0">
            <a:spAutoFit/>
          </a:bodyPr>
          <a:lstStyle/>
          <a:p>
            <a:r>
              <a:rPr lang="en-GB" dirty="0" smtClean="0"/>
              <a:t>A good sentence should have :</a:t>
            </a:r>
          </a:p>
          <a:p>
            <a:pPr>
              <a:buFont typeface="Wingdings" pitchFamily="2" charset="2"/>
              <a:buChar char="ü"/>
            </a:pPr>
            <a:r>
              <a:rPr lang="en-GB" sz="2000" b="1" dirty="0" smtClean="0"/>
              <a:t>Subjec</a:t>
            </a:r>
            <a:r>
              <a:rPr lang="en-GB" sz="2000" dirty="0" smtClean="0"/>
              <a:t>t </a:t>
            </a:r>
            <a:r>
              <a:rPr lang="en-GB" dirty="0" smtClean="0"/>
              <a:t>(</a:t>
            </a:r>
            <a:r>
              <a:rPr lang="en-GB" b="1" i="1" dirty="0" smtClean="0"/>
              <a:t>noun-</a:t>
            </a:r>
            <a:r>
              <a:rPr lang="en-GB" dirty="0" smtClean="0"/>
              <a:t> person, animal, object, Place </a:t>
            </a:r>
          </a:p>
          <a:p>
            <a:r>
              <a:rPr lang="en-GB" b="1" i="1" dirty="0" smtClean="0"/>
              <a:t>Pronoun: </a:t>
            </a:r>
            <a:r>
              <a:rPr lang="en-GB" dirty="0" smtClean="0"/>
              <a:t>He , she, We, They etc</a:t>
            </a:r>
          </a:p>
          <a:p>
            <a:pPr>
              <a:buFont typeface="Wingdings" pitchFamily="2" charset="2"/>
              <a:buChar char="ü"/>
            </a:pPr>
            <a:r>
              <a:rPr lang="en-GB" sz="2400" b="1" dirty="0" smtClean="0"/>
              <a:t>Verb: </a:t>
            </a:r>
            <a:r>
              <a:rPr lang="en-GB" dirty="0" smtClean="0"/>
              <a:t>run, jump, went, ate etc</a:t>
            </a:r>
          </a:p>
          <a:p>
            <a:pPr>
              <a:buFont typeface="Wingdings" pitchFamily="2" charset="2"/>
              <a:buChar char="ü"/>
            </a:pPr>
            <a:r>
              <a:rPr lang="en-GB" dirty="0" smtClean="0"/>
              <a:t> </a:t>
            </a:r>
            <a:r>
              <a:rPr lang="en-GB" sz="2000" b="1" dirty="0" smtClean="0"/>
              <a:t>Makes sense</a:t>
            </a:r>
            <a:endParaRPr lang="en-GB" b="1" dirty="0" smtClean="0"/>
          </a:p>
          <a:p>
            <a:pPr>
              <a:buFont typeface="Wingdings" pitchFamily="2" charset="2"/>
              <a:buChar char="ü"/>
            </a:pPr>
            <a:r>
              <a:rPr lang="en-GB" sz="2000" b="1" dirty="0" smtClean="0"/>
              <a:t>Punctuation</a:t>
            </a:r>
          </a:p>
          <a:p>
            <a:pPr>
              <a:buFont typeface="Wingdings" pitchFamily="2" charset="2"/>
              <a:buChar char="ü"/>
            </a:pPr>
            <a:r>
              <a:rPr lang="en-GB" sz="2000" b="1" dirty="0" smtClean="0"/>
              <a:t>Connectives, conjunctions</a:t>
            </a:r>
            <a:endParaRPr lang="en-GB"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404" y="217714"/>
            <a:ext cx="5857180" cy="830997"/>
          </a:xfrm>
          <a:prstGeom prst="rect">
            <a:avLst/>
          </a:prstGeom>
          <a:noFill/>
        </p:spPr>
        <p:txBody>
          <a:bodyPr wrap="none" lIns="91440" tIns="45720" rIns="91440" bIns="45720">
            <a:spAutoFit/>
          </a:bodyPr>
          <a:lstStyle/>
          <a:p>
            <a:pPr algn="ctr"/>
            <a:r>
              <a:rPr lang="en-US" sz="4800" b="1" u="sng"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Online learning Rules.</a:t>
            </a:r>
            <a:endParaRPr lang="en-US" sz="4800" b="1" u="sng"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597435" y="1048711"/>
            <a:ext cx="6974114" cy="1107996"/>
          </a:xfrm>
          <a:prstGeom prst="rect">
            <a:avLst/>
          </a:prstGeom>
          <a:noFill/>
        </p:spPr>
        <p:txBody>
          <a:bodyPr wrap="square" rtlCol="0">
            <a:spAutoFit/>
          </a:bodyPr>
          <a:lstStyle/>
          <a:p>
            <a:pPr>
              <a:buFont typeface="Arial" pitchFamily="34" charset="0"/>
              <a:buChar char="•"/>
            </a:pPr>
            <a:r>
              <a:rPr lang="en-GB" sz="2400" dirty="0" smtClean="0">
                <a:latin typeface="Comic Sans MS" pitchFamily="66" charset="0"/>
              </a:rPr>
              <a:t>Please make sure you  </a:t>
            </a:r>
            <a:r>
              <a:rPr lang="en-GB" sz="2400" b="1" u="sng" dirty="0" smtClean="0">
                <a:latin typeface="Comic Sans MS" pitchFamily="66" charset="0"/>
              </a:rPr>
              <a:t>log in to the lesson on time on each school day.</a:t>
            </a:r>
          </a:p>
          <a:p>
            <a:endParaRPr lang="en-GB" dirty="0" smtClean="0"/>
          </a:p>
        </p:txBody>
      </p:sp>
      <p:pic>
        <p:nvPicPr>
          <p:cNvPr id="5" name="Picture 2" descr="Mic Emoji PNG and Mic Emoji Transparent Clipart Free Download. - CleanPNG /  KissPNG"/>
          <p:cNvPicPr>
            <a:picLocks noChangeAspect="1" noChangeArrowheads="1"/>
          </p:cNvPicPr>
          <p:nvPr/>
        </p:nvPicPr>
        <p:blipFill>
          <a:blip r:embed="rId2"/>
          <a:srcRect/>
          <a:stretch>
            <a:fillRect/>
          </a:stretch>
        </p:blipFill>
        <p:spPr bwMode="auto">
          <a:xfrm>
            <a:off x="917522" y="5010670"/>
            <a:ext cx="884273" cy="884274"/>
          </a:xfrm>
          <a:prstGeom prst="rect">
            <a:avLst/>
          </a:prstGeom>
          <a:noFill/>
        </p:spPr>
      </p:pic>
      <p:sp>
        <p:nvSpPr>
          <p:cNvPr id="6" name="Rectangle 5"/>
          <p:cNvSpPr/>
          <p:nvPr/>
        </p:nvSpPr>
        <p:spPr>
          <a:xfrm>
            <a:off x="1801795" y="4829560"/>
            <a:ext cx="6970014" cy="1815882"/>
          </a:xfrm>
          <a:prstGeom prst="rect">
            <a:avLst/>
          </a:prstGeom>
        </p:spPr>
        <p:txBody>
          <a:bodyPr wrap="square">
            <a:spAutoFit/>
          </a:bodyPr>
          <a:lstStyle/>
          <a:p>
            <a:pPr>
              <a:buFont typeface="Arial" pitchFamily="34" charset="0"/>
              <a:buChar char="•"/>
            </a:pPr>
            <a:r>
              <a:rPr lang="en-GB" sz="2800" b="1" u="sng" dirty="0" smtClean="0">
                <a:latin typeface="Comic Sans MS" pitchFamily="66" charset="0"/>
              </a:rPr>
              <a:t> Do not </a:t>
            </a:r>
            <a:r>
              <a:rPr lang="en-GB" sz="2800" b="1" u="sng" dirty="0" err="1" smtClean="0">
                <a:latin typeface="Comic Sans MS" pitchFamily="66" charset="0"/>
              </a:rPr>
              <a:t>unmute</a:t>
            </a:r>
            <a:r>
              <a:rPr lang="en-GB" sz="2800" b="1" u="sng" dirty="0" smtClean="0">
                <a:latin typeface="Comic Sans MS" pitchFamily="66" charset="0"/>
              </a:rPr>
              <a:t> yourselves unless you are asked a question.</a:t>
            </a:r>
          </a:p>
          <a:p>
            <a:pPr>
              <a:buFont typeface="Arial" pitchFamily="34" charset="0"/>
              <a:buChar char="•"/>
            </a:pPr>
            <a:r>
              <a:rPr lang="en-GB" sz="2800" dirty="0" smtClean="0">
                <a:latin typeface="Comic Sans MS" pitchFamily="66" charset="0"/>
              </a:rPr>
              <a:t>To </a:t>
            </a:r>
            <a:r>
              <a:rPr lang="en-GB" sz="2800" dirty="0" err="1" smtClean="0">
                <a:latin typeface="Comic Sans MS" pitchFamily="66" charset="0"/>
              </a:rPr>
              <a:t>unmute</a:t>
            </a:r>
            <a:r>
              <a:rPr lang="en-GB" sz="2800" dirty="0" smtClean="0">
                <a:latin typeface="Comic Sans MS" pitchFamily="66" charset="0"/>
              </a:rPr>
              <a:t> yourself just click on the microphone mute icon.</a:t>
            </a:r>
          </a:p>
        </p:txBody>
      </p:sp>
      <p:pic>
        <p:nvPicPr>
          <p:cNvPr id="50180" name="Picture 4" descr="Microphone Emoji PNG and Microphone Emoji Transparent Clipart Free  Download. - CleanPNG / KissPNG"/>
          <p:cNvPicPr>
            <a:picLocks noChangeAspect="1" noChangeArrowheads="1"/>
          </p:cNvPicPr>
          <p:nvPr/>
        </p:nvPicPr>
        <p:blipFill>
          <a:blip r:embed="rId3"/>
          <a:srcRect/>
          <a:stretch>
            <a:fillRect/>
          </a:stretch>
        </p:blipFill>
        <p:spPr bwMode="auto">
          <a:xfrm>
            <a:off x="6157215" y="6231274"/>
            <a:ext cx="595278" cy="595278"/>
          </a:xfrm>
          <a:prstGeom prst="rect">
            <a:avLst/>
          </a:prstGeom>
          <a:noFill/>
        </p:spPr>
      </p:pic>
      <p:sp>
        <p:nvSpPr>
          <p:cNvPr id="8" name="Rectangle 7"/>
          <p:cNvSpPr/>
          <p:nvPr/>
        </p:nvSpPr>
        <p:spPr>
          <a:xfrm>
            <a:off x="378470" y="3444565"/>
            <a:ext cx="8393339" cy="1384995"/>
          </a:xfrm>
          <a:prstGeom prst="rect">
            <a:avLst/>
          </a:prstGeom>
        </p:spPr>
        <p:txBody>
          <a:bodyPr wrap="square">
            <a:spAutoFit/>
          </a:bodyPr>
          <a:lstStyle/>
          <a:p>
            <a:pPr>
              <a:buFont typeface="Arial" pitchFamily="34" charset="0"/>
              <a:buChar char="•"/>
            </a:pPr>
            <a:r>
              <a:rPr lang="en-GB" sz="2000" b="1" dirty="0" smtClean="0">
                <a:latin typeface="Comic Sans MS" pitchFamily="66" charset="0"/>
              </a:rPr>
              <a:t>Please use your First own name and write the initial for your second name. This will be used to take the class register so make sure you put your proper name (no nicknames).</a:t>
            </a:r>
          </a:p>
          <a:p>
            <a:pPr>
              <a:buFont typeface="Arial" pitchFamily="34" charset="0"/>
              <a:buChar char="•"/>
            </a:pPr>
            <a:r>
              <a:rPr lang="en-GB" sz="2400" b="1" dirty="0" smtClean="0">
                <a:solidFill>
                  <a:srgbClr val="FF0000"/>
                </a:solidFill>
                <a:latin typeface="Comic Sans MS" pitchFamily="66" charset="0"/>
              </a:rPr>
              <a:t>E.g. John M</a:t>
            </a:r>
          </a:p>
        </p:txBody>
      </p:sp>
      <p:sp>
        <p:nvSpPr>
          <p:cNvPr id="9" name="Rectangle 8"/>
          <p:cNvSpPr/>
          <p:nvPr/>
        </p:nvSpPr>
        <p:spPr>
          <a:xfrm>
            <a:off x="2201482" y="1919554"/>
            <a:ext cx="6260838" cy="1323439"/>
          </a:xfrm>
          <a:prstGeom prst="rect">
            <a:avLst/>
          </a:prstGeom>
        </p:spPr>
        <p:txBody>
          <a:bodyPr wrap="square">
            <a:spAutoFit/>
          </a:bodyPr>
          <a:lstStyle/>
          <a:p>
            <a:pPr>
              <a:buFont typeface="Arial" pitchFamily="34" charset="0"/>
              <a:buChar char="•"/>
            </a:pPr>
            <a:r>
              <a:rPr lang="en-GB" sz="2000" b="1" dirty="0" smtClean="0">
                <a:latin typeface="Comic Sans MS" pitchFamily="66" charset="0"/>
              </a:rPr>
              <a:t>Always have paper and something to write with. Most of you should have your pink homework books. </a:t>
            </a:r>
            <a:r>
              <a:rPr lang="en-GB" sz="2000" dirty="0" smtClean="0">
                <a:latin typeface="Comic Sans MS" pitchFamily="66" charset="0"/>
              </a:rPr>
              <a:t>This will be good to use as your work can be stored together.</a:t>
            </a:r>
          </a:p>
        </p:txBody>
      </p:sp>
      <p:pic>
        <p:nvPicPr>
          <p:cNvPr id="50183" name="Picture 7"/>
          <p:cNvPicPr>
            <a:picLocks noChangeAspect="1" noChangeArrowheads="1"/>
          </p:cNvPicPr>
          <p:nvPr/>
        </p:nvPicPr>
        <p:blipFill>
          <a:blip r:embed="rId4"/>
          <a:srcRect/>
          <a:stretch>
            <a:fillRect/>
          </a:stretch>
        </p:blipFill>
        <p:spPr bwMode="auto">
          <a:xfrm>
            <a:off x="597435" y="1902488"/>
            <a:ext cx="1204360" cy="134050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9403" y="239151"/>
            <a:ext cx="7969348" cy="369332"/>
          </a:xfrm>
          <a:prstGeom prst="rect">
            <a:avLst/>
          </a:prstGeom>
        </p:spPr>
        <p:txBody>
          <a:bodyPr wrap="square">
            <a:spAutoFit/>
          </a:bodyPr>
          <a:lstStyle/>
          <a:p>
            <a:r>
              <a:rPr lang="en-GB" b="1" u="sng" dirty="0" smtClean="0"/>
              <a:t>.</a:t>
            </a:r>
            <a:endParaRPr lang="en-GB" dirty="0"/>
          </a:p>
        </p:txBody>
      </p:sp>
      <p:pic>
        <p:nvPicPr>
          <p:cNvPr id="51203" name="Picture 3"/>
          <p:cNvPicPr>
            <a:picLocks noChangeAspect="1" noChangeArrowheads="1"/>
          </p:cNvPicPr>
          <p:nvPr/>
        </p:nvPicPr>
        <p:blipFill>
          <a:blip r:embed="rId2"/>
          <a:srcRect/>
          <a:stretch>
            <a:fillRect/>
          </a:stretch>
        </p:blipFill>
        <p:spPr bwMode="auto">
          <a:xfrm>
            <a:off x="288388" y="239151"/>
            <a:ext cx="1462748" cy="1434904"/>
          </a:xfrm>
          <a:prstGeom prst="rect">
            <a:avLst/>
          </a:prstGeom>
          <a:noFill/>
          <a:ln w="9525">
            <a:noFill/>
            <a:miter lim="800000"/>
            <a:headEnd/>
            <a:tailEnd/>
          </a:ln>
          <a:effectLst/>
        </p:spPr>
      </p:pic>
      <p:sp>
        <p:nvSpPr>
          <p:cNvPr id="5" name="Rectangle 4"/>
          <p:cNvSpPr/>
          <p:nvPr/>
        </p:nvSpPr>
        <p:spPr>
          <a:xfrm>
            <a:off x="3896751" y="239151"/>
            <a:ext cx="5008098" cy="1569660"/>
          </a:xfrm>
          <a:prstGeom prst="rect">
            <a:avLst/>
          </a:prstGeom>
        </p:spPr>
        <p:txBody>
          <a:bodyPr wrap="square">
            <a:spAutoFit/>
          </a:bodyPr>
          <a:lstStyle/>
          <a:p>
            <a:r>
              <a:rPr lang="en-GB" sz="2400" b="1" u="sng" dirty="0" smtClean="0"/>
              <a:t>Break time: </a:t>
            </a:r>
          </a:p>
          <a:p>
            <a:r>
              <a:rPr lang="en-GB" sz="2400" b="1" dirty="0" smtClean="0">
                <a:latin typeface="Comic Sans MS" pitchFamily="66" charset="0"/>
              </a:rPr>
              <a:t>Try to eat, drink or go to the toilet before or after the lesson.</a:t>
            </a:r>
            <a:endParaRPr lang="en-GB" sz="2400" dirty="0">
              <a:latin typeface="Comic Sans MS" pitchFamily="66" charset="0"/>
            </a:endParaRPr>
          </a:p>
        </p:txBody>
      </p:sp>
      <p:pic>
        <p:nvPicPr>
          <p:cNvPr id="51204" name="Picture 4"/>
          <p:cNvPicPr>
            <a:picLocks noChangeAspect="1" noChangeArrowheads="1"/>
          </p:cNvPicPr>
          <p:nvPr/>
        </p:nvPicPr>
        <p:blipFill>
          <a:blip r:embed="rId3"/>
          <a:srcRect/>
          <a:stretch>
            <a:fillRect/>
          </a:stretch>
        </p:blipFill>
        <p:spPr bwMode="auto">
          <a:xfrm>
            <a:off x="1772603" y="239151"/>
            <a:ext cx="1849828" cy="1434904"/>
          </a:xfrm>
          <a:prstGeom prst="rect">
            <a:avLst/>
          </a:prstGeom>
          <a:noFill/>
          <a:ln w="9525">
            <a:noFill/>
            <a:miter lim="800000"/>
            <a:headEnd/>
            <a:tailEnd/>
          </a:ln>
          <a:effectLst/>
        </p:spPr>
      </p:pic>
      <p:sp>
        <p:nvSpPr>
          <p:cNvPr id="7" name="Rectangle 6"/>
          <p:cNvSpPr/>
          <p:nvPr/>
        </p:nvSpPr>
        <p:spPr>
          <a:xfrm>
            <a:off x="499403" y="1808811"/>
            <a:ext cx="8152227" cy="954107"/>
          </a:xfrm>
          <a:prstGeom prst="rect">
            <a:avLst/>
          </a:prstGeom>
        </p:spPr>
        <p:txBody>
          <a:bodyPr wrap="square">
            <a:spAutoFit/>
          </a:bodyPr>
          <a:lstStyle/>
          <a:p>
            <a:r>
              <a:rPr lang="en-GB" sz="2800" dirty="0" smtClean="0">
                <a:latin typeface="Comic Sans MS" pitchFamily="66" charset="0"/>
              </a:rPr>
              <a:t>If you are allocated to a </a:t>
            </a:r>
            <a:r>
              <a:rPr lang="en-GB" sz="2800" b="1" u="sng" dirty="0" smtClean="0">
                <a:latin typeface="Comic Sans MS" pitchFamily="66" charset="0"/>
              </a:rPr>
              <a:t>breakout</a:t>
            </a:r>
            <a:r>
              <a:rPr lang="en-GB" sz="2800" dirty="0" smtClean="0">
                <a:latin typeface="Comic Sans MS" pitchFamily="66" charset="0"/>
              </a:rPr>
              <a:t> </a:t>
            </a:r>
            <a:r>
              <a:rPr lang="en-GB" sz="2800" b="1" u="sng" dirty="0" smtClean="0">
                <a:latin typeface="Comic Sans MS" pitchFamily="66" charset="0"/>
              </a:rPr>
              <a:t>room</a:t>
            </a:r>
            <a:r>
              <a:rPr lang="en-GB" sz="2800" dirty="0" smtClean="0">
                <a:latin typeface="Comic Sans MS" pitchFamily="66" charset="0"/>
              </a:rPr>
              <a:t> then this is the group I would like you to work with.</a:t>
            </a:r>
            <a:endParaRPr lang="en-GB" sz="2800" dirty="0">
              <a:latin typeface="Comic Sans MS" pitchFamily="66" charset="0"/>
            </a:endParaRPr>
          </a:p>
        </p:txBody>
      </p:sp>
      <p:sp>
        <p:nvSpPr>
          <p:cNvPr id="8" name="Rectangle 7"/>
          <p:cNvSpPr/>
          <p:nvPr/>
        </p:nvSpPr>
        <p:spPr>
          <a:xfrm>
            <a:off x="474784" y="2762918"/>
            <a:ext cx="6295293" cy="1938992"/>
          </a:xfrm>
          <a:prstGeom prst="rect">
            <a:avLst/>
          </a:prstGeom>
        </p:spPr>
        <p:txBody>
          <a:bodyPr wrap="square">
            <a:spAutoFit/>
          </a:bodyPr>
          <a:lstStyle/>
          <a:p>
            <a:r>
              <a:rPr lang="en-GB" sz="2400" dirty="0" smtClean="0">
                <a:latin typeface="Comic Sans MS" pitchFamily="66" charset="0"/>
              </a:rPr>
              <a:t>Please do not have the TV or any other devices on in the background and try to work in a quiet area.</a:t>
            </a:r>
          </a:p>
          <a:p>
            <a:r>
              <a:rPr lang="en-GB" sz="2400" dirty="0" smtClean="0">
                <a:latin typeface="Comic Sans MS" pitchFamily="66" charset="0"/>
              </a:rPr>
              <a:t> Limit any  distractions for you and for others when you are unmuted.</a:t>
            </a:r>
            <a:endParaRPr lang="en-GB" sz="2400" dirty="0">
              <a:latin typeface="Comic Sans MS" pitchFamily="66" charset="0"/>
            </a:endParaRPr>
          </a:p>
        </p:txBody>
      </p:sp>
      <p:pic>
        <p:nvPicPr>
          <p:cNvPr id="51205" name="Picture 5"/>
          <p:cNvPicPr>
            <a:picLocks noChangeAspect="1" noChangeArrowheads="1"/>
          </p:cNvPicPr>
          <p:nvPr/>
        </p:nvPicPr>
        <p:blipFill>
          <a:blip r:embed="rId4"/>
          <a:srcRect/>
          <a:stretch>
            <a:fillRect/>
          </a:stretch>
        </p:blipFill>
        <p:spPr bwMode="auto">
          <a:xfrm>
            <a:off x="6290705" y="2965788"/>
            <a:ext cx="1962241" cy="1938992"/>
          </a:xfrm>
          <a:prstGeom prst="rect">
            <a:avLst/>
          </a:prstGeom>
          <a:noFill/>
          <a:ln w="9525">
            <a:noFill/>
            <a:miter lim="800000"/>
            <a:headEnd/>
            <a:tailEnd/>
          </a:ln>
          <a:effectLst/>
        </p:spPr>
      </p:pic>
      <p:sp>
        <p:nvSpPr>
          <p:cNvPr id="10" name="Rectangle 9"/>
          <p:cNvSpPr/>
          <p:nvPr/>
        </p:nvSpPr>
        <p:spPr>
          <a:xfrm>
            <a:off x="288387" y="5004504"/>
            <a:ext cx="8180363" cy="1631216"/>
          </a:xfrm>
          <a:prstGeom prst="rect">
            <a:avLst/>
          </a:prstGeom>
        </p:spPr>
        <p:txBody>
          <a:bodyPr wrap="square">
            <a:spAutoFit/>
          </a:bodyPr>
          <a:lstStyle/>
          <a:p>
            <a:r>
              <a:rPr lang="en-GB" sz="2000" dirty="0" smtClean="0">
                <a:latin typeface="Comic Sans MS" pitchFamily="66" charset="0"/>
              </a:rPr>
              <a:t>When I am sharing my screen I am no longer able to see all of you at the same time. This means that I will randomly choose someone to answer.</a:t>
            </a:r>
          </a:p>
          <a:p>
            <a:r>
              <a:rPr lang="en-GB" sz="2000" dirty="0" smtClean="0">
                <a:latin typeface="Comic Sans MS" pitchFamily="66" charset="0"/>
              </a:rPr>
              <a:t> Please ensure you are at your screen so I do not have to scroll through the whole class.</a:t>
            </a:r>
            <a:endParaRPr lang="en-GB" sz="2000" dirty="0">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128" y="407963"/>
            <a:ext cx="6386734" cy="1674055"/>
          </a:xfrm>
        </p:spPr>
        <p:txBody>
          <a:bodyPr>
            <a:noAutofit/>
          </a:bodyPr>
          <a:lstStyle/>
          <a:p>
            <a:pPr algn="ctr"/>
            <a:r>
              <a:rPr lang="en-US" sz="4800" dirty="0" smtClean="0"/>
              <a:t>Warm up: </a:t>
            </a:r>
            <a:r>
              <a:rPr lang="en-US" sz="4800" dirty="0" smtClean="0"/>
              <a:t> Game </a:t>
            </a:r>
            <a:br>
              <a:rPr lang="en-US" sz="4800" dirty="0" smtClean="0"/>
            </a:br>
            <a:r>
              <a:rPr lang="en-US" sz="4800" dirty="0" smtClean="0"/>
              <a:t>Stop the bus.</a:t>
            </a:r>
            <a:endParaRPr lang="en-US" sz="4800" dirty="0"/>
          </a:p>
        </p:txBody>
      </p:sp>
      <p:pic>
        <p:nvPicPr>
          <p:cNvPr id="1026" name="Picture 2"/>
          <p:cNvPicPr>
            <a:picLocks noChangeAspect="1" noChangeArrowheads="1"/>
          </p:cNvPicPr>
          <p:nvPr/>
        </p:nvPicPr>
        <p:blipFill>
          <a:blip r:embed="rId2"/>
          <a:srcRect/>
          <a:stretch>
            <a:fillRect/>
          </a:stretch>
        </p:blipFill>
        <p:spPr bwMode="auto">
          <a:xfrm>
            <a:off x="390378" y="2199763"/>
            <a:ext cx="8458200" cy="3151164"/>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7019778" y="407963"/>
            <a:ext cx="1828800" cy="1791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5013885"/>
            <a:ext cx="3295650" cy="1844115"/>
          </a:xfrm>
          <a:prstGeom prst="rect">
            <a:avLst/>
          </a:prstGeom>
          <a:noFill/>
          <a:ln w="9525">
            <a:noFill/>
            <a:miter lim="800000"/>
            <a:headEnd/>
            <a:tailEnd/>
          </a:ln>
          <a:effectLst/>
        </p:spPr>
      </p:pic>
    </p:spTree>
    <p:extLst>
      <p:ext uri="{BB962C8B-B14F-4D97-AF65-F5344CB8AC3E}">
        <p14:creationId xmlns:p14="http://schemas.microsoft.com/office/powerpoint/2010/main" xmlns="" val="4070946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254" y="872197"/>
            <a:ext cx="7933582"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Basic skills: Grammar</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979535" y="2505670"/>
            <a:ext cx="6532558"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Different kinds of</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entences</a:t>
            </a: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Rectangle 3"/>
          <p:cNvSpPr/>
          <p:nvPr/>
        </p:nvSpPr>
        <p:spPr>
          <a:xfrm>
            <a:off x="426253" y="4473526"/>
            <a:ext cx="8323851" cy="1569660"/>
          </a:xfrm>
          <a:prstGeom prst="rect">
            <a:avLst/>
          </a:prstGeom>
        </p:spPr>
        <p:txBody>
          <a:bodyPr wrap="square">
            <a:spAutoFit/>
          </a:bodyPr>
          <a:lstStyle/>
          <a:p>
            <a:r>
              <a:rPr lang="en-GB" sz="3200" dirty="0" smtClean="0"/>
              <a:t>There are four types </a:t>
            </a:r>
            <a:r>
              <a:rPr lang="en-GB" sz="3200" dirty="0" smtClean="0"/>
              <a:t>of sentence</a:t>
            </a:r>
            <a:r>
              <a:rPr lang="en-GB" sz="3200" dirty="0" smtClean="0"/>
              <a:t>: </a:t>
            </a:r>
            <a:endParaRPr lang="en-GB" sz="3200" dirty="0" smtClean="0"/>
          </a:p>
          <a:p>
            <a:r>
              <a:rPr lang="en-GB" sz="3200" dirty="0" smtClean="0">
                <a:hlinkClick r:id="rId2"/>
              </a:rPr>
              <a:t>statements</a:t>
            </a:r>
            <a:r>
              <a:rPr lang="en-GB" sz="3200" dirty="0" smtClean="0"/>
              <a:t>, </a:t>
            </a:r>
            <a:r>
              <a:rPr lang="en-GB" sz="3200" dirty="0" smtClean="0">
                <a:hlinkClick r:id="rId3"/>
              </a:rPr>
              <a:t>commands</a:t>
            </a:r>
            <a:r>
              <a:rPr lang="en-GB" sz="3200" dirty="0" smtClean="0"/>
              <a:t>, </a:t>
            </a:r>
            <a:r>
              <a:rPr lang="en-GB" sz="3200" dirty="0" smtClean="0">
                <a:hlinkClick r:id="rId4"/>
              </a:rPr>
              <a:t>questions</a:t>
            </a:r>
            <a:r>
              <a:rPr lang="en-GB" sz="3200" dirty="0" smtClean="0"/>
              <a:t> </a:t>
            </a:r>
            <a:endParaRPr lang="en-GB" sz="3200" dirty="0" smtClean="0"/>
          </a:p>
          <a:p>
            <a:r>
              <a:rPr lang="en-GB" sz="3200" dirty="0" smtClean="0"/>
              <a:t>and</a:t>
            </a:r>
            <a:r>
              <a:rPr lang="en-GB" sz="3200" dirty="0" smtClean="0"/>
              <a:t> </a:t>
            </a:r>
            <a:r>
              <a:rPr lang="en-GB" sz="3200" u="sng" dirty="0" smtClean="0">
                <a:hlinkClick r:id="rId5"/>
              </a:rPr>
              <a:t>exclamations</a:t>
            </a:r>
            <a:r>
              <a:rPr lang="en-GB" sz="3200" dirty="0" smtClean="0"/>
              <a:t>.</a:t>
            </a:r>
            <a:endParaRPr lang="en-GB"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378" y="407964"/>
            <a:ext cx="8458200" cy="2096086"/>
          </a:xfrm>
        </p:spPr>
        <p:txBody>
          <a:bodyPr>
            <a:normAutofit fontScale="90000"/>
          </a:bodyPr>
          <a:lstStyle/>
          <a:p>
            <a:pPr>
              <a:buFont typeface="Wingdings" pitchFamily="2" charset="2"/>
              <a:buChar char="ü"/>
            </a:pPr>
            <a:r>
              <a:rPr lang="en-US" sz="4400" dirty="0" smtClean="0">
                <a:latin typeface="Calibri" pitchFamily="34" charset="0"/>
              </a:rPr>
              <a:t>WALT: To be able to read </a:t>
            </a:r>
            <a:r>
              <a:rPr lang="en-US" sz="4400" dirty="0">
                <a:latin typeface="Calibri" pitchFamily="34" charset="0"/>
              </a:rPr>
              <a:t>and </a:t>
            </a:r>
            <a:r>
              <a:rPr lang="en-US" sz="4400" dirty="0" smtClean="0">
                <a:latin typeface="Calibri" pitchFamily="34" charset="0"/>
              </a:rPr>
              <a:t>write </a:t>
            </a:r>
            <a:r>
              <a:rPr lang="en-US" sz="4400" dirty="0">
                <a:latin typeface="Calibri" pitchFamily="34" charset="0"/>
              </a:rPr>
              <a:t>different forms of </a:t>
            </a:r>
            <a:r>
              <a:rPr lang="en-US" sz="4400" dirty="0" smtClean="0">
                <a:latin typeface="Calibri" pitchFamily="34" charset="0"/>
              </a:rPr>
              <a:t>sentences.</a:t>
            </a:r>
            <a:r>
              <a:rPr lang="en-US" dirty="0" smtClean="0">
                <a:latin typeface="Calibri" pitchFamily="34" charset="0"/>
              </a:rPr>
              <a:t/>
            </a:r>
            <a:br>
              <a:rPr lang="en-US" dirty="0" smtClean="0">
                <a:latin typeface="Calibri" pitchFamily="34" charset="0"/>
              </a:rPr>
            </a:br>
            <a:r>
              <a:rPr lang="en-US" dirty="0" smtClean="0">
                <a:latin typeface="Calibri" pitchFamily="34" charset="0"/>
              </a:rPr>
              <a:t/>
            </a:r>
            <a:br>
              <a:rPr lang="en-US" dirty="0" smtClean="0">
                <a:latin typeface="Calibri" pitchFamily="34" charset="0"/>
              </a:rPr>
            </a:br>
            <a:r>
              <a:rPr lang="en-US" dirty="0" smtClean="0">
                <a:solidFill>
                  <a:srgbClr val="00B050"/>
                </a:solidFill>
                <a:latin typeface="Antique Olive" pitchFamily="34" charset="0"/>
              </a:rPr>
              <a:t>WILF: To read </a:t>
            </a:r>
            <a:r>
              <a:rPr lang="en-US" dirty="0" smtClean="0">
                <a:solidFill>
                  <a:srgbClr val="00B050"/>
                </a:solidFill>
                <a:latin typeface="Antique Olive" pitchFamily="34" charset="0"/>
              </a:rPr>
              <a:t>a statement</a:t>
            </a:r>
            <a:r>
              <a:rPr lang="en-US" dirty="0" smtClean="0">
                <a:solidFill>
                  <a:srgbClr val="00B050"/>
                </a:solidFill>
                <a:latin typeface="Antique Olive" pitchFamily="34" charset="0"/>
              </a:rPr>
              <a:t> </a:t>
            </a:r>
            <a:r>
              <a:rPr lang="en-US" dirty="0" smtClean="0">
                <a:solidFill>
                  <a:srgbClr val="00B050"/>
                </a:solidFill>
                <a:latin typeface="Antique Olive" pitchFamily="34" charset="0"/>
              </a:rPr>
              <a:t>and check for </a:t>
            </a:r>
            <a:r>
              <a:rPr lang="en-US" dirty="0" smtClean="0">
                <a:solidFill>
                  <a:srgbClr val="00B050"/>
                </a:solidFill>
                <a:latin typeface="Antique Olive" pitchFamily="34" charset="0"/>
              </a:rPr>
              <a:t>sense by rereading the sentence.</a:t>
            </a:r>
            <a:br>
              <a:rPr lang="en-US" dirty="0" smtClean="0">
                <a:solidFill>
                  <a:srgbClr val="00B050"/>
                </a:solidFill>
                <a:latin typeface="Antique Olive" pitchFamily="34" charset="0"/>
              </a:rPr>
            </a:br>
            <a:r>
              <a:rPr lang="en-US" dirty="0" smtClean="0">
                <a:solidFill>
                  <a:srgbClr val="00B050"/>
                </a:solidFill>
                <a:latin typeface="Comic Sans MS" pitchFamily="66" charset="0"/>
              </a:rPr>
              <a:t/>
            </a:r>
            <a:br>
              <a:rPr lang="en-US" dirty="0" smtClean="0">
                <a:solidFill>
                  <a:srgbClr val="00B050"/>
                </a:solidFill>
                <a:latin typeface="Comic Sans MS" pitchFamily="66" charset="0"/>
              </a:rPr>
            </a:br>
            <a:r>
              <a:rPr lang="en-US" dirty="0" smtClean="0">
                <a:solidFill>
                  <a:srgbClr val="00B050"/>
                </a:solidFill>
                <a:latin typeface="Comic Sans MS" pitchFamily="66" charset="0"/>
              </a:rPr>
              <a:t>T</a:t>
            </a:r>
            <a:r>
              <a:rPr lang="en-US" dirty="0" smtClean="0">
                <a:solidFill>
                  <a:srgbClr val="00B050"/>
                </a:solidFill>
                <a:latin typeface="Antique Olive" pitchFamily="34" charset="0"/>
              </a:rPr>
              <a:t>o </a:t>
            </a:r>
            <a:r>
              <a:rPr lang="en-US" dirty="0" smtClean="0">
                <a:solidFill>
                  <a:srgbClr val="00B050"/>
                </a:solidFill>
                <a:latin typeface="Antique Olive" pitchFamily="34" charset="0"/>
              </a:rPr>
              <a:t>know and write a statement</a:t>
            </a:r>
            <a:r>
              <a:rPr lang="en-US" dirty="0" smtClean="0">
                <a:solidFill>
                  <a:srgbClr val="00B050"/>
                </a:solidFill>
                <a:latin typeface="Antique Olive" pitchFamily="34" charset="0"/>
              </a:rPr>
              <a:t> </a:t>
            </a:r>
            <a:r>
              <a:rPr lang="en-US" dirty="0" smtClean="0">
                <a:solidFill>
                  <a:srgbClr val="00B050"/>
                </a:solidFill>
                <a:latin typeface="Antique Olive" pitchFamily="34" charset="0"/>
              </a:rPr>
              <a:t>and use </a:t>
            </a:r>
            <a:r>
              <a:rPr lang="en-US" dirty="0" smtClean="0">
                <a:solidFill>
                  <a:srgbClr val="00B050"/>
                </a:solidFill>
                <a:latin typeface="Antique Olive" pitchFamily="34" charset="0"/>
              </a:rPr>
              <a:t>the correct </a:t>
            </a:r>
            <a:r>
              <a:rPr lang="en-US" dirty="0" smtClean="0">
                <a:solidFill>
                  <a:srgbClr val="00B050"/>
                </a:solidFill>
                <a:latin typeface="Antique Olive" pitchFamily="34" charset="0"/>
              </a:rPr>
              <a:t>punctuation.</a:t>
            </a:r>
            <a:r>
              <a:rPr lang="en-US" dirty="0" smtClean="0">
                <a:latin typeface="Calibri" pitchFamily="34" charset="0"/>
              </a:rPr>
              <a:t/>
            </a:r>
            <a:br>
              <a:rPr lang="en-US" dirty="0" smtClean="0">
                <a:latin typeface="Calibri" pitchFamily="34" charset="0"/>
              </a:rPr>
            </a:br>
            <a:endParaRPr lang="en-US" dirty="0">
              <a:latin typeface="Calibri" pitchFamily="34" charset="0"/>
            </a:endParaRPr>
          </a:p>
        </p:txBody>
      </p:sp>
    </p:spTree>
    <p:extLst>
      <p:ext uri="{BB962C8B-B14F-4D97-AF65-F5344CB8AC3E}">
        <p14:creationId xmlns:p14="http://schemas.microsoft.com/office/powerpoint/2010/main" xmlns="" val="4070946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3" y="182881"/>
            <a:ext cx="4939868" cy="1294228"/>
          </a:xfrm>
        </p:spPr>
        <p:txBody>
          <a:bodyPr>
            <a:normAutofit/>
          </a:bodyPr>
          <a:lstStyle/>
          <a:p>
            <a:r>
              <a:rPr lang="en-US" dirty="0">
                <a:solidFill>
                  <a:srgbClr val="00B050"/>
                </a:solidFill>
              </a:rPr>
              <a:t>Statements</a:t>
            </a:r>
          </a:p>
        </p:txBody>
      </p:sp>
      <p:sp>
        <p:nvSpPr>
          <p:cNvPr id="3" name="Content Placeholder 2"/>
          <p:cNvSpPr>
            <a:spLocks noGrp="1"/>
          </p:cNvSpPr>
          <p:nvPr>
            <p:ph idx="1"/>
          </p:nvPr>
        </p:nvSpPr>
        <p:spPr>
          <a:xfrm>
            <a:off x="3038622" y="1266092"/>
            <a:ext cx="5838092" cy="5275385"/>
          </a:xfrm>
        </p:spPr>
        <p:txBody>
          <a:bodyPr>
            <a:normAutofit fontScale="55000" lnSpcReduction="20000"/>
          </a:bodyPr>
          <a:lstStyle/>
          <a:p>
            <a:pPr marL="0" indent="0">
              <a:buNone/>
            </a:pPr>
            <a:r>
              <a:rPr lang="en-US" sz="5700" b="1" dirty="0"/>
              <a:t>A </a:t>
            </a:r>
            <a:r>
              <a:rPr lang="en-US" sz="5700" b="1" dirty="0" smtClean="0"/>
              <a:t>simple </a:t>
            </a:r>
            <a:r>
              <a:rPr lang="en-US" sz="5700" b="1" dirty="0" smtClean="0"/>
              <a:t>sentence </a:t>
            </a:r>
            <a:r>
              <a:rPr lang="en-US" sz="5700" b="1" dirty="0"/>
              <a:t>is a </a:t>
            </a:r>
            <a:r>
              <a:rPr lang="en-US" sz="5700" b="1" dirty="0" smtClean="0"/>
              <a:t>statement</a:t>
            </a:r>
            <a:r>
              <a:rPr lang="en-US" sz="5700" b="1" dirty="0" smtClean="0"/>
              <a:t>.</a:t>
            </a:r>
          </a:p>
          <a:p>
            <a:pPr marL="0" indent="0">
              <a:buNone/>
            </a:pPr>
            <a:r>
              <a:rPr lang="en-US" sz="5700" b="1" dirty="0" smtClean="0"/>
              <a:t> </a:t>
            </a:r>
            <a:endParaRPr lang="en-US" sz="5700" b="1" dirty="0" smtClean="0"/>
          </a:p>
          <a:p>
            <a:pPr marL="0" indent="0">
              <a:buNone/>
            </a:pPr>
            <a:r>
              <a:rPr lang="en-US" sz="5700" b="1" dirty="0" smtClean="0"/>
              <a:t>What is a Statement?</a:t>
            </a:r>
            <a:endParaRPr lang="en-US" sz="5700" b="1" dirty="0" smtClean="0"/>
          </a:p>
          <a:p>
            <a:pPr marL="0" indent="0">
              <a:buNone/>
            </a:pPr>
            <a:r>
              <a:rPr lang="en-US" sz="5700" b="1" dirty="0" smtClean="0"/>
              <a:t>A </a:t>
            </a:r>
            <a:r>
              <a:rPr lang="en-US" sz="5700" b="1" u="sng" dirty="0" smtClean="0"/>
              <a:t>statement</a:t>
            </a:r>
            <a:r>
              <a:rPr lang="en-US" sz="5700" b="1" dirty="0" smtClean="0"/>
              <a:t> simply </a:t>
            </a:r>
            <a:r>
              <a:rPr lang="en-US" sz="5700" b="1" dirty="0"/>
              <a:t>gives the reader some information</a:t>
            </a:r>
            <a:r>
              <a:rPr lang="en-US" sz="5700" b="1" dirty="0" smtClean="0"/>
              <a:t>.</a:t>
            </a:r>
          </a:p>
          <a:p>
            <a:pPr marL="0" indent="0">
              <a:buNone/>
            </a:pPr>
            <a:r>
              <a:rPr lang="en-US" sz="5700" b="1" dirty="0" smtClean="0"/>
              <a:t>These are simple </a:t>
            </a:r>
            <a:r>
              <a:rPr lang="en-US" sz="5700" b="1" dirty="0" smtClean="0"/>
              <a:t>sentence statements.</a:t>
            </a:r>
            <a:endParaRPr lang="en-US" sz="5700" b="1" dirty="0"/>
          </a:p>
          <a:p>
            <a:pPr marL="0" indent="0">
              <a:buNone/>
            </a:pPr>
            <a:endParaRPr lang="en-US" sz="2100" dirty="0"/>
          </a:p>
          <a:p>
            <a:pPr marL="0" indent="0">
              <a:buNone/>
            </a:pPr>
            <a:r>
              <a:rPr lang="en-US" sz="5100" b="1" i="1" dirty="0">
                <a:solidFill>
                  <a:srgbClr val="00B050"/>
                </a:solidFill>
              </a:rPr>
              <a:t>My name is Gretel</a:t>
            </a:r>
            <a:r>
              <a:rPr lang="en-US" sz="5100" b="1" i="1" dirty="0" smtClean="0">
                <a:solidFill>
                  <a:srgbClr val="00B050"/>
                </a:solidFill>
              </a:rPr>
              <a:t>.</a:t>
            </a:r>
          </a:p>
          <a:p>
            <a:pPr marL="0" indent="0">
              <a:buNone/>
            </a:pPr>
            <a:endParaRPr lang="en-US" i="1" dirty="0">
              <a:solidFill>
                <a:srgbClr val="00B050"/>
              </a:solidFill>
            </a:endParaRPr>
          </a:p>
          <a:p>
            <a:pPr marL="0" indent="0">
              <a:buNone/>
            </a:pPr>
            <a:r>
              <a:rPr lang="en-US" sz="4500" b="1" i="1" dirty="0">
                <a:solidFill>
                  <a:srgbClr val="00B050"/>
                </a:solidFill>
              </a:rPr>
              <a:t>I thought the house looked delicious</a:t>
            </a:r>
            <a:r>
              <a:rPr lang="en-US" sz="4500" b="1" i="1" dirty="0" smtClean="0">
                <a:solidFill>
                  <a:srgbClr val="00B050"/>
                </a:solidFill>
              </a:rPr>
              <a:t>.</a:t>
            </a:r>
          </a:p>
          <a:p>
            <a:pPr marL="0" indent="0">
              <a:buNone/>
            </a:pPr>
            <a:endParaRPr lang="en-US" sz="2800" i="1" dirty="0" smtClean="0">
              <a:solidFill>
                <a:srgbClr val="00B050"/>
              </a:solidFill>
            </a:endParaRPr>
          </a:p>
          <a:p>
            <a:pPr marL="0" indent="0">
              <a:buNone/>
            </a:pPr>
            <a:endParaRPr lang="en-US" sz="2800" i="1" dirty="0">
              <a:solidFill>
                <a:srgbClr val="00B050"/>
              </a:solidFill>
            </a:endParaRPr>
          </a:p>
          <a:p>
            <a:pPr marL="0" indent="0">
              <a:buNone/>
            </a:pPr>
            <a:r>
              <a:rPr lang="en-US" sz="4500" b="1" i="1" dirty="0">
                <a:solidFill>
                  <a:srgbClr val="00B050"/>
                </a:solidFill>
              </a:rPr>
              <a:t>We felt hungry.</a:t>
            </a:r>
          </a:p>
        </p:txBody>
      </p:sp>
      <p:pic>
        <p:nvPicPr>
          <p:cNvPr id="5" name="Picture 4" descr="A picture containing indoor, sitting, floor&#10;&#10;Description automatically generated">
            <a:extLst>
              <a:ext uri="{FF2B5EF4-FFF2-40B4-BE49-F238E27FC236}">
                <a16:creationId xmlns:a16="http://schemas.microsoft.com/office/drawing/2014/main" xmlns="" id="{D10B8AFF-AA17-7E4D-A992-F500C09D2378}"/>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rot="5400000">
            <a:off x="-1909689" y="1909689"/>
            <a:ext cx="6858000" cy="3038621"/>
          </a:xfrm>
          <a:prstGeom prst="rect">
            <a:avLst/>
          </a:prstGeom>
          <a:effectLst/>
        </p:spPr>
      </p:pic>
    </p:spTree>
    <p:extLst>
      <p:ext uri="{BB962C8B-B14F-4D97-AF65-F5344CB8AC3E}">
        <p14:creationId xmlns:p14="http://schemas.microsoft.com/office/powerpoint/2010/main" xmlns="" val="38780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64809"/>
          </a:xfrm>
        </p:spPr>
        <p:txBody>
          <a:bodyPr/>
          <a:lstStyle/>
          <a:p>
            <a:r>
              <a:rPr lang="en-US" dirty="0">
                <a:solidFill>
                  <a:srgbClr val="008000"/>
                </a:solidFill>
              </a:rPr>
              <a:t>Statements</a:t>
            </a:r>
          </a:p>
        </p:txBody>
      </p:sp>
      <p:sp>
        <p:nvSpPr>
          <p:cNvPr id="3" name="Content Placeholder 2"/>
          <p:cNvSpPr>
            <a:spLocks noGrp="1"/>
          </p:cNvSpPr>
          <p:nvPr>
            <p:ph idx="1"/>
          </p:nvPr>
        </p:nvSpPr>
        <p:spPr>
          <a:xfrm>
            <a:off x="328865" y="1041009"/>
            <a:ext cx="8357935" cy="4319337"/>
          </a:xfrm>
        </p:spPr>
        <p:txBody>
          <a:bodyPr>
            <a:normAutofit/>
          </a:bodyPr>
          <a:lstStyle/>
          <a:p>
            <a:pPr marL="0" indent="0">
              <a:lnSpc>
                <a:spcPct val="150000"/>
              </a:lnSpc>
              <a:buNone/>
            </a:pPr>
            <a:r>
              <a:rPr lang="en-US" dirty="0"/>
              <a:t>Like all </a:t>
            </a:r>
            <a:r>
              <a:rPr lang="en-US" dirty="0" smtClean="0"/>
              <a:t>sentences</a:t>
            </a:r>
            <a:r>
              <a:rPr lang="en-US" dirty="0">
                <a:solidFill>
                  <a:srgbClr val="008000"/>
                </a:solidFill>
              </a:rPr>
              <a:t>;</a:t>
            </a:r>
            <a:r>
              <a:rPr lang="en-US" dirty="0" smtClean="0">
                <a:solidFill>
                  <a:srgbClr val="008000"/>
                </a:solidFill>
              </a:rPr>
              <a:t> </a:t>
            </a:r>
          </a:p>
          <a:p>
            <a:pPr marL="0" indent="0">
              <a:lnSpc>
                <a:spcPct val="150000"/>
              </a:lnSpc>
              <a:buNone/>
            </a:pPr>
            <a:r>
              <a:rPr lang="en-US" dirty="0" smtClean="0">
                <a:solidFill>
                  <a:srgbClr val="008000"/>
                </a:solidFill>
              </a:rPr>
              <a:t>statements </a:t>
            </a:r>
            <a:r>
              <a:rPr lang="en-US" dirty="0"/>
              <a:t>begin with a </a:t>
            </a:r>
            <a:r>
              <a:rPr lang="en-US" dirty="0">
                <a:solidFill>
                  <a:srgbClr val="FF0000"/>
                </a:solidFill>
              </a:rPr>
              <a:t>capital letter</a:t>
            </a:r>
            <a:r>
              <a:rPr lang="en-US" dirty="0"/>
              <a:t>.</a:t>
            </a:r>
          </a:p>
          <a:p>
            <a:pPr marL="0" indent="0">
              <a:lnSpc>
                <a:spcPct val="150000"/>
              </a:lnSpc>
              <a:buNone/>
            </a:pPr>
            <a:r>
              <a:rPr lang="en-US" dirty="0"/>
              <a:t>They end </a:t>
            </a:r>
            <a:r>
              <a:rPr lang="en-US" dirty="0" smtClean="0"/>
              <a:t>with </a:t>
            </a:r>
            <a:r>
              <a:rPr lang="en-US" dirty="0" smtClean="0">
                <a:solidFill>
                  <a:srgbClr val="FF0000"/>
                </a:solidFill>
              </a:rPr>
              <a:t>a full stop</a:t>
            </a:r>
            <a:r>
              <a:rPr lang="en-US" dirty="0" smtClean="0"/>
              <a:t>.</a:t>
            </a:r>
            <a:endParaRPr lang="en-US" dirty="0"/>
          </a:p>
        </p:txBody>
      </p:sp>
      <p:pic>
        <p:nvPicPr>
          <p:cNvPr id="4" name="Picture 3">
            <a:extLst>
              <a:ext uri="{FF2B5EF4-FFF2-40B4-BE49-F238E27FC236}">
                <a16:creationId xmlns:a16="http://schemas.microsoft.com/office/drawing/2014/main" xmlns="" id="{76B02E37-EAE4-5F43-B9E1-2CEEA4CDBA0E}"/>
              </a:ext>
            </a:extLst>
          </p:cNvPr>
          <p:cNvPicPr>
            <a:picLocks noChangeAspect="1"/>
          </p:cNvPicPr>
          <p:nvPr/>
        </p:nvPicPr>
        <p:blipFill>
          <a:blip r:embed="rId2"/>
          <a:stretch>
            <a:fillRect/>
          </a:stretch>
        </p:blipFill>
        <p:spPr>
          <a:xfrm>
            <a:off x="6661052" y="4790667"/>
            <a:ext cx="2212009" cy="2067333"/>
          </a:xfrm>
          <a:prstGeom prst="rect">
            <a:avLst/>
          </a:prstGeom>
        </p:spPr>
      </p:pic>
      <p:sp>
        <p:nvSpPr>
          <p:cNvPr id="5" name="Rectangle 4"/>
          <p:cNvSpPr/>
          <p:nvPr/>
        </p:nvSpPr>
        <p:spPr>
          <a:xfrm>
            <a:off x="1621146" y="3613666"/>
            <a:ext cx="5039906" cy="830997"/>
          </a:xfrm>
          <a:prstGeom prst="rect">
            <a:avLst/>
          </a:prstGeom>
        </p:spPr>
        <p:txBody>
          <a:bodyPr wrap="none">
            <a:spAutoFit/>
          </a:bodyPr>
          <a:lstStyle/>
          <a:p>
            <a:r>
              <a:rPr lang="en-US" sz="4800" i="1" dirty="0" smtClean="0">
                <a:solidFill>
                  <a:srgbClr val="FF0000"/>
                </a:solidFill>
              </a:rPr>
              <a:t>M</a:t>
            </a:r>
            <a:r>
              <a:rPr lang="en-US" sz="4800" i="1" dirty="0" smtClean="0"/>
              <a:t>y name is Gretel</a:t>
            </a:r>
            <a:r>
              <a:rPr lang="en-US" sz="4800" i="1" dirty="0" smtClean="0">
                <a:solidFill>
                  <a:srgbClr val="FF0000"/>
                </a:solidFill>
              </a:rPr>
              <a:t>.</a:t>
            </a:r>
            <a:endParaRPr lang="en-US" sz="4800" i="1" dirty="0" smtClean="0">
              <a:solidFill>
                <a:srgbClr val="FF0000"/>
              </a:solidFill>
            </a:endParaRPr>
          </a:p>
        </p:txBody>
      </p:sp>
      <p:sp>
        <p:nvSpPr>
          <p:cNvPr id="6" name="Rectangle 5"/>
          <p:cNvSpPr/>
          <p:nvPr/>
        </p:nvSpPr>
        <p:spPr>
          <a:xfrm>
            <a:off x="328865" y="4606001"/>
            <a:ext cx="7351371" cy="646331"/>
          </a:xfrm>
          <a:prstGeom prst="rect">
            <a:avLst/>
          </a:prstGeom>
        </p:spPr>
        <p:txBody>
          <a:bodyPr wrap="none">
            <a:spAutoFit/>
          </a:bodyPr>
          <a:lstStyle/>
          <a:p>
            <a:r>
              <a:rPr lang="en-US" sz="3600" b="1" i="1" dirty="0" smtClean="0">
                <a:solidFill>
                  <a:srgbClr val="FF0000"/>
                </a:solidFill>
              </a:rPr>
              <a:t>I </a:t>
            </a:r>
            <a:r>
              <a:rPr lang="en-US" sz="3600" b="1" i="1" dirty="0" smtClean="0"/>
              <a:t>thought the house looked delicious</a:t>
            </a:r>
            <a:r>
              <a:rPr lang="en-US" sz="3600" b="1" i="1" dirty="0" smtClean="0">
                <a:solidFill>
                  <a:srgbClr val="FF0000"/>
                </a:solidFill>
              </a:rPr>
              <a:t>.</a:t>
            </a:r>
            <a:endParaRPr lang="en-US" sz="3600" b="1" i="1" dirty="0" smtClean="0">
              <a:solidFill>
                <a:srgbClr val="FF0000"/>
              </a:solidFill>
            </a:endParaRPr>
          </a:p>
        </p:txBody>
      </p:sp>
    </p:spTree>
    <p:extLst>
      <p:ext uri="{BB962C8B-B14F-4D97-AF65-F5344CB8AC3E}">
        <p14:creationId xmlns:p14="http://schemas.microsoft.com/office/powerpoint/2010/main" xmlns="" val="23682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3" y="182881"/>
            <a:ext cx="4939868" cy="1294228"/>
          </a:xfrm>
        </p:spPr>
        <p:txBody>
          <a:bodyPr>
            <a:normAutofit/>
          </a:bodyPr>
          <a:lstStyle/>
          <a:p>
            <a:r>
              <a:rPr lang="en-US" dirty="0">
                <a:solidFill>
                  <a:srgbClr val="00B050"/>
                </a:solidFill>
              </a:rPr>
              <a:t>Statements</a:t>
            </a:r>
          </a:p>
        </p:txBody>
      </p:sp>
      <p:sp>
        <p:nvSpPr>
          <p:cNvPr id="3" name="Content Placeholder 2"/>
          <p:cNvSpPr>
            <a:spLocks noGrp="1"/>
          </p:cNvSpPr>
          <p:nvPr>
            <p:ph idx="1"/>
          </p:nvPr>
        </p:nvSpPr>
        <p:spPr>
          <a:xfrm>
            <a:off x="3038622" y="1237957"/>
            <a:ext cx="5838092" cy="5190978"/>
          </a:xfrm>
        </p:spPr>
        <p:txBody>
          <a:bodyPr>
            <a:normAutofit fontScale="70000" lnSpcReduction="20000"/>
          </a:bodyPr>
          <a:lstStyle/>
          <a:p>
            <a:pPr marL="0" indent="0">
              <a:buNone/>
            </a:pPr>
            <a:r>
              <a:rPr lang="en-US" sz="2400" dirty="0" smtClean="0">
                <a:solidFill>
                  <a:srgbClr val="008000"/>
                </a:solidFill>
              </a:rPr>
              <a:t>Listen to me </a:t>
            </a:r>
            <a:r>
              <a:rPr lang="en-US" sz="2400" dirty="0" smtClean="0">
                <a:solidFill>
                  <a:srgbClr val="008000"/>
                </a:solidFill>
              </a:rPr>
              <a:t>read: </a:t>
            </a:r>
          </a:p>
          <a:p>
            <a:pPr marL="0" indent="0">
              <a:buNone/>
            </a:pPr>
            <a:r>
              <a:rPr lang="en-US" sz="2400" i="1" dirty="0" smtClean="0">
                <a:solidFill>
                  <a:srgbClr val="00B050"/>
                </a:solidFill>
              </a:rPr>
              <a:t>How do </a:t>
            </a:r>
            <a:r>
              <a:rPr lang="en-US" sz="2400" i="1" dirty="0" smtClean="0">
                <a:solidFill>
                  <a:srgbClr val="00B050"/>
                </a:solidFill>
              </a:rPr>
              <a:t>you read a statement: </a:t>
            </a:r>
            <a:r>
              <a:rPr lang="en-US" sz="2400" i="1" dirty="0" smtClean="0"/>
              <a:t>When you read a statement you use a normal speaking voice.</a:t>
            </a:r>
          </a:p>
          <a:p>
            <a:pPr marL="0" indent="0">
              <a:buNone/>
            </a:pPr>
            <a:endParaRPr lang="en-US" sz="2400" dirty="0" smtClean="0">
              <a:solidFill>
                <a:srgbClr val="008000"/>
              </a:solidFill>
            </a:endParaRPr>
          </a:p>
          <a:p>
            <a:pPr marL="0" indent="0">
              <a:buNone/>
            </a:pPr>
            <a:r>
              <a:rPr lang="en-US" sz="2400" dirty="0" smtClean="0">
                <a:solidFill>
                  <a:srgbClr val="008000"/>
                </a:solidFill>
              </a:rPr>
              <a:t> Writing: Remember capital letter and </a:t>
            </a:r>
            <a:r>
              <a:rPr lang="en-US" sz="2400" dirty="0" smtClean="0">
                <a:solidFill>
                  <a:srgbClr val="008000"/>
                </a:solidFill>
              </a:rPr>
              <a:t>full stop.</a:t>
            </a:r>
          </a:p>
          <a:p>
            <a:pPr marL="0" indent="0">
              <a:buNone/>
            </a:pPr>
            <a:r>
              <a:rPr lang="en-US" sz="2400" dirty="0" smtClean="0">
                <a:solidFill>
                  <a:srgbClr val="008000"/>
                </a:solidFill>
              </a:rPr>
              <a:t>You have to reread to check for sense.</a:t>
            </a:r>
            <a:endParaRPr lang="en-US" sz="2100" dirty="0"/>
          </a:p>
          <a:p>
            <a:pPr marL="0" indent="0">
              <a:buNone/>
            </a:pPr>
            <a:endParaRPr lang="en-US" sz="3800" i="1" dirty="0" smtClean="0">
              <a:solidFill>
                <a:srgbClr val="FF0000"/>
              </a:solidFill>
            </a:endParaRPr>
          </a:p>
          <a:p>
            <a:pPr marL="0" indent="0">
              <a:buNone/>
            </a:pPr>
            <a:r>
              <a:rPr lang="en-US" sz="4100" i="1" dirty="0" smtClean="0">
                <a:solidFill>
                  <a:srgbClr val="FF0000"/>
                </a:solidFill>
              </a:rPr>
              <a:t>M</a:t>
            </a:r>
            <a:r>
              <a:rPr lang="en-US" sz="4100" i="1" dirty="0" smtClean="0"/>
              <a:t>y </a:t>
            </a:r>
            <a:r>
              <a:rPr lang="en-US" sz="4100" i="1" dirty="0"/>
              <a:t>name is Gretel</a:t>
            </a:r>
            <a:r>
              <a:rPr lang="en-US" sz="4100" i="1" dirty="0" smtClean="0">
                <a:solidFill>
                  <a:srgbClr val="FF0000"/>
                </a:solidFill>
              </a:rPr>
              <a:t>.</a:t>
            </a:r>
          </a:p>
          <a:p>
            <a:pPr marL="0" indent="0">
              <a:buNone/>
            </a:pPr>
            <a:endParaRPr lang="en-US" sz="3600" i="1" dirty="0"/>
          </a:p>
          <a:p>
            <a:pPr marL="0" indent="0">
              <a:buNone/>
            </a:pPr>
            <a:r>
              <a:rPr lang="en-US" sz="4100" i="1" dirty="0">
                <a:solidFill>
                  <a:srgbClr val="FF0000"/>
                </a:solidFill>
              </a:rPr>
              <a:t>I </a:t>
            </a:r>
            <a:r>
              <a:rPr lang="en-US" sz="4100" i="1" dirty="0"/>
              <a:t>thought the house looked delicious</a:t>
            </a:r>
            <a:r>
              <a:rPr lang="en-US" sz="4100" i="1" dirty="0" smtClean="0">
                <a:solidFill>
                  <a:srgbClr val="FF0000"/>
                </a:solidFill>
              </a:rPr>
              <a:t>.</a:t>
            </a:r>
          </a:p>
          <a:p>
            <a:pPr marL="0" indent="0">
              <a:buNone/>
            </a:pPr>
            <a:endParaRPr lang="en-US" sz="3100" i="1" dirty="0" smtClean="0"/>
          </a:p>
          <a:p>
            <a:pPr marL="0" indent="0">
              <a:buNone/>
            </a:pPr>
            <a:endParaRPr lang="en-US" sz="3100" i="1" dirty="0"/>
          </a:p>
          <a:p>
            <a:pPr marL="0" indent="0">
              <a:buNone/>
            </a:pPr>
            <a:r>
              <a:rPr lang="en-US" sz="4600" i="1" dirty="0">
                <a:solidFill>
                  <a:srgbClr val="FF0000"/>
                </a:solidFill>
              </a:rPr>
              <a:t>W</a:t>
            </a:r>
            <a:r>
              <a:rPr lang="en-US" sz="4600" i="1" dirty="0"/>
              <a:t>e felt hungry</a:t>
            </a:r>
            <a:r>
              <a:rPr lang="en-US" sz="4600" i="1" dirty="0">
                <a:solidFill>
                  <a:srgbClr val="FF0000"/>
                </a:solidFill>
              </a:rPr>
              <a:t>.</a:t>
            </a:r>
          </a:p>
        </p:txBody>
      </p:sp>
      <p:pic>
        <p:nvPicPr>
          <p:cNvPr id="5" name="Picture 4" descr="A picture containing indoor, sitting, floor&#10;&#10;Description automatically generated">
            <a:extLst>
              <a:ext uri="{FF2B5EF4-FFF2-40B4-BE49-F238E27FC236}">
                <a16:creationId xmlns:a16="http://schemas.microsoft.com/office/drawing/2014/main" xmlns="" id="{D10B8AFF-AA17-7E4D-A992-F500C09D2378}"/>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rot="5400000">
            <a:off x="-1909689" y="1909689"/>
            <a:ext cx="6858000" cy="3038621"/>
          </a:xfrm>
          <a:prstGeom prst="rect">
            <a:avLst/>
          </a:prstGeom>
          <a:effectLst/>
        </p:spPr>
      </p:pic>
    </p:spTree>
    <p:extLst>
      <p:ext uri="{BB962C8B-B14F-4D97-AF65-F5344CB8AC3E}">
        <p14:creationId xmlns:p14="http://schemas.microsoft.com/office/powerpoint/2010/main" xmlns="" val="38780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557</TotalTime>
  <Words>670</Words>
  <Application>Microsoft Office PowerPoint</Application>
  <PresentationFormat>On-screen Show (4:3)</PresentationFormat>
  <Paragraphs>95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Trek</vt:lpstr>
      <vt:lpstr>Slide 1</vt:lpstr>
      <vt:lpstr>Slide 2</vt:lpstr>
      <vt:lpstr>Slide 3</vt:lpstr>
      <vt:lpstr>Warm up:  Game  Stop the bus.</vt:lpstr>
      <vt:lpstr>Slide 5</vt:lpstr>
      <vt:lpstr>WALT: To be able to read and write different forms of sentences.  WILF: To read a statement and check for sense by rereading the sentence.  To know and write a statement and use the correct punctuation. </vt:lpstr>
      <vt:lpstr>Statements</vt:lpstr>
      <vt:lpstr>Statements</vt:lpstr>
      <vt:lpstr>Statements</vt:lpstr>
      <vt:lpstr>Statements</vt:lpstr>
      <vt:lpstr>Statements: Now your turn.</vt:lpstr>
      <vt:lpstr>Plenary</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and writing different forms of sentence</dc:title>
  <dc:creator>Microsoft Office User</dc:creator>
  <cp:lastModifiedBy>PCC UK</cp:lastModifiedBy>
  <cp:revision>53</cp:revision>
  <dcterms:created xsi:type="dcterms:W3CDTF">2019-11-25T09:18:45Z</dcterms:created>
  <dcterms:modified xsi:type="dcterms:W3CDTF">2021-01-05T15:55:37Z</dcterms:modified>
</cp:coreProperties>
</file>