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7" r:id="rId1"/>
  </p:sldMasterIdLst>
  <p:sldIdLst>
    <p:sldId id="260" r:id="rId2"/>
    <p:sldId id="256" r:id="rId3"/>
    <p:sldId id="257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0B27-DE4C-4B9E-BB11-B9027034A00F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7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00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11990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13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1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55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08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7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1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2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5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2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15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1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7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4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45239D-4A75-439B-BF36-343607CF43AB}"/>
              </a:ext>
            </a:extLst>
          </p:cNvPr>
          <p:cNvSpPr txBox="1"/>
          <p:nvPr/>
        </p:nvSpPr>
        <p:spPr>
          <a:xfrm>
            <a:off x="492279" y="213731"/>
            <a:ext cx="1129665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  <a:latin typeface="XCCW Joined 4a" panose="03050602040000000000" pitchFamily="66" charset="0"/>
              </a:rPr>
              <a:t>Can you make a word list for one of these sounds?</a:t>
            </a:r>
            <a:endParaRPr lang="en-GB" sz="3600" dirty="0">
              <a:solidFill>
                <a:schemeClr val="accent2">
                  <a:lumMod val="50000"/>
                </a:schemeClr>
              </a:solidFill>
              <a:latin typeface="XCCW Joined 4a" panose="03050602040000000000" pitchFamily="66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006106"/>
              </p:ext>
            </p:extLst>
          </p:nvPr>
        </p:nvGraphicFramePr>
        <p:xfrm>
          <a:off x="1652858" y="1879393"/>
          <a:ext cx="8127999" cy="4050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90673876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7828483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280367307"/>
                    </a:ext>
                  </a:extLst>
                </a:gridCol>
              </a:tblGrid>
              <a:tr h="685387">
                <a:tc>
                  <a:txBody>
                    <a:bodyPr/>
                    <a:lstStyle/>
                    <a:p>
                      <a:pPr algn="ctr"/>
                      <a:r>
                        <a:rPr lang="en-US" sz="4000" u="sng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XCCW Joined 4a" panose="03050602040000000000" pitchFamily="66" charset="0"/>
                        </a:rPr>
                        <a:t>ure</a:t>
                      </a:r>
                      <a:endParaRPr lang="en-GB" sz="4000" u="sng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XCCW Joined 4a" panose="03050602040000000000" pitchFamily="66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u="sng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XCCW Joined 4a" panose="03050602040000000000" pitchFamily="66" charset="0"/>
                        </a:rPr>
                        <a:t>tion</a:t>
                      </a:r>
                      <a:endParaRPr lang="en-GB" sz="4000" u="sng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XCCW Joined 4a" panose="03050602040000000000" pitchFamily="66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u="sng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XCCW Joined 4a" panose="03050602040000000000" pitchFamily="66" charset="0"/>
                        </a:rPr>
                        <a:t>cious</a:t>
                      </a:r>
                      <a:endParaRPr lang="en-GB" sz="4000" u="sng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XCCW Joined 4a" panose="03050602040000000000" pitchFamily="66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657477"/>
                  </a:ext>
                </a:extLst>
              </a:tr>
              <a:tr h="334934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472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55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AEE138-CA03-4CB3-8799-52A686BD5D44}"/>
              </a:ext>
            </a:extLst>
          </p:cNvPr>
          <p:cNvSpPr txBox="1"/>
          <p:nvPr/>
        </p:nvSpPr>
        <p:spPr>
          <a:xfrm>
            <a:off x="4973444" y="245327"/>
            <a:ext cx="677088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3200" u="sng" dirty="0" smtClean="0">
                <a:solidFill>
                  <a:schemeClr val="bg2">
                    <a:lumMod val="50000"/>
                  </a:schemeClr>
                </a:solidFill>
                <a:latin typeface="XCCW Joined 4a" panose="03050602040000000000" pitchFamily="66" charset="0"/>
              </a:rPr>
              <a:t>Monday 1</a:t>
            </a:r>
            <a:r>
              <a:rPr lang="en-GB" sz="3200" u="sng" baseline="30000" dirty="0" smtClean="0">
                <a:solidFill>
                  <a:schemeClr val="bg2">
                    <a:lumMod val="50000"/>
                  </a:schemeClr>
                </a:solidFill>
                <a:latin typeface="XCCW Joined 4a" panose="03050602040000000000" pitchFamily="66" charset="0"/>
              </a:rPr>
              <a:t>st</a:t>
            </a:r>
            <a:r>
              <a:rPr lang="en-GB" sz="3200" u="sng" dirty="0" smtClean="0">
                <a:solidFill>
                  <a:schemeClr val="bg2">
                    <a:lumMod val="50000"/>
                  </a:schemeClr>
                </a:solidFill>
                <a:latin typeface="XCCW Joined 4a" panose="03050602040000000000" pitchFamily="66" charset="0"/>
              </a:rPr>
              <a:t> February 2021</a:t>
            </a:r>
            <a:endParaRPr lang="en-GB" sz="3200" u="sng" dirty="0">
              <a:solidFill>
                <a:schemeClr val="bg2">
                  <a:lumMod val="50000"/>
                </a:schemeClr>
              </a:solidFill>
              <a:latin typeface="XCCW Joined 4a" panose="03050602040000000000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5239D-4A75-439B-BF36-343607CF43AB}"/>
              </a:ext>
            </a:extLst>
          </p:cNvPr>
          <p:cNvSpPr txBox="1"/>
          <p:nvPr/>
        </p:nvSpPr>
        <p:spPr>
          <a:xfrm>
            <a:off x="447675" y="1752600"/>
            <a:ext cx="112966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2">
                    <a:lumMod val="50000"/>
                  </a:schemeClr>
                </a:solidFill>
                <a:latin typeface="XCCW Joined 4a" panose="03050602040000000000" pitchFamily="66" charset="0"/>
              </a:rPr>
              <a:t>Today we will…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accent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accent2">
                    <a:lumMod val="50000"/>
                  </a:schemeClr>
                </a:solidFill>
                <a:latin typeface="XCCW Joined 4a" panose="03050602040000000000" pitchFamily="66" charset="0"/>
              </a:rPr>
              <a:t>Learn a new sound.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accent2">
                    <a:lumMod val="50000"/>
                  </a:schemeClr>
                </a:solidFill>
                <a:latin typeface="XCCW Joined 4a" panose="03050602040000000000" pitchFamily="66" charset="0"/>
              </a:rPr>
              <a:t>Practise reading </a:t>
            </a:r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  <a:latin typeface="XCCW Joined 4a" panose="03050602040000000000" pitchFamily="66" charset="0"/>
              </a:rPr>
              <a:t>words </a:t>
            </a:r>
            <a:r>
              <a:rPr lang="en-GB" sz="3600" dirty="0">
                <a:solidFill>
                  <a:schemeClr val="accent2">
                    <a:lumMod val="50000"/>
                  </a:schemeClr>
                </a:solidFill>
                <a:latin typeface="XCCW Joined 4a" panose="03050602040000000000" pitchFamily="66" charset="0"/>
              </a:rPr>
              <a:t>with the new sound.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  <a:latin typeface="XCCW Joined 4a" panose="03050602040000000000" pitchFamily="66" charset="0"/>
              </a:rPr>
              <a:t>Read a story and answer questions.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XCCW Joined 4a" panose="03050602040000000000" pitchFamily="66" charset="0"/>
              </a:rPr>
              <a:t>Write about the story.</a:t>
            </a:r>
            <a:endParaRPr lang="en-GB" sz="3600" dirty="0">
              <a:solidFill>
                <a:schemeClr val="accent2">
                  <a:lumMod val="50000"/>
                </a:schemeClr>
              </a:solidFill>
              <a:latin typeface="XCCW Joined 4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50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590599" y="281134"/>
            <a:ext cx="1533741" cy="104379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/>
          </a:p>
        </p:txBody>
      </p:sp>
      <p:sp>
        <p:nvSpPr>
          <p:cNvPr id="3" name="TextBox 2"/>
          <p:cNvSpPr txBox="1"/>
          <p:nvPr/>
        </p:nvSpPr>
        <p:spPr>
          <a:xfrm>
            <a:off x="5590600" y="-16295"/>
            <a:ext cx="1533740" cy="1446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u="heavy" dirty="0" smtClean="0">
                <a:solidFill>
                  <a:schemeClr val="accent3">
                    <a:lumMod val="50000"/>
                  </a:schemeClr>
                </a:solidFill>
                <a:uFill>
                  <a:solidFill>
                    <a:schemeClr val="accent3">
                      <a:lumMod val="50000"/>
                    </a:schemeClr>
                  </a:solidFill>
                </a:uFill>
                <a:latin typeface="XCCW Joined 4a" panose="03050602040000000000" pitchFamily="66" charset="0"/>
              </a:rPr>
              <a:t>e</a:t>
            </a:r>
            <a:endParaRPr lang="en-GB" sz="8800" u="heavy" dirty="0">
              <a:solidFill>
                <a:schemeClr val="accent3">
                  <a:lumMod val="50000"/>
                </a:schemeClr>
              </a:solidFill>
              <a:uFill>
                <a:solidFill>
                  <a:schemeClr val="accent3">
                    <a:lumMod val="50000"/>
                  </a:schemeClr>
                </a:solidFill>
              </a:uFill>
              <a:latin typeface="XCCW Joined 4a" panose="03050602040000000000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A40D66-9995-47B5-B281-56A55FC73962}"/>
              </a:ext>
            </a:extLst>
          </p:cNvPr>
          <p:cNvSpPr txBox="1"/>
          <p:nvPr/>
        </p:nvSpPr>
        <p:spPr>
          <a:xfrm>
            <a:off x="1129984" y="4785022"/>
            <a:ext cx="2792443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1">
                    <a:lumMod val="75000"/>
                  </a:schemeClr>
                </a:solidFill>
                <a:latin typeface="XCCW Joined 4a" panose="03050602040000000000" pitchFamily="66" charset="0"/>
              </a:rPr>
              <a:t>w</a:t>
            </a:r>
            <a:r>
              <a:rPr lang="en-US" sz="9600" u="heavy" dirty="0" smtClean="0">
                <a:solidFill>
                  <a:schemeClr val="accent3">
                    <a:lumMod val="50000"/>
                  </a:schemeClr>
                </a:solidFill>
                <a:latin typeface="XCCW Joined 4a" panose="03050602040000000000" pitchFamily="66" charset="0"/>
              </a:rPr>
              <a:t>e</a:t>
            </a:r>
            <a:endParaRPr lang="en-GB" sz="9600" u="heavy" dirty="0">
              <a:solidFill>
                <a:schemeClr val="accent3">
                  <a:lumMod val="50000"/>
                </a:schemeClr>
              </a:solidFill>
              <a:uFill>
                <a:solidFill>
                  <a:schemeClr val="accent3">
                    <a:lumMod val="75000"/>
                  </a:schemeClr>
                </a:solidFill>
              </a:uFill>
              <a:latin typeface="XCCW Joined 4a" panose="03050602040000000000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7EFCBE-6426-48A4-B2E6-2F1FDD867167}"/>
              </a:ext>
            </a:extLst>
          </p:cNvPr>
          <p:cNvSpPr txBox="1"/>
          <p:nvPr/>
        </p:nvSpPr>
        <p:spPr>
          <a:xfrm>
            <a:off x="771883" y="474369"/>
            <a:ext cx="2283551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1">
                    <a:lumMod val="75000"/>
                  </a:schemeClr>
                </a:solidFill>
                <a:latin typeface="XCCW Joined 4a" panose="03050602040000000000" pitchFamily="66" charset="0"/>
              </a:rPr>
              <a:t>h</a:t>
            </a:r>
            <a:r>
              <a:rPr lang="en-US" sz="9600" u="heavy" dirty="0" smtClean="0">
                <a:solidFill>
                  <a:schemeClr val="accent3">
                    <a:lumMod val="50000"/>
                  </a:schemeClr>
                </a:solidFill>
                <a:latin typeface="XCCW Joined 4a" panose="03050602040000000000" pitchFamily="66" charset="0"/>
              </a:rPr>
              <a:t>e</a:t>
            </a:r>
            <a:endParaRPr lang="en-GB" sz="9600" u="heavy" dirty="0">
              <a:solidFill>
                <a:schemeClr val="accent3">
                  <a:lumMod val="50000"/>
                </a:schemeClr>
              </a:solidFill>
              <a:uFill>
                <a:solidFill>
                  <a:schemeClr val="accent3">
                    <a:lumMod val="75000"/>
                  </a:schemeClr>
                </a:solidFill>
              </a:uFill>
              <a:latin typeface="XCCW Joined 4a" panose="03050602040000000000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512427-1F07-4F8E-84B9-56AE51260BA0}"/>
              </a:ext>
            </a:extLst>
          </p:cNvPr>
          <p:cNvSpPr txBox="1"/>
          <p:nvPr/>
        </p:nvSpPr>
        <p:spPr>
          <a:xfrm>
            <a:off x="8296508" y="706980"/>
            <a:ext cx="2228436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1">
                    <a:lumMod val="75000"/>
                  </a:schemeClr>
                </a:solidFill>
                <a:latin typeface="XCCW Joined 4a" panose="03050602040000000000" pitchFamily="66" charset="0"/>
              </a:rPr>
              <a:t>m</a:t>
            </a:r>
            <a:r>
              <a:rPr lang="en-US" sz="9600" u="heavy" dirty="0" smtClean="0">
                <a:solidFill>
                  <a:schemeClr val="accent3">
                    <a:lumMod val="50000"/>
                  </a:schemeClr>
                </a:solidFill>
                <a:latin typeface="XCCW Joined 4a" panose="03050602040000000000" pitchFamily="66" charset="0"/>
              </a:rPr>
              <a:t>e</a:t>
            </a:r>
            <a:endParaRPr lang="en-GB" sz="9600" u="heavy" dirty="0">
              <a:solidFill>
                <a:schemeClr val="accent3">
                  <a:lumMod val="50000"/>
                </a:schemeClr>
              </a:solidFill>
              <a:uFill>
                <a:solidFill>
                  <a:schemeClr val="accent3">
                    <a:lumMod val="75000"/>
                  </a:schemeClr>
                </a:solidFill>
              </a:uFill>
              <a:latin typeface="XCCW Joined 4a" panose="03050602040000000000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42673C-B899-4A76-9C36-5B5BAE7A66EB}"/>
              </a:ext>
            </a:extLst>
          </p:cNvPr>
          <p:cNvSpPr txBox="1"/>
          <p:nvPr/>
        </p:nvSpPr>
        <p:spPr>
          <a:xfrm>
            <a:off x="959004" y="2712802"/>
            <a:ext cx="2624543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1">
                    <a:lumMod val="75000"/>
                  </a:schemeClr>
                </a:solidFill>
                <a:latin typeface="XCCW Joined 4a" panose="03050602040000000000" pitchFamily="66" charset="0"/>
              </a:rPr>
              <a:t>sh</a:t>
            </a:r>
            <a:r>
              <a:rPr lang="en-US" sz="9600" u="heavy" dirty="0" smtClean="0">
                <a:solidFill>
                  <a:schemeClr val="accent3">
                    <a:lumMod val="50000"/>
                  </a:schemeClr>
                </a:solidFill>
                <a:latin typeface="XCCW Joined 4a" panose="03050602040000000000" pitchFamily="66" charset="0"/>
              </a:rPr>
              <a:t>e</a:t>
            </a:r>
            <a:endParaRPr lang="en-GB" sz="9600" u="heavy" dirty="0">
              <a:solidFill>
                <a:schemeClr val="accent3">
                  <a:lumMod val="50000"/>
                </a:schemeClr>
              </a:solidFill>
              <a:uFill>
                <a:solidFill>
                  <a:schemeClr val="accent3">
                    <a:lumMod val="75000"/>
                  </a:schemeClr>
                </a:solidFill>
              </a:uFill>
              <a:latin typeface="XCCW Joined 4a" panose="03050602040000000000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D0870F-3D19-4AE0-8169-C8D3FFAED24D}"/>
              </a:ext>
            </a:extLst>
          </p:cNvPr>
          <p:cNvSpPr txBox="1"/>
          <p:nvPr/>
        </p:nvSpPr>
        <p:spPr>
          <a:xfrm>
            <a:off x="8585906" y="2717440"/>
            <a:ext cx="1939038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1">
                    <a:lumMod val="75000"/>
                  </a:schemeClr>
                </a:solidFill>
                <a:latin typeface="XCCW Joined 4a" panose="03050602040000000000" pitchFamily="66" charset="0"/>
              </a:rPr>
              <a:t>b</a:t>
            </a:r>
            <a:r>
              <a:rPr lang="en-US" sz="9600" u="heavy" dirty="0" smtClean="0">
                <a:solidFill>
                  <a:schemeClr val="accent3">
                    <a:lumMod val="50000"/>
                  </a:schemeClr>
                </a:solidFill>
                <a:latin typeface="XCCW Joined 4a" panose="03050602040000000000" pitchFamily="66" charset="0"/>
              </a:rPr>
              <a:t>e</a:t>
            </a:r>
            <a:endParaRPr lang="en-GB" sz="9600" u="heavy" dirty="0">
              <a:solidFill>
                <a:schemeClr val="accent3">
                  <a:lumMod val="50000"/>
                </a:schemeClr>
              </a:solidFill>
              <a:uFill>
                <a:solidFill>
                  <a:schemeClr val="accent3">
                    <a:lumMod val="75000"/>
                  </a:schemeClr>
                </a:solidFill>
              </a:uFill>
              <a:latin typeface="XCCW Joined 4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5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11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332" y="0"/>
            <a:ext cx="5046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12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125" y="0"/>
            <a:ext cx="5532307" cy="68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8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21" y="0"/>
            <a:ext cx="4876098" cy="6854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65" y="0"/>
            <a:ext cx="5226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01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292" y="599607"/>
            <a:ext cx="105380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XCCW Joined 4a" panose="03050602040000000000" pitchFamily="66" charset="0"/>
              </a:rPr>
              <a:t>Read the following questions and choose the correct ending.</a:t>
            </a:r>
          </a:p>
          <a:p>
            <a:endParaRPr lang="en-US" sz="3600" dirty="0">
              <a:solidFill>
                <a:schemeClr val="tx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pPr marL="742950" indent="-742950">
              <a:buAutoNum type="arabicPeriod"/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XCCW Joined 4a" panose="03050602040000000000" pitchFamily="66" charset="0"/>
              </a:rPr>
              <a:t>In the den, Fox was thinking of </a:t>
            </a:r>
            <a:r>
              <a:rPr lang="en-US" sz="3600" b="1" dirty="0" smtClean="0">
                <a:solidFill>
                  <a:srgbClr val="7030A0"/>
                </a:solidFill>
                <a:latin typeface="XCCW Joined 4a" panose="03050602040000000000" pitchFamily="66" charset="0"/>
              </a:rPr>
              <a:t>his mum/ a trick/ a snack.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XCCW Joined 4a" panose="03050602040000000000" pitchFamily="66" charset="0"/>
              </a:rPr>
              <a:t>Mama Hen slept in the </a:t>
            </a:r>
            <a:r>
              <a:rPr lang="en-US" sz="3600" b="1" dirty="0" smtClean="0">
                <a:solidFill>
                  <a:srgbClr val="7030A0"/>
                </a:solidFill>
                <a:latin typeface="XCCW Joined 4a" panose="03050602040000000000" pitchFamily="66" charset="0"/>
              </a:rPr>
              <a:t>den/ pond/ shed.</a:t>
            </a:r>
            <a:endParaRPr lang="en-GB" sz="3600" b="1" dirty="0">
              <a:solidFill>
                <a:srgbClr val="7030A0"/>
              </a:solidFill>
              <a:latin typeface="XCCW Joined 4a" panose="0305060204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548" y="4916774"/>
            <a:ext cx="1053808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What do think will happen next?</a:t>
            </a:r>
            <a:endParaRPr lang="en-GB" sz="4000" dirty="0">
              <a:solidFill>
                <a:schemeClr val="accent1">
                  <a:lumMod val="50000"/>
                </a:schemeClr>
              </a:solidFill>
              <a:latin typeface="XCCW Joined 4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8906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491</TotalTime>
  <Words>99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Tw Cen MT</vt:lpstr>
      <vt:lpstr>XCCW Joined 4a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Richards</dc:creator>
  <cp:lastModifiedBy>Natalie Richards</cp:lastModifiedBy>
  <cp:revision>26</cp:revision>
  <dcterms:created xsi:type="dcterms:W3CDTF">2021-01-18T10:32:14Z</dcterms:created>
  <dcterms:modified xsi:type="dcterms:W3CDTF">2021-01-31T22:33:45Z</dcterms:modified>
</cp:coreProperties>
</file>