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7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B27-DE4C-4B9E-BB11-B9027034A00F}" type="datetimeFigureOut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13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3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9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95748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3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97111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2038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17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1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3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50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7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6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13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21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4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49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3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AEE138-CA03-4CB3-8799-52A686BD5D44}"/>
              </a:ext>
            </a:extLst>
          </p:cNvPr>
          <p:cNvSpPr txBox="1"/>
          <p:nvPr/>
        </p:nvSpPr>
        <p:spPr>
          <a:xfrm>
            <a:off x="1609725" y="200025"/>
            <a:ext cx="8829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Thursday 28</a:t>
            </a:r>
            <a:r>
              <a:rPr lang="en-GB" sz="3200" baseline="300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th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 January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45239D-4A75-439B-BF36-343607CF43AB}"/>
              </a:ext>
            </a:extLst>
          </p:cNvPr>
          <p:cNvSpPr txBox="1"/>
          <p:nvPr/>
        </p:nvSpPr>
        <p:spPr>
          <a:xfrm>
            <a:off x="981613" y="897764"/>
            <a:ext cx="11296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Yesterday, you aced the sound ‘</a:t>
            </a:r>
            <a:r>
              <a:rPr lang="en-GB" sz="2800" dirty="0" err="1">
                <a:solidFill>
                  <a:schemeClr val="accent5">
                    <a:lumMod val="75000"/>
                  </a:schemeClr>
                </a:solidFill>
                <a:latin typeface="XCCW Joined 4a" panose="03050602040000000000" pitchFamily="66" charset="0"/>
              </a:rPr>
              <a:t>i</a:t>
            </a:r>
            <a:r>
              <a:rPr lang="en-GB" sz="28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-</a:t>
            </a:r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XCCW Joined 4a" panose="03050602040000000000" pitchFamily="66" charset="0"/>
              </a:rPr>
              <a:t>e</a:t>
            </a:r>
            <a:r>
              <a:rPr lang="en-GB" sz="28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’. Let’s practice writing the words with this sound…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00C523C-6E1C-4C2E-BBF4-9055D8AB5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133" y="1851871"/>
            <a:ext cx="10012258" cy="50061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5C47AC6-8A6E-4AA7-B45E-EE5ECB707E64}"/>
              </a:ext>
            </a:extLst>
          </p:cNvPr>
          <p:cNvSpPr/>
          <p:nvPr/>
        </p:nvSpPr>
        <p:spPr>
          <a:xfrm>
            <a:off x="2363638" y="2380891"/>
            <a:ext cx="862641" cy="517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3426C9-868D-48F2-93A5-A5FF0FD4DF89}"/>
              </a:ext>
            </a:extLst>
          </p:cNvPr>
          <p:cNvSpPr/>
          <p:nvPr/>
        </p:nvSpPr>
        <p:spPr>
          <a:xfrm>
            <a:off x="2363638" y="3473503"/>
            <a:ext cx="862641" cy="517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E19048-5387-40D4-848A-54E2459425B1}"/>
              </a:ext>
            </a:extLst>
          </p:cNvPr>
          <p:cNvSpPr/>
          <p:nvPr/>
        </p:nvSpPr>
        <p:spPr>
          <a:xfrm>
            <a:off x="2300378" y="4648167"/>
            <a:ext cx="862641" cy="517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5F00F4-C87D-4314-9EA2-8CB0C07F6612}"/>
              </a:ext>
            </a:extLst>
          </p:cNvPr>
          <p:cNvSpPr/>
          <p:nvPr/>
        </p:nvSpPr>
        <p:spPr>
          <a:xfrm>
            <a:off x="2265872" y="5861066"/>
            <a:ext cx="862641" cy="517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B0D469-B282-40F7-9A24-09C91349DA04}"/>
              </a:ext>
            </a:extLst>
          </p:cNvPr>
          <p:cNvSpPr/>
          <p:nvPr/>
        </p:nvSpPr>
        <p:spPr>
          <a:xfrm>
            <a:off x="5724164" y="3597676"/>
            <a:ext cx="862641" cy="517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2E5BA6F-8E21-40C3-AAE9-274E90988B65}"/>
              </a:ext>
            </a:extLst>
          </p:cNvPr>
          <p:cNvSpPr/>
          <p:nvPr/>
        </p:nvSpPr>
        <p:spPr>
          <a:xfrm>
            <a:off x="5664679" y="2271813"/>
            <a:ext cx="2590800" cy="704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4044BD-3BF2-4C7F-BE2F-2478850F2A16}"/>
              </a:ext>
            </a:extLst>
          </p:cNvPr>
          <p:cNvSpPr/>
          <p:nvPr/>
        </p:nvSpPr>
        <p:spPr>
          <a:xfrm>
            <a:off x="5593241" y="4706047"/>
            <a:ext cx="862641" cy="517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D8B75F-0727-4647-8E01-AD01E6D7899B}"/>
              </a:ext>
            </a:extLst>
          </p:cNvPr>
          <p:cNvSpPr/>
          <p:nvPr/>
        </p:nvSpPr>
        <p:spPr>
          <a:xfrm>
            <a:off x="5593240" y="5827020"/>
            <a:ext cx="862641" cy="517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4D1238-8CAE-4BED-81C7-5FC0B5F66BD4}"/>
              </a:ext>
            </a:extLst>
          </p:cNvPr>
          <p:cNvSpPr/>
          <p:nvPr/>
        </p:nvSpPr>
        <p:spPr>
          <a:xfrm>
            <a:off x="8795078" y="2403895"/>
            <a:ext cx="862641" cy="517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2986EB-6355-4E1B-9723-0D6C813B539F}"/>
              </a:ext>
            </a:extLst>
          </p:cNvPr>
          <p:cNvSpPr/>
          <p:nvPr/>
        </p:nvSpPr>
        <p:spPr>
          <a:xfrm>
            <a:off x="8902908" y="3561339"/>
            <a:ext cx="862641" cy="517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57C847-4E16-46BD-A4F1-378C90D11207}"/>
              </a:ext>
            </a:extLst>
          </p:cNvPr>
          <p:cNvSpPr/>
          <p:nvPr/>
        </p:nvSpPr>
        <p:spPr>
          <a:xfrm>
            <a:off x="8886104" y="4692085"/>
            <a:ext cx="862641" cy="517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DF6AA2A-454E-414F-8914-0A42E440DAB9}"/>
              </a:ext>
            </a:extLst>
          </p:cNvPr>
          <p:cNvSpPr/>
          <p:nvPr/>
        </p:nvSpPr>
        <p:spPr>
          <a:xfrm>
            <a:off x="8886103" y="5822831"/>
            <a:ext cx="862641" cy="517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50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AEE138-CA03-4CB3-8799-52A686BD5D44}"/>
              </a:ext>
            </a:extLst>
          </p:cNvPr>
          <p:cNvSpPr txBox="1"/>
          <p:nvPr/>
        </p:nvSpPr>
        <p:spPr>
          <a:xfrm>
            <a:off x="1609725" y="200025"/>
            <a:ext cx="8829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Thursday 28</a:t>
            </a:r>
            <a:r>
              <a:rPr lang="en-GB" sz="3200" baseline="300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th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 January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45239D-4A75-439B-BF36-343607CF43AB}"/>
              </a:ext>
            </a:extLst>
          </p:cNvPr>
          <p:cNvSpPr txBox="1"/>
          <p:nvPr/>
        </p:nvSpPr>
        <p:spPr>
          <a:xfrm>
            <a:off x="447675" y="1752600"/>
            <a:ext cx="112966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Today we will…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Learn a new sound.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Practise reading and spelling words with the new sound.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Write sentences with new spellings, independently.</a:t>
            </a:r>
          </a:p>
        </p:txBody>
      </p:sp>
    </p:spTree>
    <p:extLst>
      <p:ext uri="{BB962C8B-B14F-4D97-AF65-F5344CB8AC3E}">
        <p14:creationId xmlns:p14="http://schemas.microsoft.com/office/powerpoint/2010/main" val="270112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852851" y="2285999"/>
            <a:ext cx="2281194" cy="15324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/>
          </a:p>
        </p:txBody>
      </p:sp>
      <p:sp>
        <p:nvSpPr>
          <p:cNvPr id="2" name="TextBox 1"/>
          <p:cNvSpPr txBox="1"/>
          <p:nvPr/>
        </p:nvSpPr>
        <p:spPr>
          <a:xfrm>
            <a:off x="4852850" y="2422430"/>
            <a:ext cx="2177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u="sng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o-e</a:t>
            </a:r>
            <a:endParaRPr lang="en-GB" sz="7200" u="sng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7EA8F3E8-0512-4168-B436-82495E5B539A}"/>
              </a:ext>
            </a:extLst>
          </p:cNvPr>
          <p:cNvSpPr/>
          <p:nvPr/>
        </p:nvSpPr>
        <p:spPr>
          <a:xfrm>
            <a:off x="5469113" y="2346211"/>
            <a:ext cx="1207720" cy="849700"/>
          </a:xfrm>
          <a:prstGeom prst="arc">
            <a:avLst>
              <a:gd name="adj1" fmla="val 11022503"/>
              <a:gd name="adj2" fmla="val 0"/>
            </a:avLst>
          </a:prstGeom>
          <a:ln w="571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974B3A6-76C5-4E9E-B536-9C585C8BF01D}"/>
              </a:ext>
            </a:extLst>
          </p:cNvPr>
          <p:cNvGrpSpPr/>
          <p:nvPr/>
        </p:nvGrpSpPr>
        <p:grpSpPr>
          <a:xfrm>
            <a:off x="751112" y="429621"/>
            <a:ext cx="3917978" cy="1363915"/>
            <a:chOff x="751112" y="429621"/>
            <a:chExt cx="3917978" cy="1363915"/>
          </a:xfrm>
        </p:grpSpPr>
        <p:sp>
          <p:nvSpPr>
            <p:cNvPr id="8" name="TextBox 7"/>
            <p:cNvSpPr txBox="1"/>
            <p:nvPr/>
          </p:nvSpPr>
          <p:spPr>
            <a:xfrm>
              <a:off x="751112" y="470097"/>
              <a:ext cx="3917978" cy="132343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solidFill>
                    <a:schemeClr val="accent3">
                      <a:lumMod val="50000"/>
                    </a:schemeClr>
                  </a:solidFill>
                  <a:latin typeface="XCCW Joined 4a" panose="03050602040000000000" pitchFamily="66" charset="0"/>
                </a:rPr>
                <a:t>ph</a:t>
              </a:r>
              <a:r>
                <a:rPr lang="en-US" sz="8000" dirty="0">
                  <a:solidFill>
                    <a:schemeClr val="accent5">
                      <a:lumMod val="75000"/>
                    </a:schemeClr>
                  </a:solidFill>
                  <a:latin typeface="XCCW Joined 4a" panose="03050602040000000000" pitchFamily="66" charset="0"/>
                </a:rPr>
                <a:t>o</a:t>
              </a:r>
              <a:r>
                <a:rPr lang="en-US" sz="8000" dirty="0">
                  <a:solidFill>
                    <a:schemeClr val="accent3">
                      <a:lumMod val="50000"/>
                    </a:schemeClr>
                  </a:solidFill>
                  <a:latin typeface="XCCW Joined 4a" panose="03050602040000000000" pitchFamily="66" charset="0"/>
                </a:rPr>
                <a:t>n</a:t>
              </a:r>
              <a:r>
                <a:rPr lang="en-US" sz="8000" dirty="0">
                  <a:solidFill>
                    <a:schemeClr val="accent5">
                      <a:lumMod val="75000"/>
                    </a:schemeClr>
                  </a:solidFill>
                  <a:latin typeface="XCCW Joined 4a" panose="03050602040000000000" pitchFamily="66" charset="0"/>
                </a:rPr>
                <a:t>e</a:t>
              </a:r>
              <a:endParaRPr lang="en-GB" sz="8000" dirty="0">
                <a:solidFill>
                  <a:schemeClr val="accent5">
                    <a:lumMod val="75000"/>
                  </a:schemeClr>
                </a:solidFill>
                <a:latin typeface="XCCW Joined 4a" panose="03050602040000000000" pitchFamily="66" charset="0"/>
              </a:endParaRPr>
            </a:p>
          </p:txBody>
        </p:sp>
        <p:sp>
          <p:nvSpPr>
            <p:cNvPr id="12" name="Arc 11">
              <a:extLst>
                <a:ext uri="{FF2B5EF4-FFF2-40B4-BE49-F238E27FC236}">
                  <a16:creationId xmlns:a16="http://schemas.microsoft.com/office/drawing/2014/main" id="{FC6A38C3-3812-4766-B2FD-9801B41ADEC5}"/>
                </a:ext>
              </a:extLst>
            </p:cNvPr>
            <p:cNvSpPr/>
            <p:nvPr/>
          </p:nvSpPr>
          <p:spPr>
            <a:xfrm>
              <a:off x="2918769" y="429621"/>
              <a:ext cx="1207720" cy="849700"/>
            </a:xfrm>
            <a:prstGeom prst="arc">
              <a:avLst>
                <a:gd name="adj1" fmla="val 11022503"/>
                <a:gd name="adj2" fmla="val 131394"/>
              </a:avLst>
            </a:prstGeom>
            <a:ln w="571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B62F23E-849C-48DF-9DCA-87A159E567D7}"/>
              </a:ext>
            </a:extLst>
          </p:cNvPr>
          <p:cNvGrpSpPr/>
          <p:nvPr/>
        </p:nvGrpSpPr>
        <p:grpSpPr>
          <a:xfrm>
            <a:off x="1561130" y="2411768"/>
            <a:ext cx="2938026" cy="1372744"/>
            <a:chOff x="1561130" y="2411768"/>
            <a:chExt cx="2938026" cy="1372744"/>
          </a:xfrm>
        </p:grpSpPr>
        <p:sp>
          <p:nvSpPr>
            <p:cNvPr id="9" name="TextBox 8"/>
            <p:cNvSpPr txBox="1"/>
            <p:nvPr/>
          </p:nvSpPr>
          <p:spPr>
            <a:xfrm>
              <a:off x="1561130" y="2461073"/>
              <a:ext cx="2938026" cy="132343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solidFill>
                    <a:schemeClr val="accent3">
                      <a:lumMod val="50000"/>
                    </a:schemeClr>
                  </a:solidFill>
                  <a:latin typeface="XCCW Joined 4a" panose="03050602040000000000" pitchFamily="66" charset="0"/>
                </a:rPr>
                <a:t>h</a:t>
              </a:r>
              <a:r>
                <a:rPr lang="en-US" sz="8000" dirty="0">
                  <a:solidFill>
                    <a:schemeClr val="accent5">
                      <a:lumMod val="75000"/>
                    </a:schemeClr>
                  </a:solidFill>
                  <a:latin typeface="XCCW Joined 4a" panose="03050602040000000000" pitchFamily="66" charset="0"/>
                </a:rPr>
                <a:t>o</a:t>
              </a:r>
              <a:r>
                <a:rPr lang="en-US" sz="8000" dirty="0">
                  <a:solidFill>
                    <a:schemeClr val="accent3">
                      <a:lumMod val="50000"/>
                    </a:schemeClr>
                  </a:solidFill>
                  <a:latin typeface="XCCW Joined 4a" panose="03050602040000000000" pitchFamily="66" charset="0"/>
                </a:rPr>
                <a:t>p</a:t>
              </a:r>
              <a:r>
                <a:rPr lang="en-US" sz="8000" dirty="0">
                  <a:solidFill>
                    <a:schemeClr val="accent5">
                      <a:lumMod val="75000"/>
                    </a:schemeClr>
                  </a:solidFill>
                  <a:latin typeface="XCCW Joined 4a" panose="03050602040000000000" pitchFamily="66" charset="0"/>
                </a:rPr>
                <a:t>e</a:t>
              </a:r>
              <a:endParaRPr lang="en-GB" sz="8000" u="sng" dirty="0">
                <a:solidFill>
                  <a:schemeClr val="accent5">
                    <a:lumMod val="75000"/>
                  </a:schemeClr>
                </a:solidFill>
                <a:latin typeface="XCCW Joined 4a" panose="03050602040000000000" pitchFamily="66" charset="0"/>
              </a:endParaRPr>
            </a:p>
          </p:txBody>
        </p:sp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7AED97BF-7DF7-4387-ABA4-4B29436B4D16}"/>
                </a:ext>
              </a:extLst>
            </p:cNvPr>
            <p:cNvSpPr/>
            <p:nvPr/>
          </p:nvSpPr>
          <p:spPr>
            <a:xfrm>
              <a:off x="2918769" y="2411768"/>
              <a:ext cx="1207720" cy="849700"/>
            </a:xfrm>
            <a:prstGeom prst="arc">
              <a:avLst>
                <a:gd name="adj1" fmla="val 11022503"/>
                <a:gd name="adj2" fmla="val 0"/>
              </a:avLst>
            </a:prstGeom>
            <a:ln w="571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D8464DE-A787-4291-83B1-8C905FA26EE7}"/>
              </a:ext>
            </a:extLst>
          </p:cNvPr>
          <p:cNvGrpSpPr/>
          <p:nvPr/>
        </p:nvGrpSpPr>
        <p:grpSpPr>
          <a:xfrm>
            <a:off x="520787" y="4330123"/>
            <a:ext cx="4101739" cy="1396060"/>
            <a:chOff x="520787" y="4330123"/>
            <a:chExt cx="4101739" cy="139606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ABE2221-3ED2-4F65-B450-50C0DA9DE0F5}"/>
                </a:ext>
              </a:extLst>
            </p:cNvPr>
            <p:cNvSpPr txBox="1"/>
            <p:nvPr/>
          </p:nvSpPr>
          <p:spPr>
            <a:xfrm>
              <a:off x="520787" y="4402744"/>
              <a:ext cx="4101739" cy="132343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solidFill>
                    <a:schemeClr val="accent3">
                      <a:lumMod val="50000"/>
                    </a:schemeClr>
                  </a:solidFill>
                  <a:latin typeface="XCCW Joined 4a" panose="03050602040000000000" pitchFamily="66" charset="0"/>
                </a:rPr>
                <a:t>sp</a:t>
              </a:r>
              <a:r>
                <a:rPr lang="en-US" sz="8000" dirty="0">
                  <a:solidFill>
                    <a:schemeClr val="accent5">
                      <a:lumMod val="75000"/>
                    </a:schemeClr>
                  </a:solidFill>
                  <a:latin typeface="XCCW Joined 4a" panose="03050602040000000000" pitchFamily="66" charset="0"/>
                </a:rPr>
                <a:t>o</a:t>
              </a:r>
              <a:r>
                <a:rPr lang="en-US" sz="8000" dirty="0">
                  <a:solidFill>
                    <a:schemeClr val="accent3">
                      <a:lumMod val="50000"/>
                    </a:schemeClr>
                  </a:solidFill>
                  <a:latin typeface="XCCW Joined 4a" panose="03050602040000000000" pitchFamily="66" charset="0"/>
                </a:rPr>
                <a:t>k</a:t>
              </a:r>
              <a:r>
                <a:rPr lang="en-US" sz="8000" dirty="0">
                  <a:solidFill>
                    <a:schemeClr val="accent5">
                      <a:lumMod val="75000"/>
                    </a:schemeClr>
                  </a:solidFill>
                  <a:latin typeface="XCCW Joined 4a" panose="03050602040000000000" pitchFamily="66" charset="0"/>
                </a:rPr>
                <a:t>e</a:t>
              </a:r>
              <a:endParaRPr lang="en-GB" sz="8000" u="sng" dirty="0">
                <a:solidFill>
                  <a:schemeClr val="accent5">
                    <a:lumMod val="75000"/>
                  </a:schemeClr>
                </a:solidFill>
                <a:uFill>
                  <a:solidFill>
                    <a:schemeClr val="accent3">
                      <a:lumMod val="50000"/>
                    </a:schemeClr>
                  </a:solidFill>
                </a:uFill>
                <a:latin typeface="XCCW Joined 4a" panose="03050602040000000000" pitchFamily="66" charset="0"/>
              </a:endParaRPr>
            </a:p>
          </p:txBody>
        </p:sp>
        <p:sp>
          <p:nvSpPr>
            <p:cNvPr id="15" name="Arc 14">
              <a:extLst>
                <a:ext uri="{FF2B5EF4-FFF2-40B4-BE49-F238E27FC236}">
                  <a16:creationId xmlns:a16="http://schemas.microsoft.com/office/drawing/2014/main" id="{6700649D-24CF-4E04-8596-B3A7555BA6A2}"/>
                </a:ext>
              </a:extLst>
            </p:cNvPr>
            <p:cNvSpPr/>
            <p:nvPr/>
          </p:nvSpPr>
          <p:spPr>
            <a:xfrm>
              <a:off x="2797738" y="4330123"/>
              <a:ext cx="1207720" cy="849700"/>
            </a:xfrm>
            <a:prstGeom prst="arc">
              <a:avLst>
                <a:gd name="adj1" fmla="val 11022503"/>
                <a:gd name="adj2" fmla="val 0"/>
              </a:avLst>
            </a:prstGeom>
            <a:ln w="571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96D6D4D-753A-4F14-B53F-19B94F129139}"/>
              </a:ext>
            </a:extLst>
          </p:cNvPr>
          <p:cNvGrpSpPr/>
          <p:nvPr/>
        </p:nvGrpSpPr>
        <p:grpSpPr>
          <a:xfrm>
            <a:off x="6072973" y="282116"/>
            <a:ext cx="4417383" cy="1470944"/>
            <a:chOff x="6072973" y="282116"/>
            <a:chExt cx="4417383" cy="1470944"/>
          </a:xfrm>
        </p:grpSpPr>
        <p:sp>
          <p:nvSpPr>
            <p:cNvPr id="5" name="TextBox 4"/>
            <p:cNvSpPr txBox="1"/>
            <p:nvPr/>
          </p:nvSpPr>
          <p:spPr>
            <a:xfrm>
              <a:off x="6072973" y="429621"/>
              <a:ext cx="4417383" cy="132343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solidFill>
                    <a:schemeClr val="accent3">
                      <a:lumMod val="50000"/>
                    </a:schemeClr>
                  </a:solidFill>
                  <a:uFill>
                    <a:solidFill>
                      <a:schemeClr val="accent1">
                        <a:lumMod val="75000"/>
                      </a:schemeClr>
                    </a:solidFill>
                  </a:uFill>
                  <a:latin typeface="XCCW Joined 4a" panose="03050602040000000000" pitchFamily="66" charset="0"/>
                </a:rPr>
                <a:t>h</a:t>
              </a:r>
              <a:r>
                <a:rPr lang="en-US" sz="8000" dirty="0">
                  <a:solidFill>
                    <a:schemeClr val="accent5">
                      <a:lumMod val="75000"/>
                    </a:schemeClr>
                  </a:solidFill>
                  <a:uFill>
                    <a:solidFill>
                      <a:schemeClr val="accent1">
                        <a:lumMod val="75000"/>
                      </a:schemeClr>
                    </a:solidFill>
                  </a:uFill>
                  <a:latin typeface="XCCW Joined 4a" panose="03050602040000000000" pitchFamily="66" charset="0"/>
                </a:rPr>
                <a:t>o</a:t>
              </a:r>
              <a:r>
                <a:rPr lang="en-US" sz="8000" dirty="0">
                  <a:solidFill>
                    <a:schemeClr val="accent3">
                      <a:lumMod val="50000"/>
                    </a:schemeClr>
                  </a:solidFill>
                  <a:uFill>
                    <a:solidFill>
                      <a:schemeClr val="accent1">
                        <a:lumMod val="75000"/>
                      </a:schemeClr>
                    </a:solidFill>
                  </a:uFill>
                  <a:latin typeface="XCCW Joined 4a" panose="03050602040000000000" pitchFamily="66" charset="0"/>
                </a:rPr>
                <a:t>m</a:t>
              </a:r>
              <a:r>
                <a:rPr lang="en-US" sz="8000" dirty="0">
                  <a:solidFill>
                    <a:schemeClr val="accent5">
                      <a:lumMod val="75000"/>
                    </a:schemeClr>
                  </a:solidFill>
                  <a:uFill>
                    <a:solidFill>
                      <a:schemeClr val="accent1">
                        <a:lumMod val="75000"/>
                      </a:schemeClr>
                    </a:solidFill>
                  </a:uFill>
                  <a:latin typeface="XCCW Joined 4a" panose="03050602040000000000" pitchFamily="66" charset="0"/>
                </a:rPr>
                <a:t>e</a:t>
              </a:r>
              <a:endParaRPr lang="en-GB" sz="8800" dirty="0">
                <a:solidFill>
                  <a:schemeClr val="accent5">
                    <a:lumMod val="75000"/>
                  </a:schemeClr>
                </a:solidFill>
                <a:latin typeface="XCCW Joined 4a" panose="03050602040000000000" pitchFamily="66" charset="0"/>
              </a:endParaRPr>
            </a:p>
          </p:txBody>
        </p:sp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516E6DBD-A30E-447C-AE29-3D24D9472891}"/>
                </a:ext>
              </a:extLst>
            </p:cNvPr>
            <p:cNvSpPr/>
            <p:nvPr/>
          </p:nvSpPr>
          <p:spPr>
            <a:xfrm>
              <a:off x="7944928" y="282116"/>
              <a:ext cx="1593285" cy="849700"/>
            </a:xfrm>
            <a:prstGeom prst="arc">
              <a:avLst>
                <a:gd name="adj1" fmla="val 10755911"/>
                <a:gd name="adj2" fmla="val 348239"/>
              </a:avLst>
            </a:prstGeom>
            <a:ln w="571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7C55383-4BA4-4C95-AB58-E6EF2A46CBA7}"/>
              </a:ext>
            </a:extLst>
          </p:cNvPr>
          <p:cNvGrpSpPr/>
          <p:nvPr/>
        </p:nvGrpSpPr>
        <p:grpSpPr>
          <a:xfrm>
            <a:off x="7487739" y="2041261"/>
            <a:ext cx="4101739" cy="1427528"/>
            <a:chOff x="7487739" y="2041261"/>
            <a:chExt cx="4101739" cy="1427528"/>
          </a:xfrm>
        </p:grpSpPr>
        <p:sp>
          <p:nvSpPr>
            <p:cNvPr id="4" name="TextBox 3"/>
            <p:cNvSpPr txBox="1"/>
            <p:nvPr/>
          </p:nvSpPr>
          <p:spPr>
            <a:xfrm>
              <a:off x="7487739" y="2145350"/>
              <a:ext cx="4101739" cy="132343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solidFill>
                    <a:schemeClr val="accent3">
                      <a:lumMod val="50000"/>
                    </a:schemeClr>
                  </a:solidFill>
                  <a:uFill>
                    <a:solidFill>
                      <a:schemeClr val="accent1">
                        <a:lumMod val="75000"/>
                      </a:schemeClr>
                    </a:solidFill>
                  </a:uFill>
                  <a:latin typeface="XCCW Joined 4a" panose="03050602040000000000" pitchFamily="66" charset="0"/>
                </a:rPr>
                <a:t>r</a:t>
              </a:r>
              <a:r>
                <a:rPr lang="en-US" sz="8000" dirty="0">
                  <a:solidFill>
                    <a:schemeClr val="accent5">
                      <a:lumMod val="75000"/>
                    </a:schemeClr>
                  </a:solidFill>
                  <a:uFill>
                    <a:solidFill>
                      <a:schemeClr val="accent1">
                        <a:lumMod val="75000"/>
                      </a:schemeClr>
                    </a:solidFill>
                  </a:uFill>
                  <a:latin typeface="XCCW Joined 4a" panose="03050602040000000000" pitchFamily="66" charset="0"/>
                </a:rPr>
                <a:t>o</a:t>
              </a:r>
              <a:r>
                <a:rPr lang="en-US" sz="8000" dirty="0">
                  <a:solidFill>
                    <a:schemeClr val="accent3">
                      <a:lumMod val="50000"/>
                    </a:schemeClr>
                  </a:solidFill>
                  <a:uFill>
                    <a:solidFill>
                      <a:schemeClr val="accent1">
                        <a:lumMod val="75000"/>
                      </a:schemeClr>
                    </a:solidFill>
                  </a:uFill>
                  <a:latin typeface="XCCW Joined 4a" panose="03050602040000000000" pitchFamily="66" charset="0"/>
                </a:rPr>
                <a:t>s</a:t>
              </a:r>
              <a:r>
                <a:rPr lang="en-US" sz="8000" dirty="0">
                  <a:solidFill>
                    <a:schemeClr val="accent5">
                      <a:lumMod val="75000"/>
                    </a:schemeClr>
                  </a:solidFill>
                  <a:uFill>
                    <a:solidFill>
                      <a:schemeClr val="accent1">
                        <a:lumMod val="75000"/>
                      </a:schemeClr>
                    </a:solidFill>
                  </a:uFill>
                  <a:latin typeface="XCCW Joined 4a" panose="03050602040000000000" pitchFamily="66" charset="0"/>
                </a:rPr>
                <a:t>e</a:t>
              </a:r>
              <a:endParaRPr lang="en-GB" sz="8000" dirty="0">
                <a:solidFill>
                  <a:schemeClr val="accent5">
                    <a:lumMod val="75000"/>
                  </a:schemeClr>
                </a:solidFill>
                <a:latin typeface="XCCW Joined 4a" panose="03050602040000000000" pitchFamily="66" charset="0"/>
              </a:endParaRPr>
            </a:p>
          </p:txBody>
        </p:sp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33A113F1-CB24-402E-B34F-76160B0F348C}"/>
                </a:ext>
              </a:extLst>
            </p:cNvPr>
            <p:cNvSpPr/>
            <p:nvPr/>
          </p:nvSpPr>
          <p:spPr>
            <a:xfrm rot="21412823">
              <a:off x="9223187" y="2041261"/>
              <a:ext cx="1385589" cy="849700"/>
            </a:xfrm>
            <a:prstGeom prst="arc">
              <a:avLst>
                <a:gd name="adj1" fmla="val 11022503"/>
                <a:gd name="adj2" fmla="val 157924"/>
              </a:avLst>
            </a:prstGeom>
            <a:ln w="571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E3F1F47-D9D1-4FE8-A1DE-39E1B1F5625B}"/>
              </a:ext>
            </a:extLst>
          </p:cNvPr>
          <p:cNvGrpSpPr/>
          <p:nvPr/>
        </p:nvGrpSpPr>
        <p:grpSpPr>
          <a:xfrm>
            <a:off x="8272732" y="3681996"/>
            <a:ext cx="3052777" cy="1361360"/>
            <a:chOff x="8272732" y="3681996"/>
            <a:chExt cx="3052777" cy="1361360"/>
          </a:xfrm>
        </p:grpSpPr>
        <p:sp>
          <p:nvSpPr>
            <p:cNvPr id="6" name="TextBox 5"/>
            <p:cNvSpPr txBox="1"/>
            <p:nvPr/>
          </p:nvSpPr>
          <p:spPr>
            <a:xfrm>
              <a:off x="8272732" y="3719917"/>
              <a:ext cx="3052777" cy="132343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solidFill>
                    <a:schemeClr val="accent3">
                      <a:lumMod val="50000"/>
                    </a:schemeClr>
                  </a:solidFill>
                  <a:latin typeface="XCCW Joined 4a" panose="03050602040000000000" pitchFamily="66" charset="0"/>
                </a:rPr>
                <a:t>r</a:t>
              </a:r>
              <a:r>
                <a:rPr lang="en-US" sz="8000" dirty="0">
                  <a:solidFill>
                    <a:schemeClr val="accent5">
                      <a:lumMod val="75000"/>
                    </a:schemeClr>
                  </a:solidFill>
                  <a:latin typeface="XCCW Joined 4a" panose="03050602040000000000" pitchFamily="66" charset="0"/>
                </a:rPr>
                <a:t>o</a:t>
              </a:r>
              <a:r>
                <a:rPr lang="en-US" sz="8000" dirty="0">
                  <a:solidFill>
                    <a:schemeClr val="accent3">
                      <a:lumMod val="50000"/>
                    </a:schemeClr>
                  </a:solidFill>
                  <a:latin typeface="XCCW Joined 4a" panose="03050602040000000000" pitchFamily="66" charset="0"/>
                </a:rPr>
                <a:t>p</a:t>
              </a:r>
              <a:r>
                <a:rPr lang="en-US" sz="8000" dirty="0">
                  <a:solidFill>
                    <a:schemeClr val="accent5">
                      <a:lumMod val="75000"/>
                    </a:schemeClr>
                  </a:solidFill>
                  <a:latin typeface="XCCW Joined 4a" panose="03050602040000000000" pitchFamily="66" charset="0"/>
                </a:rPr>
                <a:t>e</a:t>
              </a:r>
              <a:endParaRPr lang="en-GB" sz="8000" dirty="0">
                <a:solidFill>
                  <a:schemeClr val="accent5">
                    <a:lumMod val="75000"/>
                  </a:schemeClr>
                </a:solidFill>
                <a:latin typeface="XCCW Joined 4a" panose="03050602040000000000" pitchFamily="66" charset="0"/>
              </a:endParaRPr>
            </a:p>
          </p:txBody>
        </p:sp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E7D2A548-186B-49D4-B3B1-C5966CAACE3E}"/>
                </a:ext>
              </a:extLst>
            </p:cNvPr>
            <p:cNvSpPr/>
            <p:nvPr/>
          </p:nvSpPr>
          <p:spPr>
            <a:xfrm rot="21154257">
              <a:off x="9646139" y="3681996"/>
              <a:ext cx="1169543" cy="849700"/>
            </a:xfrm>
            <a:prstGeom prst="arc">
              <a:avLst>
                <a:gd name="adj1" fmla="val 11022503"/>
                <a:gd name="adj2" fmla="val 620533"/>
              </a:avLst>
            </a:prstGeom>
            <a:ln w="571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A3F7608-E07B-4C59-8A11-C147107A04BD}"/>
              </a:ext>
            </a:extLst>
          </p:cNvPr>
          <p:cNvGrpSpPr/>
          <p:nvPr/>
        </p:nvGrpSpPr>
        <p:grpSpPr>
          <a:xfrm>
            <a:off x="4757948" y="5277060"/>
            <a:ext cx="3837769" cy="1391047"/>
            <a:chOff x="4757948" y="5277060"/>
            <a:chExt cx="3837769" cy="1391047"/>
          </a:xfrm>
        </p:grpSpPr>
        <p:sp>
          <p:nvSpPr>
            <p:cNvPr id="13" name="TextBox 12"/>
            <p:cNvSpPr txBox="1"/>
            <p:nvPr/>
          </p:nvSpPr>
          <p:spPr>
            <a:xfrm>
              <a:off x="4757948" y="5344668"/>
              <a:ext cx="3837769" cy="132343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solidFill>
                    <a:schemeClr val="accent3">
                      <a:lumMod val="50000"/>
                    </a:schemeClr>
                  </a:solidFill>
                  <a:latin typeface="XCCW Joined 4a" panose="03050602040000000000" pitchFamily="66" charset="0"/>
                </a:rPr>
                <a:t>n</a:t>
              </a:r>
              <a:r>
                <a:rPr lang="en-US" sz="8000" dirty="0">
                  <a:solidFill>
                    <a:schemeClr val="accent5">
                      <a:lumMod val="75000"/>
                    </a:schemeClr>
                  </a:solidFill>
                  <a:latin typeface="XCCW Joined 4a" panose="03050602040000000000" pitchFamily="66" charset="0"/>
                </a:rPr>
                <a:t>o</a:t>
              </a:r>
              <a:r>
                <a:rPr lang="en-US" sz="8000" dirty="0">
                  <a:solidFill>
                    <a:schemeClr val="accent3">
                      <a:lumMod val="50000"/>
                    </a:schemeClr>
                  </a:solidFill>
                  <a:latin typeface="XCCW Joined 4a" panose="03050602040000000000" pitchFamily="66" charset="0"/>
                </a:rPr>
                <a:t>t</a:t>
              </a:r>
              <a:r>
                <a:rPr lang="en-US" sz="8000" dirty="0">
                  <a:solidFill>
                    <a:schemeClr val="accent5">
                      <a:lumMod val="75000"/>
                    </a:schemeClr>
                  </a:solidFill>
                  <a:latin typeface="XCCW Joined 4a" panose="03050602040000000000" pitchFamily="66" charset="0"/>
                </a:rPr>
                <a:t>e</a:t>
              </a:r>
              <a:endParaRPr lang="en-GB" sz="8000" dirty="0">
                <a:solidFill>
                  <a:schemeClr val="accent5">
                    <a:lumMod val="75000"/>
                  </a:schemeClr>
                </a:solidFill>
                <a:latin typeface="XCCW Joined 4a" panose="03050602040000000000" pitchFamily="66" charset="0"/>
              </a:endParaRPr>
            </a:p>
          </p:txBody>
        </p:sp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781DE8C5-C633-4CE8-9AD0-956B5222EA7E}"/>
                </a:ext>
              </a:extLst>
            </p:cNvPr>
            <p:cNvSpPr/>
            <p:nvPr/>
          </p:nvSpPr>
          <p:spPr>
            <a:xfrm rot="21069138">
              <a:off x="6646558" y="5277060"/>
              <a:ext cx="1182005" cy="763030"/>
            </a:xfrm>
            <a:prstGeom prst="arc">
              <a:avLst>
                <a:gd name="adj1" fmla="val 11022503"/>
                <a:gd name="adj2" fmla="val 1139015"/>
              </a:avLst>
            </a:prstGeom>
            <a:ln w="571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54427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284809" y="4506744"/>
            <a:ext cx="3327332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p</a:t>
            </a:r>
            <a:r>
              <a:rPr lang="en-US" sz="8800" u="heavy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oi</a:t>
            </a:r>
            <a:r>
              <a:rPr lang="en-US" sz="8800" dirty="0" err="1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t</a:t>
            </a:r>
            <a:endParaRPr lang="en-GB" sz="88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913" y="1998747"/>
            <a:ext cx="4023360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v</a:t>
            </a:r>
            <a:r>
              <a:rPr lang="en-US" sz="8800" u="heavy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ea</a:t>
            </a:r>
            <a:r>
              <a:rPr lang="en-US" sz="8800" dirty="0" err="1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d</a:t>
            </a:r>
            <a:endParaRPr lang="en-GB" sz="88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7958" y="1909431"/>
            <a:ext cx="2278665" cy="247999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E85F96-6F9A-4EE4-B258-2CF449514573}"/>
              </a:ext>
            </a:extLst>
          </p:cNvPr>
          <p:cNvSpPr txBox="1"/>
          <p:nvPr/>
        </p:nvSpPr>
        <p:spPr>
          <a:xfrm>
            <a:off x="637695" y="378823"/>
            <a:ext cx="3476939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b</a:t>
            </a:r>
            <a:r>
              <a:rPr lang="en-US" sz="8000" dirty="0" err="1">
                <a:solidFill>
                  <a:schemeClr val="accent5">
                    <a:lumMod val="75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a</a:t>
            </a:r>
            <a:r>
              <a:rPr lang="en-US" sz="8000" dirty="0" err="1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m</a:t>
            </a:r>
            <a:r>
              <a:rPr lang="en-US" sz="8000" dirty="0" err="1">
                <a:solidFill>
                  <a:schemeClr val="accent5">
                    <a:lumMod val="75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e</a:t>
            </a:r>
            <a:endParaRPr lang="en-GB" sz="8800" dirty="0">
              <a:solidFill>
                <a:schemeClr val="accent5">
                  <a:lumMod val="75000"/>
                </a:schemeClr>
              </a:solidFill>
              <a:latin typeface="XCCW Joined 4a" panose="03050602040000000000" pitchFamily="66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B5BBFF78-0362-44AD-86B4-E0E7287C47C4}"/>
              </a:ext>
            </a:extLst>
          </p:cNvPr>
          <p:cNvSpPr/>
          <p:nvPr/>
        </p:nvSpPr>
        <p:spPr>
          <a:xfrm>
            <a:off x="2087591" y="372468"/>
            <a:ext cx="1621766" cy="849700"/>
          </a:xfrm>
          <a:prstGeom prst="arc">
            <a:avLst>
              <a:gd name="adj1" fmla="val 11022503"/>
              <a:gd name="adj2" fmla="val 0"/>
            </a:avLst>
          </a:prstGeom>
          <a:ln w="571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30F7CE-58C3-4EEB-B2D4-9C34119F4EAC}"/>
              </a:ext>
            </a:extLst>
          </p:cNvPr>
          <p:cNvSpPr txBox="1"/>
          <p:nvPr/>
        </p:nvSpPr>
        <p:spPr>
          <a:xfrm>
            <a:off x="232418" y="4283714"/>
            <a:ext cx="3476939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n</a:t>
            </a:r>
            <a:r>
              <a:rPr lang="en-US" sz="8000" dirty="0" err="1">
                <a:solidFill>
                  <a:schemeClr val="accent5">
                    <a:lumMod val="75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a</a:t>
            </a:r>
            <a:r>
              <a:rPr lang="en-US" sz="8000" dirty="0" err="1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t</a:t>
            </a:r>
            <a:r>
              <a:rPr lang="en-US" sz="8000" dirty="0" err="1">
                <a:solidFill>
                  <a:schemeClr val="accent5">
                    <a:lumMod val="75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e</a:t>
            </a:r>
            <a:endParaRPr lang="en-GB" sz="8800" dirty="0">
              <a:solidFill>
                <a:schemeClr val="accent5">
                  <a:lumMod val="75000"/>
                </a:schemeClr>
              </a:solidFill>
              <a:latin typeface="XCCW Joined 4a" panose="03050602040000000000" pitchFamily="66" charset="0"/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30D2D38B-1378-4C70-8DCC-A5B6B001EC1D}"/>
              </a:ext>
            </a:extLst>
          </p:cNvPr>
          <p:cNvSpPr/>
          <p:nvPr/>
        </p:nvSpPr>
        <p:spPr>
          <a:xfrm>
            <a:off x="1682314" y="4277359"/>
            <a:ext cx="1621766" cy="849700"/>
          </a:xfrm>
          <a:prstGeom prst="arc">
            <a:avLst>
              <a:gd name="adj1" fmla="val 11022503"/>
              <a:gd name="adj2" fmla="val 0"/>
            </a:avLst>
          </a:prstGeom>
          <a:ln w="571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4B4D67-729D-451A-B14F-8BBD8FF089C5}"/>
              </a:ext>
            </a:extLst>
          </p:cNvPr>
          <p:cNvSpPr txBox="1"/>
          <p:nvPr/>
        </p:nvSpPr>
        <p:spPr>
          <a:xfrm>
            <a:off x="4869877" y="382180"/>
            <a:ext cx="2949536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g</a:t>
            </a:r>
            <a:r>
              <a:rPr lang="en-US" sz="8000" dirty="0" err="1">
                <a:solidFill>
                  <a:schemeClr val="accent5">
                    <a:lumMod val="75000"/>
                  </a:schemeClr>
                </a:solidFill>
                <a:latin typeface="XCCW Joined 4a" panose="03050602040000000000" pitchFamily="66" charset="0"/>
              </a:rPr>
              <a:t>i</a:t>
            </a:r>
            <a:r>
              <a:rPr lang="en-US" sz="8000" dirty="0" err="1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m</a:t>
            </a:r>
            <a:r>
              <a:rPr lang="en-US" sz="8000" dirty="0" err="1">
                <a:solidFill>
                  <a:schemeClr val="accent5">
                    <a:lumMod val="75000"/>
                  </a:schemeClr>
                </a:solidFill>
                <a:latin typeface="XCCW Joined 4a" panose="03050602040000000000" pitchFamily="66" charset="0"/>
              </a:rPr>
              <a:t>e</a:t>
            </a:r>
            <a:endParaRPr lang="en-GB" sz="8000" u="sng" dirty="0">
              <a:solidFill>
                <a:schemeClr val="accent5">
                  <a:lumMod val="75000"/>
                </a:schemeClr>
              </a:solidFill>
              <a:uFill>
                <a:solidFill>
                  <a:schemeClr val="accent3">
                    <a:lumMod val="50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325D0F02-CBBA-46D2-BC31-4D76340A1C93}"/>
              </a:ext>
            </a:extLst>
          </p:cNvPr>
          <p:cNvSpPr/>
          <p:nvPr/>
        </p:nvSpPr>
        <p:spPr>
          <a:xfrm>
            <a:off x="6063762" y="89734"/>
            <a:ext cx="1296209" cy="996724"/>
          </a:xfrm>
          <a:prstGeom prst="arc">
            <a:avLst>
              <a:gd name="adj1" fmla="val 11022503"/>
              <a:gd name="adj2" fmla="val 0"/>
            </a:avLst>
          </a:prstGeom>
          <a:ln w="571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06DBA1-C55B-445D-B42C-2167189C472F}"/>
              </a:ext>
            </a:extLst>
          </p:cNvPr>
          <p:cNvSpPr txBox="1"/>
          <p:nvPr/>
        </p:nvSpPr>
        <p:spPr>
          <a:xfrm>
            <a:off x="8284809" y="2105561"/>
            <a:ext cx="2949536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v</a:t>
            </a:r>
            <a:r>
              <a:rPr lang="en-US" sz="8000" dirty="0">
                <a:solidFill>
                  <a:schemeClr val="accent5">
                    <a:lumMod val="75000"/>
                  </a:schemeClr>
                </a:solidFill>
                <a:latin typeface="XCCW Joined 4a" panose="03050602040000000000" pitchFamily="66" charset="0"/>
              </a:rPr>
              <a:t>i</a:t>
            </a:r>
            <a:r>
              <a:rPr lang="en-US" sz="80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d</a:t>
            </a:r>
            <a:r>
              <a:rPr lang="en-US" sz="8000" dirty="0">
                <a:solidFill>
                  <a:schemeClr val="accent5">
                    <a:lumMod val="75000"/>
                  </a:schemeClr>
                </a:solidFill>
                <a:latin typeface="XCCW Joined 4a" panose="03050602040000000000" pitchFamily="66" charset="0"/>
              </a:rPr>
              <a:t>e</a:t>
            </a:r>
            <a:endParaRPr lang="en-GB" sz="8000" u="sng" dirty="0">
              <a:solidFill>
                <a:schemeClr val="accent5">
                  <a:lumMod val="75000"/>
                </a:schemeClr>
              </a:solidFill>
              <a:uFill>
                <a:solidFill>
                  <a:schemeClr val="accent3">
                    <a:lumMod val="50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509D540C-C073-42B6-AC59-A57BFAA8151B}"/>
              </a:ext>
            </a:extLst>
          </p:cNvPr>
          <p:cNvSpPr/>
          <p:nvPr/>
        </p:nvSpPr>
        <p:spPr>
          <a:xfrm>
            <a:off x="9478694" y="1813115"/>
            <a:ext cx="1296209" cy="996724"/>
          </a:xfrm>
          <a:prstGeom prst="arc">
            <a:avLst>
              <a:gd name="adj1" fmla="val 11022503"/>
              <a:gd name="adj2" fmla="val 0"/>
            </a:avLst>
          </a:prstGeom>
          <a:ln w="571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1C379C3-CBEC-4E2A-8EEB-8EDA701A4589}"/>
              </a:ext>
            </a:extLst>
          </p:cNvPr>
          <p:cNvGrpSpPr/>
          <p:nvPr/>
        </p:nvGrpSpPr>
        <p:grpSpPr>
          <a:xfrm>
            <a:off x="4244741" y="4593106"/>
            <a:ext cx="3837769" cy="1432542"/>
            <a:chOff x="4244741" y="4593106"/>
            <a:chExt cx="3837769" cy="143254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9F9D788-3DD6-4339-AE0F-C919E58A9BA6}"/>
                </a:ext>
              </a:extLst>
            </p:cNvPr>
            <p:cNvSpPr txBox="1"/>
            <p:nvPr/>
          </p:nvSpPr>
          <p:spPr>
            <a:xfrm>
              <a:off x="4244741" y="4702209"/>
              <a:ext cx="3837769" cy="132343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err="1">
                  <a:solidFill>
                    <a:schemeClr val="accent3">
                      <a:lumMod val="50000"/>
                    </a:schemeClr>
                  </a:solidFill>
                  <a:latin typeface="XCCW Joined 4a" panose="03050602040000000000" pitchFamily="66" charset="0"/>
                </a:rPr>
                <a:t>b</a:t>
              </a:r>
              <a:r>
                <a:rPr lang="en-US" sz="8000" dirty="0" err="1">
                  <a:solidFill>
                    <a:schemeClr val="accent5">
                      <a:lumMod val="75000"/>
                    </a:schemeClr>
                  </a:solidFill>
                  <a:latin typeface="XCCW Joined 4a" panose="03050602040000000000" pitchFamily="66" charset="0"/>
                </a:rPr>
                <a:t>o</a:t>
              </a:r>
              <a:r>
                <a:rPr lang="en-US" sz="8000" dirty="0" err="1">
                  <a:solidFill>
                    <a:schemeClr val="accent3">
                      <a:lumMod val="50000"/>
                    </a:schemeClr>
                  </a:solidFill>
                  <a:latin typeface="XCCW Joined 4a" panose="03050602040000000000" pitchFamily="66" charset="0"/>
                </a:rPr>
                <a:t>p</a:t>
              </a:r>
              <a:r>
                <a:rPr lang="en-US" sz="8000" dirty="0" err="1">
                  <a:solidFill>
                    <a:schemeClr val="accent5">
                      <a:lumMod val="75000"/>
                    </a:schemeClr>
                  </a:solidFill>
                  <a:latin typeface="XCCW Joined 4a" panose="03050602040000000000" pitchFamily="66" charset="0"/>
                </a:rPr>
                <a:t>e</a:t>
              </a:r>
              <a:endParaRPr lang="en-GB" sz="8000" dirty="0">
                <a:solidFill>
                  <a:schemeClr val="accent5">
                    <a:lumMod val="75000"/>
                  </a:schemeClr>
                </a:solidFill>
                <a:latin typeface="XCCW Joined 4a" panose="03050602040000000000" pitchFamily="66" charset="0"/>
              </a:endParaRPr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8F567D75-D1BE-47EA-B451-F5AEA9637A83}"/>
                </a:ext>
              </a:extLst>
            </p:cNvPr>
            <p:cNvSpPr/>
            <p:nvPr/>
          </p:nvSpPr>
          <p:spPr>
            <a:xfrm rot="21069138">
              <a:off x="6115410" y="4593106"/>
              <a:ext cx="1182005" cy="763030"/>
            </a:xfrm>
            <a:prstGeom prst="arc">
              <a:avLst>
                <a:gd name="adj1" fmla="val 11022503"/>
                <a:gd name="adj2" fmla="val 1139015"/>
              </a:avLst>
            </a:prstGeom>
            <a:ln w="571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782173A-F903-44EB-AB9C-EC09DD03EEE9}"/>
              </a:ext>
            </a:extLst>
          </p:cNvPr>
          <p:cNvGrpSpPr/>
          <p:nvPr/>
        </p:nvGrpSpPr>
        <p:grpSpPr>
          <a:xfrm>
            <a:off x="8082510" y="175642"/>
            <a:ext cx="3837769" cy="1391047"/>
            <a:chOff x="4757948" y="5277060"/>
            <a:chExt cx="3837769" cy="139104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A854D17-0A79-4FB5-AC28-74B195F78A4B}"/>
                </a:ext>
              </a:extLst>
            </p:cNvPr>
            <p:cNvSpPr txBox="1"/>
            <p:nvPr/>
          </p:nvSpPr>
          <p:spPr>
            <a:xfrm>
              <a:off x="4757948" y="5344668"/>
              <a:ext cx="3837769" cy="132343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err="1">
                  <a:solidFill>
                    <a:schemeClr val="accent3">
                      <a:lumMod val="50000"/>
                    </a:schemeClr>
                  </a:solidFill>
                  <a:latin typeface="XCCW Joined 4a" panose="03050602040000000000" pitchFamily="66" charset="0"/>
                </a:rPr>
                <a:t>f</a:t>
              </a:r>
              <a:r>
                <a:rPr lang="en-US" sz="8000" dirty="0" err="1">
                  <a:solidFill>
                    <a:schemeClr val="accent5">
                      <a:lumMod val="75000"/>
                    </a:schemeClr>
                  </a:solidFill>
                  <a:latin typeface="XCCW Joined 4a" panose="03050602040000000000" pitchFamily="66" charset="0"/>
                </a:rPr>
                <a:t>o</a:t>
              </a:r>
              <a:r>
                <a:rPr lang="en-US" sz="8000" dirty="0" err="1">
                  <a:solidFill>
                    <a:schemeClr val="accent3">
                      <a:lumMod val="50000"/>
                    </a:schemeClr>
                  </a:solidFill>
                  <a:latin typeface="XCCW Joined 4a" panose="03050602040000000000" pitchFamily="66" charset="0"/>
                </a:rPr>
                <a:t>t</a:t>
              </a:r>
              <a:r>
                <a:rPr lang="en-US" sz="8000" dirty="0" err="1">
                  <a:solidFill>
                    <a:schemeClr val="accent5">
                      <a:lumMod val="75000"/>
                    </a:schemeClr>
                  </a:solidFill>
                  <a:latin typeface="XCCW Joined 4a" panose="03050602040000000000" pitchFamily="66" charset="0"/>
                </a:rPr>
                <a:t>e</a:t>
              </a:r>
              <a:endParaRPr lang="en-GB" sz="8000" dirty="0">
                <a:solidFill>
                  <a:schemeClr val="accent5">
                    <a:lumMod val="75000"/>
                  </a:schemeClr>
                </a:solidFill>
                <a:latin typeface="XCCW Joined 4a" panose="03050602040000000000" pitchFamily="66" charset="0"/>
              </a:endParaRPr>
            </a:p>
          </p:txBody>
        </p:sp>
        <p:sp>
          <p:nvSpPr>
            <p:cNvPr id="24" name="Arc 23">
              <a:extLst>
                <a:ext uri="{FF2B5EF4-FFF2-40B4-BE49-F238E27FC236}">
                  <a16:creationId xmlns:a16="http://schemas.microsoft.com/office/drawing/2014/main" id="{51C30650-A989-4447-8993-E832358DB0B5}"/>
                </a:ext>
              </a:extLst>
            </p:cNvPr>
            <p:cNvSpPr/>
            <p:nvPr/>
          </p:nvSpPr>
          <p:spPr>
            <a:xfrm rot="21069138">
              <a:off x="6646558" y="5277060"/>
              <a:ext cx="1182005" cy="763030"/>
            </a:xfrm>
            <a:prstGeom prst="arc">
              <a:avLst>
                <a:gd name="adj1" fmla="val 11022503"/>
                <a:gd name="adj2" fmla="val 1139015"/>
              </a:avLst>
            </a:prstGeom>
            <a:ln w="571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9149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ad Write Inc | Ynysowen Community Primary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58359">
            <a:off x="294603" y="228704"/>
            <a:ext cx="1371578" cy="1402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45920" y="1293223"/>
            <a:ext cx="10319657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XCCW Joined 4a" panose="03050602040000000000" pitchFamily="66" charset="0"/>
              </a:rPr>
              <a:t>Can you help Fred the frog spell some words?</a:t>
            </a:r>
          </a:p>
          <a:p>
            <a:endParaRPr lang="en-GB" sz="2800" dirty="0">
              <a:latin typeface="XCCW Joined 4a" panose="03050602040000000000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60784" y="2847704"/>
            <a:ext cx="8542431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XCCW Joined 4a" panose="03050602040000000000" pitchFamily="66" charset="0"/>
              </a:rPr>
              <a:t>Fred is very impressed with your spellings!! He wants to know if you can write 2 sentences using two different words? 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12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558</TotalTime>
  <Words>102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Tw Cen MT</vt:lpstr>
      <vt:lpstr>XCCW Joined 4a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Richards</dc:creator>
  <cp:lastModifiedBy>Natalie Richards</cp:lastModifiedBy>
  <cp:revision>21</cp:revision>
  <dcterms:created xsi:type="dcterms:W3CDTF">2021-01-18T10:32:14Z</dcterms:created>
  <dcterms:modified xsi:type="dcterms:W3CDTF">2021-01-27T12:51:10Z</dcterms:modified>
</cp:coreProperties>
</file>