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0B27-DE4C-4B9E-BB11-B9027034A00F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9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179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900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914D-B099-4142-A885-11F276715148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119902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113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514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655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108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979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21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020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956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20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154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08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113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47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E0D914D-B099-4142-A885-11F276715148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14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  <p:sldLayoutId id="2147483814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0AEE138-CA03-4CB3-8799-52A686BD5D44}"/>
              </a:ext>
            </a:extLst>
          </p:cNvPr>
          <p:cNvSpPr txBox="1"/>
          <p:nvPr/>
        </p:nvSpPr>
        <p:spPr>
          <a:xfrm>
            <a:off x="3056708" y="487408"/>
            <a:ext cx="8085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u="sng" dirty="0">
                <a:solidFill>
                  <a:schemeClr val="bg2">
                    <a:lumMod val="50000"/>
                  </a:schemeClr>
                </a:solidFill>
                <a:latin typeface="XCCW Joined 4a" panose="03050602040000000000" pitchFamily="66" charset="0"/>
              </a:rPr>
              <a:t>Wednesday 27</a:t>
            </a:r>
            <a:r>
              <a:rPr lang="en-GB" sz="3200" u="sng" baseline="30000" dirty="0">
                <a:solidFill>
                  <a:schemeClr val="bg2">
                    <a:lumMod val="50000"/>
                  </a:schemeClr>
                </a:solidFill>
                <a:latin typeface="XCCW Joined 4a" panose="03050602040000000000" pitchFamily="66" charset="0"/>
              </a:rPr>
              <a:t>th</a:t>
            </a:r>
            <a:r>
              <a:rPr lang="en-GB" sz="3200" u="sng" dirty="0">
                <a:solidFill>
                  <a:schemeClr val="bg2">
                    <a:lumMod val="50000"/>
                  </a:schemeClr>
                </a:solidFill>
                <a:latin typeface="XCCW Joined 4a" panose="03050602040000000000" pitchFamily="66" charset="0"/>
              </a:rPr>
              <a:t> January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45239D-4A75-439B-BF36-343607CF43AB}"/>
              </a:ext>
            </a:extLst>
          </p:cNvPr>
          <p:cNvSpPr txBox="1"/>
          <p:nvPr/>
        </p:nvSpPr>
        <p:spPr>
          <a:xfrm>
            <a:off x="447675" y="1752600"/>
            <a:ext cx="112966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2">
                    <a:lumMod val="50000"/>
                  </a:schemeClr>
                </a:solidFill>
                <a:latin typeface="XCCW Joined 4a" panose="03050602040000000000" pitchFamily="66" charset="0"/>
              </a:rPr>
              <a:t>Today we will…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600" dirty="0">
              <a:solidFill>
                <a:schemeClr val="accent2">
                  <a:lumMod val="50000"/>
                </a:schemeClr>
              </a:solidFill>
              <a:latin typeface="XCCW Joined 4a" panose="03050602040000000000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accent2">
                    <a:lumMod val="50000"/>
                  </a:schemeClr>
                </a:solidFill>
                <a:latin typeface="XCCW Joined 4a" panose="03050602040000000000" pitchFamily="66" charset="0"/>
              </a:rPr>
              <a:t>Learn a new sound.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accent2">
                    <a:lumMod val="50000"/>
                  </a:schemeClr>
                </a:solidFill>
                <a:latin typeface="XCCW Joined 4a" panose="03050602040000000000" pitchFamily="66" charset="0"/>
              </a:rPr>
              <a:t>Practise reading and spelling words with the new sound.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accent2">
                    <a:lumMod val="50000"/>
                  </a:schemeClr>
                </a:solidFill>
                <a:latin typeface="XCCW Joined 4a" panose="03050602040000000000" pitchFamily="66" charset="0"/>
              </a:rPr>
              <a:t>Write sentences with new spellings, independently.</a:t>
            </a:r>
          </a:p>
        </p:txBody>
      </p:sp>
    </p:spTree>
    <p:extLst>
      <p:ext uri="{BB962C8B-B14F-4D97-AF65-F5344CB8AC3E}">
        <p14:creationId xmlns:p14="http://schemas.microsoft.com/office/powerpoint/2010/main" val="4086504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645972" y="2423155"/>
            <a:ext cx="2481945" cy="1015663"/>
            <a:chOff x="5251267" y="2403567"/>
            <a:chExt cx="1110343" cy="739662"/>
          </a:xfrm>
          <a:noFill/>
        </p:grpSpPr>
        <p:sp>
          <p:nvSpPr>
            <p:cNvPr id="2" name="Oval 1"/>
            <p:cNvSpPr/>
            <p:nvPr/>
          </p:nvSpPr>
          <p:spPr>
            <a:xfrm>
              <a:off x="5303520" y="2403567"/>
              <a:ext cx="1005839" cy="584775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600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251267" y="2403567"/>
              <a:ext cx="1110343" cy="73966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u="heavy" dirty="0" err="1">
                  <a:solidFill>
                    <a:schemeClr val="accent3">
                      <a:lumMod val="50000"/>
                    </a:schemeClr>
                  </a:solidFill>
                  <a:uFill>
                    <a:solidFill>
                      <a:schemeClr val="accent3">
                        <a:lumMod val="50000"/>
                      </a:schemeClr>
                    </a:solidFill>
                  </a:uFill>
                  <a:latin typeface="XCCW Joined 4a" panose="03050602040000000000" pitchFamily="66" charset="0"/>
                </a:rPr>
                <a:t>ure</a:t>
              </a:r>
              <a:endParaRPr lang="en-GB" sz="6000" u="heavy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3">
                      <a:lumMod val="50000"/>
                    </a:schemeClr>
                  </a:solidFill>
                </a:uFill>
                <a:latin typeface="XCCW Joined 4a" panose="03050602040000000000" pitchFamily="66" charset="0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5CA40D66-9995-47B5-B281-56A55FC73962}"/>
              </a:ext>
            </a:extLst>
          </p:cNvPr>
          <p:cNvSpPr txBox="1"/>
          <p:nvPr/>
        </p:nvSpPr>
        <p:spPr>
          <a:xfrm>
            <a:off x="716979" y="382622"/>
            <a:ext cx="2665382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XCCW Joined 4a" panose="03050602040000000000" pitchFamily="66" charset="0"/>
              </a:rPr>
              <a:t>s</a:t>
            </a:r>
            <a:r>
              <a:rPr lang="en-US" sz="6000" u="heavy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ure</a:t>
            </a:r>
            <a:endParaRPr lang="en-GB" sz="6000" u="heavy" dirty="0">
              <a:solidFill>
                <a:schemeClr val="accent3">
                  <a:lumMod val="50000"/>
                </a:schemeClr>
              </a:solidFill>
              <a:uFill>
                <a:solidFill>
                  <a:schemeClr val="accent3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491330-B76B-49A2-93C3-C999FE075F4B}"/>
              </a:ext>
            </a:extLst>
          </p:cNvPr>
          <p:cNvSpPr txBox="1"/>
          <p:nvPr/>
        </p:nvSpPr>
        <p:spPr>
          <a:xfrm>
            <a:off x="4645972" y="890453"/>
            <a:ext cx="2481945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XCCW Joined 4a" panose="03050602040000000000" pitchFamily="66" charset="0"/>
              </a:rPr>
              <a:t>p</a:t>
            </a:r>
            <a:r>
              <a:rPr lang="en-US" sz="6000" u="heavy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ure</a:t>
            </a:r>
            <a:endParaRPr lang="en-GB" sz="6000" u="heavy" dirty="0">
              <a:solidFill>
                <a:schemeClr val="accent3">
                  <a:lumMod val="50000"/>
                </a:schemeClr>
              </a:solidFill>
              <a:uFill>
                <a:solidFill>
                  <a:schemeClr val="accent3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BA970B3-9BF9-48CE-B950-AEEA3827252E}"/>
              </a:ext>
            </a:extLst>
          </p:cNvPr>
          <p:cNvSpPr txBox="1"/>
          <p:nvPr/>
        </p:nvSpPr>
        <p:spPr>
          <a:xfrm>
            <a:off x="8713942" y="241068"/>
            <a:ext cx="2032237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XCCW Joined 4a" panose="03050602040000000000" pitchFamily="66" charset="0"/>
              </a:rPr>
              <a:t>c</a:t>
            </a:r>
            <a:r>
              <a:rPr lang="en-US" sz="6000" u="heavy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ure</a:t>
            </a:r>
            <a:endParaRPr lang="en-GB" sz="6000" u="heavy" dirty="0">
              <a:solidFill>
                <a:schemeClr val="accent3">
                  <a:lumMod val="50000"/>
                </a:schemeClr>
              </a:solidFill>
              <a:uFill>
                <a:solidFill>
                  <a:schemeClr val="accent3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8B80928-DFD9-4027-9C0D-9909359C6EE0}"/>
              </a:ext>
            </a:extLst>
          </p:cNvPr>
          <p:cNvSpPr txBox="1"/>
          <p:nvPr/>
        </p:nvSpPr>
        <p:spPr>
          <a:xfrm>
            <a:off x="650578" y="2088440"/>
            <a:ext cx="3472848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XCCW Joined 4a" panose="03050602040000000000" pitchFamily="66" charset="0"/>
              </a:rPr>
              <a:t>pic</a:t>
            </a:r>
            <a:r>
              <a:rPr lang="en-US" sz="60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t</a:t>
            </a:r>
            <a:r>
              <a:rPr lang="en-US" sz="6000" u="heavy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ure</a:t>
            </a:r>
            <a:endParaRPr lang="en-GB" sz="6000" u="heavy" dirty="0">
              <a:solidFill>
                <a:schemeClr val="accent3">
                  <a:lumMod val="50000"/>
                </a:schemeClr>
              </a:solidFill>
              <a:uFill>
                <a:solidFill>
                  <a:schemeClr val="accent3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ABFE53F-3230-4CFE-B628-0AEFACFD6E5F}"/>
              </a:ext>
            </a:extLst>
          </p:cNvPr>
          <p:cNvSpPr txBox="1"/>
          <p:nvPr/>
        </p:nvSpPr>
        <p:spPr>
          <a:xfrm>
            <a:off x="8074956" y="2272614"/>
            <a:ext cx="3466466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XCCW Joined 4a" panose="03050602040000000000" pitchFamily="66" charset="0"/>
              </a:rPr>
              <a:t>mix</a:t>
            </a:r>
            <a:r>
              <a:rPr lang="en-US" sz="60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t</a:t>
            </a:r>
            <a:r>
              <a:rPr lang="en-US" sz="6000" u="heavy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ure</a:t>
            </a:r>
            <a:endParaRPr lang="en-GB" sz="6000" u="heavy" dirty="0">
              <a:solidFill>
                <a:schemeClr val="accent3">
                  <a:lumMod val="50000"/>
                </a:schemeClr>
              </a:solidFill>
              <a:uFill>
                <a:solidFill>
                  <a:schemeClr val="accent3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0A45C40-5416-47D5-B9DF-D6EC3D749D08}"/>
              </a:ext>
            </a:extLst>
          </p:cNvPr>
          <p:cNvSpPr txBox="1"/>
          <p:nvPr/>
        </p:nvSpPr>
        <p:spPr>
          <a:xfrm>
            <a:off x="2115991" y="3825799"/>
            <a:ext cx="3896620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XCCW Joined 4a" panose="03050602040000000000" pitchFamily="66" charset="0"/>
              </a:rPr>
              <a:t>crea</a:t>
            </a:r>
            <a:r>
              <a:rPr lang="en-US" sz="60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t</a:t>
            </a:r>
            <a:r>
              <a:rPr lang="en-US" sz="6000" u="heavy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ure</a:t>
            </a:r>
            <a:endParaRPr lang="en-GB" sz="6000" u="heavy" dirty="0">
              <a:solidFill>
                <a:schemeClr val="accent3">
                  <a:lumMod val="50000"/>
                </a:schemeClr>
              </a:solidFill>
              <a:uFill>
                <a:solidFill>
                  <a:schemeClr val="accent3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34EB72A-4E35-4093-A645-B477D7912A39}"/>
              </a:ext>
            </a:extLst>
          </p:cNvPr>
          <p:cNvSpPr txBox="1"/>
          <p:nvPr/>
        </p:nvSpPr>
        <p:spPr>
          <a:xfrm>
            <a:off x="7281416" y="3438818"/>
            <a:ext cx="3048355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XCCW Joined 4a" panose="03050602040000000000" pitchFamily="66" charset="0"/>
              </a:rPr>
              <a:t>fu</a:t>
            </a:r>
            <a:r>
              <a:rPr lang="en-US" sz="60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t</a:t>
            </a:r>
            <a:r>
              <a:rPr lang="en-US" sz="6000" u="heavy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ure</a:t>
            </a:r>
            <a:endParaRPr lang="en-GB" sz="6000" u="heavy" dirty="0">
              <a:solidFill>
                <a:schemeClr val="accent3">
                  <a:lumMod val="50000"/>
                </a:schemeClr>
              </a:solidFill>
              <a:uFill>
                <a:solidFill>
                  <a:schemeClr val="accent3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E66B1CE-BA38-4F73-82FE-F3B2AE04E029}"/>
              </a:ext>
            </a:extLst>
          </p:cNvPr>
          <p:cNvSpPr txBox="1"/>
          <p:nvPr/>
        </p:nvSpPr>
        <p:spPr>
          <a:xfrm>
            <a:off x="481871" y="5405549"/>
            <a:ext cx="4723586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XCCW Joined 4a" panose="03050602040000000000" pitchFamily="66" charset="0"/>
              </a:rPr>
              <a:t>ad</a:t>
            </a:r>
            <a:r>
              <a:rPr lang="en-US" sz="6000" dirty="0">
                <a:solidFill>
                  <a:schemeClr val="accent6">
                    <a:lumMod val="75000"/>
                  </a:schemeClr>
                </a:solidFill>
                <a:latin typeface="XCCW Joined 4a" panose="03050602040000000000" pitchFamily="66" charset="0"/>
              </a:rPr>
              <a:t>ven</a:t>
            </a:r>
            <a:r>
              <a:rPr lang="en-US" sz="60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t</a:t>
            </a:r>
            <a:r>
              <a:rPr lang="en-US" sz="6000" u="heavy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ure</a:t>
            </a:r>
            <a:endParaRPr lang="en-GB" sz="6000" u="heavy" dirty="0">
              <a:solidFill>
                <a:schemeClr val="accent3">
                  <a:lumMod val="50000"/>
                </a:schemeClr>
              </a:solidFill>
              <a:uFill>
                <a:solidFill>
                  <a:schemeClr val="accent3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41C2834-4263-4B48-A29C-C63C7EAC1C2B}"/>
              </a:ext>
            </a:extLst>
          </p:cNvPr>
          <p:cNvSpPr txBox="1"/>
          <p:nvPr/>
        </p:nvSpPr>
        <p:spPr>
          <a:xfrm>
            <a:off x="6371099" y="5018117"/>
            <a:ext cx="5339030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XCCW Joined 4a" panose="03050602040000000000" pitchFamily="66" charset="0"/>
              </a:rPr>
              <a:t>temper</a:t>
            </a:r>
            <a:r>
              <a:rPr lang="en-US" sz="6000" dirty="0">
                <a:solidFill>
                  <a:schemeClr val="accent5">
                    <a:lumMod val="75000"/>
                  </a:schemeClr>
                </a:solidFill>
                <a:latin typeface="XCCW Joined 4a" panose="03050602040000000000" pitchFamily="66" charset="0"/>
              </a:rPr>
              <a:t>a</a:t>
            </a:r>
            <a:r>
              <a:rPr lang="en-US" sz="60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t</a:t>
            </a:r>
            <a:r>
              <a:rPr lang="en-US" sz="6000" u="heavy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ure</a:t>
            </a:r>
            <a:endParaRPr lang="en-GB" sz="6000" u="heavy" dirty="0">
              <a:solidFill>
                <a:schemeClr val="accent3">
                  <a:lumMod val="50000"/>
                </a:schemeClr>
              </a:solidFill>
              <a:uFill>
                <a:solidFill>
                  <a:schemeClr val="accent3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5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905405" y="3941301"/>
            <a:ext cx="3296197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solidFill>
                  <a:schemeClr val="accent5">
                    <a:lumMod val="75000"/>
                  </a:schemeClr>
                </a:solidFill>
                <a:latin typeface="XCCW Joined 4a" panose="03050602040000000000" pitchFamily="66" charset="0"/>
              </a:rPr>
              <a:t>b</a:t>
            </a:r>
            <a:r>
              <a:rPr lang="en-US" sz="6600" u="heavy" dirty="0" err="1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tx2">
                      <a:lumMod val="50000"/>
                    </a:schemeClr>
                  </a:solidFill>
                </a:uFill>
                <a:latin typeface="XCCW Joined 4a" panose="03050602040000000000" pitchFamily="66" charset="0"/>
              </a:rPr>
              <a:t>ire</a:t>
            </a:r>
            <a:endParaRPr lang="en-GB" sz="6600" u="heavy" dirty="0">
              <a:solidFill>
                <a:schemeClr val="accent3">
                  <a:lumMod val="50000"/>
                </a:schemeClr>
              </a:solidFill>
              <a:uFill>
                <a:solidFill>
                  <a:schemeClr val="tx2">
                    <a:lumMod val="50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2118" y="3290667"/>
            <a:ext cx="2972810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solidFill>
                  <a:schemeClr val="accent5">
                    <a:lumMod val="75000"/>
                  </a:schemeClr>
                </a:solidFill>
                <a:latin typeface="XCCW Joined 4a" panose="03050602040000000000" pitchFamily="66" charset="0"/>
              </a:rPr>
              <a:t>n</a:t>
            </a:r>
            <a:r>
              <a:rPr lang="en-US" sz="6600" u="heavy" dirty="0" err="1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3">
                      <a:lumMod val="50000"/>
                    </a:schemeClr>
                  </a:solidFill>
                </a:uFill>
                <a:latin typeface="XCCW Joined 4a" panose="03050602040000000000" pitchFamily="66" charset="0"/>
              </a:rPr>
              <a:t>ai</a:t>
            </a:r>
            <a:r>
              <a:rPr lang="en-US" sz="6600" dirty="0" err="1">
                <a:solidFill>
                  <a:schemeClr val="accent5">
                    <a:lumMod val="75000"/>
                  </a:schemeClr>
                </a:solidFill>
                <a:uFill>
                  <a:solidFill>
                    <a:schemeClr val="accent3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d</a:t>
            </a:r>
            <a:endParaRPr lang="en-GB" sz="6600" dirty="0">
              <a:solidFill>
                <a:schemeClr val="accent5">
                  <a:lumMod val="75000"/>
                </a:schemeClr>
              </a:solidFill>
              <a:uFill>
                <a:solidFill>
                  <a:schemeClr val="accent3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79858" y="2566110"/>
            <a:ext cx="3296197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solidFill>
                  <a:schemeClr val="accent5">
                    <a:lumMod val="75000"/>
                  </a:schemeClr>
                </a:solidFill>
                <a:latin typeface="XCCW Joined 4a" panose="03050602040000000000" pitchFamily="66" charset="0"/>
              </a:rPr>
              <a:t>b</a:t>
            </a:r>
            <a:r>
              <a:rPr lang="en-US" sz="6600" u="heavy" dirty="0" err="1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3">
                      <a:lumMod val="50000"/>
                    </a:schemeClr>
                  </a:solidFill>
                </a:uFill>
                <a:latin typeface="XCCW Joined 4a" panose="03050602040000000000" pitchFamily="66" charset="0"/>
              </a:rPr>
              <a:t>ow</a:t>
            </a:r>
            <a:r>
              <a:rPr lang="en-US" sz="6600" dirty="0" err="1">
                <a:solidFill>
                  <a:schemeClr val="accent5">
                    <a:lumMod val="75000"/>
                  </a:schemeClr>
                </a:solidFill>
                <a:uFill>
                  <a:solidFill>
                    <a:schemeClr val="accent3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g</a:t>
            </a:r>
            <a:endParaRPr lang="en-GB" sz="6600" dirty="0">
              <a:solidFill>
                <a:schemeClr val="accent5">
                  <a:lumMod val="75000"/>
                </a:schemeClr>
              </a:solidFill>
              <a:uFill>
                <a:solidFill>
                  <a:schemeClr val="accent3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1294" y="5172595"/>
            <a:ext cx="3510925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solidFill>
                  <a:schemeClr val="accent5">
                    <a:lumMod val="75000"/>
                  </a:schemeClr>
                </a:solidFill>
                <a:latin typeface="XCCW Joined 4a" panose="03050602040000000000" pitchFamily="66" charset="0"/>
              </a:rPr>
              <a:t>z</a:t>
            </a:r>
            <a:r>
              <a:rPr lang="en-US" sz="6600" u="heavy" dirty="0" err="1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3">
                      <a:lumMod val="50000"/>
                    </a:schemeClr>
                  </a:solidFill>
                </a:uFill>
                <a:latin typeface="XCCW Joined 4a" panose="03050602040000000000" pitchFamily="66" charset="0"/>
              </a:rPr>
              <a:t>oa</a:t>
            </a:r>
            <a:r>
              <a:rPr lang="en-US" sz="6600" dirty="0" err="1">
                <a:solidFill>
                  <a:schemeClr val="accent5">
                    <a:lumMod val="75000"/>
                  </a:schemeClr>
                </a:solidFill>
                <a:uFill>
                  <a:solidFill>
                    <a:srgbClr val="7030A0"/>
                  </a:solidFill>
                </a:uFill>
                <a:latin typeface="XCCW Joined 4a" panose="03050602040000000000" pitchFamily="66" charset="0"/>
              </a:rPr>
              <a:t>d</a:t>
            </a:r>
            <a:endParaRPr lang="en-GB" sz="6600" u="sng" dirty="0">
              <a:solidFill>
                <a:schemeClr val="accent5">
                  <a:lumMod val="75000"/>
                </a:schemeClr>
              </a:solidFill>
              <a:uFill>
                <a:solidFill>
                  <a:srgbClr val="7030A0"/>
                </a:solidFill>
              </a:uFill>
              <a:latin typeface="XCCW Joined 4a" panose="03050602040000000000" pitchFamily="66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8997" y="2870261"/>
            <a:ext cx="2274005" cy="2481287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699BCA7A-27F2-413B-A3F6-661EE6082920}"/>
              </a:ext>
            </a:extLst>
          </p:cNvPr>
          <p:cNvGrpSpPr/>
          <p:nvPr/>
        </p:nvGrpSpPr>
        <p:grpSpPr>
          <a:xfrm>
            <a:off x="4609208" y="5605565"/>
            <a:ext cx="3296197" cy="1167062"/>
            <a:chOff x="7856520" y="3809454"/>
            <a:chExt cx="3296197" cy="1167062"/>
          </a:xfrm>
        </p:grpSpPr>
        <p:sp>
          <p:nvSpPr>
            <p:cNvPr id="10" name="TextBox 9"/>
            <p:cNvSpPr txBox="1"/>
            <p:nvPr/>
          </p:nvSpPr>
          <p:spPr>
            <a:xfrm>
              <a:off x="7856520" y="3868520"/>
              <a:ext cx="3296197" cy="110799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dirty="0" err="1">
                  <a:solidFill>
                    <a:schemeClr val="accent5">
                      <a:lumMod val="75000"/>
                    </a:schemeClr>
                  </a:solidFill>
                  <a:latin typeface="XCCW Joined 4a" panose="03050602040000000000" pitchFamily="66" charset="0"/>
                </a:rPr>
                <a:t>p</a:t>
              </a:r>
              <a:r>
                <a:rPr lang="en-US" sz="6600" dirty="0" err="1">
                  <a:solidFill>
                    <a:schemeClr val="accent3">
                      <a:lumMod val="50000"/>
                    </a:schemeClr>
                  </a:solidFill>
                  <a:uFill>
                    <a:solidFill>
                      <a:schemeClr val="accent3">
                        <a:lumMod val="75000"/>
                      </a:schemeClr>
                    </a:solidFill>
                  </a:uFill>
                  <a:latin typeface="XCCW Joined 4a" panose="03050602040000000000" pitchFamily="66" charset="0"/>
                </a:rPr>
                <a:t>a</a:t>
              </a:r>
              <a:r>
                <a:rPr lang="en-US" sz="6600" dirty="0" err="1">
                  <a:solidFill>
                    <a:schemeClr val="accent5">
                      <a:lumMod val="75000"/>
                    </a:schemeClr>
                  </a:solidFill>
                  <a:uFill>
                    <a:solidFill>
                      <a:schemeClr val="accent3">
                        <a:lumMod val="75000"/>
                      </a:schemeClr>
                    </a:solidFill>
                  </a:uFill>
                  <a:latin typeface="XCCW Joined 4a" panose="03050602040000000000" pitchFamily="66" charset="0"/>
                </a:rPr>
                <a:t>k</a:t>
              </a:r>
              <a:r>
                <a:rPr lang="en-US" sz="6600" dirty="0" err="1">
                  <a:solidFill>
                    <a:schemeClr val="accent3">
                      <a:lumMod val="50000"/>
                    </a:schemeClr>
                  </a:solidFill>
                  <a:uFill>
                    <a:solidFill>
                      <a:schemeClr val="accent3">
                        <a:lumMod val="75000"/>
                      </a:schemeClr>
                    </a:solidFill>
                  </a:uFill>
                  <a:latin typeface="XCCW Joined 4a" panose="03050602040000000000" pitchFamily="66" charset="0"/>
                </a:rPr>
                <a:t>e</a:t>
              </a:r>
              <a:endParaRPr lang="en-GB" sz="6600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3">
                      <a:lumMod val="75000"/>
                    </a:schemeClr>
                  </a:solidFill>
                </a:uFill>
                <a:latin typeface="XCCW Joined 4a" panose="03050602040000000000" pitchFamily="66" charset="0"/>
              </a:endParaRPr>
            </a:p>
          </p:txBody>
        </p:sp>
        <p:sp>
          <p:nvSpPr>
            <p:cNvPr id="12" name="Arc 11"/>
            <p:cNvSpPr/>
            <p:nvPr/>
          </p:nvSpPr>
          <p:spPr>
            <a:xfrm rot="21200969">
              <a:off x="9318273" y="3809454"/>
              <a:ext cx="1135813" cy="643433"/>
            </a:xfrm>
            <a:prstGeom prst="arc">
              <a:avLst>
                <a:gd name="adj1" fmla="val 11476963"/>
                <a:gd name="adj2" fmla="val 130859"/>
              </a:avLst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2F596793-957C-42DF-912B-FB214290D20F}"/>
              </a:ext>
            </a:extLst>
          </p:cNvPr>
          <p:cNvSpPr txBox="1"/>
          <p:nvPr/>
        </p:nvSpPr>
        <p:spPr>
          <a:xfrm>
            <a:off x="437446" y="1603714"/>
            <a:ext cx="3081463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XCCW Joined 4a" panose="03050602040000000000" pitchFamily="66" charset="0"/>
              </a:rPr>
              <a:t>bl</a:t>
            </a:r>
            <a:r>
              <a:rPr lang="en-US" sz="6600" u="heavy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ear</a:t>
            </a:r>
            <a:endParaRPr lang="en-GB" sz="6600" u="heavy" dirty="0">
              <a:solidFill>
                <a:schemeClr val="accent3">
                  <a:lumMod val="50000"/>
                </a:schemeClr>
              </a:solidFill>
              <a:uFill>
                <a:solidFill>
                  <a:schemeClr val="accent3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B321BF1-C77F-42FA-BCD0-B304BC477F81}"/>
              </a:ext>
            </a:extLst>
          </p:cNvPr>
          <p:cNvSpPr txBox="1"/>
          <p:nvPr/>
        </p:nvSpPr>
        <p:spPr>
          <a:xfrm>
            <a:off x="8065697" y="1062709"/>
            <a:ext cx="3296197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solidFill>
                  <a:schemeClr val="accent5">
                    <a:lumMod val="75000"/>
                  </a:schemeClr>
                </a:solidFill>
                <a:latin typeface="XCCW Joined 4a" panose="03050602040000000000" pitchFamily="66" charset="0"/>
              </a:rPr>
              <a:t>m</a:t>
            </a:r>
            <a:r>
              <a:rPr lang="en-US" sz="6600" u="heavy" dirty="0" err="1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ear</a:t>
            </a:r>
            <a:endParaRPr lang="en-GB" sz="6600" u="heavy" dirty="0">
              <a:solidFill>
                <a:schemeClr val="accent3">
                  <a:lumMod val="50000"/>
                </a:schemeClr>
              </a:solidFill>
              <a:uFill>
                <a:solidFill>
                  <a:schemeClr val="accent3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A225618-4617-4D3D-8A87-D34B936E5C1A}"/>
              </a:ext>
            </a:extLst>
          </p:cNvPr>
          <p:cNvGrpSpPr/>
          <p:nvPr/>
        </p:nvGrpSpPr>
        <p:grpSpPr>
          <a:xfrm>
            <a:off x="4410896" y="1477215"/>
            <a:ext cx="2866632" cy="1234495"/>
            <a:chOff x="5057501" y="517415"/>
            <a:chExt cx="3296197" cy="1234495"/>
          </a:xfrm>
        </p:grpSpPr>
        <p:sp>
          <p:nvSpPr>
            <p:cNvPr id="14" name="TextBox 13"/>
            <p:cNvSpPr txBox="1"/>
            <p:nvPr/>
          </p:nvSpPr>
          <p:spPr>
            <a:xfrm>
              <a:off x="5057501" y="643914"/>
              <a:ext cx="3296197" cy="110799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dirty="0" err="1">
                  <a:solidFill>
                    <a:schemeClr val="accent5">
                      <a:lumMod val="75000"/>
                    </a:schemeClr>
                  </a:solidFill>
                  <a:latin typeface="XCCW Joined 4a" panose="03050602040000000000" pitchFamily="66" charset="0"/>
                </a:rPr>
                <a:t>p</a:t>
              </a:r>
              <a:r>
                <a:rPr lang="en-US" sz="6600" dirty="0" err="1">
                  <a:solidFill>
                    <a:schemeClr val="accent3">
                      <a:lumMod val="50000"/>
                    </a:schemeClr>
                  </a:solidFill>
                  <a:uFill>
                    <a:solidFill>
                      <a:schemeClr val="tx2">
                        <a:lumMod val="50000"/>
                      </a:schemeClr>
                    </a:solidFill>
                  </a:uFill>
                  <a:latin typeface="XCCW Joined 4a" panose="03050602040000000000" pitchFamily="66" charset="0"/>
                </a:rPr>
                <a:t>i</a:t>
              </a:r>
              <a:r>
                <a:rPr lang="en-US" sz="6600" dirty="0" err="1">
                  <a:solidFill>
                    <a:schemeClr val="accent5">
                      <a:lumMod val="75000"/>
                    </a:schemeClr>
                  </a:solidFill>
                  <a:uFill>
                    <a:solidFill>
                      <a:schemeClr val="tx2">
                        <a:lumMod val="50000"/>
                      </a:schemeClr>
                    </a:solidFill>
                  </a:uFill>
                  <a:latin typeface="XCCW Joined 4a" panose="03050602040000000000" pitchFamily="66" charset="0"/>
                </a:rPr>
                <a:t>b</a:t>
              </a:r>
              <a:r>
                <a:rPr lang="en-US" sz="6600" dirty="0" err="1">
                  <a:solidFill>
                    <a:schemeClr val="accent3">
                      <a:lumMod val="50000"/>
                    </a:schemeClr>
                  </a:solidFill>
                  <a:uFill>
                    <a:solidFill>
                      <a:schemeClr val="tx2">
                        <a:lumMod val="50000"/>
                      </a:schemeClr>
                    </a:solidFill>
                  </a:uFill>
                  <a:latin typeface="XCCW Joined 4a" panose="03050602040000000000" pitchFamily="66" charset="0"/>
                </a:rPr>
                <a:t>e</a:t>
              </a:r>
              <a:endParaRPr lang="en-GB" sz="6600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tx2">
                      <a:lumMod val="50000"/>
                    </a:schemeClr>
                  </a:solidFill>
                </a:uFill>
                <a:latin typeface="XCCW Joined 4a" panose="03050602040000000000" pitchFamily="66" charset="0"/>
              </a:endParaRPr>
            </a:p>
          </p:txBody>
        </p:sp>
        <p:sp>
          <p:nvSpPr>
            <p:cNvPr id="16" name="Arc 15">
              <a:extLst>
                <a:ext uri="{FF2B5EF4-FFF2-40B4-BE49-F238E27FC236}">
                  <a16:creationId xmlns:a16="http://schemas.microsoft.com/office/drawing/2014/main" id="{10A2FAFD-D451-43D4-AFBD-73641BE1FC6A}"/>
                </a:ext>
              </a:extLst>
            </p:cNvPr>
            <p:cNvSpPr/>
            <p:nvPr/>
          </p:nvSpPr>
          <p:spPr>
            <a:xfrm>
              <a:off x="6501230" y="517415"/>
              <a:ext cx="1135813" cy="643433"/>
            </a:xfrm>
            <a:prstGeom prst="arc">
              <a:avLst>
                <a:gd name="adj1" fmla="val 11476963"/>
                <a:gd name="adj2" fmla="val 130859"/>
              </a:avLst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7C228425-D396-4B3C-912B-769B2E8FD85A}"/>
              </a:ext>
            </a:extLst>
          </p:cNvPr>
          <p:cNvSpPr txBox="1"/>
          <p:nvPr/>
        </p:nvSpPr>
        <p:spPr>
          <a:xfrm>
            <a:off x="320655" y="101427"/>
            <a:ext cx="3081463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solidFill>
                  <a:schemeClr val="accent1">
                    <a:lumMod val="75000"/>
                  </a:schemeClr>
                </a:solidFill>
                <a:latin typeface="XCCW Joined 4a" panose="03050602040000000000" pitchFamily="66" charset="0"/>
              </a:rPr>
              <a:t>f</a:t>
            </a:r>
            <a:r>
              <a:rPr lang="en-US" sz="5400" u="heavy" dirty="0" err="1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ure</a:t>
            </a:r>
            <a:endParaRPr lang="en-GB" sz="5400" u="heavy" dirty="0">
              <a:solidFill>
                <a:schemeClr val="accent3">
                  <a:lumMod val="50000"/>
                </a:schemeClr>
              </a:solidFill>
              <a:uFill>
                <a:solidFill>
                  <a:schemeClr val="accent3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8A6EA0B-9652-4CD2-A39F-E4F9FD593066}"/>
              </a:ext>
            </a:extLst>
          </p:cNvPr>
          <p:cNvSpPr txBox="1"/>
          <p:nvPr/>
        </p:nvSpPr>
        <p:spPr>
          <a:xfrm>
            <a:off x="4011284" y="85373"/>
            <a:ext cx="4975684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solidFill>
                  <a:schemeClr val="accent1">
                    <a:lumMod val="75000"/>
                  </a:schemeClr>
                </a:solidFill>
                <a:latin typeface="XCCW Joined 4a" panose="03050602040000000000" pitchFamily="66" charset="0"/>
              </a:rPr>
              <a:t>sm</a:t>
            </a:r>
            <a:r>
              <a:rPr lang="en-US" sz="5400" u="heavy" dirty="0" err="1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ure</a:t>
            </a:r>
            <a:endParaRPr lang="en-GB" sz="5400" u="heavy" dirty="0">
              <a:solidFill>
                <a:schemeClr val="accent3">
                  <a:lumMod val="50000"/>
                </a:schemeClr>
              </a:solidFill>
              <a:uFill>
                <a:solidFill>
                  <a:schemeClr val="accent3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5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3" grpId="0" animBg="1"/>
      <p:bldP spid="15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44288"/>
          <a:stretch/>
        </p:blipFill>
        <p:spPr>
          <a:xfrm>
            <a:off x="224515" y="177035"/>
            <a:ext cx="11571245" cy="235715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60784" y="2847704"/>
            <a:ext cx="8542431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XCCW Joined 4a" panose="03050602040000000000" pitchFamily="66" charset="0"/>
              </a:rPr>
              <a:t>Fred is very impressed with your spellings!! He wants to know if you can write 2 sentences using two different words? </a:t>
            </a:r>
            <a:endParaRPr lang="en-GB" sz="2400" dirty="0">
              <a:solidFill>
                <a:schemeClr val="tx2">
                  <a:lumMod val="50000"/>
                </a:schemeClr>
              </a:solidFill>
              <a:latin typeface="XCCW Joined 4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39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443</TotalTime>
  <Words>74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Tw Cen MT</vt:lpstr>
      <vt:lpstr>XCCW Joined 4a</vt:lpstr>
      <vt:lpstr>Droplet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Richards</dc:creator>
  <cp:lastModifiedBy>Natalie Richards</cp:lastModifiedBy>
  <cp:revision>19</cp:revision>
  <dcterms:created xsi:type="dcterms:W3CDTF">2021-01-18T10:32:14Z</dcterms:created>
  <dcterms:modified xsi:type="dcterms:W3CDTF">2021-01-26T15:07:07Z</dcterms:modified>
</cp:coreProperties>
</file>