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59" r:id="rId6"/>
    <p:sldId id="261" r:id="rId7"/>
    <p:sldId id="262" r:id="rId8"/>
    <p:sldId id="263" r:id="rId9"/>
    <p:sldId id="264" r:id="rId10"/>
    <p:sldId id="265" r:id="rId11"/>
    <p:sldId id="267" r:id="rId12"/>
    <p:sldId id="268"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ysanthos Chrysanthakopoulos" initials="CC" lastIdx="0" clrIdx="0">
    <p:extLst>
      <p:ext uri="{19B8F6BF-5375-455C-9EA6-DF929625EA0E}">
        <p15:presenceInfo xmlns:p15="http://schemas.microsoft.com/office/powerpoint/2012/main" userId="S-1-5-21-1739049010-268224254-3632171376-1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8A44CB-ABF0-49D6-B179-780881FC3E15}"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73124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8A44CB-ABF0-49D6-B179-780881FC3E15}"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106403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8A44CB-ABF0-49D6-B179-780881FC3E15}"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314987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8A44CB-ABF0-49D6-B179-780881FC3E15}"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213057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8A44CB-ABF0-49D6-B179-780881FC3E15}"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286660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8A44CB-ABF0-49D6-B179-780881FC3E15}"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269440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8A44CB-ABF0-49D6-B179-780881FC3E15}"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38992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8A44CB-ABF0-49D6-B179-780881FC3E15}"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84467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A44CB-ABF0-49D6-B179-780881FC3E15}"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43437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8A44CB-ABF0-49D6-B179-780881FC3E15}"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114373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8A44CB-ABF0-49D6-B179-780881FC3E15}"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A0E87C-C4F5-4D1A-9956-FC04C0ABFFB4}" type="slidenum">
              <a:rPr lang="en-GB" smtClean="0"/>
              <a:t>‹#›</a:t>
            </a:fld>
            <a:endParaRPr lang="en-GB"/>
          </a:p>
        </p:txBody>
      </p:sp>
    </p:spTree>
    <p:extLst>
      <p:ext uri="{BB962C8B-B14F-4D97-AF65-F5344CB8AC3E}">
        <p14:creationId xmlns:p14="http://schemas.microsoft.com/office/powerpoint/2010/main" val="393473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A44CB-ABF0-49D6-B179-780881FC3E15}"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0E87C-C4F5-4D1A-9956-FC04C0ABFFB4}" type="slidenum">
              <a:rPr lang="en-GB" smtClean="0"/>
              <a:t>‹#›</a:t>
            </a:fld>
            <a:endParaRPr lang="en-GB"/>
          </a:p>
        </p:txBody>
      </p:sp>
    </p:spTree>
    <p:extLst>
      <p:ext uri="{BB962C8B-B14F-4D97-AF65-F5344CB8AC3E}">
        <p14:creationId xmlns:p14="http://schemas.microsoft.com/office/powerpoint/2010/main" val="28032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200" y="88901"/>
            <a:ext cx="11734800" cy="2116182"/>
          </a:xfrm>
        </p:spPr>
        <p:txBody>
          <a:bodyPr>
            <a:normAutofit/>
          </a:bodyPr>
          <a:lstStyle/>
          <a:p>
            <a:r>
              <a:rPr lang="el-GR" sz="4800" dirty="0" smtClean="0">
                <a:solidFill>
                  <a:srgbClr val="FF0000"/>
                </a:solidFill>
              </a:rPr>
              <a:t>Το σπίτι           </a:t>
            </a:r>
            <a:r>
              <a:rPr lang="el-GR" sz="4800" dirty="0" smtClean="0"/>
              <a:t>τ-ο  σ-π-ί-τ-ι                  το σπί-τι</a:t>
            </a:r>
            <a:br>
              <a:rPr lang="el-GR" sz="4800" dirty="0" smtClean="0"/>
            </a:br>
            <a:r>
              <a:rPr lang="el-GR" sz="4800" dirty="0" smtClean="0"/>
              <a:t/>
            </a:r>
            <a:br>
              <a:rPr lang="el-GR" sz="4800" dirty="0" smtClean="0"/>
            </a:br>
            <a:r>
              <a:rPr lang="el-GR" sz="4800" dirty="0" smtClean="0"/>
              <a:t>ΤΟ ΣΠΙΤΙ          Τ-Ο Σ-Π-Ι-Τ-Ι                  ΤΟ ΣΠΙ-ΤΙ</a:t>
            </a:r>
            <a:endParaRPr lang="en-GB" sz="4800" dirty="0"/>
          </a:p>
        </p:txBody>
      </p:sp>
      <p:pic>
        <p:nvPicPr>
          <p:cNvPr id="5" name="Picture 4"/>
          <p:cNvPicPr>
            <a:picLocks noChangeAspect="1"/>
          </p:cNvPicPr>
          <p:nvPr/>
        </p:nvPicPr>
        <p:blipFill rotWithShape="1">
          <a:blip r:embed="rId2"/>
          <a:srcRect b="7399"/>
          <a:stretch/>
        </p:blipFill>
        <p:spPr>
          <a:xfrm>
            <a:off x="3827054" y="2383020"/>
            <a:ext cx="4013199" cy="4285227"/>
          </a:xfrm>
          <a:prstGeom prst="rect">
            <a:avLst/>
          </a:prstGeom>
        </p:spPr>
      </p:pic>
    </p:spTree>
    <p:extLst>
      <p:ext uri="{BB962C8B-B14F-4D97-AF65-F5344CB8AC3E}">
        <p14:creationId xmlns:p14="http://schemas.microsoft.com/office/powerpoint/2010/main" val="104997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88900"/>
            <a:ext cx="11988800" cy="2032000"/>
          </a:xfrm>
        </p:spPr>
        <p:txBody>
          <a:bodyPr>
            <a:normAutofit/>
          </a:bodyPr>
          <a:lstStyle/>
          <a:p>
            <a:r>
              <a:rPr lang="el-GR" sz="6000" dirty="0" smtClean="0">
                <a:solidFill>
                  <a:srgbClr val="0070C0"/>
                </a:solidFill>
              </a:rPr>
              <a:t>Όχι</a:t>
            </a:r>
            <a:r>
              <a:rPr lang="el-GR" sz="6000" dirty="0" smtClean="0"/>
              <a:t>, το σπίτι </a:t>
            </a:r>
            <a:r>
              <a:rPr lang="el-GR" sz="6000" dirty="0" smtClean="0">
                <a:solidFill>
                  <a:srgbClr val="FF0000"/>
                </a:solidFill>
              </a:rPr>
              <a:t>μου</a:t>
            </a:r>
            <a:r>
              <a:rPr lang="el-GR" sz="6000" dirty="0" smtClean="0"/>
              <a:t> είναι μικρό.</a:t>
            </a:r>
            <a:br>
              <a:rPr lang="el-GR" sz="6000" dirty="0" smtClean="0"/>
            </a:br>
            <a:r>
              <a:rPr lang="el-GR" sz="6000" dirty="0"/>
              <a:t> </a:t>
            </a:r>
            <a:r>
              <a:rPr lang="el-GR" sz="6000" dirty="0" smtClean="0"/>
              <a:t>                       </a:t>
            </a:r>
            <a:r>
              <a:rPr lang="en-GB" sz="6000" dirty="0" smtClean="0">
                <a:solidFill>
                  <a:srgbClr val="FF0000"/>
                </a:solidFill>
              </a:rPr>
              <a:t>my</a:t>
            </a:r>
            <a:endParaRPr lang="en-GB" sz="6000" dirty="0">
              <a:solidFill>
                <a:srgbClr val="FF0000"/>
              </a:solidFill>
            </a:endParaRPr>
          </a:p>
        </p:txBody>
      </p:sp>
      <p:sp>
        <p:nvSpPr>
          <p:cNvPr id="3" name="Oval 2"/>
          <p:cNvSpPr/>
          <p:nvPr/>
        </p:nvSpPr>
        <p:spPr>
          <a:xfrm>
            <a:off x="4000500" y="190500"/>
            <a:ext cx="1511300" cy="184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2220313" y="2897482"/>
            <a:ext cx="3560373" cy="3450635"/>
          </a:xfrm>
          <a:prstGeom prst="rect">
            <a:avLst/>
          </a:prstGeom>
        </p:spPr>
      </p:pic>
      <p:sp>
        <p:nvSpPr>
          <p:cNvPr id="5" name="Oval 4"/>
          <p:cNvSpPr/>
          <p:nvPr/>
        </p:nvSpPr>
        <p:spPr>
          <a:xfrm>
            <a:off x="4775200" y="3098800"/>
            <a:ext cx="8255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70C0"/>
                </a:solidFill>
              </a:rPr>
              <a:t>No</a:t>
            </a:r>
            <a:r>
              <a:rPr lang="en-GB" sz="2400" b="1" dirty="0" smtClean="0"/>
              <a:t> </a:t>
            </a:r>
            <a:endParaRPr lang="en-GB" sz="2400" b="1" dirty="0"/>
          </a:p>
        </p:txBody>
      </p:sp>
      <p:pic>
        <p:nvPicPr>
          <p:cNvPr id="6" name="Picture 5"/>
          <p:cNvPicPr>
            <a:picLocks noChangeAspect="1"/>
          </p:cNvPicPr>
          <p:nvPr/>
        </p:nvPicPr>
        <p:blipFill>
          <a:blip r:embed="rId3"/>
          <a:stretch>
            <a:fillRect/>
          </a:stretch>
        </p:blipFill>
        <p:spPr>
          <a:xfrm>
            <a:off x="7602537" y="2787650"/>
            <a:ext cx="2676525" cy="1714500"/>
          </a:xfrm>
          <a:prstGeom prst="rect">
            <a:avLst/>
          </a:prstGeom>
        </p:spPr>
      </p:pic>
    </p:spTree>
    <p:extLst>
      <p:ext uri="{BB962C8B-B14F-4D97-AF65-F5344CB8AC3E}">
        <p14:creationId xmlns:p14="http://schemas.microsoft.com/office/powerpoint/2010/main" val="26300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139700"/>
            <a:ext cx="11861800" cy="6578599"/>
          </a:xfrm>
        </p:spPr>
        <p:txBody>
          <a:bodyPr>
            <a:normAutofit fontScale="90000"/>
          </a:bodyPr>
          <a:lstStyle/>
          <a:p>
            <a:r>
              <a:rPr lang="el-GR" sz="4900" u="sng" dirty="0" smtClean="0"/>
              <a:t/>
            </a:r>
            <a:br>
              <a:rPr lang="el-GR" sz="4900" u="sng" dirty="0" smtClean="0"/>
            </a:br>
            <a:r>
              <a:rPr lang="el-GR" sz="4900" u="sng" dirty="0"/>
              <a:t/>
            </a:r>
            <a:br>
              <a:rPr lang="el-GR" sz="4900" u="sng" dirty="0"/>
            </a:br>
            <a:r>
              <a:rPr lang="el-GR" sz="4900" u="sng" dirty="0" smtClean="0"/>
              <a:t/>
            </a:r>
            <a:br>
              <a:rPr lang="el-GR" sz="4900" u="sng" dirty="0" smtClean="0"/>
            </a:br>
            <a:r>
              <a:rPr lang="el-GR" sz="4900" u="sng" dirty="0"/>
              <a:t/>
            </a:r>
            <a:br>
              <a:rPr lang="el-GR" sz="4900" u="sng" dirty="0"/>
            </a:br>
            <a:r>
              <a:rPr lang="el-GR" sz="4900" u="sng" dirty="0" smtClean="0"/>
              <a:t/>
            </a:r>
            <a:br>
              <a:rPr lang="el-GR" sz="4900" u="sng" dirty="0" smtClean="0"/>
            </a:br>
            <a:r>
              <a:rPr lang="el-GR" sz="4900" u="sng" dirty="0"/>
              <a:t/>
            </a:r>
            <a:br>
              <a:rPr lang="el-GR" sz="4900" u="sng" dirty="0"/>
            </a:br>
            <a:r>
              <a:rPr lang="el-GR" sz="4900" u="sng" dirty="0" smtClean="0"/>
              <a:t/>
            </a:r>
            <a:br>
              <a:rPr lang="el-GR" sz="4900" u="sng" dirty="0" smtClean="0"/>
            </a:br>
            <a:r>
              <a:rPr lang="el-GR" sz="4900" u="sng" dirty="0" smtClean="0"/>
              <a:t/>
            </a:r>
            <a:br>
              <a:rPr lang="el-GR" sz="4900" u="sng" dirty="0" smtClean="0"/>
            </a:br>
            <a:r>
              <a:rPr lang="en-GB" sz="4900" u="sng" dirty="0" smtClean="0"/>
              <a:t>Find the missing letter!</a:t>
            </a:r>
            <a:r>
              <a:rPr lang="el-GR" sz="4900" u="sng" dirty="0" smtClean="0"/>
              <a:t/>
            </a:r>
            <a:br>
              <a:rPr lang="el-GR" sz="4900" u="sng" dirty="0" smtClean="0"/>
            </a:br>
            <a:r>
              <a:rPr lang="en-GB" sz="4900" u="sng" dirty="0"/>
              <a:t/>
            </a:r>
            <a:br>
              <a:rPr lang="en-GB" sz="4900" u="sng" dirty="0"/>
            </a:br>
            <a:r>
              <a:rPr lang="en-GB" sz="4900" dirty="0" smtClean="0"/>
              <a:t>1. </a:t>
            </a:r>
            <a:r>
              <a:rPr lang="el-GR" sz="4900" dirty="0" smtClean="0"/>
              <a:t>σπίτι                       </a:t>
            </a:r>
            <a:r>
              <a:rPr lang="el-GR" sz="4900" dirty="0" smtClean="0">
                <a:solidFill>
                  <a:srgbClr val="C00000"/>
                </a:solidFill>
              </a:rPr>
              <a:t>σπ_τι</a:t>
            </a:r>
            <a:r>
              <a:rPr lang="en-GB" sz="4900" dirty="0" smtClean="0">
                <a:solidFill>
                  <a:srgbClr val="C00000"/>
                </a:solidFill>
              </a:rPr>
              <a:t>                     1. </a:t>
            </a:r>
            <a:r>
              <a:rPr lang="el-GR" sz="4900" dirty="0" smtClean="0">
                <a:solidFill>
                  <a:srgbClr val="C00000"/>
                </a:solidFill>
              </a:rPr>
              <a:t>  α</a:t>
            </a:r>
            <a:r>
              <a:rPr lang="el-GR" sz="4900" dirty="0" smtClean="0"/>
              <a:t/>
            </a:r>
            <a:br>
              <a:rPr lang="el-GR" sz="4900" dirty="0" smtClean="0"/>
            </a:br>
            <a:r>
              <a:rPr lang="el-GR" sz="4900" dirty="0" smtClean="0"/>
              <a:t>2. μου                         </a:t>
            </a:r>
            <a:r>
              <a:rPr lang="el-GR" sz="4900" dirty="0" smtClean="0">
                <a:solidFill>
                  <a:srgbClr val="C00000"/>
                </a:solidFill>
              </a:rPr>
              <a:t>μο_                        2.   σ</a:t>
            </a:r>
            <a:r>
              <a:rPr lang="el-GR" sz="4900" dirty="0" smtClean="0"/>
              <a:t/>
            </a:r>
            <a:br>
              <a:rPr lang="el-GR" sz="4900" dirty="0" smtClean="0"/>
            </a:br>
            <a:r>
              <a:rPr lang="el-GR" sz="4900" dirty="0" smtClean="0"/>
              <a:t>3. σου                         </a:t>
            </a:r>
            <a:r>
              <a:rPr lang="el-GR" sz="4900" dirty="0" smtClean="0">
                <a:solidFill>
                  <a:srgbClr val="C00000"/>
                </a:solidFill>
              </a:rPr>
              <a:t>_ου                        3.   κ</a:t>
            </a:r>
            <a:r>
              <a:rPr lang="el-GR" sz="4900" dirty="0" smtClean="0"/>
              <a:t/>
            </a:r>
            <a:br>
              <a:rPr lang="el-GR" sz="4900" dirty="0" smtClean="0"/>
            </a:br>
            <a:r>
              <a:rPr lang="el-GR" sz="4900" dirty="0" smtClean="0"/>
              <a:t>4. είναι                       </a:t>
            </a:r>
            <a:r>
              <a:rPr lang="el-GR" sz="4900" dirty="0" smtClean="0">
                <a:solidFill>
                  <a:srgbClr val="C00000"/>
                </a:solidFill>
              </a:rPr>
              <a:t>εί_αι                      4.   ί</a:t>
            </a:r>
            <a:r>
              <a:rPr lang="el-GR" sz="4900" dirty="0" smtClean="0"/>
              <a:t/>
            </a:r>
            <a:br>
              <a:rPr lang="el-GR" sz="4900" dirty="0" smtClean="0"/>
            </a:br>
            <a:r>
              <a:rPr lang="el-GR" sz="4900" dirty="0" smtClean="0"/>
              <a:t>5. μεγάλο                   </a:t>
            </a:r>
            <a:r>
              <a:rPr lang="el-GR" sz="4900" dirty="0" smtClean="0">
                <a:solidFill>
                  <a:srgbClr val="C00000"/>
                </a:solidFill>
              </a:rPr>
              <a:t>μεγά_ο                  5.   χ</a:t>
            </a:r>
            <a:br>
              <a:rPr lang="el-GR" sz="4900" dirty="0" smtClean="0">
                <a:solidFill>
                  <a:srgbClr val="C00000"/>
                </a:solidFill>
              </a:rPr>
            </a:br>
            <a:r>
              <a:rPr lang="el-GR" sz="4900" dirty="0" smtClean="0"/>
              <a:t>6. μικρό                      </a:t>
            </a:r>
            <a:r>
              <a:rPr lang="el-GR" sz="4900" dirty="0" smtClean="0">
                <a:solidFill>
                  <a:srgbClr val="C00000"/>
                </a:solidFill>
              </a:rPr>
              <a:t>μι_ρό                     6.   υ</a:t>
            </a:r>
            <a:br>
              <a:rPr lang="el-GR" sz="4900" dirty="0" smtClean="0">
                <a:solidFill>
                  <a:srgbClr val="C00000"/>
                </a:solidFill>
              </a:rPr>
            </a:br>
            <a:r>
              <a:rPr lang="el-GR" sz="4900" dirty="0" smtClean="0"/>
              <a:t>7. ναι                           </a:t>
            </a:r>
            <a:r>
              <a:rPr lang="el-GR" sz="4900" dirty="0" smtClean="0">
                <a:solidFill>
                  <a:srgbClr val="C00000"/>
                </a:solidFill>
              </a:rPr>
              <a:t>ν_ι                          7.   ν</a:t>
            </a:r>
            <a:r>
              <a:rPr lang="el-GR" sz="4900" dirty="0" smtClean="0"/>
              <a:t/>
            </a:r>
            <a:br>
              <a:rPr lang="el-GR" sz="4900" dirty="0" smtClean="0"/>
            </a:br>
            <a:r>
              <a:rPr lang="el-GR" sz="4900" dirty="0" smtClean="0"/>
              <a:t>8. όχι                           </a:t>
            </a:r>
            <a:r>
              <a:rPr lang="el-GR" sz="4900" dirty="0" smtClean="0">
                <a:solidFill>
                  <a:srgbClr val="C00000"/>
                </a:solidFill>
              </a:rPr>
              <a:t>ό_ι                          8</a:t>
            </a:r>
            <a:r>
              <a:rPr lang="el-GR" sz="4900" smtClean="0">
                <a:solidFill>
                  <a:srgbClr val="C00000"/>
                </a:solidFill>
              </a:rPr>
              <a:t>.   λ</a:t>
            </a:r>
            <a:r>
              <a:rPr lang="en-GB" sz="4900" u="sng" dirty="0" smtClean="0"/>
              <a:t/>
            </a:r>
            <a:br>
              <a:rPr lang="en-GB" sz="4900" u="sng" dirty="0" smtClean="0"/>
            </a:br>
            <a:r>
              <a:rPr lang="en-GB" u="sng" dirty="0"/>
              <a:t/>
            </a:r>
            <a:br>
              <a:rPr lang="en-GB" u="sng" dirty="0"/>
            </a:br>
            <a:r>
              <a:rPr lang="en-GB" u="sng" dirty="0" smtClean="0"/>
              <a:t/>
            </a:r>
            <a:br>
              <a:rPr lang="en-GB" u="sng" dirty="0" smtClean="0"/>
            </a:br>
            <a:r>
              <a:rPr lang="en-GB" u="sng" dirty="0" smtClean="0"/>
              <a:t/>
            </a:r>
            <a:br>
              <a:rPr lang="en-GB" u="sng" dirty="0" smtClean="0"/>
            </a:br>
            <a:r>
              <a:rPr lang="en-GB" u="sng" dirty="0"/>
              <a:t/>
            </a:r>
            <a:br>
              <a:rPr lang="en-GB" u="sng" dirty="0"/>
            </a:br>
            <a:r>
              <a:rPr lang="en-GB" u="sng" dirty="0" smtClean="0"/>
              <a:t/>
            </a:r>
            <a:br>
              <a:rPr lang="en-GB" u="sng" dirty="0" smtClean="0"/>
            </a:br>
            <a:r>
              <a:rPr lang="en-GB" u="sng" dirty="0"/>
              <a:t/>
            </a:r>
            <a:br>
              <a:rPr lang="en-GB" u="sng" dirty="0"/>
            </a:br>
            <a:r>
              <a:rPr lang="en-GB" u="sng" dirty="0" smtClean="0"/>
              <a:t/>
            </a:r>
            <a:br>
              <a:rPr lang="en-GB" u="sng" dirty="0" smtClean="0"/>
            </a:br>
            <a:r>
              <a:rPr lang="en-GB" u="sng" dirty="0"/>
              <a:t/>
            </a:r>
            <a:br>
              <a:rPr lang="en-GB" u="sng" dirty="0"/>
            </a:br>
            <a:endParaRPr lang="en-GB" u="sng" dirty="0"/>
          </a:p>
        </p:txBody>
      </p:sp>
    </p:spTree>
    <p:extLst>
      <p:ext uri="{BB962C8B-B14F-4D97-AF65-F5344CB8AC3E}">
        <p14:creationId xmlns:p14="http://schemas.microsoft.com/office/powerpoint/2010/main" val="272849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52400"/>
            <a:ext cx="11874500" cy="6565899"/>
          </a:xfrm>
        </p:spPr>
        <p:txBody>
          <a:bodyPr/>
          <a:lstStyle/>
          <a:p>
            <a:r>
              <a:rPr lang="en-GB" u="sng" dirty="0" smtClean="0"/>
              <a:t>What does it mean in English?</a:t>
            </a:r>
            <a:br>
              <a:rPr lang="en-GB" u="sng" dirty="0" smtClean="0"/>
            </a:br>
            <a:r>
              <a:rPr lang="en-GB" u="sng" dirty="0"/>
              <a:t/>
            </a:r>
            <a:br>
              <a:rPr lang="en-GB" u="sng" dirty="0"/>
            </a:br>
            <a:r>
              <a:rPr lang="el-GR" dirty="0" smtClean="0"/>
              <a:t>1. το σπίτι                                       </a:t>
            </a:r>
            <a:r>
              <a:rPr lang="en-GB" dirty="0" smtClean="0">
                <a:solidFill>
                  <a:srgbClr val="C00000"/>
                </a:solidFill>
              </a:rPr>
              <a:t>A.    is</a:t>
            </a:r>
            <a:r>
              <a:rPr lang="el-GR" dirty="0" smtClean="0">
                <a:solidFill>
                  <a:srgbClr val="C00000"/>
                </a:solidFill>
              </a:rPr>
              <a:t/>
            </a:r>
            <a:br>
              <a:rPr lang="el-GR" dirty="0" smtClean="0">
                <a:solidFill>
                  <a:srgbClr val="C00000"/>
                </a:solidFill>
              </a:rPr>
            </a:br>
            <a:r>
              <a:rPr lang="el-GR" dirty="0" smtClean="0"/>
              <a:t>2. μου </a:t>
            </a:r>
            <a:r>
              <a:rPr lang="en-GB" dirty="0" smtClean="0"/>
              <a:t>                                             </a:t>
            </a:r>
            <a:r>
              <a:rPr lang="en-GB" dirty="0" smtClean="0">
                <a:solidFill>
                  <a:srgbClr val="C00000"/>
                </a:solidFill>
              </a:rPr>
              <a:t>B.    no</a:t>
            </a:r>
            <a:r>
              <a:rPr lang="el-GR" dirty="0" smtClean="0">
                <a:solidFill>
                  <a:srgbClr val="C00000"/>
                </a:solidFill>
              </a:rPr>
              <a:t/>
            </a:r>
            <a:br>
              <a:rPr lang="el-GR" dirty="0" smtClean="0">
                <a:solidFill>
                  <a:srgbClr val="C00000"/>
                </a:solidFill>
              </a:rPr>
            </a:br>
            <a:r>
              <a:rPr lang="el-GR" dirty="0" smtClean="0"/>
              <a:t>3. σου</a:t>
            </a:r>
            <a:r>
              <a:rPr lang="en-GB" dirty="0" smtClean="0"/>
              <a:t>                                              </a:t>
            </a:r>
            <a:r>
              <a:rPr lang="en-GB" dirty="0" smtClean="0">
                <a:solidFill>
                  <a:srgbClr val="C00000"/>
                </a:solidFill>
              </a:rPr>
              <a:t>C.    small</a:t>
            </a:r>
            <a:r>
              <a:rPr lang="el-GR" dirty="0" smtClean="0">
                <a:solidFill>
                  <a:srgbClr val="C00000"/>
                </a:solidFill>
              </a:rPr>
              <a:t/>
            </a:r>
            <a:br>
              <a:rPr lang="el-GR" dirty="0" smtClean="0">
                <a:solidFill>
                  <a:srgbClr val="C00000"/>
                </a:solidFill>
              </a:rPr>
            </a:br>
            <a:r>
              <a:rPr lang="el-GR" dirty="0" smtClean="0"/>
              <a:t>4. είναι</a:t>
            </a:r>
            <a:r>
              <a:rPr lang="en-GB" dirty="0" smtClean="0"/>
              <a:t>                                            </a:t>
            </a:r>
            <a:r>
              <a:rPr lang="en-GB" dirty="0" smtClean="0">
                <a:solidFill>
                  <a:srgbClr val="C00000"/>
                </a:solidFill>
              </a:rPr>
              <a:t>D.    yes</a:t>
            </a:r>
            <a:r>
              <a:rPr lang="el-GR" dirty="0" smtClean="0">
                <a:solidFill>
                  <a:srgbClr val="C00000"/>
                </a:solidFill>
              </a:rPr>
              <a:t/>
            </a:r>
            <a:br>
              <a:rPr lang="el-GR" dirty="0" smtClean="0">
                <a:solidFill>
                  <a:srgbClr val="C00000"/>
                </a:solidFill>
              </a:rPr>
            </a:br>
            <a:r>
              <a:rPr lang="el-GR" dirty="0" smtClean="0"/>
              <a:t>5. μεγάλο</a:t>
            </a:r>
            <a:r>
              <a:rPr lang="en-GB" dirty="0" smtClean="0"/>
              <a:t>                                        </a:t>
            </a:r>
            <a:r>
              <a:rPr lang="en-GB" dirty="0" smtClean="0">
                <a:solidFill>
                  <a:srgbClr val="C00000"/>
                </a:solidFill>
              </a:rPr>
              <a:t>E.    the house</a:t>
            </a:r>
            <a:r>
              <a:rPr lang="el-GR" dirty="0" smtClean="0">
                <a:solidFill>
                  <a:srgbClr val="C00000"/>
                </a:solidFill>
              </a:rPr>
              <a:t/>
            </a:r>
            <a:br>
              <a:rPr lang="el-GR" dirty="0" smtClean="0">
                <a:solidFill>
                  <a:srgbClr val="C00000"/>
                </a:solidFill>
              </a:rPr>
            </a:br>
            <a:r>
              <a:rPr lang="el-GR" dirty="0" smtClean="0"/>
              <a:t>6. μικρό </a:t>
            </a:r>
            <a:r>
              <a:rPr lang="en-GB" dirty="0" smtClean="0"/>
              <a:t>                                          </a:t>
            </a:r>
            <a:r>
              <a:rPr lang="en-GB" dirty="0" smtClean="0">
                <a:solidFill>
                  <a:srgbClr val="C00000"/>
                </a:solidFill>
              </a:rPr>
              <a:t>F.     my</a:t>
            </a:r>
            <a:r>
              <a:rPr lang="el-GR" dirty="0" smtClean="0">
                <a:solidFill>
                  <a:srgbClr val="C00000"/>
                </a:solidFill>
              </a:rPr>
              <a:t/>
            </a:r>
            <a:br>
              <a:rPr lang="el-GR" dirty="0" smtClean="0">
                <a:solidFill>
                  <a:srgbClr val="C00000"/>
                </a:solidFill>
              </a:rPr>
            </a:br>
            <a:r>
              <a:rPr lang="el-GR" dirty="0" smtClean="0"/>
              <a:t>7. ναι </a:t>
            </a:r>
            <a:r>
              <a:rPr lang="en-GB" dirty="0" smtClean="0"/>
              <a:t>                                              </a:t>
            </a:r>
            <a:r>
              <a:rPr lang="en-GB" dirty="0" smtClean="0">
                <a:solidFill>
                  <a:srgbClr val="C00000"/>
                </a:solidFill>
              </a:rPr>
              <a:t>G.    big</a:t>
            </a:r>
            <a:r>
              <a:rPr lang="el-GR" dirty="0" smtClean="0">
                <a:solidFill>
                  <a:srgbClr val="C00000"/>
                </a:solidFill>
              </a:rPr>
              <a:t/>
            </a:r>
            <a:br>
              <a:rPr lang="el-GR" dirty="0" smtClean="0">
                <a:solidFill>
                  <a:srgbClr val="C00000"/>
                </a:solidFill>
              </a:rPr>
            </a:br>
            <a:r>
              <a:rPr lang="el-GR" dirty="0" smtClean="0"/>
              <a:t>8. όχι </a:t>
            </a:r>
            <a:r>
              <a:rPr lang="en-GB" dirty="0" smtClean="0"/>
              <a:t>                                               </a:t>
            </a:r>
            <a:r>
              <a:rPr lang="en-GB" dirty="0" smtClean="0">
                <a:solidFill>
                  <a:srgbClr val="C00000"/>
                </a:solidFill>
              </a:rPr>
              <a:t>H.   your</a:t>
            </a:r>
            <a:endParaRPr lang="en-GB" dirty="0">
              <a:solidFill>
                <a:srgbClr val="C00000"/>
              </a:solidFill>
            </a:endParaRPr>
          </a:p>
        </p:txBody>
      </p:sp>
    </p:spTree>
    <p:extLst>
      <p:ext uri="{BB962C8B-B14F-4D97-AF65-F5344CB8AC3E}">
        <p14:creationId xmlns:p14="http://schemas.microsoft.com/office/powerpoint/2010/main" val="407726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 y="154781"/>
            <a:ext cx="11684000" cy="6572250"/>
          </a:xfrm>
          <a:prstGeom prst="rect">
            <a:avLst/>
          </a:prstGeom>
        </p:spPr>
      </p:pic>
    </p:spTree>
    <p:extLst>
      <p:ext uri="{BB962C8B-B14F-4D97-AF65-F5344CB8AC3E}">
        <p14:creationId xmlns:p14="http://schemas.microsoft.com/office/powerpoint/2010/main" val="60269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104503"/>
            <a:ext cx="11926389" cy="1854926"/>
          </a:xfrm>
        </p:spPr>
        <p:txBody>
          <a:bodyPr/>
          <a:lstStyle/>
          <a:p>
            <a:r>
              <a:rPr lang="el-GR" dirty="0" smtClean="0"/>
              <a:t>                   </a:t>
            </a:r>
            <a:r>
              <a:rPr lang="el-GR" sz="6000" dirty="0" smtClean="0"/>
              <a:t>Το σπίτι </a:t>
            </a:r>
            <a:r>
              <a:rPr lang="el-GR" sz="6000" dirty="0" smtClean="0">
                <a:solidFill>
                  <a:srgbClr val="FF0000"/>
                </a:solidFill>
              </a:rPr>
              <a:t>μου</a:t>
            </a:r>
            <a:r>
              <a:rPr lang="el-GR" sz="6000" dirty="0" smtClean="0"/>
              <a:t>        Το σπίτι </a:t>
            </a:r>
            <a:r>
              <a:rPr lang="el-GR" sz="6000" dirty="0" smtClean="0">
                <a:solidFill>
                  <a:srgbClr val="FF0000"/>
                </a:solidFill>
              </a:rPr>
              <a:t>σου</a:t>
            </a:r>
            <a:endParaRPr lang="en-GB" sz="6000" dirty="0">
              <a:solidFill>
                <a:srgbClr val="FF0000"/>
              </a:solidFill>
            </a:endParaRPr>
          </a:p>
        </p:txBody>
      </p:sp>
      <p:pic>
        <p:nvPicPr>
          <p:cNvPr id="6" name="Picture 5"/>
          <p:cNvPicPr>
            <a:picLocks noChangeAspect="1"/>
          </p:cNvPicPr>
          <p:nvPr/>
        </p:nvPicPr>
        <p:blipFill>
          <a:blip r:embed="rId2"/>
          <a:stretch>
            <a:fillRect/>
          </a:stretch>
        </p:blipFill>
        <p:spPr>
          <a:xfrm>
            <a:off x="5953396" y="2296477"/>
            <a:ext cx="5715000" cy="4276725"/>
          </a:xfrm>
          <a:prstGeom prst="rect">
            <a:avLst/>
          </a:prstGeom>
        </p:spPr>
      </p:pic>
      <p:sp>
        <p:nvSpPr>
          <p:cNvPr id="9" name="Oval 8"/>
          <p:cNvSpPr/>
          <p:nvPr/>
        </p:nvSpPr>
        <p:spPr>
          <a:xfrm>
            <a:off x="7889966" y="4415247"/>
            <a:ext cx="1358537" cy="1214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0000"/>
                </a:solidFill>
              </a:rPr>
              <a:t>My </a:t>
            </a:r>
            <a:r>
              <a:rPr lang="en-GB" sz="2400" b="1" dirty="0" smtClean="0"/>
              <a:t>house</a:t>
            </a:r>
            <a:endParaRPr lang="en-GB" sz="2400" b="1" dirty="0"/>
          </a:p>
        </p:txBody>
      </p:sp>
      <p:sp>
        <p:nvSpPr>
          <p:cNvPr id="10" name="Oval 9"/>
          <p:cNvSpPr/>
          <p:nvPr/>
        </p:nvSpPr>
        <p:spPr>
          <a:xfrm>
            <a:off x="8438606" y="3069771"/>
            <a:ext cx="1384663" cy="1345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0000"/>
                </a:solidFill>
              </a:rPr>
              <a:t>Your </a:t>
            </a:r>
            <a:r>
              <a:rPr lang="en-GB" sz="2400" b="1" dirty="0" smtClean="0"/>
              <a:t>house</a:t>
            </a:r>
            <a:endParaRPr lang="en-GB" sz="2400" b="1" dirty="0"/>
          </a:p>
        </p:txBody>
      </p:sp>
      <p:pic>
        <p:nvPicPr>
          <p:cNvPr id="11" name="Picture 10"/>
          <p:cNvPicPr>
            <a:picLocks noChangeAspect="1"/>
          </p:cNvPicPr>
          <p:nvPr/>
        </p:nvPicPr>
        <p:blipFill rotWithShape="1">
          <a:blip r:embed="rId3"/>
          <a:srcRect b="10945"/>
          <a:stretch/>
        </p:blipFill>
        <p:spPr>
          <a:xfrm>
            <a:off x="269499" y="2704011"/>
            <a:ext cx="4691122" cy="3713968"/>
          </a:xfrm>
          <a:prstGeom prst="rect">
            <a:avLst/>
          </a:prstGeom>
        </p:spPr>
      </p:pic>
      <p:sp>
        <p:nvSpPr>
          <p:cNvPr id="12" name="Down Arrow 11"/>
          <p:cNvSpPr/>
          <p:nvPr/>
        </p:nvSpPr>
        <p:spPr>
          <a:xfrm rot="9176282">
            <a:off x="6304698" y="1265867"/>
            <a:ext cx="327820" cy="2061219"/>
          </a:xfrm>
          <a:prstGeom prst="downArrow">
            <a:avLst>
              <a:gd name="adj1" fmla="val 441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Up Arrow 12"/>
          <p:cNvSpPr/>
          <p:nvPr/>
        </p:nvSpPr>
        <p:spPr>
          <a:xfrm rot="690055">
            <a:off x="10517077" y="1396569"/>
            <a:ext cx="307232" cy="18935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133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4" y="114301"/>
            <a:ext cx="11903726" cy="2432956"/>
          </a:xfrm>
        </p:spPr>
        <p:txBody>
          <a:bodyPr>
            <a:normAutofit fontScale="90000"/>
          </a:bodyPr>
          <a:lstStyle/>
          <a:p>
            <a:r>
              <a:rPr lang="el-GR" sz="6600" dirty="0" smtClean="0"/>
              <a:t>Μ-ε-γ-ά-λ-ο   </a:t>
            </a:r>
            <a:r>
              <a:rPr lang="el-GR" dirty="0" smtClean="0"/>
              <a:t>                                                 μ-ι-κ-ρ-ό         </a:t>
            </a:r>
            <a:r>
              <a:rPr lang="el-GR" sz="6700" dirty="0" smtClean="0"/>
              <a:t>Με-γά-λο</a:t>
            </a:r>
            <a:r>
              <a:rPr lang="el-GR" sz="6700" dirty="0"/>
              <a:t> </a:t>
            </a:r>
            <a:r>
              <a:rPr lang="el-GR" sz="4800" dirty="0" smtClean="0"/>
              <a:t>                                                     </a:t>
            </a:r>
            <a:r>
              <a:rPr lang="el-GR" sz="4900" dirty="0" smtClean="0"/>
              <a:t>μι-κρό</a:t>
            </a:r>
            <a:r>
              <a:rPr lang="el-GR" dirty="0" smtClean="0"/>
              <a:t/>
            </a:r>
            <a:br>
              <a:rPr lang="el-GR" dirty="0" smtClean="0"/>
            </a:br>
            <a:r>
              <a:rPr lang="el-GR" sz="6700" dirty="0" smtClean="0">
                <a:solidFill>
                  <a:srgbClr val="FF0000"/>
                </a:solidFill>
              </a:rPr>
              <a:t>Μεγάλο</a:t>
            </a:r>
            <a:r>
              <a:rPr lang="el-GR" sz="6700" dirty="0" smtClean="0"/>
              <a:t>                                         </a:t>
            </a:r>
            <a:r>
              <a:rPr lang="el-GR" sz="4900" dirty="0" smtClean="0">
                <a:solidFill>
                  <a:srgbClr val="FF0000"/>
                </a:solidFill>
              </a:rPr>
              <a:t>μικρό</a:t>
            </a:r>
            <a:endParaRPr lang="en-GB" sz="4900" dirty="0">
              <a:solidFill>
                <a:srgbClr val="FF0000"/>
              </a:solidFill>
            </a:endParaRPr>
          </a:p>
        </p:txBody>
      </p:sp>
      <p:pic>
        <p:nvPicPr>
          <p:cNvPr id="4" name="Picture 3"/>
          <p:cNvPicPr>
            <a:picLocks noChangeAspect="1"/>
          </p:cNvPicPr>
          <p:nvPr/>
        </p:nvPicPr>
        <p:blipFill rotWithShape="1">
          <a:blip r:embed="rId2"/>
          <a:srcRect b="4602"/>
          <a:stretch/>
        </p:blipFill>
        <p:spPr>
          <a:xfrm>
            <a:off x="161274" y="2547257"/>
            <a:ext cx="6230652" cy="4245621"/>
          </a:xfrm>
          <a:prstGeom prst="rect">
            <a:avLst/>
          </a:prstGeom>
        </p:spPr>
      </p:pic>
      <p:pic>
        <p:nvPicPr>
          <p:cNvPr id="5" name="Picture 4"/>
          <p:cNvPicPr>
            <a:picLocks noChangeAspect="1"/>
          </p:cNvPicPr>
          <p:nvPr/>
        </p:nvPicPr>
        <p:blipFill>
          <a:blip r:embed="rId3"/>
          <a:stretch>
            <a:fillRect/>
          </a:stretch>
        </p:blipFill>
        <p:spPr>
          <a:xfrm>
            <a:off x="8692771" y="4742716"/>
            <a:ext cx="2883658" cy="1902117"/>
          </a:xfrm>
          <a:prstGeom prst="rect">
            <a:avLst/>
          </a:prstGeom>
        </p:spPr>
      </p:pic>
    </p:spTree>
    <p:extLst>
      <p:ext uri="{BB962C8B-B14F-4D97-AF65-F5344CB8AC3E}">
        <p14:creationId xmlns:p14="http://schemas.microsoft.com/office/powerpoint/2010/main" val="138459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139700"/>
            <a:ext cx="11976100" cy="1841499"/>
          </a:xfrm>
        </p:spPr>
        <p:txBody>
          <a:bodyPr/>
          <a:lstStyle/>
          <a:p>
            <a:r>
              <a:rPr lang="el-GR" dirty="0" smtClean="0"/>
              <a:t>Το </a:t>
            </a:r>
            <a:r>
              <a:rPr lang="el-GR" sz="6000" dirty="0" smtClean="0">
                <a:solidFill>
                  <a:srgbClr val="FF0000"/>
                </a:solidFill>
              </a:rPr>
              <a:t>μεγάλο</a:t>
            </a:r>
            <a:r>
              <a:rPr lang="el-GR" dirty="0" smtClean="0"/>
              <a:t> σπίτι                         </a:t>
            </a:r>
            <a:r>
              <a:rPr lang="el-GR" sz="6000" dirty="0" smtClean="0"/>
              <a:t>Το </a:t>
            </a:r>
            <a:r>
              <a:rPr lang="el-GR" dirty="0" smtClean="0">
                <a:solidFill>
                  <a:srgbClr val="FF0000"/>
                </a:solidFill>
              </a:rPr>
              <a:t>μικρό</a:t>
            </a:r>
            <a:r>
              <a:rPr lang="el-GR" sz="6000" dirty="0" smtClean="0"/>
              <a:t> σπίτι</a:t>
            </a:r>
            <a:endParaRPr lang="en-GB" sz="6000" dirty="0"/>
          </a:p>
        </p:txBody>
      </p:sp>
      <p:pic>
        <p:nvPicPr>
          <p:cNvPr id="3" name="Picture 2"/>
          <p:cNvPicPr>
            <a:picLocks noChangeAspect="1"/>
          </p:cNvPicPr>
          <p:nvPr/>
        </p:nvPicPr>
        <p:blipFill>
          <a:blip r:embed="rId2"/>
          <a:stretch>
            <a:fillRect/>
          </a:stretch>
        </p:blipFill>
        <p:spPr>
          <a:xfrm>
            <a:off x="165100" y="2184400"/>
            <a:ext cx="6227445" cy="4448175"/>
          </a:xfrm>
          <a:prstGeom prst="rect">
            <a:avLst/>
          </a:prstGeom>
        </p:spPr>
      </p:pic>
      <p:pic>
        <p:nvPicPr>
          <p:cNvPr id="4" name="Picture 3"/>
          <p:cNvPicPr>
            <a:picLocks noChangeAspect="1"/>
          </p:cNvPicPr>
          <p:nvPr/>
        </p:nvPicPr>
        <p:blipFill rotWithShape="1">
          <a:blip r:embed="rId3"/>
          <a:srcRect l="9015" t="13946" r="8495" b="14626"/>
          <a:stretch/>
        </p:blipFill>
        <p:spPr>
          <a:xfrm>
            <a:off x="8267700" y="4727575"/>
            <a:ext cx="2884714" cy="1905000"/>
          </a:xfrm>
          <a:prstGeom prst="rect">
            <a:avLst/>
          </a:prstGeom>
        </p:spPr>
      </p:pic>
    </p:spTree>
    <p:extLst>
      <p:ext uri="{BB962C8B-B14F-4D97-AF65-F5344CB8AC3E}">
        <p14:creationId xmlns:p14="http://schemas.microsoft.com/office/powerpoint/2010/main" val="199184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04503"/>
            <a:ext cx="11978640" cy="1940198"/>
          </a:xfrm>
        </p:spPr>
        <p:txBody>
          <a:bodyPr>
            <a:normAutofit fontScale="90000"/>
          </a:bodyPr>
          <a:lstStyle/>
          <a:p>
            <a:r>
              <a:rPr lang="el-GR" sz="7200" dirty="0" smtClean="0"/>
              <a:t>Το σπίτι μου </a:t>
            </a:r>
            <a:r>
              <a:rPr lang="el-GR" sz="7200" dirty="0" smtClean="0">
                <a:solidFill>
                  <a:srgbClr val="FF0000"/>
                </a:solidFill>
              </a:rPr>
              <a:t>είναι</a:t>
            </a:r>
            <a:r>
              <a:rPr lang="el-GR" sz="7200" dirty="0" smtClean="0"/>
              <a:t> </a:t>
            </a:r>
            <a:r>
              <a:rPr lang="en-GB" sz="7200" dirty="0" smtClean="0"/>
              <a:t> </a:t>
            </a:r>
            <a:r>
              <a:rPr lang="el-GR" sz="7200" dirty="0" smtClean="0"/>
              <a:t>μεγάλο</a:t>
            </a:r>
            <a:br>
              <a:rPr lang="el-GR" sz="7200" dirty="0" smtClean="0"/>
            </a:br>
            <a:r>
              <a:rPr lang="el-GR" sz="7200" dirty="0">
                <a:solidFill>
                  <a:srgbClr val="FF0000"/>
                </a:solidFill>
              </a:rPr>
              <a:t> </a:t>
            </a:r>
            <a:r>
              <a:rPr lang="el-GR" sz="7200" dirty="0" smtClean="0">
                <a:solidFill>
                  <a:srgbClr val="FF0000"/>
                </a:solidFill>
              </a:rPr>
              <a:t>                         </a:t>
            </a:r>
            <a:r>
              <a:rPr lang="en-GB" sz="7200" dirty="0" smtClean="0">
                <a:solidFill>
                  <a:srgbClr val="FF0000"/>
                </a:solidFill>
              </a:rPr>
              <a:t>is</a:t>
            </a:r>
            <a:endParaRPr lang="en-GB" sz="7200" dirty="0">
              <a:solidFill>
                <a:srgbClr val="FF0000"/>
              </a:solidFill>
            </a:endParaRPr>
          </a:p>
        </p:txBody>
      </p:sp>
      <p:pic>
        <p:nvPicPr>
          <p:cNvPr id="3" name="Picture 2"/>
          <p:cNvPicPr>
            <a:picLocks noChangeAspect="1"/>
          </p:cNvPicPr>
          <p:nvPr/>
        </p:nvPicPr>
        <p:blipFill>
          <a:blip r:embed="rId2"/>
          <a:stretch>
            <a:fillRect/>
          </a:stretch>
        </p:blipFill>
        <p:spPr>
          <a:xfrm>
            <a:off x="781050" y="2611336"/>
            <a:ext cx="2876550" cy="4100614"/>
          </a:xfrm>
          <a:prstGeom prst="rect">
            <a:avLst/>
          </a:prstGeom>
        </p:spPr>
      </p:pic>
      <p:pic>
        <p:nvPicPr>
          <p:cNvPr id="4" name="Picture 3"/>
          <p:cNvPicPr>
            <a:picLocks noChangeAspect="1"/>
          </p:cNvPicPr>
          <p:nvPr/>
        </p:nvPicPr>
        <p:blipFill rotWithShape="1">
          <a:blip r:embed="rId3"/>
          <a:srcRect b="8730"/>
          <a:stretch/>
        </p:blipFill>
        <p:spPr>
          <a:xfrm>
            <a:off x="5928360" y="1943011"/>
            <a:ext cx="5971540" cy="4768939"/>
          </a:xfrm>
          <a:prstGeom prst="rect">
            <a:avLst/>
          </a:prstGeom>
        </p:spPr>
      </p:pic>
      <p:sp>
        <p:nvSpPr>
          <p:cNvPr id="5" name="Oval 4"/>
          <p:cNvSpPr/>
          <p:nvPr/>
        </p:nvSpPr>
        <p:spPr>
          <a:xfrm>
            <a:off x="4394200" y="104503"/>
            <a:ext cx="2044700" cy="17242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44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27000"/>
            <a:ext cx="11823700" cy="2044699"/>
          </a:xfrm>
        </p:spPr>
        <p:txBody>
          <a:bodyPr/>
          <a:lstStyle/>
          <a:p>
            <a:r>
              <a:rPr lang="el-GR" sz="6500" dirty="0">
                <a:solidFill>
                  <a:prstClr val="black"/>
                </a:solidFill>
              </a:rPr>
              <a:t>Το σπίτι μου </a:t>
            </a:r>
            <a:r>
              <a:rPr lang="el-GR" sz="6500" dirty="0">
                <a:solidFill>
                  <a:srgbClr val="FF0000"/>
                </a:solidFill>
              </a:rPr>
              <a:t>είναι</a:t>
            </a:r>
            <a:r>
              <a:rPr lang="el-GR" sz="6500" dirty="0">
                <a:solidFill>
                  <a:prstClr val="black"/>
                </a:solidFill>
              </a:rPr>
              <a:t> </a:t>
            </a:r>
            <a:r>
              <a:rPr lang="en-GB" sz="6500" dirty="0">
                <a:solidFill>
                  <a:prstClr val="black"/>
                </a:solidFill>
              </a:rPr>
              <a:t> </a:t>
            </a:r>
            <a:r>
              <a:rPr lang="el-GR" sz="6500" dirty="0" smtClean="0">
                <a:solidFill>
                  <a:prstClr val="black"/>
                </a:solidFill>
              </a:rPr>
              <a:t>μικρό</a:t>
            </a:r>
            <a:r>
              <a:rPr lang="el-GR" sz="6500" dirty="0">
                <a:solidFill>
                  <a:prstClr val="black"/>
                </a:solidFill>
              </a:rPr>
              <a:t/>
            </a:r>
            <a:br>
              <a:rPr lang="el-GR" sz="6500" dirty="0">
                <a:solidFill>
                  <a:prstClr val="black"/>
                </a:solidFill>
              </a:rPr>
            </a:br>
            <a:r>
              <a:rPr lang="el-GR" sz="6500" dirty="0">
                <a:solidFill>
                  <a:srgbClr val="FF0000"/>
                </a:solidFill>
              </a:rPr>
              <a:t>                          </a:t>
            </a:r>
            <a:r>
              <a:rPr lang="en-GB" sz="6500" dirty="0">
                <a:solidFill>
                  <a:srgbClr val="FF0000"/>
                </a:solidFill>
              </a:rPr>
              <a:t>is</a:t>
            </a:r>
            <a:endParaRPr lang="en-GB" dirty="0"/>
          </a:p>
        </p:txBody>
      </p:sp>
      <p:sp>
        <p:nvSpPr>
          <p:cNvPr id="3" name="Oval 2"/>
          <p:cNvSpPr/>
          <p:nvPr/>
        </p:nvSpPr>
        <p:spPr>
          <a:xfrm>
            <a:off x="4419600" y="127000"/>
            <a:ext cx="2171700" cy="1917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a:srcRect t="7969" b="8740"/>
          <a:stretch/>
        </p:blipFill>
        <p:spPr>
          <a:xfrm>
            <a:off x="3149599" y="2451100"/>
            <a:ext cx="4940301" cy="4114800"/>
          </a:xfrm>
          <a:prstGeom prst="rect">
            <a:avLst/>
          </a:prstGeom>
        </p:spPr>
      </p:pic>
    </p:spTree>
    <p:extLst>
      <p:ext uri="{BB962C8B-B14F-4D97-AF65-F5344CB8AC3E}">
        <p14:creationId xmlns:p14="http://schemas.microsoft.com/office/powerpoint/2010/main" val="111239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397"/>
            <a:ext cx="11938000" cy="2260599"/>
          </a:xfrm>
        </p:spPr>
        <p:txBody>
          <a:bodyPr/>
          <a:lstStyle/>
          <a:p>
            <a:r>
              <a:rPr lang="el-GR" sz="6500" dirty="0">
                <a:solidFill>
                  <a:prstClr val="black"/>
                </a:solidFill>
              </a:rPr>
              <a:t>Το σπίτι </a:t>
            </a:r>
            <a:r>
              <a:rPr lang="el-GR" sz="6500" dirty="0" smtClean="0">
                <a:solidFill>
                  <a:srgbClr val="FF0000"/>
                </a:solidFill>
              </a:rPr>
              <a:t>σου</a:t>
            </a:r>
            <a:r>
              <a:rPr lang="el-GR" sz="6500" dirty="0" smtClean="0">
                <a:solidFill>
                  <a:prstClr val="black"/>
                </a:solidFill>
              </a:rPr>
              <a:t> </a:t>
            </a:r>
            <a:r>
              <a:rPr lang="el-GR" sz="6500" dirty="0"/>
              <a:t>είναι </a:t>
            </a:r>
            <a:r>
              <a:rPr lang="en-GB" sz="6500" dirty="0"/>
              <a:t> </a:t>
            </a:r>
            <a:r>
              <a:rPr lang="el-GR" sz="6500" dirty="0" smtClean="0"/>
              <a:t>μεγάλο;;;; (???)</a:t>
            </a:r>
            <a:r>
              <a:rPr lang="el-GR" sz="6500" dirty="0"/>
              <a:t/>
            </a:r>
            <a:br>
              <a:rPr lang="el-GR" sz="6500" dirty="0"/>
            </a:br>
            <a:r>
              <a:rPr lang="el-GR" sz="6500" dirty="0"/>
              <a:t>               </a:t>
            </a:r>
            <a:r>
              <a:rPr lang="en-GB" sz="6500" dirty="0" smtClean="0">
                <a:solidFill>
                  <a:srgbClr val="FF0000"/>
                </a:solidFill>
              </a:rPr>
              <a:t>your</a:t>
            </a:r>
            <a:r>
              <a:rPr lang="el-GR" sz="6500" dirty="0" smtClean="0"/>
              <a:t>     </a:t>
            </a:r>
            <a:endParaRPr lang="en-GB" dirty="0"/>
          </a:p>
        </p:txBody>
      </p:sp>
      <p:sp>
        <p:nvSpPr>
          <p:cNvPr id="3" name="Oval 2"/>
          <p:cNvSpPr/>
          <p:nvPr/>
        </p:nvSpPr>
        <p:spPr>
          <a:xfrm>
            <a:off x="2705100" y="342899"/>
            <a:ext cx="2032000" cy="20827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a:srcRect b="10702"/>
          <a:stretch/>
        </p:blipFill>
        <p:spPr>
          <a:xfrm>
            <a:off x="6197601" y="3510488"/>
            <a:ext cx="5854699" cy="3068112"/>
          </a:xfrm>
          <a:prstGeom prst="rect">
            <a:avLst/>
          </a:prstGeom>
        </p:spPr>
      </p:pic>
      <p:pic>
        <p:nvPicPr>
          <p:cNvPr id="5" name="Picture 4"/>
          <p:cNvPicPr>
            <a:picLocks noChangeAspect="1"/>
          </p:cNvPicPr>
          <p:nvPr/>
        </p:nvPicPr>
        <p:blipFill rotWithShape="1">
          <a:blip r:embed="rId3"/>
          <a:srcRect b="8376"/>
          <a:stretch/>
        </p:blipFill>
        <p:spPr>
          <a:xfrm>
            <a:off x="469605" y="2554177"/>
            <a:ext cx="4800895" cy="4024423"/>
          </a:xfrm>
          <a:prstGeom prst="rect">
            <a:avLst/>
          </a:prstGeom>
        </p:spPr>
      </p:pic>
      <p:sp>
        <p:nvSpPr>
          <p:cNvPr id="7" name="Oval Callout 6"/>
          <p:cNvSpPr/>
          <p:nvPr/>
        </p:nvSpPr>
        <p:spPr>
          <a:xfrm>
            <a:off x="7264400" y="2412996"/>
            <a:ext cx="1409700" cy="10974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a:t>
            </a:r>
            <a:endParaRPr lang="en-GB" sz="3200" b="1" dirty="0">
              <a:solidFill>
                <a:srgbClr val="FF0000"/>
              </a:solidFill>
            </a:endParaRPr>
          </a:p>
        </p:txBody>
      </p:sp>
    </p:spTree>
    <p:extLst>
      <p:ext uri="{BB962C8B-B14F-4D97-AF65-F5344CB8AC3E}">
        <p14:creationId xmlns:p14="http://schemas.microsoft.com/office/powerpoint/2010/main" val="6978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127000"/>
            <a:ext cx="11899900" cy="1752599"/>
          </a:xfrm>
        </p:spPr>
        <p:txBody>
          <a:bodyPr>
            <a:normAutofit/>
          </a:bodyPr>
          <a:lstStyle/>
          <a:p>
            <a:r>
              <a:rPr lang="el-GR" sz="6000" b="1" dirty="0" smtClean="0">
                <a:solidFill>
                  <a:srgbClr val="0070C0"/>
                </a:solidFill>
              </a:rPr>
              <a:t>Ναι</a:t>
            </a:r>
            <a:r>
              <a:rPr lang="el-GR" sz="6000" dirty="0" smtClean="0"/>
              <a:t>, το σπίτι </a:t>
            </a:r>
            <a:r>
              <a:rPr lang="el-GR" sz="6000" dirty="0" smtClean="0">
                <a:solidFill>
                  <a:srgbClr val="FF0000"/>
                </a:solidFill>
              </a:rPr>
              <a:t>μου</a:t>
            </a:r>
            <a:r>
              <a:rPr lang="el-GR" sz="6000" dirty="0" smtClean="0"/>
              <a:t> </a:t>
            </a:r>
            <a:r>
              <a:rPr lang="el-GR" sz="6000" dirty="0" smtClean="0"/>
              <a:t>είναι μεγάλο</a:t>
            </a:r>
            <a:r>
              <a:rPr lang="el-GR" sz="6000" dirty="0" smtClean="0"/>
              <a:t>!</a:t>
            </a:r>
            <a:br>
              <a:rPr lang="el-GR" sz="6000" dirty="0" smtClean="0"/>
            </a:br>
            <a:r>
              <a:rPr lang="el-GR" sz="6000" dirty="0"/>
              <a:t> </a:t>
            </a:r>
            <a:r>
              <a:rPr lang="el-GR" sz="6000" dirty="0" smtClean="0"/>
              <a:t>                       </a:t>
            </a:r>
            <a:r>
              <a:rPr lang="en-GB" sz="6000" dirty="0" smtClean="0">
                <a:solidFill>
                  <a:srgbClr val="FF0000"/>
                </a:solidFill>
              </a:rPr>
              <a:t>my</a:t>
            </a:r>
            <a:endParaRPr lang="en-GB" sz="6000" dirty="0">
              <a:solidFill>
                <a:srgbClr val="FF0000"/>
              </a:solidFill>
            </a:endParaRPr>
          </a:p>
        </p:txBody>
      </p:sp>
      <p:pic>
        <p:nvPicPr>
          <p:cNvPr id="3" name="Picture 2"/>
          <p:cNvPicPr>
            <a:picLocks noChangeAspect="1"/>
          </p:cNvPicPr>
          <p:nvPr/>
        </p:nvPicPr>
        <p:blipFill>
          <a:blip r:embed="rId2"/>
          <a:stretch>
            <a:fillRect/>
          </a:stretch>
        </p:blipFill>
        <p:spPr>
          <a:xfrm>
            <a:off x="566166" y="3445123"/>
            <a:ext cx="5852667" cy="3066554"/>
          </a:xfrm>
          <a:prstGeom prst="rect">
            <a:avLst/>
          </a:prstGeom>
        </p:spPr>
      </p:pic>
      <p:pic>
        <p:nvPicPr>
          <p:cNvPr id="4" name="Picture 3"/>
          <p:cNvPicPr>
            <a:picLocks noChangeAspect="1"/>
          </p:cNvPicPr>
          <p:nvPr/>
        </p:nvPicPr>
        <p:blipFill>
          <a:blip r:embed="rId3"/>
          <a:stretch>
            <a:fillRect/>
          </a:stretch>
        </p:blipFill>
        <p:spPr>
          <a:xfrm>
            <a:off x="6418833" y="1709245"/>
            <a:ext cx="5404312" cy="4526455"/>
          </a:xfrm>
          <a:prstGeom prst="rect">
            <a:avLst/>
          </a:prstGeom>
        </p:spPr>
      </p:pic>
      <p:sp>
        <p:nvSpPr>
          <p:cNvPr id="5" name="Oval Callout 4"/>
          <p:cNvSpPr/>
          <p:nvPr/>
        </p:nvSpPr>
        <p:spPr>
          <a:xfrm>
            <a:off x="4457700" y="2349500"/>
            <a:ext cx="1872233" cy="1095623"/>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0070C0"/>
                </a:solidFill>
              </a:rPr>
              <a:t>Yes!!!</a:t>
            </a:r>
            <a:endParaRPr lang="en-GB" sz="3600" b="1" dirty="0">
              <a:solidFill>
                <a:srgbClr val="0070C0"/>
              </a:solidFill>
            </a:endParaRPr>
          </a:p>
        </p:txBody>
      </p:sp>
    </p:spTree>
    <p:extLst>
      <p:ext uri="{BB962C8B-B14F-4D97-AF65-F5344CB8AC3E}">
        <p14:creationId xmlns:p14="http://schemas.microsoft.com/office/powerpoint/2010/main" val="153020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12090400" cy="2095499"/>
          </a:xfrm>
        </p:spPr>
        <p:txBody>
          <a:bodyPr>
            <a:normAutofit/>
          </a:bodyPr>
          <a:lstStyle/>
          <a:p>
            <a:r>
              <a:rPr lang="el-GR" sz="6500" dirty="0">
                <a:solidFill>
                  <a:prstClr val="black"/>
                </a:solidFill>
              </a:rPr>
              <a:t>Το σπίτι </a:t>
            </a:r>
            <a:r>
              <a:rPr lang="el-GR" sz="6500" dirty="0">
                <a:solidFill>
                  <a:srgbClr val="FF0000"/>
                </a:solidFill>
              </a:rPr>
              <a:t>σου</a:t>
            </a:r>
            <a:r>
              <a:rPr lang="el-GR" sz="6500" dirty="0">
                <a:solidFill>
                  <a:prstClr val="black"/>
                </a:solidFill>
              </a:rPr>
              <a:t> είναι </a:t>
            </a:r>
            <a:r>
              <a:rPr lang="en-GB" sz="6500" dirty="0">
                <a:solidFill>
                  <a:prstClr val="black"/>
                </a:solidFill>
              </a:rPr>
              <a:t> </a:t>
            </a:r>
            <a:r>
              <a:rPr lang="el-GR" sz="6500" dirty="0">
                <a:solidFill>
                  <a:prstClr val="black"/>
                </a:solidFill>
              </a:rPr>
              <a:t>μεγάλο;;;; (???)</a:t>
            </a:r>
            <a:br>
              <a:rPr lang="el-GR" sz="6500" dirty="0">
                <a:solidFill>
                  <a:prstClr val="black"/>
                </a:solidFill>
              </a:rPr>
            </a:br>
            <a:r>
              <a:rPr lang="el-GR" sz="6500" dirty="0">
                <a:solidFill>
                  <a:prstClr val="black"/>
                </a:solidFill>
              </a:rPr>
              <a:t>               </a:t>
            </a:r>
            <a:r>
              <a:rPr lang="en-GB" sz="6500" dirty="0">
                <a:solidFill>
                  <a:srgbClr val="FF0000"/>
                </a:solidFill>
              </a:rPr>
              <a:t>your</a:t>
            </a:r>
            <a:r>
              <a:rPr lang="el-GR" sz="6500" dirty="0">
                <a:solidFill>
                  <a:prstClr val="black"/>
                </a:solidFill>
              </a:rPr>
              <a:t> </a:t>
            </a:r>
            <a:endParaRPr lang="en-GB" sz="6000" dirty="0"/>
          </a:p>
        </p:txBody>
      </p:sp>
      <p:pic>
        <p:nvPicPr>
          <p:cNvPr id="3" name="Picture 2"/>
          <p:cNvPicPr>
            <a:picLocks noChangeAspect="1"/>
          </p:cNvPicPr>
          <p:nvPr/>
        </p:nvPicPr>
        <p:blipFill rotWithShape="1">
          <a:blip r:embed="rId2"/>
          <a:srcRect b="10209"/>
          <a:stretch/>
        </p:blipFill>
        <p:spPr>
          <a:xfrm>
            <a:off x="220661" y="2095499"/>
            <a:ext cx="6931745" cy="4520132"/>
          </a:xfrm>
          <a:prstGeom prst="rect">
            <a:avLst/>
          </a:prstGeom>
        </p:spPr>
      </p:pic>
      <p:pic>
        <p:nvPicPr>
          <p:cNvPr id="4" name="Picture 3"/>
          <p:cNvPicPr>
            <a:picLocks noChangeAspect="1"/>
          </p:cNvPicPr>
          <p:nvPr/>
        </p:nvPicPr>
        <p:blipFill>
          <a:blip r:embed="rId3"/>
          <a:stretch>
            <a:fillRect/>
          </a:stretch>
        </p:blipFill>
        <p:spPr>
          <a:xfrm>
            <a:off x="6978649" y="3404669"/>
            <a:ext cx="3562713" cy="3453331"/>
          </a:xfrm>
          <a:prstGeom prst="rect">
            <a:avLst/>
          </a:prstGeom>
        </p:spPr>
      </p:pic>
      <p:sp>
        <p:nvSpPr>
          <p:cNvPr id="5" name="Oval 4"/>
          <p:cNvSpPr/>
          <p:nvPr/>
        </p:nvSpPr>
        <p:spPr>
          <a:xfrm>
            <a:off x="7152406" y="3428465"/>
            <a:ext cx="889000" cy="927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a:t>
            </a:r>
            <a:endParaRPr lang="en-GB" sz="2400" b="1" dirty="0"/>
          </a:p>
        </p:txBody>
      </p:sp>
    </p:spTree>
    <p:extLst>
      <p:ext uri="{BB962C8B-B14F-4D97-AF65-F5344CB8AC3E}">
        <p14:creationId xmlns:p14="http://schemas.microsoft.com/office/powerpoint/2010/main" val="313125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79</Words>
  <Application>Microsoft Office PowerPoint</Application>
  <PresentationFormat>Widescreen</PresentationFormat>
  <Paragraphs>18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Το σπίτι           τ-ο  σ-π-ί-τ-ι                  το σπί-τι  ΤΟ ΣΠΙΤΙ          Τ-Ο Σ-Π-Ι-Τ-Ι                  ΤΟ ΣΠΙ-ΤΙ</vt:lpstr>
      <vt:lpstr>                   Το σπίτι μου        Το σπίτι σου</vt:lpstr>
      <vt:lpstr>Μ-ε-γ-ά-λ-ο                                                    μ-ι-κ-ρ-ό         Με-γά-λο                                                      μι-κρό Μεγάλο                                         μικρό</vt:lpstr>
      <vt:lpstr>Το μεγάλο σπίτι                         Το μικρό σπίτι</vt:lpstr>
      <vt:lpstr>Το σπίτι μου είναι  μεγάλο                           is</vt:lpstr>
      <vt:lpstr>Το σπίτι μου είναι  μικρό                           is</vt:lpstr>
      <vt:lpstr>Το σπίτι σου είναι  μεγάλο;;;; (???)                your     </vt:lpstr>
      <vt:lpstr>Ναι, το σπίτι μου είναι μεγάλο!                         my</vt:lpstr>
      <vt:lpstr>Το σπίτι σου είναι  μεγάλο;;;; (???)                your </vt:lpstr>
      <vt:lpstr>Όχι, το σπίτι μου είναι μικρό.                         my</vt:lpstr>
      <vt:lpstr>        Find the missing letter!  1. σπίτι                       σπ_τι                     1.   α 2. μου                         μο_                        2.   σ 3. σου                         _ου                        3.   κ 4. είναι                       εί_αι                      4.   ί 5. μεγάλο                   μεγά_ο                  5.   χ 6. μικρό                      μι_ρό                     6.   υ 7. ναι                           ν_ι                          7.   ν 8. όχι                           ό_ι                          8.   λ         </vt:lpstr>
      <vt:lpstr>What does it mean in English?  1. το σπίτι                                       A.    is 2. μου                                              B.    no 3. σου                                              C.    small 4. είναι                                            D.    yes 5. μεγάλο                                        E.    the house 6. μικρό                                           F.     my 7. ναι                                               G.    big 8. όχι                                                H.   your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σπίτι           τ-ο  σ-π-ί-τ-ι                  το σπί-τι </dc:title>
  <dc:creator>Chrysanthos Chrysanthakopoulos</dc:creator>
  <cp:lastModifiedBy>Chrysanthos Chrysanthakopoulos</cp:lastModifiedBy>
  <cp:revision>13</cp:revision>
  <dcterms:created xsi:type="dcterms:W3CDTF">2021-01-06T10:52:08Z</dcterms:created>
  <dcterms:modified xsi:type="dcterms:W3CDTF">2021-01-07T12:02:58Z</dcterms:modified>
</cp:coreProperties>
</file>