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3"/>
  </p:notesMasterIdLst>
  <p:sldIdLst>
    <p:sldId id="271" r:id="rId6"/>
    <p:sldId id="411" r:id="rId7"/>
    <p:sldId id="412" r:id="rId8"/>
    <p:sldId id="420" r:id="rId9"/>
    <p:sldId id="419" r:id="rId10"/>
    <p:sldId id="413" r:id="rId11"/>
    <p:sldId id="421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84489" autoAdjust="0"/>
  </p:normalViewPr>
  <p:slideViewPr>
    <p:cSldViewPr snapToGrid="0" showGuides="1">
      <p:cViewPr varScale="1">
        <p:scale>
          <a:sx n="116" d="100"/>
          <a:sy n="116" d="100"/>
        </p:scale>
        <p:origin x="1288" y="18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3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52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4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15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54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1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White</a:t>
            </a:r>
            <a:r>
              <a:rPr lang="en-GB" sz="1200" baseline="0" dirty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/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01" y="562086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901088" y="902137"/>
            <a:ext cx="8105482" cy="1799955"/>
          </a:xfrm>
          <a:prstGeom prst="rect">
            <a:avLst/>
          </a:prstGeom>
        </p:spPr>
      </p:pic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075341" y="1422567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Addition and Subtraction Word Problems 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1125D9-8E03-FF40-B2F3-C0955E7142DD}"/>
              </a:ext>
            </a:extLst>
          </p:cNvPr>
          <p:cNvSpPr/>
          <p:nvPr/>
        </p:nvSpPr>
        <p:spPr>
          <a:xfrm>
            <a:off x="768885" y="3207422"/>
            <a:ext cx="844121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WALT: Solve number problems </a:t>
            </a:r>
          </a:p>
          <a:p>
            <a:r>
              <a:rPr lang="en-GB" sz="2400" dirty="0">
                <a:solidFill>
                  <a:srgbClr val="00B050"/>
                </a:solidFill>
                <a:latin typeface="Calibri" panose="020F0502020204030204" pitchFamily="34" charset="0"/>
              </a:rPr>
              <a:t>WILF: Make sure I understand the question; Represent the problem using number </a:t>
            </a:r>
            <a:endParaRPr lang="en-GB" sz="2400" dirty="0">
              <a:solidFill>
                <a:srgbClr val="00B050"/>
              </a:solidFill>
              <a:latin typeface="SymbolMT"/>
            </a:endParaRPr>
          </a:p>
          <a:p>
            <a:r>
              <a:rPr lang="en-GB" sz="2400" dirty="0">
                <a:solidFill>
                  <a:srgbClr val="00B050"/>
                </a:solidFill>
                <a:latin typeface="Calibri" panose="020F0502020204030204" pitchFamily="34" charset="0"/>
              </a:rPr>
              <a:t>sentences, statements or diagrams or a calculation; Decide which calculation I need to do to answer the question</a:t>
            </a:r>
            <a:br>
              <a:rPr lang="en-GB" dirty="0">
                <a:solidFill>
                  <a:srgbClr val="006DBF"/>
                </a:solidFill>
                <a:latin typeface="Calibri" panose="020F0502020204030204" pitchFamily="34" charset="0"/>
              </a:rPr>
            </a:b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u="sng" dirty="0">
                <a:solidFill>
                  <a:prstClr val="black"/>
                </a:solidFill>
                <a:latin typeface="Gill Sans MT" panose="020B0502020104020203" pitchFamily="34" charset="0"/>
              </a:rPr>
              <a:t>Warm Up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work out the missing numbers.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1138235"/>
                  </p:ext>
                </p:extLst>
              </p:nvPr>
            </p:nvGraphicFramePr>
            <p:xfrm>
              <a:off x="2326851" y="1963209"/>
              <a:ext cx="5252298" cy="30529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75383">
                      <a:extLst>
                        <a:ext uri="{9D8B030D-6E8A-4147-A177-3AD203B41FA5}">
                          <a16:colId xmlns:a16="http://schemas.microsoft.com/office/drawing/2014/main" val="372186915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654422097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491205921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628550563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15218422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1220714097"/>
                        </a:ext>
                      </a:extLst>
                    </a:gridCol>
                  </a:tblGrid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967399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280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?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9598396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Gill Sans MT" panose="020B0502020104020203" pitchFamily="34" charset="0"/>
                            </a:rPr>
                            <a:t>9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5360037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1138235"/>
                  </p:ext>
                </p:extLst>
              </p:nvPr>
            </p:nvGraphicFramePr>
            <p:xfrm>
              <a:off x="2326851" y="1963209"/>
              <a:ext cx="5252298" cy="305292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75383">
                      <a:extLst>
                        <a:ext uri="{9D8B030D-6E8A-4147-A177-3AD203B41FA5}">
                          <a16:colId xmlns:a16="http://schemas.microsoft.com/office/drawing/2014/main" val="372186915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654422097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491205921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628550563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2152184224"/>
                        </a:ext>
                      </a:extLst>
                    </a:gridCol>
                    <a:gridCol w="875383">
                      <a:extLst>
                        <a:ext uri="{9D8B030D-6E8A-4147-A177-3AD203B41FA5}">
                          <a16:colId xmlns:a16="http://schemas.microsoft.com/office/drawing/2014/main" val="1220714097"/>
                        </a:ext>
                      </a:extLst>
                    </a:gridCol>
                  </a:tblGrid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4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7967399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94" t="-100599" r="-500694" b="-101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?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89598396"/>
                      </a:ext>
                    </a:extLst>
                  </a:tr>
                  <a:tr h="1017643"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7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9</a:t>
                          </a:r>
                          <a:endParaRPr lang="en-GB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5360037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429163"/>
            <a:ext cx="969415" cy="945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342101"/>
            <a:ext cx="969415" cy="9455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255039"/>
            <a:ext cx="969415" cy="9455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167977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080915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993854"/>
            <a:ext cx="969415" cy="945538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53271"/>
              </p:ext>
            </p:extLst>
          </p:nvPr>
        </p:nvGraphicFramePr>
        <p:xfrm>
          <a:off x="10119532" y="-322153"/>
          <a:ext cx="4212445" cy="17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89">
                  <a:extLst>
                    <a:ext uri="{9D8B030D-6E8A-4147-A177-3AD203B41FA5}">
                      <a16:colId xmlns:a16="http://schemas.microsoft.com/office/drawing/2014/main" val="3705645480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3281928925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89173417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7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6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31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u="sng" dirty="0">
                <a:solidFill>
                  <a:prstClr val="black"/>
                </a:solidFill>
                <a:latin typeface="Gill Sans MT" panose="020B0502020104020203" pitchFamily="34" charset="0"/>
              </a:rPr>
              <a:t>Warm Up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completes this subtraction incorrectly.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the mistake to Rosie and correct it for her.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0582" y="1704109"/>
            <a:ext cx="4544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200" dirty="0">
                <a:latin typeface="Gill Sans MT" panose="020B0502020104020203" pitchFamily="34" charset="0"/>
              </a:rPr>
              <a:t>2 8 7 0 1</a:t>
            </a:r>
          </a:p>
          <a:p>
            <a:pPr marL="457200" indent="-457200" algn="r">
              <a:buFontTx/>
              <a:buChar char="-"/>
            </a:pPr>
            <a:r>
              <a:rPr lang="en-GB" sz="7200" u="sng" dirty="0">
                <a:latin typeface="Gill Sans MT" panose="020B0502020104020203" pitchFamily="34" charset="0"/>
              </a:rPr>
              <a:t>    7 6 2 1</a:t>
            </a:r>
          </a:p>
          <a:p>
            <a:pPr algn="r"/>
            <a:r>
              <a:rPr lang="en-GB" sz="7200" u="sng" dirty="0">
                <a:latin typeface="Gill Sans MT" panose="020B0502020104020203" pitchFamily="34" charset="0"/>
              </a:rPr>
              <a:t>2 1 1 8 0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429163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342101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255039"/>
            <a:ext cx="969415" cy="945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167977"/>
            <a:ext cx="969415" cy="945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080915"/>
            <a:ext cx="969415" cy="9455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993854"/>
            <a:ext cx="969415" cy="945538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95743"/>
              </p:ext>
            </p:extLst>
          </p:nvPr>
        </p:nvGraphicFramePr>
        <p:xfrm>
          <a:off x="10119532" y="-322153"/>
          <a:ext cx="4212445" cy="17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89">
                  <a:extLst>
                    <a:ext uri="{9D8B030D-6E8A-4147-A177-3AD203B41FA5}">
                      <a16:colId xmlns:a16="http://schemas.microsoft.com/office/drawing/2014/main" val="3705645480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3281928925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89173417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7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6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7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r>
              <a:rPr lang="en-GB" sz="2800" u="sng" dirty="0">
                <a:solidFill>
                  <a:prstClr val="black"/>
                </a:solidFill>
                <a:latin typeface="Gill Sans MT" panose="020B0502020104020203" pitchFamily="34" charset="0"/>
              </a:rPr>
              <a:t>Worded Problems – Addition and Subtraction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milkman has 250 bottles of milk.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collects another 160 from the dairy, and delivers 375 during the day.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does he have left?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0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Mo, Whitney, Teddy and Eva collect marbles.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Mo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 total they have 8,524 marbles between them.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does Eva have?</a:t>
            </a:r>
          </a:p>
        </p:txBody>
      </p:sp>
      <p:sp>
        <p:nvSpPr>
          <p:cNvPr id="4" name="object 10"/>
          <p:cNvSpPr/>
          <p:nvPr/>
        </p:nvSpPr>
        <p:spPr>
          <a:xfrm flipH="1">
            <a:off x="889551" y="1292902"/>
            <a:ext cx="936711" cy="784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12"/>
          <p:cNvSpPr>
            <a:spLocks noChangeAspect="1"/>
          </p:cNvSpPr>
          <p:nvPr/>
        </p:nvSpPr>
        <p:spPr>
          <a:xfrm flipH="1">
            <a:off x="7580303" y="2528242"/>
            <a:ext cx="1365528" cy="8021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14"/>
          <p:cNvSpPr>
            <a:spLocks noChangeAspect="1"/>
          </p:cNvSpPr>
          <p:nvPr/>
        </p:nvSpPr>
        <p:spPr>
          <a:xfrm flipH="1">
            <a:off x="889551" y="3701787"/>
            <a:ext cx="1152616" cy="915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224991" y="1454325"/>
            <a:ext cx="3966803" cy="792486"/>
          </a:xfrm>
          <a:prstGeom prst="wedgeRoundRectCallout">
            <a:avLst>
              <a:gd name="adj1" fmla="val -57308"/>
              <a:gd name="adj2" fmla="val 26014"/>
              <a:gd name="adj3" fmla="val 16667"/>
            </a:avLst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have 1,648 marbles.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403566" y="2528242"/>
            <a:ext cx="4539997" cy="871987"/>
          </a:xfrm>
          <a:prstGeom prst="wedgeRoundRectCallout">
            <a:avLst>
              <a:gd name="adj1" fmla="val 59833"/>
              <a:gd name="adj2" fmla="val -5289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have double the amount of marbles Mo has.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403565" y="3902795"/>
            <a:ext cx="4323805" cy="871987"/>
          </a:xfrm>
          <a:prstGeom prst="wedgeRoundRectCallout">
            <a:avLst>
              <a:gd name="adj1" fmla="val -57308"/>
              <a:gd name="adj2" fmla="val 22883"/>
              <a:gd name="adj3" fmla="val 16667"/>
            </a:avLst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 have half the amount of marbles Mo has.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757645"/>
            <a:ext cx="969415" cy="9455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670583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583521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496459"/>
            <a:ext cx="969415" cy="945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409397"/>
            <a:ext cx="969415" cy="945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322336"/>
            <a:ext cx="969415" cy="9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3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u="sng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u="sng" dirty="0">
                <a:solidFill>
                  <a:prstClr val="black"/>
                </a:solidFill>
                <a:latin typeface="Gill Sans MT" panose="020B0502020104020203" pitchFamily="34" charset="0"/>
              </a:rPr>
              <a:t>Worded Problems – Addition and Subtraction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and Mo both make up a 4-digit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difference between their numbers is 3,465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their numbers be?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429163"/>
            <a:ext cx="969415" cy="945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342101"/>
            <a:ext cx="969415" cy="9455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255039"/>
            <a:ext cx="969415" cy="9455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167977"/>
            <a:ext cx="969415" cy="9455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080915"/>
            <a:ext cx="969415" cy="9455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993854"/>
            <a:ext cx="969415" cy="945538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95743"/>
              </p:ext>
            </p:extLst>
          </p:nvPr>
        </p:nvGraphicFramePr>
        <p:xfrm>
          <a:off x="10119532" y="-322153"/>
          <a:ext cx="4212445" cy="17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89">
                  <a:extLst>
                    <a:ext uri="{9D8B030D-6E8A-4147-A177-3AD203B41FA5}">
                      <a16:colId xmlns:a16="http://schemas.microsoft.com/office/drawing/2014/main" val="3705645480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3281928925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89173417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47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240"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900" b="0" dirty="0">
                        <a:latin typeface="Bariol Regular" panose="02000506040000020003" pitchFamily="2" charset="0"/>
                        <a:ea typeface="Bariol" charset="0"/>
                        <a:cs typeface="Bariol" charset="0"/>
                      </a:endParaRPr>
                    </a:p>
                  </a:txBody>
                  <a:tcPr marL="43851" marR="43851" marT="21925" marB="219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86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9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Monday, Whitney was paid £114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Tuesday, she was paid £27 more than on Monday.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 Wednesday, she was paid £27 less than on Monday.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much was Whitney paid in total?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calculations did you do?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757645"/>
            <a:ext cx="969415" cy="945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1670583"/>
            <a:ext cx="969415" cy="945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2583521"/>
            <a:ext cx="969415" cy="945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3496459"/>
            <a:ext cx="969415" cy="945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4409397"/>
            <a:ext cx="969415" cy="945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532" y="5322336"/>
            <a:ext cx="969415" cy="94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843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522d4c35-b548-4432-90ae-af4376e1c4b4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1912</TotalTime>
  <Words>285</Words>
  <Application>Microsoft Macintosh PowerPoint</Application>
  <PresentationFormat>A4 Paper (210x297 mm)</PresentationFormat>
  <Paragraphs>93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Bariol Regular</vt:lpstr>
      <vt:lpstr>Calibri</vt:lpstr>
      <vt:lpstr>Calibri Light</vt:lpstr>
      <vt:lpstr>Cambria Math</vt:lpstr>
      <vt:lpstr>Gill Sans MT</vt:lpstr>
      <vt:lpstr>SymbolMT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Microsoft Office User</cp:lastModifiedBy>
  <cp:revision>72</cp:revision>
  <dcterms:created xsi:type="dcterms:W3CDTF">2019-02-04T08:17:32Z</dcterms:created>
  <dcterms:modified xsi:type="dcterms:W3CDTF">2021-02-02T19:51:25Z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