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4"/>
  </p:notesMasterIdLst>
  <p:handoutMasterIdLst>
    <p:handoutMasterId r:id="rId25"/>
  </p:handoutMasterIdLst>
  <p:sldIdLst>
    <p:sldId id="278" r:id="rId2"/>
    <p:sldId id="279" r:id="rId3"/>
    <p:sldId id="280" r:id="rId4"/>
    <p:sldId id="258" r:id="rId5"/>
    <p:sldId id="277" r:id="rId6"/>
    <p:sldId id="276" r:id="rId7"/>
    <p:sldId id="281" r:id="rId8"/>
    <p:sldId id="283" r:id="rId9"/>
    <p:sldId id="264" r:id="rId10"/>
    <p:sldId id="284" r:id="rId11"/>
    <p:sldId id="287" r:id="rId12"/>
    <p:sldId id="285" r:id="rId13"/>
    <p:sldId id="286" r:id="rId14"/>
    <p:sldId id="288" r:id="rId15"/>
    <p:sldId id="289" r:id="rId16"/>
    <p:sldId id="290" r:id="rId17"/>
    <p:sldId id="291" r:id="rId18"/>
    <p:sldId id="294" r:id="rId19"/>
    <p:sldId id="293" r:id="rId20"/>
    <p:sldId id="275" r:id="rId21"/>
    <p:sldId id="295" r:id="rId22"/>
    <p:sldId id="267" r:id="rId23"/>
  </p:sldIdLst>
  <p:sldSz cx="9144000" cy="6858000" type="screen4x3"/>
  <p:notesSz cx="6858000" cy="9144000"/>
  <p:embeddedFontLst>
    <p:embeddedFont>
      <p:font typeface="Comic Sans MS" pitchFamily="66" charset="0"/>
      <p:regular r:id="rId26"/>
      <p:bold r:id="rId27"/>
    </p:embeddedFont>
    <p:embeddedFont>
      <p:font typeface="Calibri" pitchFamily="34" charset="0"/>
      <p:regular r:id="rId28"/>
      <p:bold r:id="rId29"/>
      <p:italic r:id="rId30"/>
      <p:boldItalic r:id="rId31"/>
    </p:embeddedFont>
    <p:embeddedFont>
      <p:font typeface="Twinkl" charset="0"/>
      <p:regular r:id="rId32"/>
      <p:bold r:id="rId33"/>
    </p:embeddedFont>
    <p:embeddedFont>
      <p:font typeface="Sassoon Infant Rg" charset="0"/>
      <p:regular r:id="rId34"/>
      <p:bold r:id="rId35"/>
    </p:embeddedFont>
    <p:embeddedFont>
      <p:font typeface="Twinkl SemiBold" charset="0"/>
      <p:bold r:id="rId36"/>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45FA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Header Placeholder 1"/>
          <p:cNvSpPr txBox="1">
            <a:spLocks noGrp="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endParaRPr lang="en-GB" altLang="en-US"/>
          </a:p>
        </p:txBody>
      </p:sp>
      <p:sp>
        <p:nvSpPr>
          <p:cNvPr id="8195" name="Date Placeholder 2"/>
          <p:cNvSpPr txBox="1">
            <a:spLocks noGrp="1"/>
          </p:cNvSpPr>
          <p:nvPr>
            <p:ph type="dt" sz="quarter" idx="1"/>
          </p:nvPr>
        </p:nvSpPr>
        <p:spPr bwMode="auto">
          <a:xfrm>
            <a:off x="3884613" y="0"/>
            <a:ext cx="297180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a:solidFill>
                  <a:srgbClr val="000000"/>
                </a:solidFill>
              </a:defRPr>
            </a:lvl1pPr>
          </a:lstStyle>
          <a:p>
            <a:pPr>
              <a:defRPr/>
            </a:pPr>
            <a:fld id="{807E4686-8F7E-4A4D-B03A-92CE1B431D78}" type="datetime1">
              <a:rPr lang="en-GB" altLang="en-US"/>
              <a:pPr>
                <a:defRPr/>
              </a:pPr>
              <a:t>17/02/2021</a:t>
            </a:fld>
            <a:endParaRPr lang="en-GB" altLang="en-US"/>
          </a:p>
        </p:txBody>
      </p:sp>
      <p:sp>
        <p:nvSpPr>
          <p:cNvPr id="8196" name="Footer Placeholder 3"/>
          <p:cNvSpPr txBox="1">
            <a:spLocks noGrp="1"/>
          </p:cNvSpPr>
          <p:nvPr>
            <p:ph type="ftr" sz="quarter" idx="2"/>
          </p:nvPr>
        </p:nvSpPr>
        <p:spPr bwMode="auto">
          <a:xfrm>
            <a:off x="0" y="8685213"/>
            <a:ext cx="2971800"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a:solidFill>
                  <a:srgbClr val="000000"/>
                </a:solidFill>
              </a:defRPr>
            </a:lvl1pPr>
          </a:lstStyle>
          <a:p>
            <a:pPr>
              <a:defRPr/>
            </a:pPr>
            <a:endParaRPr lang="en-GB" altLang="en-US"/>
          </a:p>
        </p:txBody>
      </p:sp>
      <p:sp>
        <p:nvSpPr>
          <p:cNvPr id="8197" name="Slide Number Placeholder 4"/>
          <p:cNvSpPr txBox="1">
            <a:spLocks noGrp="1"/>
          </p:cNvSpPr>
          <p:nvPr>
            <p:ph type="sldNum" sz="quarter" idx="3"/>
          </p:nvPr>
        </p:nvSpPr>
        <p:spPr bwMode="auto">
          <a:xfrm>
            <a:off x="3884613" y="8685213"/>
            <a:ext cx="2971800"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a:solidFill>
                  <a:srgbClr val="000000"/>
                </a:solidFill>
              </a:defRPr>
            </a:lvl1pPr>
          </a:lstStyle>
          <a:p>
            <a:pPr>
              <a:defRPr/>
            </a:pPr>
            <a:fld id="{6533E9A5-EEF7-46E9-82DD-329C4F52C37B}" type="slidenum">
              <a:rPr lang="en-GB" altLang="en-US"/>
              <a:pPr>
                <a:defRPr/>
              </a:pPr>
              <a:t>‹#›</a:t>
            </a:fld>
            <a:endParaRPr lang="en-GB" altLang="en-US"/>
          </a:p>
        </p:txBody>
      </p:sp>
    </p:spTree>
    <p:extLst>
      <p:ext uri="{BB962C8B-B14F-4D97-AF65-F5344CB8AC3E}">
        <p14:creationId xmlns:p14="http://schemas.microsoft.com/office/powerpoint/2010/main" xmlns="" val="2176120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8788"/>
          </a:xfrm>
          <a:prstGeom prst="rect">
            <a:avLst/>
          </a:prstGeom>
          <a:noFill/>
          <a:ln>
            <a:noFill/>
          </a:ln>
        </p:spPr>
        <p:txBody>
          <a:bodyPr vert="horz" wrap="square" lIns="91440" tIns="45720" rIns="91440" bIns="45720" anchor="t" anchorCtr="0" compatLnSpc="1">
            <a:noAutofit/>
          </a:bodyPr>
          <a:lstStyle>
            <a:lvl1pPr marL="0" marR="0" lvl="0" indent="0" algn="l" defTabSz="914400" rtl="0" eaLnBrk="1"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a:defRPr/>
            </a:pPr>
            <a:endParaRPr/>
          </a:p>
        </p:txBody>
      </p:sp>
      <p:sp>
        <p:nvSpPr>
          <p:cNvPr id="3" name="Date Placeholder 2"/>
          <p:cNvSpPr txBox="1">
            <a:spLocks noGrp="1"/>
          </p:cNvSpPr>
          <p:nvPr>
            <p:ph type="dt" idx="1"/>
          </p:nvPr>
        </p:nvSpPr>
        <p:spPr>
          <a:xfrm>
            <a:off x="3884613" y="0"/>
            <a:ext cx="2971800" cy="458788"/>
          </a:xfrm>
          <a:prstGeom prst="rect">
            <a:avLst/>
          </a:prstGeom>
          <a:noFill/>
          <a:ln>
            <a:noFill/>
          </a:ln>
        </p:spPr>
        <p:txBody>
          <a:bodyPr vert="horz" wrap="square" lIns="91440" tIns="45720" rIns="91440" bIns="45720" anchor="t" anchorCtr="0" compatLnSpc="1">
            <a:noAutofit/>
          </a:bodyPr>
          <a:lstStyle>
            <a:lvl1pPr marL="0" marR="0" lvl="0" indent="0" algn="r" defTabSz="914400" rtl="0" eaLnBrk="1"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a:defRPr/>
            </a:pPr>
            <a:fld id="{1B15CECF-013C-4502-9219-85D1BCA58B94}" type="datetime1">
              <a:rPr lang="en-US"/>
              <a:pPr>
                <a:defRPr/>
              </a:pPr>
              <a:t>2/17/2021</a:t>
            </a:fld>
            <a:endParaRPr/>
          </a:p>
        </p:txBody>
      </p:sp>
      <p:sp>
        <p:nvSpPr>
          <p:cNvPr id="7172" name="Slide Image Placeholder 3"/>
          <p:cNvSpPr>
            <a:spLocks noGrp="1" noRot="1" noChangeAspect="1"/>
          </p:cNvSpPr>
          <p:nvPr>
            <p:ph type="sldImg" idx="2"/>
          </p:nvPr>
        </p:nvSpPr>
        <p:spPr bwMode="auto">
          <a:xfrm>
            <a:off x="1371600" y="1143000"/>
            <a:ext cx="4114800" cy="3086100"/>
          </a:xfrm>
          <a:prstGeom prst="rect">
            <a:avLst/>
          </a:prstGeom>
          <a:noFill/>
          <a:ln w="12701">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 name="Notes Placeholder 4"/>
          <p:cNvSpPr txBox="1">
            <a:spLocks noGrp="1"/>
          </p:cNvSpPr>
          <p:nvPr>
            <p:ph type="body" sz="quarter" idx="3"/>
          </p:nvPr>
        </p:nvSpPr>
        <p:spPr>
          <a:xfrm>
            <a:off x="685800" y="4400550"/>
            <a:ext cx="5486400" cy="3600450"/>
          </a:xfrm>
          <a:prstGeom prst="rect">
            <a:avLst/>
          </a:prstGeom>
          <a:noFill/>
          <a:ln>
            <a:noFill/>
          </a:ln>
        </p:spPr>
        <p:txBody>
          <a:bodyPr vert="horz" wrap="square" lIns="91440" tIns="45720" rIns="91440" bIns="45720" anchor="t" anchorCtr="0" compatLnSpc="1">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txBox="1">
            <a:spLocks noGrp="1"/>
          </p:cNvSpPr>
          <p:nvPr>
            <p:ph type="ftr" sz="quarter" idx="4"/>
          </p:nvPr>
        </p:nvSpPr>
        <p:spPr>
          <a:xfrm>
            <a:off x="0" y="8685213"/>
            <a:ext cx="2971800" cy="458787"/>
          </a:xfrm>
          <a:prstGeom prst="rect">
            <a:avLst/>
          </a:prstGeom>
          <a:noFill/>
          <a:ln>
            <a:noFill/>
          </a:ln>
        </p:spPr>
        <p:txBody>
          <a:bodyPr vert="horz" wrap="square" lIns="91440" tIns="45720" rIns="91440" bIns="45720" anchor="b" anchorCtr="0" compatLnSpc="1">
            <a:noAutofit/>
          </a:bodyPr>
          <a:lstStyle>
            <a:lvl1pPr marL="0" marR="0" lvl="0" indent="0" algn="l" defTabSz="914400" rtl="0" eaLnBrk="1"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a:defRPr/>
            </a:pPr>
            <a:endParaRPr/>
          </a:p>
        </p:txBody>
      </p:sp>
      <p:sp>
        <p:nvSpPr>
          <p:cNvPr id="7" name="Slide Number Placeholder 6"/>
          <p:cNvSpPr txBox="1">
            <a:spLocks noGrp="1"/>
          </p:cNvSpPr>
          <p:nvPr>
            <p:ph type="sldNum" sz="quarter" idx="5"/>
          </p:nvPr>
        </p:nvSpPr>
        <p:spPr>
          <a:xfrm>
            <a:off x="3884613" y="8685213"/>
            <a:ext cx="2971800" cy="458787"/>
          </a:xfrm>
          <a:prstGeom prst="rect">
            <a:avLst/>
          </a:prstGeom>
          <a:noFill/>
          <a:ln>
            <a:noFill/>
          </a:ln>
        </p:spPr>
        <p:txBody>
          <a:bodyPr vert="horz" wrap="square" lIns="91440" tIns="45720" rIns="91440" bIns="45720" anchor="b" anchorCtr="0" compatLnSpc="1">
            <a:noAutofit/>
          </a:bodyPr>
          <a:lstStyle>
            <a:lvl1pPr marL="0" marR="0" lvl="0" indent="0" algn="r" defTabSz="914400" rtl="0" eaLnBrk="1"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a:defRPr/>
            </a:pPr>
            <a:fld id="{B6F054B9-F484-46A8-875F-D7A88DE33119}" type="slidenum">
              <a:rPr/>
              <a:pPr>
                <a:defRPr/>
              </a:pPr>
              <a:t>‹#›</a:t>
            </a:fld>
            <a:endParaRPr/>
          </a:p>
        </p:txBody>
      </p:sp>
    </p:spTree>
    <p:extLst>
      <p:ext uri="{BB962C8B-B14F-4D97-AF65-F5344CB8AC3E}">
        <p14:creationId xmlns:p14="http://schemas.microsoft.com/office/powerpoint/2010/main" xmlns="" val="4239146385"/>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lang="en-US" sz="1200" kern="1200">
        <a:solidFill>
          <a:srgbClr val="000000"/>
        </a:solidFill>
        <a:latin typeface="Calibri"/>
      </a:defRPr>
    </a:lvl1pPr>
    <a:lvl2pPr marL="457200" lvl="1" algn="l" rtl="0" eaLnBrk="0" fontAlgn="base" hangingPunct="0">
      <a:spcBef>
        <a:spcPct val="0"/>
      </a:spcBef>
      <a:spcAft>
        <a:spcPct val="0"/>
      </a:spcAft>
      <a:defRPr lang="en-US" sz="1200" kern="1200">
        <a:solidFill>
          <a:srgbClr val="000000"/>
        </a:solidFill>
        <a:latin typeface="Calibri"/>
      </a:defRPr>
    </a:lvl2pPr>
    <a:lvl3pPr marL="914400" lvl="2" algn="l" rtl="0" eaLnBrk="0" fontAlgn="base" hangingPunct="0">
      <a:spcBef>
        <a:spcPct val="0"/>
      </a:spcBef>
      <a:spcAft>
        <a:spcPct val="0"/>
      </a:spcAft>
      <a:defRPr lang="en-US" sz="1200" kern="1200">
        <a:solidFill>
          <a:srgbClr val="000000"/>
        </a:solidFill>
        <a:latin typeface="Calibri"/>
      </a:defRPr>
    </a:lvl3pPr>
    <a:lvl4pPr marL="1371600" lvl="3" algn="l" rtl="0" eaLnBrk="0" fontAlgn="base" hangingPunct="0">
      <a:spcBef>
        <a:spcPct val="0"/>
      </a:spcBef>
      <a:spcAft>
        <a:spcPct val="0"/>
      </a:spcAft>
      <a:defRPr lang="en-US" sz="1200" kern="1200">
        <a:solidFill>
          <a:srgbClr val="000000"/>
        </a:solidFill>
        <a:latin typeface="Calibri"/>
      </a:defRPr>
    </a:lvl4pPr>
    <a:lvl5pPr marL="1828800" lvl="4" algn="l" rtl="0" eaLnBrk="0" fontAlgn="base" hangingPunct="0">
      <a:spcBef>
        <a:spcPct val="0"/>
      </a:spcBef>
      <a:spcAft>
        <a:spcPct val="0"/>
      </a:spcAft>
      <a:defRPr lang="en-US" sz="1200" kern="1200">
        <a:solidFill>
          <a:srgbClr val="000000"/>
        </a:solidFill>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32191015"/>
      </p:ext>
    </p:extLst>
  </p:cSld>
  <p:clrMapOvr>
    <a:masterClrMapping/>
  </p:clrMapOvr>
  <p:transition spd="slow"/>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Box">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3"/>
          <p:cNvSpPr/>
          <p:nvPr/>
        </p:nvSpPr>
        <p:spPr>
          <a:xfrm>
            <a:off x="457200" y="438150"/>
            <a:ext cx="8220075" cy="5957888"/>
          </a:xfrm>
          <a:custGeom>
            <a:avLst>
              <a:gd name="f0" fmla="val 572"/>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90000"/>
            </a:srgbClr>
          </a:solidFill>
          <a:ln w="25402" cap="rnd">
            <a:solidFill>
              <a:srgbClr val="FFFFFF"/>
            </a:solidFill>
            <a:prstDash val="solid"/>
            <a:miter/>
          </a:ln>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r>
              <a:rPr lang="en-GB" sz="1350" kern="0">
                <a:solidFill>
                  <a:srgbClr val="FFFFFF"/>
                </a:solidFill>
                <a:latin typeface="Twinkl" pitchFamily="50"/>
              </a:rPr>
              <a:t> </a:t>
            </a:r>
          </a:p>
        </p:txBody>
      </p:sp>
      <p:pic>
        <p:nvPicPr>
          <p:cNvPr id="3" name="Picture 4"/>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2421059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ims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7"/>
          <p:cNvSpPr/>
          <p:nvPr/>
        </p:nvSpPr>
        <p:spPr>
          <a:xfrm>
            <a:off x="503238" y="2332038"/>
            <a:ext cx="8137525" cy="2193925"/>
          </a:xfrm>
          <a:custGeom>
            <a:avLst>
              <a:gd name="f0" fmla="val 138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9E7"/>
          </a:solidFill>
          <a:ln w="25402" cap="rnd">
            <a:solidFill>
              <a:srgbClr val="FEFBDA"/>
            </a:solidFill>
            <a:prstDash val="solid"/>
            <a:miter/>
          </a:ln>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r>
              <a:rPr lang="en-GB" sz="1350" kern="0">
                <a:solidFill>
                  <a:srgbClr val="FFFFFF"/>
                </a:solidFill>
                <a:latin typeface="Twinkl" pitchFamily="50"/>
              </a:rPr>
              <a:t> </a:t>
            </a:r>
          </a:p>
        </p:txBody>
      </p:sp>
      <p:sp>
        <p:nvSpPr>
          <p:cNvPr id="5" name="Title 1"/>
          <p:cNvSpPr txBox="1">
            <a:spLocks noChangeArrowheads="1"/>
          </p:cNvSpPr>
          <p:nvPr/>
        </p:nvSpPr>
        <p:spPr bwMode="auto">
          <a:xfrm>
            <a:off x="628650" y="2554288"/>
            <a:ext cx="7886700"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defRPr/>
            </a:pPr>
            <a:r>
              <a:rPr lang="en-US" altLang="en-US" sz="3600" b="1">
                <a:solidFill>
                  <a:srgbClr val="1C1C1C"/>
                </a:solidFill>
                <a:latin typeface="Twinkl" pitchFamily="2" charset="0"/>
              </a:rPr>
              <a:t>Aim</a:t>
            </a:r>
          </a:p>
        </p:txBody>
      </p:sp>
      <p:sp>
        <p:nvSpPr>
          <p:cNvPr id="4" name="Content Placeholder 15"/>
          <p:cNvSpPr txBox="1">
            <a:spLocks noGrp="1"/>
          </p:cNvSpPr>
          <p:nvPr>
            <p:ph idx="4294967295"/>
          </p:nvPr>
        </p:nvSpPr>
        <p:spPr>
          <a:xfrm>
            <a:off x="628650" y="2947486"/>
            <a:ext cx="7886700" cy="1409703"/>
          </a:xfrm>
        </p:spPr>
        <p:txBody>
          <a:bodyPr/>
          <a:lstStyle>
            <a:lvl1pPr>
              <a:lnSpc>
                <a:spcPct val="80000"/>
              </a:lnSpc>
              <a:defRPr sz="1700"/>
            </a:lvl1pPr>
          </a:lstStyle>
          <a:p>
            <a:pPr lvl="0"/>
            <a:r>
              <a:rPr lang="en-US"/>
              <a:t>Click to edit Master text styles</a:t>
            </a:r>
          </a:p>
        </p:txBody>
      </p:sp>
    </p:spTree>
    <p:extLst>
      <p:ext uri="{BB962C8B-B14F-4D97-AF65-F5344CB8AC3E}">
        <p14:creationId xmlns:p14="http://schemas.microsoft.com/office/powerpoint/2010/main" xmlns="" val="3498628791"/>
      </p:ext>
    </p:extLst>
  </p:cSld>
  <p:clrMapOvr>
    <a:masterClrMapping/>
  </p:clrMapOvr>
  <p:transition spd="slow"/>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ounded Rectangle 4"/>
          <p:cNvSpPr/>
          <p:nvPr/>
        </p:nvSpPr>
        <p:spPr>
          <a:xfrm>
            <a:off x="457200" y="438150"/>
            <a:ext cx="8220075" cy="5957888"/>
          </a:xfrm>
          <a:custGeom>
            <a:avLst>
              <a:gd name="f0" fmla="val 572"/>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90000"/>
            </a:srgbClr>
          </a:solidFill>
          <a:ln w="25402" cap="rnd">
            <a:solidFill>
              <a:srgbClr val="FFFFFF"/>
            </a:solidFill>
            <a:prstDash val="solid"/>
            <a:miter/>
          </a:ln>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r>
              <a:rPr lang="en-GB" sz="1350" kern="0">
                <a:solidFill>
                  <a:srgbClr val="FFFFFF"/>
                </a:solidFill>
                <a:latin typeface="Twinkl" pitchFamily="50"/>
              </a:rPr>
              <a:t> </a:t>
            </a:r>
          </a:p>
        </p:txBody>
      </p:sp>
      <p:sp>
        <p:nvSpPr>
          <p:cNvPr id="3" name="Title 5"/>
          <p:cNvSpPr txBox="1">
            <a:spLocks noGrp="1"/>
          </p:cNvSpPr>
          <p:nvPr>
            <p:ph type="title"/>
          </p:nvPr>
        </p:nvSpPr>
        <p:spPr>
          <a:xfrm>
            <a:off x="457200" y="478898"/>
            <a:ext cx="8220071" cy="994309"/>
          </a:xfrm>
        </p:spPr>
        <p:txBody>
          <a:bodyPr>
            <a:noAutofit/>
          </a:bodyPr>
          <a:lstStyle>
            <a:lvl1pPr>
              <a:defRPr>
                <a:latin typeface="Twinkl SemiBold" pitchFamily="2"/>
              </a:defRPr>
            </a:lvl1pPr>
          </a:lstStyle>
          <a:p>
            <a:pPr lvl="0"/>
            <a:r>
              <a:rPr lang="en-US"/>
              <a:t>Click to edit Master title style</a:t>
            </a:r>
            <a:endParaRPr lang="en-GB"/>
          </a:p>
        </p:txBody>
      </p:sp>
    </p:spTree>
    <p:extLst>
      <p:ext uri="{BB962C8B-B14F-4D97-AF65-F5344CB8AC3E}">
        <p14:creationId xmlns:p14="http://schemas.microsoft.com/office/powerpoint/2010/main" xmlns="" val="806344409"/>
      </p:ext>
    </p:extLst>
  </p:cSld>
  <p:clrMapOvr>
    <a:masterClrMapping/>
  </p:clrMapOvr>
  <p:transition spd="slow"/>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24267483"/>
      </p:ext>
    </p:extLst>
  </p:cSld>
  <p:clrMapOvr>
    <a:masterClrMapping/>
  </p:clrMapOvr>
  <p:transition spd="slow"/>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477000" y="76200"/>
            <a:ext cx="2514600" cy="288925"/>
          </a:xfrm>
          <a:prstGeom prst="rect">
            <a:avLst/>
          </a:prstGeom>
        </p:spPr>
        <p:txBody>
          <a:bodyPr/>
          <a:lstStyle/>
          <a:p>
            <a:fld id="{639BA844-3036-D64B-B36E-99EA985AB835}" type="datetimeFigureOut">
              <a:rPr lang="en-US" smtClean="0"/>
              <a:pPr/>
              <a:t>2/17/2021</a:t>
            </a:fld>
            <a:endParaRPr lang="en-US"/>
          </a:p>
        </p:txBody>
      </p:sp>
      <p:sp>
        <p:nvSpPr>
          <p:cNvPr id="24" name="Footer Placeholder 23"/>
          <p:cNvSpPr>
            <a:spLocks noGrp="1"/>
          </p:cNvSpPr>
          <p:nvPr>
            <p:ph type="ftr" sz="quarter" idx="11"/>
          </p:nvPr>
        </p:nvSpPr>
        <p:spPr>
          <a:xfrm>
            <a:off x="3124200" y="76200"/>
            <a:ext cx="3352800" cy="288925"/>
          </a:xfrm>
          <a:prstGeom prst="rect">
            <a:avLst/>
          </a:prstGeom>
        </p:spPr>
        <p:txBody>
          <a:bodyPr/>
          <a:lstStyle/>
          <a:p>
            <a:endParaRPr lang="en-US"/>
          </a:p>
        </p:txBody>
      </p:sp>
      <p:sp>
        <p:nvSpPr>
          <p:cNvPr id="7" name="Slide Number Placeholder 6"/>
          <p:cNvSpPr>
            <a:spLocks noGrp="1"/>
          </p:cNvSpPr>
          <p:nvPr>
            <p:ph type="sldNum" sz="quarter" idx="12"/>
          </p:nvPr>
        </p:nvSpPr>
        <p:spPr>
          <a:xfrm>
            <a:off x="8229600" y="6477000"/>
            <a:ext cx="762000" cy="244475"/>
          </a:xfrm>
          <a:prstGeom prst="rect">
            <a:avLst/>
          </a:prstGeom>
        </p:spPr>
        <p:txBody>
          <a:bodyPr/>
          <a:lstStyle/>
          <a:p>
            <a:fld id="{B49C8BCE-544A-1B4A-88D9-07C725AF12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a:xfrm>
            <a:off x="6477000" y="76200"/>
            <a:ext cx="2514600" cy="288925"/>
          </a:xfrm>
          <a:prstGeom prst="rect">
            <a:avLst/>
          </a:prstGeom>
        </p:spPr>
        <p:txBody>
          <a:bodyPr/>
          <a:lstStyle/>
          <a:p>
            <a:fld id="{639BA844-3036-D64B-B36E-99EA985AB835}" type="datetimeFigureOut">
              <a:rPr lang="en-US" smtClean="0"/>
              <a:pPr/>
              <a:t>2/17/2021</a:t>
            </a:fld>
            <a:endParaRPr lang="en-US"/>
          </a:p>
        </p:txBody>
      </p:sp>
      <p:sp>
        <p:nvSpPr>
          <p:cNvPr id="2" name="Footer Placeholder 1"/>
          <p:cNvSpPr>
            <a:spLocks noGrp="1"/>
          </p:cNvSpPr>
          <p:nvPr>
            <p:ph type="ftr" sz="quarter" idx="11"/>
          </p:nvPr>
        </p:nvSpPr>
        <p:spPr>
          <a:xfrm>
            <a:off x="3124200" y="76200"/>
            <a:ext cx="3352800" cy="288925"/>
          </a:xfrm>
          <a:prstGeom prst="rect">
            <a:avLst/>
          </a:prstGeom>
        </p:spPr>
        <p:txBody>
          <a:bodyPr/>
          <a:lstStyle/>
          <a:p>
            <a:endParaRPr lang="en-US"/>
          </a:p>
        </p:txBody>
      </p:sp>
      <p:sp>
        <p:nvSpPr>
          <p:cNvPr id="15" name="Slide Number Placeholder 14"/>
          <p:cNvSpPr>
            <a:spLocks noGrp="1"/>
          </p:cNvSpPr>
          <p:nvPr>
            <p:ph type="sldNum" sz="quarter" idx="12"/>
          </p:nvPr>
        </p:nvSpPr>
        <p:spPr>
          <a:xfrm>
            <a:off x="8229600" y="6473952"/>
            <a:ext cx="758952" cy="246888"/>
          </a:xfrm>
          <a:prstGeom prst="rect">
            <a:avLst/>
          </a:prstGeom>
        </p:spPr>
        <p:txBody>
          <a:bodyPr/>
          <a:lstStyle/>
          <a:p>
            <a:fld id="{B49C8BCE-544A-1B4A-88D9-07C725AF12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1026" name="Title Placeholder 1"/>
          <p:cNvSpPr txBox="1">
            <a:spLocks noGrp="1"/>
          </p:cNvSpPr>
          <p:nvPr>
            <p:ph type="title"/>
          </p:nvPr>
        </p:nvSpPr>
        <p:spPr bwMode="auto">
          <a:xfrm>
            <a:off x="488950" y="695325"/>
            <a:ext cx="8164513" cy="1150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251999" tIns="251999" rIns="251999" bIns="251999" numCol="1" anchor="ctr" anchorCtr="1" compatLnSpc="1">
            <a:prstTxWarp prst="textNoShape">
              <a:avLst/>
            </a:prstTxWarp>
          </a:bodyPr>
          <a:lstStyle/>
          <a:p>
            <a:pPr lvl="0"/>
            <a:r>
              <a:rPr lang="en-US" altLang="en-US" smtClean="0"/>
              <a:t>Click to edit Master title style</a:t>
            </a:r>
          </a:p>
        </p:txBody>
      </p:sp>
      <p:sp>
        <p:nvSpPr>
          <p:cNvPr id="1027" name="Text Placeholder 2"/>
          <p:cNvSpPr txBox="1">
            <a:spLocks noGrp="1"/>
          </p:cNvSpPr>
          <p:nvPr>
            <p:ph type="body" idx="1"/>
          </p:nvPr>
        </p:nvSpPr>
        <p:spPr bwMode="auto">
          <a:xfrm>
            <a:off x="488950" y="1957388"/>
            <a:ext cx="8164513" cy="438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251999" tIns="251999" rIns="251999" bIns="251999"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transition spd="slow"/>
  <p:txStyles>
    <p:titleStyle>
      <a:lvl1pPr algn="l" rtl="0" eaLnBrk="0" fontAlgn="base" hangingPunct="0">
        <a:lnSpc>
          <a:spcPct val="90000"/>
        </a:lnSpc>
        <a:spcBef>
          <a:spcPct val="0"/>
        </a:spcBef>
        <a:spcAft>
          <a:spcPct val="0"/>
        </a:spcAft>
        <a:defRPr lang="en-US" sz="4000" b="1" kern="1200">
          <a:solidFill>
            <a:srgbClr val="1C1C1C"/>
          </a:solidFill>
          <a:latin typeface="Twinkl" pitchFamily="50"/>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eaLnBrk="0" fontAlgn="base">
        <a:lnSpc>
          <a:spcPct val="90000"/>
        </a:lnSpc>
        <a:spcBef>
          <a:spcPct val="0"/>
        </a:spcBef>
        <a:spcAft>
          <a:spcPct val="0"/>
        </a:spcAft>
        <a:defRPr sz="4000" b="1">
          <a:solidFill>
            <a:srgbClr val="1C1C1C"/>
          </a:solidFill>
          <a:latin typeface="Twinkl" pitchFamily="2" charset="0"/>
        </a:defRPr>
      </a:lvl6pPr>
      <a:lvl7pPr marL="914400" algn="l" rtl="0" eaLnBrk="0" fontAlgn="base">
        <a:lnSpc>
          <a:spcPct val="90000"/>
        </a:lnSpc>
        <a:spcBef>
          <a:spcPct val="0"/>
        </a:spcBef>
        <a:spcAft>
          <a:spcPct val="0"/>
        </a:spcAft>
        <a:defRPr sz="4000" b="1">
          <a:solidFill>
            <a:srgbClr val="1C1C1C"/>
          </a:solidFill>
          <a:latin typeface="Twinkl" pitchFamily="2" charset="0"/>
        </a:defRPr>
      </a:lvl7pPr>
      <a:lvl8pPr marL="1371600" algn="l" rtl="0" eaLnBrk="0" fontAlgn="base">
        <a:lnSpc>
          <a:spcPct val="90000"/>
        </a:lnSpc>
        <a:spcBef>
          <a:spcPct val="0"/>
        </a:spcBef>
        <a:spcAft>
          <a:spcPct val="0"/>
        </a:spcAft>
        <a:defRPr sz="4000" b="1">
          <a:solidFill>
            <a:srgbClr val="1C1C1C"/>
          </a:solidFill>
          <a:latin typeface="Twinkl" pitchFamily="2" charset="0"/>
        </a:defRPr>
      </a:lvl8pPr>
      <a:lvl9pPr marL="1828800" algn="l" rtl="0" eaLnBrk="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lang="en-US" kern="1200">
          <a:solidFill>
            <a:srgbClr val="1C1C1C"/>
          </a:solidFill>
          <a:latin typeface="Twinkl" pitchFamily="50"/>
          <a:ea typeface="Sassoon Infant Rg" pitchFamily="50"/>
          <a:cs typeface="Sassoon Infant Rg" panose="02000503030000020003" pitchFamily="50" charset="0"/>
        </a:defRPr>
      </a:lvl1pPr>
      <a:lvl2pPr marL="685800" lvl="1" indent="-228600" algn="l" rtl="0" eaLnBrk="0" fontAlgn="base" hangingPunct="0">
        <a:lnSpc>
          <a:spcPct val="90000"/>
        </a:lnSpc>
        <a:spcBef>
          <a:spcPts val="500"/>
        </a:spcBef>
        <a:spcAft>
          <a:spcPct val="0"/>
        </a:spcAft>
        <a:buSzPct val="100000"/>
        <a:buFont typeface="Arial" panose="020B0604020202020204" pitchFamily="34" charset="0"/>
        <a:buChar char="•"/>
        <a:defRPr lang="en-US" sz="1600" kern="1200">
          <a:solidFill>
            <a:srgbClr val="1C1C1C"/>
          </a:solidFill>
          <a:latin typeface="Twinkl" pitchFamily="50"/>
          <a:ea typeface="Sassoon Infant Rg" pitchFamily="50"/>
          <a:cs typeface="Sassoon Infant Rg" panose="02000503030000020003" pitchFamily="50" charset="0"/>
        </a:defRPr>
      </a:lvl2pPr>
      <a:lvl3pPr marL="1143000" lvl="2" indent="-228600" algn="l" rtl="0" eaLnBrk="0" fontAlgn="base" hangingPunct="0">
        <a:lnSpc>
          <a:spcPct val="90000"/>
        </a:lnSpc>
        <a:spcBef>
          <a:spcPts val="500"/>
        </a:spcBef>
        <a:spcAft>
          <a:spcPct val="0"/>
        </a:spcAft>
        <a:buSzPct val="100000"/>
        <a:buFont typeface="Arial" panose="020B0604020202020204" pitchFamily="34" charset="0"/>
        <a:buChar char="•"/>
        <a:defRPr lang="en-US" sz="1400" kern="1200">
          <a:solidFill>
            <a:srgbClr val="1C1C1C"/>
          </a:solidFill>
          <a:latin typeface="Twinkl" pitchFamily="50"/>
          <a:ea typeface="Sassoon Infant Rg" pitchFamily="50"/>
          <a:cs typeface="Sassoon Infant Rg" panose="02000503030000020003" pitchFamily="50" charset="0"/>
        </a:defRPr>
      </a:lvl3pPr>
      <a:lvl4pPr marL="1600200" lvl="3" indent="-228600" algn="l" rtl="0" eaLnBrk="0" fontAlgn="base" hangingPunct="0">
        <a:lnSpc>
          <a:spcPct val="90000"/>
        </a:lnSpc>
        <a:spcBef>
          <a:spcPts val="500"/>
        </a:spcBef>
        <a:spcAft>
          <a:spcPct val="0"/>
        </a:spcAft>
        <a:buSzPct val="100000"/>
        <a:buFont typeface="Arial" panose="020B0604020202020204" pitchFamily="34" charset="0"/>
        <a:buChar char="•"/>
        <a:defRPr lang="en-US" sz="1400" kern="1200">
          <a:solidFill>
            <a:srgbClr val="1C1C1C"/>
          </a:solidFill>
          <a:latin typeface="Twinkl" pitchFamily="50"/>
          <a:ea typeface="Sassoon Infant Rg" pitchFamily="50"/>
          <a:cs typeface="Sassoon Infant Rg" panose="02000503030000020003" pitchFamily="50" charset="0"/>
        </a:defRPr>
      </a:lvl4pPr>
      <a:lvl5pPr marL="2057400" lvl="4" indent="-228600" algn="l" rtl="0" eaLnBrk="0" fontAlgn="base" hangingPunct="0">
        <a:lnSpc>
          <a:spcPct val="90000"/>
        </a:lnSpc>
        <a:spcBef>
          <a:spcPts val="500"/>
        </a:spcBef>
        <a:spcAft>
          <a:spcPct val="0"/>
        </a:spcAft>
        <a:buSzPct val="100000"/>
        <a:buFont typeface="Arial" panose="020B0604020202020204" pitchFamily="34" charset="0"/>
        <a:buChar char="•"/>
        <a:defRPr lang="en-US" sz="1400" kern="1200">
          <a:solidFill>
            <a:srgbClr val="1C1C1C"/>
          </a:solidFill>
          <a:latin typeface="Twinkl" pitchFamily="50"/>
          <a:ea typeface="Sassoon Infant Rg" pitchFamily="5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2.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015" y="323558"/>
            <a:ext cx="7992894" cy="1446550"/>
          </a:xfrm>
          <a:prstGeom prst="rect">
            <a:avLst/>
          </a:prstGeom>
          <a:noFill/>
        </p:spPr>
        <p:txBody>
          <a:bodyPr wrap="none" lIns="91440" tIns="45720" rIns="91440" bIns="45720">
            <a:spAutoFit/>
          </a:bodyPr>
          <a:lstStyle/>
          <a:p>
            <a:pPr algn="ctr"/>
            <a:r>
              <a:rPr lang="en-US" sz="4400" b="1" dirty="0" smtClean="0">
                <a:ln w="1905"/>
                <a:effectLst>
                  <a:innerShdw blurRad="69850" dist="43180" dir="5400000">
                    <a:srgbClr val="000000">
                      <a:alpha val="65000"/>
                    </a:srgbClr>
                  </a:innerShdw>
                </a:effectLst>
                <a:latin typeface="Comic Sans MS" pitchFamily="66" charset="0"/>
              </a:rPr>
              <a:t>Hope you had a lovely break</a:t>
            </a:r>
            <a:endParaRPr lang="en-US" sz="4400" b="1" dirty="0" smtClean="0">
              <a:ln w="1905"/>
              <a:effectLst>
                <a:innerShdw blurRad="69850" dist="43180" dir="5400000">
                  <a:srgbClr val="000000">
                    <a:alpha val="65000"/>
                  </a:srgbClr>
                </a:innerShdw>
              </a:effectLst>
              <a:latin typeface="Comic Sans MS" pitchFamily="66" charset="0"/>
            </a:endParaRPr>
          </a:p>
          <a:p>
            <a:pPr algn="ctr"/>
            <a:r>
              <a:rPr lang="en-US" sz="4400" b="1" cap="none" spc="0" dirty="0" smtClean="0">
                <a:ln w="1905"/>
                <a:effectLst>
                  <a:innerShdw blurRad="69850" dist="43180" dir="5400000">
                    <a:srgbClr val="000000">
                      <a:alpha val="65000"/>
                    </a:srgbClr>
                  </a:innerShdw>
                </a:effectLst>
                <a:latin typeface="Comic Sans MS" pitchFamily="66" charset="0"/>
              </a:rPr>
              <a:t>Santorini class.</a:t>
            </a:r>
            <a:endParaRPr lang="en-US" sz="4400" b="1" cap="none" spc="0" dirty="0" smtClean="0">
              <a:ln w="1905"/>
              <a:effectLst>
                <a:innerShdw blurRad="69850" dist="43180" dir="5400000">
                  <a:srgbClr val="000000">
                    <a:alpha val="65000"/>
                  </a:srgbClr>
                </a:innerShdw>
              </a:effectLst>
              <a:latin typeface="Comic Sans MS" pitchFamily="66" charset="0"/>
            </a:endParaRPr>
          </a:p>
        </p:txBody>
      </p:sp>
      <p:sp>
        <p:nvSpPr>
          <p:cNvPr id="4" name="Rectangle 3"/>
          <p:cNvSpPr/>
          <p:nvPr/>
        </p:nvSpPr>
        <p:spPr>
          <a:xfrm>
            <a:off x="215239" y="2024800"/>
            <a:ext cx="8263802" cy="2308324"/>
          </a:xfrm>
          <a:prstGeom prst="rect">
            <a:avLst/>
          </a:prstGeom>
          <a:noFill/>
        </p:spPr>
        <p:txBody>
          <a:bodyPr wrap="none" lIns="91440" tIns="45720" rIns="91440" bIns="45720">
            <a:spAutoFit/>
          </a:bodyPr>
          <a:lstStyle/>
          <a:p>
            <a:pPr algn="ctr"/>
            <a:r>
              <a:rPr lang="en-US" sz="7200" b="1" cap="none" spc="0" dirty="0" smtClean="0">
                <a:ln w="10541" cmpd="sng">
                  <a:solidFill>
                    <a:srgbClr val="7D7D7D">
                      <a:tint val="100000"/>
                      <a:shade val="100000"/>
                      <a:satMod val="110000"/>
                    </a:srgbClr>
                  </a:solidFill>
                  <a:prstDash val="solid"/>
                </a:ln>
                <a:effectLst/>
                <a:latin typeface="Comic Sans MS" pitchFamily="66" charset="0"/>
              </a:rPr>
              <a:t>Welcome </a:t>
            </a:r>
            <a:r>
              <a:rPr lang="en-US" sz="7200" b="1" dirty="0" smtClean="0">
                <a:ln w="10541" cmpd="sng">
                  <a:solidFill>
                    <a:srgbClr val="7D7D7D">
                      <a:tint val="100000"/>
                      <a:shade val="100000"/>
                      <a:satMod val="110000"/>
                    </a:srgbClr>
                  </a:solidFill>
                  <a:prstDash val="solid"/>
                </a:ln>
                <a:latin typeface="Comic Sans MS" pitchFamily="66" charset="0"/>
              </a:rPr>
              <a:t>back to</a:t>
            </a:r>
            <a:r>
              <a:rPr lang="en-US" sz="7200" b="1" cap="none" spc="0" dirty="0" smtClean="0">
                <a:ln w="10541" cmpd="sng">
                  <a:solidFill>
                    <a:srgbClr val="7D7D7D">
                      <a:tint val="100000"/>
                      <a:shade val="100000"/>
                      <a:satMod val="110000"/>
                    </a:srgbClr>
                  </a:solidFill>
                  <a:prstDash val="solid"/>
                </a:ln>
                <a:effectLst/>
                <a:latin typeface="Comic Sans MS" pitchFamily="66" charset="0"/>
              </a:rPr>
              <a:t> </a:t>
            </a:r>
          </a:p>
          <a:p>
            <a:pPr algn="ctr"/>
            <a:r>
              <a:rPr lang="en-US" sz="7200" b="1" cap="none" spc="0" dirty="0" smtClean="0">
                <a:ln w="10541" cmpd="sng">
                  <a:solidFill>
                    <a:srgbClr val="7D7D7D">
                      <a:tint val="100000"/>
                      <a:shade val="100000"/>
                      <a:satMod val="110000"/>
                    </a:srgbClr>
                  </a:solidFill>
                  <a:prstDash val="solid"/>
                </a:ln>
                <a:effectLst/>
                <a:latin typeface="Comic Sans MS" pitchFamily="66" charset="0"/>
              </a:rPr>
              <a:t>online </a:t>
            </a:r>
            <a:r>
              <a:rPr lang="en-US" sz="7200" b="1" cap="none" spc="0" dirty="0" smtClean="0">
                <a:ln w="10541" cmpd="sng">
                  <a:solidFill>
                    <a:srgbClr val="7D7D7D">
                      <a:tint val="100000"/>
                      <a:shade val="100000"/>
                      <a:satMod val="110000"/>
                    </a:srgbClr>
                  </a:solidFill>
                  <a:prstDash val="solid"/>
                </a:ln>
                <a:effectLst/>
                <a:latin typeface="Comic Sans MS" pitchFamily="66" charset="0"/>
              </a:rPr>
              <a:t>learning</a:t>
            </a:r>
            <a:r>
              <a:rPr lang="en-US" sz="5400" b="1" cap="none" spc="0" dirty="0" smtClean="0">
                <a:ln w="10541" cmpd="sng">
                  <a:solidFill>
                    <a:srgbClr val="7D7D7D">
                      <a:tint val="100000"/>
                      <a:shade val="100000"/>
                      <a:satMod val="110000"/>
                    </a:srgbClr>
                  </a:solidFill>
                  <a:prstDash val="solid"/>
                </a:ln>
                <a:effectLst/>
              </a:rPr>
              <a:t>.</a:t>
            </a:r>
            <a:endParaRPr lang="en-US" sz="5400" b="1" cap="none" spc="0" dirty="0">
              <a:ln w="10541" cmpd="sng">
                <a:solidFill>
                  <a:srgbClr val="7D7D7D">
                    <a:tint val="100000"/>
                    <a:shade val="100000"/>
                    <a:satMod val="110000"/>
                  </a:srgbClr>
                </a:solidFill>
                <a:prstDash val="solid"/>
              </a:ln>
              <a:effectLst/>
            </a:endParaRPr>
          </a:p>
        </p:txBody>
      </p:sp>
      <p:pic>
        <p:nvPicPr>
          <p:cNvPr id="3075" name="Picture 3"/>
          <p:cNvPicPr>
            <a:picLocks noChangeAspect="1" noChangeArrowheads="1"/>
          </p:cNvPicPr>
          <p:nvPr/>
        </p:nvPicPr>
        <p:blipFill>
          <a:blip r:embed="rId2"/>
          <a:srcRect/>
          <a:stretch>
            <a:fillRect/>
          </a:stretch>
        </p:blipFill>
        <p:spPr bwMode="auto">
          <a:xfrm>
            <a:off x="6717690" y="4431324"/>
            <a:ext cx="2426310" cy="2229728"/>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20"/>
          <p:cNvSpPr>
            <a:spLocks noGrp="1" noChangeArrowheads="1"/>
          </p:cNvSpPr>
          <p:nvPr>
            <p:ph type="title"/>
          </p:nvPr>
        </p:nvSpPr>
        <p:spPr>
          <a:xfrm>
            <a:off x="457200" y="479425"/>
            <a:ext cx="8220075" cy="993775"/>
          </a:xfrm>
        </p:spPr>
        <p:txBody>
          <a:bodyPr/>
          <a:lstStyle/>
          <a:p>
            <a:r>
              <a:rPr lang="en-GB" sz="3600" dirty="0" smtClean="0">
                <a:latin typeface="Comic Sans MS" pitchFamily="66" charset="0"/>
              </a:rPr>
              <a:t>What Can You See?</a:t>
            </a:r>
          </a:p>
        </p:txBody>
      </p:sp>
      <p:sp>
        <p:nvSpPr>
          <p:cNvPr id="6" name="Rectangle 5"/>
          <p:cNvSpPr>
            <a:spLocks noChangeArrowheads="1"/>
          </p:cNvSpPr>
          <p:nvPr/>
        </p:nvSpPr>
        <p:spPr bwMode="auto">
          <a:xfrm>
            <a:off x="1125416" y="1314011"/>
            <a:ext cx="3545058" cy="151077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08000" tIns="108000" rIns="108000" bIns="108000" anchor="ctr">
            <a:spAutoFit/>
          </a:bodyPr>
          <a:lstStyle/>
          <a:p>
            <a:pPr eaLnBrk="1" hangingPunct="1"/>
            <a:r>
              <a:rPr lang="en-GB" sz="2800" dirty="0">
                <a:solidFill>
                  <a:schemeClr val="bg1"/>
                </a:solidFill>
              </a:rPr>
              <a:t>Can you say what you can see in a </a:t>
            </a:r>
            <a:r>
              <a:rPr lang="en-GB" sz="2800" b="1" dirty="0">
                <a:solidFill>
                  <a:schemeClr val="bg1"/>
                </a:solidFill>
              </a:rPr>
              <a:t>full sentence</a:t>
            </a:r>
            <a:r>
              <a:rPr lang="en-GB" sz="2800" dirty="0">
                <a:solidFill>
                  <a:schemeClr val="bg1"/>
                </a:solidFill>
              </a:rPr>
              <a:t>?</a:t>
            </a:r>
          </a:p>
        </p:txBody>
      </p:sp>
      <p:pic>
        <p:nvPicPr>
          <p:cNvPr id="9222" name="Picture 3"/>
          <p:cNvPicPr>
            <a:picLocks noChangeAspect="1" noChangeArrowheads="1"/>
          </p:cNvPicPr>
          <p:nvPr/>
        </p:nvPicPr>
        <p:blipFill>
          <a:blip r:embed="rId2"/>
          <a:srcRect/>
          <a:stretch>
            <a:fillRect/>
          </a:stretch>
        </p:blipFill>
        <p:spPr bwMode="auto">
          <a:xfrm>
            <a:off x="5943186" y="1245918"/>
            <a:ext cx="2511498" cy="2960321"/>
          </a:xfrm>
          <a:prstGeom prst="rect">
            <a:avLst/>
          </a:prstGeom>
          <a:noFill/>
          <a:ln w="9525">
            <a:noFill/>
            <a:miter lim="800000"/>
            <a:headEnd/>
            <a:tailEnd/>
          </a:ln>
        </p:spPr>
      </p:pic>
      <p:sp>
        <p:nvSpPr>
          <p:cNvPr id="8" name="Rectangle 7"/>
          <p:cNvSpPr>
            <a:spLocks noChangeArrowheads="1"/>
          </p:cNvSpPr>
          <p:nvPr/>
        </p:nvSpPr>
        <p:spPr bwMode="auto">
          <a:xfrm>
            <a:off x="0" y="3056744"/>
            <a:ext cx="4360985" cy="1510771"/>
          </a:xfrm>
          <a:prstGeom prst="rect">
            <a:avLst/>
          </a:prstGeom>
          <a:ln>
            <a:headEnd/>
            <a:tailEnd/>
          </a:ln>
        </p:spPr>
        <p:style>
          <a:lnRef idx="1">
            <a:schemeClr val="dk1"/>
          </a:lnRef>
          <a:fillRef idx="3">
            <a:schemeClr val="dk1"/>
          </a:fillRef>
          <a:effectRef idx="2">
            <a:schemeClr val="dk1"/>
          </a:effectRef>
          <a:fontRef idx="minor">
            <a:schemeClr val="lt1"/>
          </a:fontRef>
        </p:style>
        <p:txBody>
          <a:bodyPr wrap="square" lIns="108000" tIns="108000" rIns="108000" bIns="108000" anchor="ctr">
            <a:spAutoFit/>
          </a:bodyPr>
          <a:lstStyle/>
          <a:p>
            <a:pPr eaLnBrk="1" hangingPunct="1"/>
            <a:r>
              <a:rPr lang="en-GB" sz="2800" dirty="0">
                <a:latin typeface="Comic Sans MS" pitchFamily="66" charset="0"/>
              </a:rPr>
              <a:t>There are lots of different ways you can say what you can see:</a:t>
            </a:r>
          </a:p>
        </p:txBody>
      </p:sp>
      <p:sp>
        <p:nvSpPr>
          <p:cNvPr id="9" name="Rectangle 8"/>
          <p:cNvSpPr>
            <a:spLocks noChangeArrowheads="1"/>
          </p:cNvSpPr>
          <p:nvPr/>
        </p:nvSpPr>
        <p:spPr bwMode="auto">
          <a:xfrm>
            <a:off x="586838" y="4736295"/>
            <a:ext cx="8205470" cy="194165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108000" tIns="108000" rIns="108000" bIns="108000" anchor="ctr">
            <a:spAutoFit/>
          </a:bodyPr>
          <a:lstStyle/>
          <a:p>
            <a:pPr marL="285750" indent="-285750" eaLnBrk="1" hangingPunct="1">
              <a:buFont typeface="Arial" pitchFamily="34" charset="0"/>
              <a:buChar char="•"/>
            </a:pPr>
            <a:r>
              <a:rPr lang="en-GB" sz="2800" dirty="0">
                <a:latin typeface="Comic Sans MS" pitchFamily="66" charset="0"/>
              </a:rPr>
              <a:t>I can </a:t>
            </a:r>
            <a:r>
              <a:rPr lang="en-GB" sz="2800" dirty="0" smtClean="0">
                <a:latin typeface="Comic Sans MS" pitchFamily="66" charset="0"/>
              </a:rPr>
              <a:t>see...  </a:t>
            </a:r>
          </a:p>
          <a:p>
            <a:pPr marL="285750" indent="-285750" eaLnBrk="1" hangingPunct="1">
              <a:buFont typeface="Arial" pitchFamily="34" charset="0"/>
              <a:buChar char="•"/>
            </a:pPr>
            <a:r>
              <a:rPr lang="en-GB" sz="2800" dirty="0" smtClean="0">
                <a:latin typeface="Comic Sans MS" pitchFamily="66" charset="0"/>
              </a:rPr>
              <a:t>A </a:t>
            </a:r>
            <a:r>
              <a:rPr lang="en-GB" sz="2800" dirty="0">
                <a:latin typeface="Comic Sans MS" pitchFamily="66" charset="0"/>
              </a:rPr>
              <a:t>girl </a:t>
            </a:r>
            <a:r>
              <a:rPr lang="en-GB" sz="2800" dirty="0" smtClean="0">
                <a:latin typeface="Comic Sans MS" pitchFamily="66" charset="0"/>
              </a:rPr>
              <a:t>has a brown spade and a green bucket.</a:t>
            </a:r>
          </a:p>
          <a:p>
            <a:pPr marL="285750" indent="-285750" eaLnBrk="1" hangingPunct="1">
              <a:buFont typeface="Arial" pitchFamily="34" charset="0"/>
              <a:buChar char="•"/>
            </a:pPr>
            <a:r>
              <a:rPr lang="en-GB" sz="2800" dirty="0" smtClean="0">
                <a:latin typeface="Comic Sans MS" pitchFamily="66" charset="0"/>
              </a:rPr>
              <a:t>The happy girl is playing in the sand with her spade and bucket.</a:t>
            </a:r>
          </a:p>
        </p:txBody>
      </p:sp>
      <p:pic>
        <p:nvPicPr>
          <p:cNvPr id="4098" name="Picture 2"/>
          <p:cNvPicPr>
            <a:picLocks noChangeAspect="1" noChangeArrowheads="1"/>
          </p:cNvPicPr>
          <p:nvPr/>
        </p:nvPicPr>
        <p:blipFill>
          <a:blip r:embed="rId3"/>
          <a:srcRect/>
          <a:stretch>
            <a:fillRect/>
          </a:stretch>
        </p:blipFill>
        <p:spPr bwMode="auto">
          <a:xfrm>
            <a:off x="0" y="0"/>
            <a:ext cx="1837807" cy="1517992"/>
          </a:xfrm>
          <a:prstGeom prst="rect">
            <a:avLst/>
          </a:prstGeom>
          <a:noFill/>
          <a:ln w="9525">
            <a:noFill/>
            <a:miter lim="800000"/>
            <a:headEnd/>
            <a:tailEnd/>
          </a:ln>
          <a:effectLst/>
        </p:spPr>
      </p:pic>
      <p:sp>
        <p:nvSpPr>
          <p:cNvPr id="16" name="TextBox 15"/>
          <p:cNvSpPr txBox="1"/>
          <p:nvPr/>
        </p:nvSpPr>
        <p:spPr>
          <a:xfrm>
            <a:off x="2180492" y="0"/>
            <a:ext cx="6358597"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GB" sz="3200" dirty="0" smtClean="0">
                <a:latin typeface="Comic Sans MS" pitchFamily="66" charset="0"/>
              </a:rPr>
              <a:t>Let’s look at some examples</a:t>
            </a:r>
            <a:endParaRPr lang="en-GB" sz="3200" dirty="0">
              <a:latin typeface="Comic Sans MS" pitchFamily="66"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295411"/>
            <a:ext cx="9144000" cy="193899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285750" indent="-285750" eaLnBrk="1" hangingPunct="1">
              <a:buFont typeface="Arial" pitchFamily="34" charset="0"/>
              <a:buChar char="•"/>
            </a:pPr>
            <a:r>
              <a:rPr lang="en-GB" sz="4000" dirty="0" smtClean="0">
                <a:latin typeface="Comic Sans MS" pitchFamily="66" charset="0"/>
              </a:rPr>
              <a:t>The </a:t>
            </a:r>
            <a:r>
              <a:rPr lang="en-GB" sz="4000" dirty="0" smtClean="0">
                <a:latin typeface="Comic Sans MS" pitchFamily="66" charset="0"/>
              </a:rPr>
              <a:t>girl </a:t>
            </a:r>
            <a:r>
              <a:rPr lang="en-GB" sz="4000" dirty="0" smtClean="0">
                <a:latin typeface="Comic Sans MS" pitchFamily="66" charset="0"/>
              </a:rPr>
              <a:t>has a </a:t>
            </a:r>
            <a:r>
              <a:rPr lang="en-GB" sz="4000" dirty="0" smtClean="0">
                <a:latin typeface="Comic Sans MS" pitchFamily="66" charset="0"/>
              </a:rPr>
              <a:t>spade and a green bucket</a:t>
            </a:r>
            <a:r>
              <a:rPr lang="en-GB" sz="4000" dirty="0" smtClean="0">
                <a:latin typeface="Comic Sans MS" pitchFamily="66" charset="0"/>
              </a:rPr>
              <a:t>.</a:t>
            </a:r>
            <a:r>
              <a:rPr lang="en-GB" sz="4000" dirty="0" smtClean="0"/>
              <a:t> </a:t>
            </a:r>
          </a:p>
          <a:p>
            <a:pPr marL="285750" indent="-285750" eaLnBrk="1" hangingPunct="1">
              <a:buFont typeface="Arial" pitchFamily="34" charset="0"/>
              <a:buChar char="•"/>
            </a:pPr>
            <a:endParaRPr lang="en-GB" sz="4000" dirty="0" smtClean="0">
              <a:latin typeface="Comic Sans MS" pitchFamily="66" charset="0"/>
            </a:endParaRPr>
          </a:p>
        </p:txBody>
      </p:sp>
      <p:sp>
        <p:nvSpPr>
          <p:cNvPr id="3" name="Rectangle 2"/>
          <p:cNvSpPr/>
          <p:nvPr/>
        </p:nvSpPr>
        <p:spPr>
          <a:xfrm>
            <a:off x="910061" y="444863"/>
            <a:ext cx="6816290" cy="707886"/>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en-GB" sz="4000" dirty="0" smtClean="0">
                <a:latin typeface="Twinkl SemiBold" charset="0"/>
              </a:rPr>
              <a:t>What Does a Sentence Need?</a:t>
            </a:r>
            <a:endParaRPr lang="en-GB" sz="4000" dirty="0"/>
          </a:p>
        </p:txBody>
      </p:sp>
      <p:sp>
        <p:nvSpPr>
          <p:cNvPr id="4" name="Rectangle 3"/>
          <p:cNvSpPr>
            <a:spLocks noChangeArrowheads="1"/>
          </p:cNvSpPr>
          <p:nvPr/>
        </p:nvSpPr>
        <p:spPr bwMode="auto">
          <a:xfrm>
            <a:off x="474297" y="1219981"/>
            <a:ext cx="8205469" cy="58744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08000" tIns="108000" rIns="108000" bIns="108000" anchor="ctr">
            <a:spAutoFit/>
          </a:bodyPr>
          <a:lstStyle/>
          <a:p>
            <a:pPr eaLnBrk="1" hangingPunct="1"/>
            <a:r>
              <a:rPr lang="en-GB" sz="2400" dirty="0">
                <a:solidFill>
                  <a:schemeClr val="bg1"/>
                </a:solidFill>
              </a:rPr>
              <a:t>Below is a full sentence. </a:t>
            </a:r>
            <a:r>
              <a:rPr lang="en-GB" sz="2400" dirty="0" smtClean="0">
                <a:solidFill>
                  <a:schemeClr val="bg1"/>
                </a:solidFill>
              </a:rPr>
              <a:t>Why is it a good sentence?</a:t>
            </a:r>
            <a:endParaRPr lang="en-GB" dirty="0">
              <a:solidFill>
                <a:schemeClr val="bg1"/>
              </a:solidFill>
            </a:endParaRPr>
          </a:p>
        </p:txBody>
      </p:sp>
      <p:pic>
        <p:nvPicPr>
          <p:cNvPr id="5" name="Picture 3"/>
          <p:cNvPicPr>
            <a:picLocks noChangeAspect="1" noChangeArrowheads="1"/>
          </p:cNvPicPr>
          <p:nvPr/>
        </p:nvPicPr>
        <p:blipFill>
          <a:blip r:embed="rId2"/>
          <a:srcRect/>
          <a:stretch>
            <a:fillRect/>
          </a:stretch>
        </p:blipFill>
        <p:spPr bwMode="auto">
          <a:xfrm>
            <a:off x="6590300" y="1561514"/>
            <a:ext cx="1933444" cy="2278965"/>
          </a:xfrm>
          <a:prstGeom prst="rect">
            <a:avLst/>
          </a:prstGeom>
          <a:noFill/>
          <a:ln w="9525">
            <a:noFill/>
            <a:miter lim="800000"/>
            <a:headEnd/>
            <a:tailEnd/>
          </a:ln>
        </p:spPr>
      </p:pic>
      <p:sp>
        <p:nvSpPr>
          <p:cNvPr id="6" name="Rectangle 5"/>
          <p:cNvSpPr>
            <a:spLocks noChangeArrowheads="1"/>
          </p:cNvSpPr>
          <p:nvPr/>
        </p:nvSpPr>
        <p:spPr bwMode="auto">
          <a:xfrm>
            <a:off x="544634" y="1842427"/>
            <a:ext cx="3028559" cy="49530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lIns="108000" tIns="108000" rIns="108000" bIns="108000" anchor="ctr">
            <a:spAutoFit/>
          </a:bodyPr>
          <a:lstStyle/>
          <a:p>
            <a:pPr eaLnBrk="1" hangingPunct="1"/>
            <a:r>
              <a:rPr lang="en-GB" dirty="0">
                <a:solidFill>
                  <a:schemeClr val="bg1"/>
                </a:solidFill>
              </a:rPr>
              <a:t>It is a good sentence because:</a:t>
            </a:r>
          </a:p>
        </p:txBody>
      </p:sp>
      <p:sp>
        <p:nvSpPr>
          <p:cNvPr id="7" name="Rectangle 6"/>
          <p:cNvSpPr/>
          <p:nvPr/>
        </p:nvSpPr>
        <p:spPr>
          <a:xfrm>
            <a:off x="0" y="4144668"/>
            <a:ext cx="2658794" cy="646331"/>
          </a:xfrm>
          <a:prstGeom prst="rect">
            <a:avLst/>
          </a:prstGeom>
        </p:spPr>
        <p:txBody>
          <a:bodyPr wrap="square">
            <a:spAutoFit/>
          </a:bodyPr>
          <a:lstStyle/>
          <a:p>
            <a:r>
              <a:rPr lang="en-GB" dirty="0" smtClean="0">
                <a:latin typeface="Twinkl" pitchFamily="50" charset="0"/>
              </a:rPr>
              <a:t>It starts with a </a:t>
            </a:r>
            <a:r>
              <a:rPr lang="en-GB" b="1" dirty="0" smtClean="0">
                <a:solidFill>
                  <a:schemeClr val="accent4"/>
                </a:solidFill>
                <a:latin typeface="Twinkl" pitchFamily="50" charset="0"/>
              </a:rPr>
              <a:t>capital letter</a:t>
            </a:r>
            <a:endParaRPr lang="en-GB" dirty="0"/>
          </a:p>
        </p:txBody>
      </p:sp>
      <p:cxnSp>
        <p:nvCxnSpPr>
          <p:cNvPr id="9" name="Straight Arrow Connector 8"/>
          <p:cNvCxnSpPr/>
          <p:nvPr/>
        </p:nvCxnSpPr>
        <p:spPr>
          <a:xfrm flipV="1">
            <a:off x="548640" y="4487594"/>
            <a:ext cx="1181686" cy="9847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86000" y="3105835"/>
            <a:ext cx="4572000" cy="646331"/>
          </a:xfrm>
          <a:prstGeom prst="rect">
            <a:avLst/>
          </a:prstGeom>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en-GB" dirty="0" smtClean="0">
                <a:latin typeface="Twinkl" pitchFamily="50" charset="0"/>
              </a:rPr>
              <a:t>It has </a:t>
            </a:r>
            <a:r>
              <a:rPr lang="en-GB" b="1" dirty="0" smtClean="0">
                <a:solidFill>
                  <a:schemeClr val="accent5"/>
                </a:solidFill>
                <a:latin typeface="Twinkl" pitchFamily="50" charset="0"/>
              </a:rPr>
              <a:t>finger spaces</a:t>
            </a:r>
            <a:r>
              <a:rPr lang="en-GB" dirty="0" smtClean="0">
                <a:latin typeface="Twinkl" pitchFamily="50" charset="0"/>
              </a:rPr>
              <a:t> between each word;</a:t>
            </a:r>
            <a:endParaRPr lang="en-GB" dirty="0">
              <a:latin typeface="Twinkl" pitchFamily="50" charset="0"/>
            </a:endParaRPr>
          </a:p>
        </p:txBody>
      </p:sp>
      <p:cxnSp>
        <p:nvCxnSpPr>
          <p:cNvPr id="11" name="Straight Arrow Connector 10"/>
          <p:cNvCxnSpPr/>
          <p:nvPr/>
        </p:nvCxnSpPr>
        <p:spPr>
          <a:xfrm rot="5400000" flipH="1" flipV="1">
            <a:off x="2025750" y="3742008"/>
            <a:ext cx="2096083" cy="156151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4783017" y="3854549"/>
            <a:ext cx="2166424" cy="13786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65393" y="6164242"/>
            <a:ext cx="2265069"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latin typeface="Calibri"/>
              </a:rPr>
              <a:t>It end with a </a:t>
            </a:r>
            <a:r>
              <a:rPr lang="en-GB" b="1" dirty="0" smtClean="0">
                <a:latin typeface="Calibri"/>
              </a:rPr>
              <a:t>full stop</a:t>
            </a:r>
            <a:r>
              <a:rPr lang="en-GB" dirty="0" smtClean="0">
                <a:latin typeface="Calibri"/>
              </a:rPr>
              <a:t>;</a:t>
            </a:r>
            <a:endParaRPr lang="en-GB" sz="1000" dirty="0"/>
          </a:p>
        </p:txBody>
      </p:sp>
      <p:cxnSp>
        <p:nvCxnSpPr>
          <p:cNvPr id="19" name="Straight Arrow Connector 18"/>
          <p:cNvCxnSpPr/>
          <p:nvPr/>
        </p:nvCxnSpPr>
        <p:spPr>
          <a:xfrm flipV="1">
            <a:off x="2166425" y="6330462"/>
            <a:ext cx="1814732" cy="8440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148327" y="4186869"/>
            <a:ext cx="2995673" cy="646331"/>
          </a:xfrm>
          <a:prstGeom prst="rect">
            <a:avLst/>
          </a:prstGeom>
        </p:spPr>
        <p:txBody>
          <a:bodyPr wrap="square">
            <a:spAutoFit/>
          </a:bodyPr>
          <a:lstStyle/>
          <a:p>
            <a:pPr marL="285750" indent="-285750" eaLnBrk="1" fontAlgn="auto" hangingPunct="1">
              <a:spcBef>
                <a:spcPts val="0"/>
              </a:spcBef>
              <a:spcAft>
                <a:spcPts val="0"/>
              </a:spcAft>
              <a:buFont typeface="Arial" panose="020B0604020202020204" pitchFamily="34" charset="0"/>
              <a:buChar char="•"/>
              <a:defRPr/>
            </a:pPr>
            <a:r>
              <a:rPr lang="en-GB" dirty="0" smtClean="0">
                <a:latin typeface="Twinkl" pitchFamily="50" charset="0"/>
              </a:rPr>
              <a:t>It </a:t>
            </a:r>
            <a:r>
              <a:rPr lang="en-GB" b="1" dirty="0" smtClean="0">
                <a:solidFill>
                  <a:schemeClr val="accent6"/>
                </a:solidFill>
                <a:latin typeface="Twinkl" pitchFamily="50" charset="0"/>
              </a:rPr>
              <a:t>makes sense </a:t>
            </a:r>
            <a:r>
              <a:rPr lang="en-GB" dirty="0" smtClean="0">
                <a:latin typeface="Twinkl" pitchFamily="50" charset="0"/>
              </a:rPr>
              <a:t>when you read it.</a:t>
            </a:r>
            <a:endParaRPr lang="en-GB" dirty="0">
              <a:latin typeface="Twinkl" pitchFamily="50"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20"/>
          <p:cNvSpPr>
            <a:spLocks noGrp="1" noChangeArrowheads="1"/>
          </p:cNvSpPr>
          <p:nvPr>
            <p:ph type="title"/>
          </p:nvPr>
        </p:nvSpPr>
        <p:spPr>
          <a:xfrm>
            <a:off x="0" y="507561"/>
            <a:ext cx="8220075" cy="993775"/>
          </a:xfrm>
        </p:spPr>
        <p:style>
          <a:lnRef idx="2">
            <a:schemeClr val="accent1">
              <a:shade val="50000"/>
            </a:schemeClr>
          </a:lnRef>
          <a:fillRef idx="1">
            <a:schemeClr val="accent1"/>
          </a:fillRef>
          <a:effectRef idx="0">
            <a:schemeClr val="accent1"/>
          </a:effectRef>
          <a:fontRef idx="minor">
            <a:schemeClr val="lt1"/>
          </a:fontRef>
        </p:style>
        <p:txBody>
          <a:bodyPr/>
          <a:lstStyle/>
          <a:p>
            <a:r>
              <a:rPr lang="en-GB" sz="3600" dirty="0" smtClean="0">
                <a:latin typeface="Twinkl SemiBold" charset="0"/>
              </a:rPr>
              <a:t>What Is She Doing?</a:t>
            </a:r>
          </a:p>
        </p:txBody>
      </p:sp>
      <p:sp>
        <p:nvSpPr>
          <p:cNvPr id="6" name="Rectangle 5"/>
          <p:cNvSpPr>
            <a:spLocks noChangeArrowheads="1"/>
          </p:cNvSpPr>
          <p:nvPr/>
        </p:nvSpPr>
        <p:spPr bwMode="auto">
          <a:xfrm>
            <a:off x="464234" y="1460746"/>
            <a:ext cx="5978769" cy="132610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square" lIns="108000" tIns="108000" rIns="108000" bIns="108000" anchor="ctr">
            <a:spAutoFit/>
          </a:bodyPr>
          <a:lstStyle/>
          <a:p>
            <a:pPr eaLnBrk="1" hangingPunct="1"/>
            <a:r>
              <a:rPr lang="en-GB" sz="3600" dirty="0">
                <a:solidFill>
                  <a:schemeClr val="bg1"/>
                </a:solidFill>
              </a:rPr>
              <a:t>Can you </a:t>
            </a:r>
            <a:r>
              <a:rPr lang="en-GB" sz="3600" b="1" dirty="0">
                <a:solidFill>
                  <a:schemeClr val="bg1"/>
                </a:solidFill>
              </a:rPr>
              <a:t>say</a:t>
            </a:r>
            <a:r>
              <a:rPr lang="en-GB" sz="3600" dirty="0">
                <a:solidFill>
                  <a:schemeClr val="bg1"/>
                </a:solidFill>
              </a:rPr>
              <a:t> what the lady is doing in a </a:t>
            </a:r>
            <a:r>
              <a:rPr lang="en-GB" sz="3600" b="1" dirty="0">
                <a:solidFill>
                  <a:schemeClr val="bg1"/>
                </a:solidFill>
              </a:rPr>
              <a:t>full sentenc</a:t>
            </a:r>
            <a:r>
              <a:rPr lang="en-GB" sz="3600" dirty="0">
                <a:solidFill>
                  <a:schemeClr val="bg1"/>
                </a:solidFill>
              </a:rPr>
              <a:t>e?</a:t>
            </a:r>
          </a:p>
        </p:txBody>
      </p:sp>
      <p:sp>
        <p:nvSpPr>
          <p:cNvPr id="8" name="Rectangle 7"/>
          <p:cNvSpPr>
            <a:spLocks noChangeArrowheads="1"/>
          </p:cNvSpPr>
          <p:nvPr/>
        </p:nvSpPr>
        <p:spPr bwMode="auto">
          <a:xfrm>
            <a:off x="516498" y="3777029"/>
            <a:ext cx="6615821" cy="224943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08000" tIns="108000" rIns="108000" bIns="108000" anchor="ctr">
            <a:spAutoFit/>
          </a:bodyPr>
          <a:lstStyle/>
          <a:p>
            <a:pPr eaLnBrk="1" hangingPunct="1"/>
            <a:r>
              <a:rPr lang="en-GB" sz="4400" dirty="0"/>
              <a:t>Can we </a:t>
            </a:r>
            <a:r>
              <a:rPr lang="en-GB" sz="4400" b="1" dirty="0"/>
              <a:t>write down </a:t>
            </a:r>
            <a:r>
              <a:rPr lang="en-GB" sz="4400" dirty="0"/>
              <a:t>what the lady is doing in a </a:t>
            </a:r>
            <a:r>
              <a:rPr lang="en-GB" sz="4400" b="1" dirty="0"/>
              <a:t>full sentence</a:t>
            </a:r>
            <a:r>
              <a:rPr lang="en-GB" sz="4400" dirty="0" smtClean="0"/>
              <a:t>?</a:t>
            </a:r>
            <a:endParaRPr lang="en-GB" sz="4400" dirty="0"/>
          </a:p>
        </p:txBody>
      </p:sp>
      <p:pic>
        <p:nvPicPr>
          <p:cNvPr id="10246" name="Picture 4"/>
          <p:cNvPicPr>
            <a:picLocks noChangeAspect="1" noChangeArrowheads="1"/>
          </p:cNvPicPr>
          <p:nvPr/>
        </p:nvPicPr>
        <p:blipFill>
          <a:blip r:embed="rId2"/>
          <a:srcRect/>
          <a:stretch>
            <a:fillRect/>
          </a:stretch>
        </p:blipFill>
        <p:spPr bwMode="auto">
          <a:xfrm>
            <a:off x="7247843" y="742217"/>
            <a:ext cx="1375654" cy="4054866"/>
          </a:xfrm>
          <a:prstGeom prst="rect">
            <a:avLst/>
          </a:prstGeom>
          <a:noFill/>
          <a:ln w="9525">
            <a:noFill/>
            <a:miter lim="800000"/>
            <a:headEnd/>
            <a:tailEnd/>
          </a:ln>
        </p:spPr>
      </p:pic>
      <p:sp>
        <p:nvSpPr>
          <p:cNvPr id="7" name="TextBox 6"/>
          <p:cNvSpPr txBox="1"/>
          <p:nvPr/>
        </p:nvSpPr>
        <p:spPr>
          <a:xfrm>
            <a:off x="168812" y="0"/>
            <a:ext cx="2729133"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GB" sz="3600" dirty="0" smtClean="0"/>
              <a:t>Your turn</a:t>
            </a:r>
            <a:r>
              <a:rPr lang="en-GB" dirty="0" smtClean="0"/>
              <a:t>:</a:t>
            </a:r>
            <a:endParaRPr lang="en-GB"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0" y="1473200"/>
            <a:ext cx="6988175" cy="495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1" name="Title 20"/>
          <p:cNvSpPr>
            <a:spLocks noGrp="1" noChangeArrowheads="1"/>
          </p:cNvSpPr>
          <p:nvPr>
            <p:ph type="title"/>
          </p:nvPr>
        </p:nvSpPr>
        <p:spPr>
          <a:xfrm>
            <a:off x="0" y="451290"/>
            <a:ext cx="8220075" cy="993775"/>
          </a:xfrm>
        </p:spPr>
        <p:txBody>
          <a:bodyPr/>
          <a:lstStyle/>
          <a:p>
            <a:r>
              <a:rPr lang="en-GB" sz="3600" dirty="0" smtClean="0">
                <a:latin typeface="Twinkl SemiBold" charset="0"/>
              </a:rPr>
              <a:t>What Does </a:t>
            </a:r>
            <a:r>
              <a:rPr lang="en-GB" sz="3600" dirty="0" smtClean="0">
                <a:latin typeface="Twinkl SemiBold" charset="0"/>
              </a:rPr>
              <a:t>your </a:t>
            </a:r>
            <a:r>
              <a:rPr lang="en-GB" sz="3600" dirty="0" smtClean="0">
                <a:latin typeface="Twinkl SemiBold" charset="0"/>
              </a:rPr>
              <a:t>Sentence </a:t>
            </a:r>
            <a:r>
              <a:rPr lang="en-GB" sz="3600" dirty="0" smtClean="0">
                <a:latin typeface="Twinkl SemiBold" charset="0"/>
              </a:rPr>
              <a:t>have?</a:t>
            </a:r>
            <a:endParaRPr lang="en-GB" sz="3600" dirty="0" smtClean="0">
              <a:latin typeface="Twinkl SemiBold" charset="0"/>
            </a:endParaRPr>
          </a:p>
        </p:txBody>
      </p:sp>
      <p:sp>
        <p:nvSpPr>
          <p:cNvPr id="9" name="Rectangle 8">
            <a:extLst>
              <a:ext uri="{FF2B5EF4-FFF2-40B4-BE49-F238E27FC236}">
                <a16:creationId xmlns:a16="http://schemas.microsoft.com/office/drawing/2014/main" xmlns="" id="{F4008A57-CE44-439F-9C45-9547F0B3A223}"/>
              </a:ext>
            </a:extLst>
          </p:cNvPr>
          <p:cNvSpPr/>
          <p:nvPr/>
        </p:nvSpPr>
        <p:spPr>
          <a:xfrm>
            <a:off x="755650" y="3629025"/>
            <a:ext cx="7473950" cy="495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Rectangle 5"/>
          <p:cNvSpPr>
            <a:spLocks noChangeArrowheads="1"/>
          </p:cNvSpPr>
          <p:nvPr/>
        </p:nvSpPr>
        <p:spPr bwMode="auto">
          <a:xfrm>
            <a:off x="755650" y="1473200"/>
            <a:ext cx="6048375" cy="495300"/>
          </a:xfrm>
          <a:prstGeom prst="rect">
            <a:avLst/>
          </a:prstGeom>
          <a:noFill/>
          <a:ln w="9525">
            <a:noFill/>
            <a:miter lim="800000"/>
            <a:headEnd/>
            <a:tailEnd/>
          </a:ln>
        </p:spPr>
        <p:txBody>
          <a:bodyPr lIns="108000" tIns="108000" rIns="108000" bIns="108000" anchor="ctr">
            <a:spAutoFit/>
          </a:bodyPr>
          <a:lstStyle/>
          <a:p>
            <a:pPr eaLnBrk="1" hangingPunct="1"/>
            <a:r>
              <a:rPr lang="en-GB" dirty="0" smtClean="0">
                <a:solidFill>
                  <a:schemeClr val="bg1"/>
                </a:solidFill>
              </a:rPr>
              <a:t> Is your sentence a  </a:t>
            </a:r>
            <a:r>
              <a:rPr lang="en-GB" dirty="0">
                <a:solidFill>
                  <a:schemeClr val="bg1"/>
                </a:solidFill>
              </a:rPr>
              <a:t>full </a:t>
            </a:r>
            <a:r>
              <a:rPr lang="en-GB" dirty="0" smtClean="0">
                <a:solidFill>
                  <a:schemeClr val="bg1"/>
                </a:solidFill>
              </a:rPr>
              <a:t>sentence? </a:t>
            </a:r>
            <a:r>
              <a:rPr lang="en-GB" dirty="0">
                <a:solidFill>
                  <a:schemeClr val="bg1"/>
                </a:solidFill>
              </a:rPr>
              <a:t>Can you tell your </a:t>
            </a:r>
            <a:r>
              <a:rPr lang="en-GB" dirty="0" smtClean="0">
                <a:solidFill>
                  <a:schemeClr val="bg1"/>
                </a:solidFill>
              </a:rPr>
              <a:t>adult </a:t>
            </a:r>
            <a:r>
              <a:rPr lang="en-GB" dirty="0">
                <a:solidFill>
                  <a:schemeClr val="bg1"/>
                </a:solidFill>
              </a:rPr>
              <a:t>why?</a:t>
            </a:r>
          </a:p>
        </p:txBody>
      </p:sp>
      <p:pic>
        <p:nvPicPr>
          <p:cNvPr id="5" name="Picture 4"/>
          <p:cNvPicPr>
            <a:picLocks noChangeAspect="1" noChangeArrowheads="1"/>
          </p:cNvPicPr>
          <p:nvPr/>
        </p:nvPicPr>
        <p:blipFill>
          <a:blip r:embed="rId2"/>
          <a:srcRect/>
          <a:stretch>
            <a:fillRect/>
          </a:stretch>
        </p:blipFill>
        <p:spPr bwMode="auto">
          <a:xfrm>
            <a:off x="7135813" y="976313"/>
            <a:ext cx="1397000" cy="4244975"/>
          </a:xfrm>
          <a:prstGeom prst="rect">
            <a:avLst/>
          </a:prstGeom>
          <a:noFill/>
          <a:ln w="9525">
            <a:noFill/>
            <a:miter lim="800000"/>
            <a:headEnd/>
            <a:tailEnd/>
          </a:ln>
        </p:spPr>
      </p:pic>
      <p:sp>
        <p:nvSpPr>
          <p:cNvPr id="7" name="Rectangle 6">
            <a:extLst>
              <a:ext uri="{FF2B5EF4-FFF2-40B4-BE49-F238E27FC236}">
                <a16:creationId xmlns:a16="http://schemas.microsoft.com/office/drawing/2014/main" xmlns="" id="{AF8A1310-E8DF-4BCB-BE0A-C48D17ADFEB7}"/>
              </a:ext>
            </a:extLst>
          </p:cNvPr>
          <p:cNvSpPr>
            <a:spLocks/>
          </p:cNvSpPr>
          <p:nvPr/>
        </p:nvSpPr>
        <p:spPr>
          <a:xfrm>
            <a:off x="2927350" y="2335213"/>
            <a:ext cx="3279775" cy="495300"/>
          </a:xfrm>
          <a:prstGeom prst="rect">
            <a:avLst/>
          </a:prstGeom>
          <a:noFill/>
        </p:spPr>
        <p:txBody>
          <a:bodyPr lIns="108000" tIns="108000" rIns="108000" bIns="108000" anchor="ctr">
            <a:spAutoFit/>
          </a:bodyPr>
          <a:lstStyle/>
          <a:p>
            <a:pPr eaLnBrk="1" fontAlgn="auto" hangingPunct="1">
              <a:spcBef>
                <a:spcPts val="0"/>
              </a:spcBef>
              <a:spcAft>
                <a:spcPts val="0"/>
              </a:spcAft>
              <a:defRPr/>
            </a:pPr>
            <a:r>
              <a:rPr lang="en-GB" b="1" dirty="0">
                <a:solidFill>
                  <a:schemeClr val="accent4"/>
                </a:solidFill>
                <a:latin typeface="Twinkl" pitchFamily="50" charset="0"/>
              </a:rPr>
              <a:t>T</a:t>
            </a:r>
            <a:r>
              <a:rPr lang="en-GB" dirty="0">
                <a:latin typeface="Twinkl" pitchFamily="50" charset="0"/>
              </a:rPr>
              <a:t>he lady is shopping for food</a:t>
            </a:r>
            <a:r>
              <a:rPr lang="en-GB" b="1" dirty="0">
                <a:solidFill>
                  <a:schemeClr val="accent2"/>
                </a:solidFill>
                <a:latin typeface="Twinkl" pitchFamily="50" charset="0"/>
              </a:rPr>
              <a:t>.</a:t>
            </a:r>
          </a:p>
        </p:txBody>
      </p:sp>
      <p:sp>
        <p:nvSpPr>
          <p:cNvPr id="10" name="Rectangle 9"/>
          <p:cNvSpPr>
            <a:spLocks noChangeArrowheads="1"/>
          </p:cNvSpPr>
          <p:nvPr/>
        </p:nvSpPr>
        <p:spPr bwMode="auto">
          <a:xfrm>
            <a:off x="755650" y="3629025"/>
            <a:ext cx="6048375" cy="495300"/>
          </a:xfrm>
          <a:prstGeom prst="rect">
            <a:avLst/>
          </a:prstGeom>
          <a:noFill/>
          <a:ln w="9525">
            <a:noFill/>
            <a:miter lim="800000"/>
            <a:headEnd/>
            <a:tailEnd/>
          </a:ln>
        </p:spPr>
        <p:txBody>
          <a:bodyPr lIns="108000" tIns="108000" rIns="108000" bIns="108000" anchor="ctr">
            <a:spAutoFit/>
          </a:bodyPr>
          <a:lstStyle/>
          <a:p>
            <a:pPr eaLnBrk="1" hangingPunct="1"/>
            <a:r>
              <a:rPr lang="en-GB" dirty="0">
                <a:solidFill>
                  <a:schemeClr val="bg1"/>
                </a:solidFill>
              </a:rPr>
              <a:t>It is a good sentence because:</a:t>
            </a:r>
          </a:p>
        </p:txBody>
      </p:sp>
      <p:sp>
        <p:nvSpPr>
          <p:cNvPr id="12" name="Rectangle 11">
            <a:extLst>
              <a:ext uri="{FF2B5EF4-FFF2-40B4-BE49-F238E27FC236}">
                <a16:creationId xmlns:a16="http://schemas.microsoft.com/office/drawing/2014/main" xmlns="" id="{16B1ABF3-6464-498D-8D72-1C2ECF87AF78}"/>
              </a:ext>
            </a:extLst>
          </p:cNvPr>
          <p:cNvSpPr>
            <a:spLocks/>
          </p:cNvSpPr>
          <p:nvPr/>
        </p:nvSpPr>
        <p:spPr>
          <a:xfrm>
            <a:off x="755650" y="4321175"/>
            <a:ext cx="7632700" cy="495300"/>
          </a:xfrm>
          <a:prstGeom prst="rect">
            <a:avLst/>
          </a:prstGeom>
          <a:noFill/>
        </p:spPr>
        <p:txBody>
          <a:bodyPr lIns="108000" tIns="108000" rIns="108000" bIns="108000" anchor="ctr">
            <a:spAutoFit/>
          </a:bodyPr>
          <a:lstStyle/>
          <a:p>
            <a:pPr marL="285750" indent="-285750" eaLnBrk="1" fontAlgn="auto" hangingPunct="1">
              <a:spcBef>
                <a:spcPts val="0"/>
              </a:spcBef>
              <a:spcAft>
                <a:spcPts val="0"/>
              </a:spcAft>
              <a:buFont typeface="Arial" panose="020B0604020202020204" pitchFamily="34" charset="0"/>
              <a:buChar char="•"/>
              <a:defRPr/>
            </a:pPr>
            <a:r>
              <a:rPr lang="en-GB" dirty="0">
                <a:latin typeface="Twinkl" pitchFamily="50" charset="0"/>
              </a:rPr>
              <a:t>It starts with a </a:t>
            </a:r>
            <a:r>
              <a:rPr lang="en-GB" b="1" dirty="0">
                <a:solidFill>
                  <a:schemeClr val="accent4"/>
                </a:solidFill>
                <a:latin typeface="Twinkl" pitchFamily="50" charset="0"/>
              </a:rPr>
              <a:t>capital letter</a:t>
            </a:r>
            <a:r>
              <a:rPr lang="en-GB" dirty="0">
                <a:latin typeface="Twinkl" pitchFamily="50" charset="0"/>
              </a:rPr>
              <a:t>;</a:t>
            </a:r>
          </a:p>
        </p:txBody>
      </p:sp>
      <p:sp>
        <p:nvSpPr>
          <p:cNvPr id="13" name="Rectangle 12">
            <a:extLst>
              <a:ext uri="{FF2B5EF4-FFF2-40B4-BE49-F238E27FC236}">
                <a16:creationId xmlns:a16="http://schemas.microsoft.com/office/drawing/2014/main" xmlns="" id="{72DC4D54-31D0-4009-B48A-FABEE59F11F4}"/>
              </a:ext>
            </a:extLst>
          </p:cNvPr>
          <p:cNvSpPr>
            <a:spLocks/>
          </p:cNvSpPr>
          <p:nvPr/>
        </p:nvSpPr>
        <p:spPr>
          <a:xfrm>
            <a:off x="755650" y="4752975"/>
            <a:ext cx="7632700" cy="495300"/>
          </a:xfrm>
          <a:prstGeom prst="rect">
            <a:avLst/>
          </a:prstGeom>
          <a:noFill/>
        </p:spPr>
        <p:txBody>
          <a:bodyPr lIns="108000" tIns="108000" rIns="108000" bIns="108000" anchor="ctr">
            <a:spAutoFit/>
          </a:bodyPr>
          <a:lstStyle/>
          <a:p>
            <a:pPr marL="285750" indent="-285750" eaLnBrk="1" fontAlgn="auto" hangingPunct="1">
              <a:spcBef>
                <a:spcPts val="0"/>
              </a:spcBef>
              <a:spcAft>
                <a:spcPts val="0"/>
              </a:spcAft>
              <a:buFont typeface="Arial" panose="020B0604020202020204" pitchFamily="34" charset="0"/>
              <a:buChar char="•"/>
              <a:defRPr/>
            </a:pPr>
            <a:r>
              <a:rPr lang="en-GB" dirty="0">
                <a:latin typeface="Twinkl" pitchFamily="50" charset="0"/>
              </a:rPr>
              <a:t>It has </a:t>
            </a:r>
            <a:r>
              <a:rPr lang="en-GB" b="1" dirty="0">
                <a:solidFill>
                  <a:schemeClr val="accent5"/>
                </a:solidFill>
                <a:latin typeface="Twinkl" pitchFamily="50" charset="0"/>
              </a:rPr>
              <a:t>finger spaces</a:t>
            </a:r>
            <a:r>
              <a:rPr lang="en-GB" dirty="0">
                <a:latin typeface="Twinkl" pitchFamily="50" charset="0"/>
              </a:rPr>
              <a:t> between each word;</a:t>
            </a:r>
          </a:p>
        </p:txBody>
      </p:sp>
      <p:sp>
        <p:nvSpPr>
          <p:cNvPr id="14" name="Rectangle 13"/>
          <p:cNvSpPr>
            <a:spLocks noChangeArrowheads="1"/>
          </p:cNvSpPr>
          <p:nvPr/>
        </p:nvSpPr>
        <p:spPr bwMode="auto">
          <a:xfrm>
            <a:off x="755650" y="5183188"/>
            <a:ext cx="7632700" cy="495300"/>
          </a:xfrm>
          <a:prstGeom prst="rect">
            <a:avLst/>
          </a:prstGeom>
          <a:noFill/>
          <a:ln w="9525">
            <a:noFill/>
            <a:miter lim="800000"/>
            <a:headEnd/>
            <a:tailEnd/>
          </a:ln>
        </p:spPr>
        <p:txBody>
          <a:bodyPr lIns="108000" tIns="108000" rIns="108000" bIns="108000" anchor="ctr">
            <a:spAutoFit/>
          </a:bodyPr>
          <a:lstStyle/>
          <a:p>
            <a:pPr marL="285750" indent="-285750" eaLnBrk="1" hangingPunct="1">
              <a:buFont typeface="Arial" pitchFamily="34" charset="0"/>
              <a:buChar char="•"/>
            </a:pPr>
            <a:r>
              <a:rPr lang="en-GB" dirty="0"/>
              <a:t>It end with a </a:t>
            </a:r>
            <a:r>
              <a:rPr lang="en-GB" b="1" dirty="0">
                <a:solidFill>
                  <a:schemeClr val="accent2"/>
                </a:solidFill>
              </a:rPr>
              <a:t>full stop</a:t>
            </a:r>
            <a:r>
              <a:rPr lang="en-GB" dirty="0"/>
              <a:t>;</a:t>
            </a:r>
          </a:p>
        </p:txBody>
      </p:sp>
      <p:sp>
        <p:nvSpPr>
          <p:cNvPr id="15" name="Rectangle 14">
            <a:extLst>
              <a:ext uri="{FF2B5EF4-FFF2-40B4-BE49-F238E27FC236}">
                <a16:creationId xmlns:a16="http://schemas.microsoft.com/office/drawing/2014/main" xmlns="" id="{BEBB745A-E435-46A6-BD11-FFCD76F92BD1}"/>
              </a:ext>
            </a:extLst>
          </p:cNvPr>
          <p:cNvSpPr>
            <a:spLocks/>
          </p:cNvSpPr>
          <p:nvPr/>
        </p:nvSpPr>
        <p:spPr>
          <a:xfrm>
            <a:off x="755650" y="5613400"/>
            <a:ext cx="7632700" cy="495300"/>
          </a:xfrm>
          <a:prstGeom prst="rect">
            <a:avLst/>
          </a:prstGeom>
          <a:noFill/>
        </p:spPr>
        <p:txBody>
          <a:bodyPr lIns="108000" tIns="108000" rIns="108000" bIns="108000" anchor="ctr">
            <a:spAutoFit/>
          </a:bodyPr>
          <a:lstStyle/>
          <a:p>
            <a:pPr marL="285750" indent="-285750" eaLnBrk="1" fontAlgn="auto" hangingPunct="1">
              <a:spcBef>
                <a:spcPts val="0"/>
              </a:spcBef>
              <a:spcAft>
                <a:spcPts val="0"/>
              </a:spcAft>
              <a:buFont typeface="Arial" panose="020B0604020202020204" pitchFamily="34" charset="0"/>
              <a:buChar char="•"/>
              <a:defRPr/>
            </a:pPr>
            <a:r>
              <a:rPr lang="en-GB" dirty="0">
                <a:latin typeface="Twinkl" pitchFamily="50" charset="0"/>
              </a:rPr>
              <a:t>It </a:t>
            </a:r>
            <a:r>
              <a:rPr lang="en-GB" b="1" dirty="0">
                <a:solidFill>
                  <a:schemeClr val="accent6"/>
                </a:solidFill>
                <a:latin typeface="Twinkl" pitchFamily="50" charset="0"/>
              </a:rPr>
              <a:t>makes sense </a:t>
            </a:r>
            <a:r>
              <a:rPr lang="en-GB" dirty="0">
                <a:latin typeface="Twinkl" pitchFamily="50" charset="0"/>
              </a:rPr>
              <a:t>when you read it.</a:t>
            </a:r>
          </a:p>
        </p:txBody>
      </p:sp>
      <p:pic>
        <p:nvPicPr>
          <p:cNvPr id="4" name="Picture 3"/>
          <p:cNvPicPr>
            <a:picLocks noChangeAspect="1" noChangeArrowheads="1"/>
          </p:cNvPicPr>
          <p:nvPr/>
        </p:nvPicPr>
        <p:blipFill>
          <a:blip r:embed="rId3"/>
          <a:srcRect b="-15703"/>
          <a:stretch>
            <a:fillRect/>
          </a:stretch>
        </p:blipFill>
        <p:spPr bwMode="auto">
          <a:xfrm>
            <a:off x="3214688" y="2619375"/>
            <a:ext cx="461962" cy="1009650"/>
          </a:xfrm>
          <a:prstGeom prst="rect">
            <a:avLst/>
          </a:prstGeom>
          <a:noFill/>
          <a:ln w="9525">
            <a:noFill/>
            <a:miter lim="800000"/>
            <a:headEnd/>
            <a:tailEnd/>
          </a:ln>
        </p:spPr>
      </p:pic>
      <p:sp>
        <p:nvSpPr>
          <p:cNvPr id="16" name="TextBox 15"/>
          <p:cNvSpPr txBox="1"/>
          <p:nvPr/>
        </p:nvSpPr>
        <p:spPr>
          <a:xfrm>
            <a:off x="590843" y="0"/>
            <a:ext cx="493776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smtClean="0"/>
              <a:t>Let’s  check your sentence</a:t>
            </a:r>
            <a:endParaRPr lang="en-GB" sz="32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p:bldP spid="9" grpId="0" animBg="1"/>
      <p:bldP spid="6" grpId="0"/>
      <p:bldP spid="7" grpId="0"/>
      <p:bldP spid="10"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noChangeArrowheads="1"/>
          </p:cNvSpPr>
          <p:nvPr>
            <p:ph type="title"/>
          </p:nvPr>
        </p:nvSpPr>
        <p:spPr>
          <a:xfrm>
            <a:off x="457200" y="479425"/>
            <a:ext cx="8220075" cy="993775"/>
          </a:xfrm>
        </p:spPr>
        <p:txBody>
          <a:bodyPr/>
          <a:lstStyle/>
          <a:p>
            <a:r>
              <a:rPr lang="en-GB" sz="3600" smtClean="0">
                <a:latin typeface="Twinkl SemiBold" charset="0"/>
              </a:rPr>
              <a:t>Can We Write a Sentence?</a:t>
            </a:r>
          </a:p>
        </p:txBody>
      </p:sp>
      <p:sp>
        <p:nvSpPr>
          <p:cNvPr id="10" name="Rectangle 9"/>
          <p:cNvSpPr>
            <a:spLocks noChangeArrowheads="1"/>
          </p:cNvSpPr>
          <p:nvPr/>
        </p:nvSpPr>
        <p:spPr bwMode="auto">
          <a:xfrm>
            <a:off x="375823" y="1305169"/>
            <a:ext cx="4758885" cy="329587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lIns="108000" tIns="108000" rIns="108000" bIns="108000" anchor="ctr">
            <a:spAutoFit/>
          </a:bodyPr>
          <a:lstStyle/>
          <a:p>
            <a:pPr eaLnBrk="1" hangingPunct="1"/>
            <a:r>
              <a:rPr lang="en-GB" sz="4000" dirty="0">
                <a:solidFill>
                  <a:schemeClr val="bg1"/>
                </a:solidFill>
              </a:rPr>
              <a:t>Can you say what the boy is doing in a </a:t>
            </a:r>
            <a:r>
              <a:rPr lang="en-GB" sz="4000" b="1" dirty="0">
                <a:solidFill>
                  <a:schemeClr val="bg1"/>
                </a:solidFill>
              </a:rPr>
              <a:t>full sentence</a:t>
            </a:r>
            <a:r>
              <a:rPr lang="en-GB" sz="4000" dirty="0" smtClean="0">
                <a:solidFill>
                  <a:schemeClr val="bg1"/>
                </a:solidFill>
              </a:rPr>
              <a:t>?</a:t>
            </a:r>
          </a:p>
          <a:p>
            <a:pPr eaLnBrk="1" hangingPunct="1"/>
            <a:r>
              <a:rPr lang="en-GB" sz="4000" dirty="0" smtClean="0">
                <a:solidFill>
                  <a:schemeClr val="bg1"/>
                </a:solidFill>
              </a:rPr>
              <a:t>Now write down the sentence.</a:t>
            </a:r>
            <a:endParaRPr lang="en-GB" sz="4000" dirty="0">
              <a:solidFill>
                <a:schemeClr val="bg1"/>
              </a:solidFill>
            </a:endParaRPr>
          </a:p>
        </p:txBody>
      </p:sp>
      <p:sp>
        <p:nvSpPr>
          <p:cNvPr id="12" name="Rectangle 11"/>
          <p:cNvSpPr>
            <a:spLocks noChangeArrowheads="1"/>
          </p:cNvSpPr>
          <p:nvPr/>
        </p:nvSpPr>
        <p:spPr bwMode="auto">
          <a:xfrm>
            <a:off x="403957" y="4797719"/>
            <a:ext cx="4913630" cy="139997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08000" tIns="108000" rIns="108000" bIns="108000" anchor="ctr">
            <a:spAutoFit/>
          </a:bodyPr>
          <a:lstStyle/>
          <a:p>
            <a:pPr eaLnBrk="1" hangingPunct="1">
              <a:lnSpc>
                <a:spcPct val="120000"/>
              </a:lnSpc>
              <a:spcBef>
                <a:spcPts val="600"/>
              </a:spcBef>
            </a:pPr>
            <a:r>
              <a:rPr lang="en-GB" sz="3200" dirty="0" smtClean="0"/>
              <a:t>Remember </a:t>
            </a:r>
            <a:r>
              <a:rPr lang="en-GB" sz="3200" dirty="0"/>
              <a:t>what a sentence needs to have.</a:t>
            </a:r>
          </a:p>
        </p:txBody>
      </p:sp>
      <p:pic>
        <p:nvPicPr>
          <p:cNvPr id="8" name="Picture 7"/>
          <p:cNvPicPr>
            <a:picLocks noChangeAspect="1" noChangeArrowheads="1"/>
          </p:cNvPicPr>
          <p:nvPr/>
        </p:nvPicPr>
        <p:blipFill>
          <a:blip r:embed="rId2"/>
          <a:srcRect/>
          <a:stretch>
            <a:fillRect/>
          </a:stretch>
        </p:blipFill>
        <p:spPr bwMode="auto">
          <a:xfrm>
            <a:off x="5401995" y="1339411"/>
            <a:ext cx="3193366" cy="4231395"/>
          </a:xfrm>
          <a:prstGeom prst="rect">
            <a:avLst/>
          </a:prstGeom>
          <a:noFill/>
          <a:ln w="9525">
            <a:noFill/>
            <a:miter lim="800000"/>
            <a:headEnd/>
            <a:tailEnd/>
          </a:ln>
        </p:spPr>
      </p:pic>
      <p:pic>
        <p:nvPicPr>
          <p:cNvPr id="17" name="Picture 16"/>
          <p:cNvPicPr>
            <a:picLocks noChangeAspect="1" noChangeArrowheads="1"/>
          </p:cNvPicPr>
          <p:nvPr/>
        </p:nvPicPr>
        <p:blipFill>
          <a:blip r:embed="rId3"/>
          <a:srcRect b="-15703"/>
          <a:stretch>
            <a:fillRect/>
          </a:stretch>
        </p:blipFill>
        <p:spPr bwMode="auto">
          <a:xfrm>
            <a:off x="3487738" y="5656263"/>
            <a:ext cx="365125" cy="79692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457200" y="479425"/>
            <a:ext cx="8220075" cy="993775"/>
          </a:xfrm>
        </p:spPr>
        <p:txBody>
          <a:bodyPr/>
          <a:lstStyle/>
          <a:p>
            <a:r>
              <a:rPr lang="en-GB" smtClean="0">
                <a:latin typeface="Twinkl SemiBold" charset="0"/>
              </a:rPr>
              <a:t>Now You Try!</a:t>
            </a:r>
          </a:p>
        </p:txBody>
      </p:sp>
      <p:sp>
        <p:nvSpPr>
          <p:cNvPr id="5" name="Rectangle 4"/>
          <p:cNvSpPr>
            <a:spLocks noChangeArrowheads="1"/>
          </p:cNvSpPr>
          <p:nvPr/>
        </p:nvSpPr>
        <p:spPr bwMode="auto">
          <a:xfrm>
            <a:off x="763588" y="1414463"/>
            <a:ext cx="3597397" cy="2064769"/>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lIns="108000" tIns="108000" rIns="108000" bIns="108000" anchor="ctr">
            <a:spAutoFit/>
          </a:bodyPr>
          <a:lstStyle/>
          <a:p>
            <a:pPr eaLnBrk="1" hangingPunct="1"/>
            <a:r>
              <a:rPr lang="en-GB" sz="4000" dirty="0">
                <a:solidFill>
                  <a:schemeClr val="bg1"/>
                </a:solidFill>
              </a:rPr>
              <a:t>Can you finish off these sentences?</a:t>
            </a:r>
          </a:p>
        </p:txBody>
      </p:sp>
      <p:sp>
        <p:nvSpPr>
          <p:cNvPr id="9" name="Rectangle 8">
            <a:extLst>
              <a:ext uri="{FF2B5EF4-FFF2-40B4-BE49-F238E27FC236}">
                <a16:creationId xmlns:a16="http://schemas.microsoft.com/office/drawing/2014/main" xmlns="" id="{3546B5CF-78B3-4D1E-949E-A5031B397D70}"/>
              </a:ext>
            </a:extLst>
          </p:cNvPr>
          <p:cNvSpPr>
            <a:spLocks/>
          </p:cNvSpPr>
          <p:nvPr/>
        </p:nvSpPr>
        <p:spPr>
          <a:xfrm>
            <a:off x="1873250" y="5280025"/>
            <a:ext cx="5507038" cy="495300"/>
          </a:xfrm>
          <a:prstGeom prst="rect">
            <a:avLst/>
          </a:prstGeom>
          <a:noFill/>
        </p:spPr>
        <p:txBody>
          <a:bodyPr lIns="108000" tIns="108000" rIns="108000" bIns="108000" anchor="ctr">
            <a:spAutoFit/>
          </a:bodyPr>
          <a:lstStyle/>
          <a:p>
            <a:pPr eaLnBrk="1" fontAlgn="auto" hangingPunct="1">
              <a:spcBef>
                <a:spcPts val="0"/>
              </a:spcBef>
              <a:spcAft>
                <a:spcPts val="0"/>
              </a:spcAft>
              <a:defRPr/>
            </a:pPr>
            <a:r>
              <a:rPr lang="en-GB" b="1" dirty="0">
                <a:solidFill>
                  <a:schemeClr val="accent4"/>
                </a:solidFill>
                <a:latin typeface="Twinkl" pitchFamily="50" charset="0"/>
              </a:rPr>
              <a:t>T</a:t>
            </a:r>
            <a:r>
              <a:rPr lang="en-GB" dirty="0">
                <a:latin typeface="Twinkl" pitchFamily="50" charset="0"/>
              </a:rPr>
              <a:t>he boy </a:t>
            </a:r>
            <a:r>
              <a:rPr lang="en-GB" dirty="0">
                <a:latin typeface="Arial" panose="020B0604020202020204" pitchFamily="34" charset="0"/>
                <a:cs typeface="Arial" panose="020B0604020202020204" pitchFamily="34" charset="0"/>
              </a:rPr>
              <a:t>________________________________</a:t>
            </a:r>
            <a:r>
              <a:rPr lang="en-GB" b="1" dirty="0">
                <a:solidFill>
                  <a:schemeClr val="accent2"/>
                </a:solidFill>
                <a:latin typeface="Twinkl" pitchFamily="50" charset="0"/>
              </a:rPr>
              <a:t>.</a:t>
            </a:r>
          </a:p>
        </p:txBody>
      </p:sp>
      <p:pic>
        <p:nvPicPr>
          <p:cNvPr id="17" name="Picture 16"/>
          <p:cNvPicPr>
            <a:picLocks noChangeAspect="1" noChangeArrowheads="1"/>
          </p:cNvPicPr>
          <p:nvPr/>
        </p:nvPicPr>
        <p:blipFill>
          <a:blip r:embed="rId2"/>
          <a:srcRect/>
          <a:stretch>
            <a:fillRect/>
          </a:stretch>
        </p:blipFill>
        <p:spPr bwMode="auto">
          <a:xfrm>
            <a:off x="5320446" y="1491176"/>
            <a:ext cx="2543394" cy="3516020"/>
          </a:xfrm>
          <a:prstGeom prst="rect">
            <a:avLst/>
          </a:prstGeom>
          <a:noFill/>
          <a:ln w="9525">
            <a:noFill/>
            <a:miter lim="800000"/>
            <a:headEnd/>
            <a:tailEnd/>
          </a:ln>
        </p:spPr>
      </p:pic>
      <p:pic>
        <p:nvPicPr>
          <p:cNvPr id="15" name="Picture 14"/>
          <p:cNvPicPr>
            <a:picLocks noChangeAspect="1" noChangeArrowheads="1"/>
          </p:cNvPicPr>
          <p:nvPr/>
        </p:nvPicPr>
        <p:blipFill>
          <a:blip r:embed="rId3"/>
          <a:srcRect/>
          <a:stretch>
            <a:fillRect/>
          </a:stretch>
        </p:blipFill>
        <p:spPr bwMode="auto">
          <a:xfrm>
            <a:off x="4516634" y="1280160"/>
            <a:ext cx="1978173" cy="388178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457200" y="479425"/>
            <a:ext cx="8220075" cy="993775"/>
          </a:xfrm>
        </p:spPr>
        <p:txBody>
          <a:bodyPr/>
          <a:lstStyle/>
          <a:p>
            <a:r>
              <a:rPr lang="en-GB" smtClean="0">
                <a:latin typeface="Twinkl SemiBold" charset="0"/>
              </a:rPr>
              <a:t>Now You Try!</a:t>
            </a:r>
          </a:p>
        </p:txBody>
      </p:sp>
      <p:sp>
        <p:nvSpPr>
          <p:cNvPr id="5" name="Rectangle 4"/>
          <p:cNvSpPr>
            <a:spLocks noChangeArrowheads="1"/>
          </p:cNvSpPr>
          <p:nvPr/>
        </p:nvSpPr>
        <p:spPr bwMode="auto">
          <a:xfrm>
            <a:off x="5110506" y="1315989"/>
            <a:ext cx="3611464" cy="224943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lIns="108000" tIns="108000" rIns="108000" bIns="108000" anchor="ctr">
            <a:spAutoFit/>
          </a:bodyPr>
          <a:lstStyle/>
          <a:p>
            <a:pPr eaLnBrk="1" hangingPunct="1"/>
            <a:r>
              <a:rPr lang="en-GB" sz="4400" dirty="0">
                <a:solidFill>
                  <a:schemeClr val="bg1"/>
                </a:solidFill>
              </a:rPr>
              <a:t>Can you finish off these sentences</a:t>
            </a:r>
            <a:r>
              <a:rPr lang="en-GB" dirty="0">
                <a:solidFill>
                  <a:schemeClr val="bg1"/>
                </a:solidFill>
              </a:rPr>
              <a:t>?</a:t>
            </a:r>
          </a:p>
        </p:txBody>
      </p:sp>
      <p:sp>
        <p:nvSpPr>
          <p:cNvPr id="9" name="Rectangle 8">
            <a:extLst>
              <a:ext uri="{FF2B5EF4-FFF2-40B4-BE49-F238E27FC236}">
                <a16:creationId xmlns:a16="http://schemas.microsoft.com/office/drawing/2014/main" xmlns="" id="{3546B5CF-78B3-4D1E-949E-A5031B397D70}"/>
              </a:ext>
            </a:extLst>
          </p:cNvPr>
          <p:cNvSpPr>
            <a:spLocks/>
          </p:cNvSpPr>
          <p:nvPr/>
        </p:nvSpPr>
        <p:spPr>
          <a:xfrm>
            <a:off x="1873250" y="5280025"/>
            <a:ext cx="5507038" cy="495300"/>
          </a:xfrm>
          <a:prstGeom prst="rect">
            <a:avLst/>
          </a:prstGeom>
          <a:noFill/>
        </p:spPr>
        <p:txBody>
          <a:bodyPr lIns="108000" tIns="108000" rIns="108000" bIns="108000" anchor="ctr">
            <a:spAutoFit/>
          </a:bodyPr>
          <a:lstStyle/>
          <a:p>
            <a:pPr eaLnBrk="1" fontAlgn="auto" hangingPunct="1">
              <a:spcBef>
                <a:spcPts val="0"/>
              </a:spcBef>
              <a:spcAft>
                <a:spcPts val="0"/>
              </a:spcAft>
              <a:defRPr/>
            </a:pPr>
            <a:r>
              <a:rPr lang="en-GB" b="1" dirty="0">
                <a:solidFill>
                  <a:schemeClr val="accent4"/>
                </a:solidFill>
                <a:latin typeface="Twinkl" pitchFamily="50" charset="0"/>
              </a:rPr>
              <a:t>B</a:t>
            </a:r>
            <a:r>
              <a:rPr lang="en-GB" dirty="0">
                <a:latin typeface="Twinkl" pitchFamily="50" charset="0"/>
              </a:rPr>
              <a:t>en </a:t>
            </a:r>
            <a:r>
              <a:rPr lang="en-GB" dirty="0">
                <a:latin typeface="Arial" panose="020B0604020202020204" pitchFamily="34" charset="0"/>
                <a:cs typeface="Arial" panose="020B0604020202020204" pitchFamily="34" charset="0"/>
              </a:rPr>
              <a:t>_____________________________________</a:t>
            </a:r>
            <a:r>
              <a:rPr lang="en-GB" b="1" dirty="0">
                <a:solidFill>
                  <a:schemeClr val="accent2"/>
                </a:solidFill>
                <a:latin typeface="Twinkl" pitchFamily="50" charset="0"/>
              </a:rPr>
              <a:t>.</a:t>
            </a:r>
          </a:p>
        </p:txBody>
      </p:sp>
      <p:pic>
        <p:nvPicPr>
          <p:cNvPr id="10" name="Picture 9"/>
          <p:cNvPicPr>
            <a:picLocks noChangeAspect="1" noChangeArrowheads="1"/>
          </p:cNvPicPr>
          <p:nvPr/>
        </p:nvPicPr>
        <p:blipFill>
          <a:blip r:embed="rId2"/>
          <a:srcRect/>
          <a:stretch>
            <a:fillRect/>
          </a:stretch>
        </p:blipFill>
        <p:spPr bwMode="auto">
          <a:xfrm>
            <a:off x="641448" y="2298309"/>
            <a:ext cx="4706938" cy="2846388"/>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812" y="0"/>
            <a:ext cx="880637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3200" dirty="0" smtClean="0">
                <a:latin typeface="Comic Sans MS" pitchFamily="66" charset="0"/>
              </a:rPr>
              <a:t>Activity</a:t>
            </a:r>
            <a:r>
              <a:rPr lang="en-GB" sz="2400" dirty="0" smtClean="0">
                <a:latin typeface="Comic Sans MS" pitchFamily="66" charset="0"/>
              </a:rPr>
              <a:t>: What can you see? Complete the sentence.</a:t>
            </a:r>
            <a:endParaRPr lang="en-GB" sz="3200" dirty="0">
              <a:latin typeface="Comic Sans MS" pitchFamily="66" charset="0"/>
            </a:endParaRPr>
          </a:p>
        </p:txBody>
      </p:sp>
      <p:pic>
        <p:nvPicPr>
          <p:cNvPr id="3" name="Picture 2"/>
          <p:cNvPicPr>
            <a:picLocks noChangeAspect="1" noChangeArrowheads="1"/>
          </p:cNvPicPr>
          <p:nvPr/>
        </p:nvPicPr>
        <p:blipFill>
          <a:blip r:embed="rId2"/>
          <a:srcRect/>
          <a:stretch>
            <a:fillRect/>
          </a:stretch>
        </p:blipFill>
        <p:spPr bwMode="auto">
          <a:xfrm>
            <a:off x="2504050" y="4629834"/>
            <a:ext cx="2124222" cy="2228166"/>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pic>
        <p:nvPicPr>
          <p:cNvPr id="4" name="Picture 3"/>
          <p:cNvPicPr>
            <a:picLocks noChangeAspect="1" noChangeArrowheads="1"/>
          </p:cNvPicPr>
          <p:nvPr/>
        </p:nvPicPr>
        <p:blipFill>
          <a:blip r:embed="rId3"/>
          <a:srcRect/>
          <a:stretch>
            <a:fillRect/>
          </a:stretch>
        </p:blipFill>
        <p:spPr bwMode="auto">
          <a:xfrm>
            <a:off x="6953152" y="4487593"/>
            <a:ext cx="2190848" cy="2201594"/>
          </a:xfrm>
          <a:prstGeom prst="rect">
            <a:avLst/>
          </a:prstGeom>
          <a:ln>
            <a:headEnd/>
            <a:tailEnd/>
          </a:ln>
        </p:spPr>
        <p:style>
          <a:lnRef idx="3">
            <a:schemeClr val="lt1"/>
          </a:lnRef>
          <a:fillRef idx="1">
            <a:schemeClr val="accent2"/>
          </a:fillRef>
          <a:effectRef idx="1">
            <a:schemeClr val="accent2"/>
          </a:effectRef>
          <a:fontRef idx="minor">
            <a:schemeClr val="lt1"/>
          </a:fontRef>
        </p:style>
      </p:pic>
      <p:pic>
        <p:nvPicPr>
          <p:cNvPr id="5" name="Picture 4"/>
          <p:cNvPicPr>
            <a:picLocks noChangeAspect="1" noChangeArrowheads="1"/>
          </p:cNvPicPr>
          <p:nvPr/>
        </p:nvPicPr>
        <p:blipFill>
          <a:blip r:embed="rId4"/>
          <a:srcRect/>
          <a:stretch>
            <a:fillRect/>
          </a:stretch>
        </p:blipFill>
        <p:spPr bwMode="auto">
          <a:xfrm>
            <a:off x="207427" y="4642337"/>
            <a:ext cx="2057472" cy="2025749"/>
          </a:xfrm>
          <a:prstGeom prst="rect">
            <a:avLst/>
          </a:prstGeom>
          <a:ln>
            <a:headEnd/>
            <a:tailEnd/>
          </a:ln>
        </p:spPr>
        <p:style>
          <a:lnRef idx="1">
            <a:schemeClr val="accent4"/>
          </a:lnRef>
          <a:fillRef idx="2">
            <a:schemeClr val="accent4"/>
          </a:fillRef>
          <a:effectRef idx="1">
            <a:schemeClr val="accent4"/>
          </a:effectRef>
          <a:fontRef idx="minor">
            <a:schemeClr val="dk1"/>
          </a:fontRef>
        </p:style>
      </p:pic>
      <p:sp>
        <p:nvSpPr>
          <p:cNvPr id="6" name="Rectangle 5"/>
          <p:cNvSpPr/>
          <p:nvPr/>
        </p:nvSpPr>
        <p:spPr>
          <a:xfrm>
            <a:off x="0" y="3471595"/>
            <a:ext cx="8736037" cy="9541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800" dirty="0" smtClean="0">
                <a:latin typeface="Comic Sans MS" pitchFamily="66" charset="0"/>
              </a:rPr>
              <a:t>What can you see? Write a full sentence to match the picture</a:t>
            </a:r>
            <a:r>
              <a:rPr lang="en-GB" dirty="0" smtClean="0">
                <a:latin typeface="Comic Sans MS" pitchFamily="66" charset="0"/>
              </a:rPr>
              <a:t>.</a:t>
            </a:r>
            <a:endParaRPr lang="en-GB" dirty="0"/>
          </a:p>
        </p:txBody>
      </p:sp>
      <p:pic>
        <p:nvPicPr>
          <p:cNvPr id="5122" name="Picture 2"/>
          <p:cNvPicPr>
            <a:picLocks noChangeAspect="1" noChangeArrowheads="1"/>
          </p:cNvPicPr>
          <p:nvPr/>
        </p:nvPicPr>
        <p:blipFill>
          <a:blip r:embed="rId5"/>
          <a:srcRect/>
          <a:stretch>
            <a:fillRect/>
          </a:stretch>
        </p:blipFill>
        <p:spPr bwMode="auto">
          <a:xfrm>
            <a:off x="0" y="829993"/>
            <a:ext cx="1739118" cy="2011679"/>
          </a:xfrm>
          <a:prstGeom prst="rect">
            <a:avLst/>
          </a:prstGeom>
          <a:noFill/>
          <a:ln w="9525">
            <a:noFill/>
            <a:miter lim="800000"/>
            <a:headEnd/>
            <a:tailEnd/>
          </a:ln>
          <a:effectLst/>
        </p:spPr>
      </p:pic>
      <p:sp>
        <p:nvSpPr>
          <p:cNvPr id="8" name="TextBox 7"/>
          <p:cNvSpPr txBox="1"/>
          <p:nvPr/>
        </p:nvSpPr>
        <p:spPr>
          <a:xfrm>
            <a:off x="0" y="2940148"/>
            <a:ext cx="1983545"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smtClean="0">
                <a:latin typeface="Comic Sans MS" pitchFamily="66" charset="0"/>
              </a:rPr>
              <a:t>The boxes </a:t>
            </a:r>
            <a:r>
              <a:rPr lang="en-GB" sz="2400" dirty="0" smtClean="0"/>
              <a:t>...</a:t>
            </a:r>
            <a:endParaRPr lang="en-GB" sz="2400" dirty="0"/>
          </a:p>
        </p:txBody>
      </p:sp>
      <p:pic>
        <p:nvPicPr>
          <p:cNvPr id="9" name="Picture 8"/>
          <p:cNvPicPr>
            <a:picLocks noChangeAspect="1" noChangeArrowheads="1"/>
          </p:cNvPicPr>
          <p:nvPr/>
        </p:nvPicPr>
        <p:blipFill>
          <a:blip r:embed="rId6"/>
          <a:srcRect/>
          <a:stretch>
            <a:fillRect/>
          </a:stretch>
        </p:blipFill>
        <p:spPr bwMode="auto">
          <a:xfrm>
            <a:off x="2757268" y="640678"/>
            <a:ext cx="1083212" cy="2074387"/>
          </a:xfrm>
          <a:prstGeom prst="rect">
            <a:avLst/>
          </a:prstGeom>
          <a:noFill/>
          <a:ln w="9525">
            <a:noFill/>
            <a:miter lim="800000"/>
            <a:headEnd/>
            <a:tailEnd/>
          </a:ln>
        </p:spPr>
      </p:pic>
      <p:sp>
        <p:nvSpPr>
          <p:cNvPr id="10" name="TextBox 9"/>
          <p:cNvSpPr txBox="1"/>
          <p:nvPr/>
        </p:nvSpPr>
        <p:spPr>
          <a:xfrm>
            <a:off x="2321169" y="2799471"/>
            <a:ext cx="1631853" cy="5232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GB" sz="2800" dirty="0" smtClean="0">
                <a:latin typeface="Comic Sans MS" pitchFamily="66" charset="0"/>
              </a:rPr>
              <a:t>Jane .....</a:t>
            </a:r>
            <a:endParaRPr lang="en-GB" sz="2800" dirty="0">
              <a:latin typeface="Comic Sans MS" pitchFamily="66" charset="0"/>
            </a:endParaRPr>
          </a:p>
        </p:txBody>
      </p:sp>
      <p:pic>
        <p:nvPicPr>
          <p:cNvPr id="11" name="Picture 10"/>
          <p:cNvPicPr>
            <a:picLocks noChangeAspect="1" noChangeArrowheads="1"/>
          </p:cNvPicPr>
          <p:nvPr/>
        </p:nvPicPr>
        <p:blipFill>
          <a:blip r:embed="rId7" cstate="print"/>
          <a:srcRect/>
          <a:stretch>
            <a:fillRect/>
          </a:stretch>
        </p:blipFill>
        <p:spPr bwMode="auto">
          <a:xfrm>
            <a:off x="6991643" y="758264"/>
            <a:ext cx="2152357" cy="1717649"/>
          </a:xfrm>
          <a:prstGeom prst="rect">
            <a:avLst/>
          </a:prstGeom>
          <a:noFill/>
          <a:ln w="9525">
            <a:noFill/>
            <a:miter lim="800000"/>
            <a:headEnd/>
            <a:tailEnd/>
          </a:ln>
        </p:spPr>
      </p:pic>
      <p:sp>
        <p:nvSpPr>
          <p:cNvPr id="12" name="TextBox 11"/>
          <p:cNvSpPr txBox="1"/>
          <p:nvPr/>
        </p:nvSpPr>
        <p:spPr>
          <a:xfrm>
            <a:off x="7413674" y="2926080"/>
            <a:ext cx="1730326"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sz="2400" dirty="0" smtClean="0"/>
              <a:t>The teddy....</a:t>
            </a:r>
            <a:endParaRPr lang="en-GB" sz="2400" dirty="0"/>
          </a:p>
        </p:txBody>
      </p:sp>
      <p:pic>
        <p:nvPicPr>
          <p:cNvPr id="5123" name="Picture 3"/>
          <p:cNvPicPr>
            <a:picLocks noChangeAspect="1" noChangeArrowheads="1"/>
          </p:cNvPicPr>
          <p:nvPr/>
        </p:nvPicPr>
        <p:blipFill>
          <a:blip r:embed="rId8"/>
          <a:srcRect/>
          <a:stretch>
            <a:fillRect/>
          </a:stretch>
        </p:blipFill>
        <p:spPr bwMode="auto">
          <a:xfrm>
            <a:off x="4813570" y="4501662"/>
            <a:ext cx="1967059" cy="2356338"/>
          </a:xfrm>
          <a:prstGeom prst="rect">
            <a:avLst/>
          </a:prstGeom>
          <a:noFill/>
          <a:ln w="9525">
            <a:noFill/>
            <a:miter lim="800000"/>
            <a:headEnd/>
            <a:tailEnd/>
          </a:ln>
          <a:effectLst/>
        </p:spPr>
      </p:pic>
      <p:pic>
        <p:nvPicPr>
          <p:cNvPr id="5124" name="Picture 4"/>
          <p:cNvPicPr>
            <a:picLocks noChangeAspect="1" noChangeArrowheads="1"/>
          </p:cNvPicPr>
          <p:nvPr/>
        </p:nvPicPr>
        <p:blipFill>
          <a:blip r:embed="rId9"/>
          <a:srcRect/>
          <a:stretch>
            <a:fillRect/>
          </a:stretch>
        </p:blipFill>
        <p:spPr bwMode="auto">
          <a:xfrm>
            <a:off x="4724913" y="745586"/>
            <a:ext cx="1732158" cy="1997613"/>
          </a:xfrm>
          <a:prstGeom prst="rect">
            <a:avLst/>
          </a:prstGeom>
          <a:noFill/>
          <a:ln w="9525">
            <a:noFill/>
            <a:miter lim="800000"/>
            <a:headEnd/>
            <a:tailEnd/>
          </a:ln>
          <a:effectLst/>
        </p:spPr>
      </p:pic>
      <p:sp>
        <p:nvSpPr>
          <p:cNvPr id="15" name="TextBox 14"/>
          <p:cNvSpPr txBox="1"/>
          <p:nvPr/>
        </p:nvSpPr>
        <p:spPr>
          <a:xfrm>
            <a:off x="4600134" y="2883877"/>
            <a:ext cx="2419643" cy="52322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GB" sz="2800" dirty="0" smtClean="0">
                <a:latin typeface="Comic Sans MS" pitchFamily="66" charset="0"/>
              </a:rPr>
              <a:t>The clumsy...</a:t>
            </a:r>
            <a:endParaRPr lang="en-GB" sz="28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150" y="0"/>
            <a:ext cx="8904850"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800" dirty="0" smtClean="0"/>
              <a:t>Extension: Use the word bank to help you write some sentences </a:t>
            </a:r>
            <a:r>
              <a:rPr lang="en-GB" sz="2400" dirty="0" smtClean="0"/>
              <a:t>.</a:t>
            </a:r>
            <a:endParaRPr lang="en-GB" sz="2400" dirty="0"/>
          </a:p>
        </p:txBody>
      </p:sp>
      <p:pic>
        <p:nvPicPr>
          <p:cNvPr id="6146" name="Picture 2"/>
          <p:cNvPicPr>
            <a:picLocks noChangeAspect="1" noChangeArrowheads="1"/>
          </p:cNvPicPr>
          <p:nvPr/>
        </p:nvPicPr>
        <p:blipFill>
          <a:blip r:embed="rId2"/>
          <a:srcRect/>
          <a:stretch>
            <a:fillRect/>
          </a:stretch>
        </p:blipFill>
        <p:spPr bwMode="auto">
          <a:xfrm>
            <a:off x="374919" y="942535"/>
            <a:ext cx="7221635" cy="591546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812" y="0"/>
            <a:ext cx="8806376"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3600" dirty="0" smtClean="0">
                <a:latin typeface="Comic Sans MS" pitchFamily="66" charset="0"/>
              </a:rPr>
              <a:t>Miss Beaton </a:t>
            </a:r>
            <a:r>
              <a:rPr lang="en-GB" sz="2800" dirty="0" smtClean="0">
                <a:latin typeface="Comic Sans MS" pitchFamily="66" charset="0"/>
              </a:rPr>
              <a:t>Group: What can you see? Complete the sentence.</a:t>
            </a:r>
            <a:endParaRPr lang="en-GB" sz="3600" dirty="0">
              <a:latin typeface="Comic Sans MS" pitchFamily="66" charset="0"/>
            </a:endParaRPr>
          </a:p>
        </p:txBody>
      </p:sp>
      <p:pic>
        <p:nvPicPr>
          <p:cNvPr id="3" name="Picture 2"/>
          <p:cNvPicPr>
            <a:picLocks noChangeAspect="1" noChangeArrowheads="1"/>
          </p:cNvPicPr>
          <p:nvPr/>
        </p:nvPicPr>
        <p:blipFill>
          <a:blip r:embed="rId2"/>
          <a:srcRect/>
          <a:stretch>
            <a:fillRect/>
          </a:stretch>
        </p:blipFill>
        <p:spPr bwMode="auto">
          <a:xfrm>
            <a:off x="3607217" y="4686104"/>
            <a:ext cx="2512230" cy="196900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pic>
        <p:nvPicPr>
          <p:cNvPr id="4" name="Picture 3"/>
          <p:cNvPicPr>
            <a:picLocks noChangeAspect="1" noChangeArrowheads="1"/>
          </p:cNvPicPr>
          <p:nvPr/>
        </p:nvPicPr>
        <p:blipFill>
          <a:blip r:embed="rId3"/>
          <a:srcRect/>
          <a:stretch>
            <a:fillRect/>
          </a:stretch>
        </p:blipFill>
        <p:spPr bwMode="auto">
          <a:xfrm>
            <a:off x="6583680" y="4430713"/>
            <a:ext cx="2387796" cy="2427287"/>
          </a:xfrm>
          <a:prstGeom prst="rect">
            <a:avLst/>
          </a:prstGeom>
          <a:ln>
            <a:headEnd/>
            <a:tailEnd/>
          </a:ln>
        </p:spPr>
        <p:style>
          <a:lnRef idx="3">
            <a:schemeClr val="lt1"/>
          </a:lnRef>
          <a:fillRef idx="1">
            <a:schemeClr val="accent2"/>
          </a:fillRef>
          <a:effectRef idx="1">
            <a:schemeClr val="accent2"/>
          </a:effectRef>
          <a:fontRef idx="minor">
            <a:schemeClr val="lt1"/>
          </a:fontRef>
        </p:style>
      </p:pic>
      <p:pic>
        <p:nvPicPr>
          <p:cNvPr id="5" name="Picture 4"/>
          <p:cNvPicPr>
            <a:picLocks noChangeAspect="1" noChangeArrowheads="1"/>
          </p:cNvPicPr>
          <p:nvPr/>
        </p:nvPicPr>
        <p:blipFill>
          <a:blip r:embed="rId4"/>
          <a:srcRect/>
          <a:stretch>
            <a:fillRect/>
          </a:stretch>
        </p:blipFill>
        <p:spPr bwMode="auto">
          <a:xfrm>
            <a:off x="207426" y="4642337"/>
            <a:ext cx="2662383" cy="1892471"/>
          </a:xfrm>
          <a:prstGeom prst="rect">
            <a:avLst/>
          </a:prstGeom>
          <a:ln>
            <a:headEnd/>
            <a:tailEnd/>
          </a:ln>
        </p:spPr>
        <p:style>
          <a:lnRef idx="1">
            <a:schemeClr val="accent4"/>
          </a:lnRef>
          <a:fillRef idx="2">
            <a:schemeClr val="accent4"/>
          </a:fillRef>
          <a:effectRef idx="1">
            <a:schemeClr val="accent4"/>
          </a:effectRef>
          <a:fontRef idx="minor">
            <a:schemeClr val="dk1"/>
          </a:fontRef>
        </p:style>
      </p:pic>
      <p:sp>
        <p:nvSpPr>
          <p:cNvPr id="6" name="Rectangle 5"/>
          <p:cNvSpPr/>
          <p:nvPr/>
        </p:nvSpPr>
        <p:spPr>
          <a:xfrm>
            <a:off x="0" y="3471595"/>
            <a:ext cx="8736037" cy="9541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800" dirty="0" smtClean="0">
                <a:latin typeface="Comic Sans MS" pitchFamily="66" charset="0"/>
              </a:rPr>
              <a:t>What can you see? Write a full sentence to match the picture</a:t>
            </a:r>
            <a:r>
              <a:rPr lang="en-GB" dirty="0" smtClean="0">
                <a:latin typeface="Comic Sans MS" pitchFamily="66" charset="0"/>
              </a:rPr>
              <a:t>.</a:t>
            </a:r>
            <a:endParaRPr lang="en-GB" dirty="0"/>
          </a:p>
        </p:txBody>
      </p:sp>
      <p:pic>
        <p:nvPicPr>
          <p:cNvPr id="5122" name="Picture 2"/>
          <p:cNvPicPr>
            <a:picLocks noChangeAspect="1" noChangeArrowheads="1"/>
          </p:cNvPicPr>
          <p:nvPr/>
        </p:nvPicPr>
        <p:blipFill>
          <a:blip r:embed="rId5"/>
          <a:srcRect/>
          <a:stretch>
            <a:fillRect/>
          </a:stretch>
        </p:blipFill>
        <p:spPr bwMode="auto">
          <a:xfrm>
            <a:off x="385103" y="1111348"/>
            <a:ext cx="1612509" cy="1772530"/>
          </a:xfrm>
          <a:prstGeom prst="rect">
            <a:avLst/>
          </a:prstGeom>
          <a:noFill/>
          <a:ln w="9525">
            <a:noFill/>
            <a:miter lim="800000"/>
            <a:headEnd/>
            <a:tailEnd/>
          </a:ln>
          <a:effectLst/>
        </p:spPr>
      </p:pic>
      <p:sp>
        <p:nvSpPr>
          <p:cNvPr id="8" name="TextBox 7"/>
          <p:cNvSpPr txBox="1"/>
          <p:nvPr/>
        </p:nvSpPr>
        <p:spPr>
          <a:xfrm>
            <a:off x="0" y="2912012"/>
            <a:ext cx="2841674"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800" dirty="0" smtClean="0"/>
              <a:t>The boxes ...........</a:t>
            </a:r>
            <a:endParaRPr lang="en-GB" sz="2800" dirty="0"/>
          </a:p>
        </p:txBody>
      </p:sp>
      <p:pic>
        <p:nvPicPr>
          <p:cNvPr id="9" name="Picture 8"/>
          <p:cNvPicPr>
            <a:picLocks noChangeAspect="1" noChangeArrowheads="1"/>
          </p:cNvPicPr>
          <p:nvPr/>
        </p:nvPicPr>
        <p:blipFill>
          <a:blip r:embed="rId6"/>
          <a:srcRect/>
          <a:stretch>
            <a:fillRect/>
          </a:stretch>
        </p:blipFill>
        <p:spPr bwMode="auto">
          <a:xfrm>
            <a:off x="3840480" y="1076776"/>
            <a:ext cx="1491176" cy="1821169"/>
          </a:xfrm>
          <a:prstGeom prst="rect">
            <a:avLst/>
          </a:prstGeom>
          <a:noFill/>
          <a:ln w="9525">
            <a:noFill/>
            <a:miter lim="800000"/>
            <a:headEnd/>
            <a:tailEnd/>
          </a:ln>
        </p:spPr>
      </p:pic>
      <p:sp>
        <p:nvSpPr>
          <p:cNvPr id="10" name="TextBox 9"/>
          <p:cNvSpPr txBox="1"/>
          <p:nvPr/>
        </p:nvSpPr>
        <p:spPr>
          <a:xfrm>
            <a:off x="3502855" y="2869810"/>
            <a:ext cx="1969477"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GB" sz="3200" dirty="0" smtClean="0"/>
              <a:t>Jane .....</a:t>
            </a:r>
            <a:endParaRPr lang="en-GB" sz="3200" dirty="0"/>
          </a:p>
        </p:txBody>
      </p:sp>
      <p:pic>
        <p:nvPicPr>
          <p:cNvPr id="11" name="Picture 10"/>
          <p:cNvPicPr>
            <a:picLocks noChangeAspect="1" noChangeArrowheads="1"/>
          </p:cNvPicPr>
          <p:nvPr/>
        </p:nvPicPr>
        <p:blipFill>
          <a:blip r:embed="rId7" cstate="print"/>
          <a:srcRect/>
          <a:stretch>
            <a:fillRect/>
          </a:stretch>
        </p:blipFill>
        <p:spPr bwMode="auto">
          <a:xfrm>
            <a:off x="6400799" y="1166228"/>
            <a:ext cx="2433711" cy="1436296"/>
          </a:xfrm>
          <a:prstGeom prst="rect">
            <a:avLst/>
          </a:prstGeom>
          <a:noFill/>
          <a:ln w="9525">
            <a:noFill/>
            <a:miter lim="800000"/>
            <a:headEnd/>
            <a:tailEnd/>
          </a:ln>
        </p:spPr>
      </p:pic>
      <p:sp>
        <p:nvSpPr>
          <p:cNvPr id="12" name="TextBox 11"/>
          <p:cNvSpPr txBox="1"/>
          <p:nvPr/>
        </p:nvSpPr>
        <p:spPr>
          <a:xfrm>
            <a:off x="6246055" y="2827606"/>
            <a:ext cx="2700997"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sz="3200" dirty="0" smtClean="0"/>
              <a:t>The teddy....</a:t>
            </a:r>
            <a:endParaRPr lang="en-GB"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5404" y="217714"/>
            <a:ext cx="5857180" cy="830997"/>
          </a:xfrm>
          <a:prstGeom prst="rect">
            <a:avLst/>
          </a:prstGeom>
          <a:noFill/>
        </p:spPr>
        <p:txBody>
          <a:bodyPr wrap="none" lIns="91440" tIns="45720" rIns="91440" bIns="45720">
            <a:spAutoFit/>
          </a:bodyPr>
          <a:lstStyle/>
          <a:p>
            <a:pPr algn="ctr"/>
            <a:r>
              <a:rPr lang="en-US" sz="4800" b="1" u="sng"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Online learning Rules.</a:t>
            </a:r>
            <a:endParaRPr lang="en-US" sz="4800" b="1" u="sng"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597435" y="1048711"/>
            <a:ext cx="6974114" cy="1107996"/>
          </a:xfrm>
          <a:prstGeom prst="rect">
            <a:avLst/>
          </a:prstGeom>
          <a:noFill/>
        </p:spPr>
        <p:txBody>
          <a:bodyPr wrap="square" rtlCol="0">
            <a:spAutoFit/>
          </a:bodyPr>
          <a:lstStyle/>
          <a:p>
            <a:pPr>
              <a:buFont typeface="Arial" pitchFamily="34" charset="0"/>
              <a:buChar char="•"/>
            </a:pPr>
            <a:r>
              <a:rPr lang="en-GB" sz="2400" dirty="0" smtClean="0">
                <a:latin typeface="Comic Sans MS" pitchFamily="66" charset="0"/>
              </a:rPr>
              <a:t>Please make sure you  </a:t>
            </a:r>
            <a:r>
              <a:rPr lang="en-GB" sz="2400" b="1" u="sng" dirty="0" smtClean="0">
                <a:latin typeface="Comic Sans MS" pitchFamily="66" charset="0"/>
              </a:rPr>
              <a:t>log in to the lesson on time on each school day.</a:t>
            </a:r>
          </a:p>
          <a:p>
            <a:endParaRPr lang="en-GB" dirty="0" smtClean="0"/>
          </a:p>
        </p:txBody>
      </p:sp>
      <p:pic>
        <p:nvPicPr>
          <p:cNvPr id="5" name="Picture 2" descr="Mic Emoji PNG and Mic Emoji Transparent Clipart Free Download. - CleanPNG /  KissPNG"/>
          <p:cNvPicPr>
            <a:picLocks noChangeAspect="1" noChangeArrowheads="1"/>
          </p:cNvPicPr>
          <p:nvPr/>
        </p:nvPicPr>
        <p:blipFill>
          <a:blip r:embed="rId2"/>
          <a:srcRect/>
          <a:stretch>
            <a:fillRect/>
          </a:stretch>
        </p:blipFill>
        <p:spPr bwMode="auto">
          <a:xfrm>
            <a:off x="312612" y="4377624"/>
            <a:ext cx="884273" cy="884274"/>
          </a:xfrm>
          <a:prstGeom prst="rect">
            <a:avLst/>
          </a:prstGeom>
          <a:noFill/>
        </p:spPr>
      </p:pic>
      <p:sp>
        <p:nvSpPr>
          <p:cNvPr id="6" name="Rectangle 5"/>
          <p:cNvSpPr/>
          <p:nvPr/>
        </p:nvSpPr>
        <p:spPr>
          <a:xfrm>
            <a:off x="1182816" y="4180344"/>
            <a:ext cx="7961183" cy="2677656"/>
          </a:xfrm>
          <a:prstGeom prst="rect">
            <a:avLst/>
          </a:prstGeom>
        </p:spPr>
        <p:txBody>
          <a:bodyPr wrap="square">
            <a:spAutoFit/>
          </a:bodyPr>
          <a:lstStyle/>
          <a:p>
            <a:pPr>
              <a:buFont typeface="Arial" pitchFamily="34" charset="0"/>
              <a:buChar char="•"/>
            </a:pPr>
            <a:r>
              <a:rPr lang="en-GB" sz="2800" b="1" u="sng" dirty="0" smtClean="0">
                <a:latin typeface="Comic Sans MS" pitchFamily="66" charset="0"/>
              </a:rPr>
              <a:t> Do not </a:t>
            </a:r>
            <a:r>
              <a:rPr lang="en-GB" sz="2800" b="1" u="sng" dirty="0" err="1" smtClean="0">
                <a:latin typeface="Comic Sans MS" pitchFamily="66" charset="0"/>
              </a:rPr>
              <a:t>unmute</a:t>
            </a:r>
            <a:r>
              <a:rPr lang="en-GB" sz="2800" b="1" u="sng" dirty="0" smtClean="0">
                <a:latin typeface="Comic Sans MS" pitchFamily="66" charset="0"/>
              </a:rPr>
              <a:t> yourselves unless you are asked a </a:t>
            </a:r>
            <a:r>
              <a:rPr lang="en-GB" sz="2800" b="1" u="sng" dirty="0" smtClean="0">
                <a:latin typeface="Comic Sans MS" pitchFamily="66" charset="0"/>
              </a:rPr>
              <a:t>question or type in the chat. </a:t>
            </a:r>
          </a:p>
          <a:p>
            <a:pPr>
              <a:buFont typeface="Arial" pitchFamily="34" charset="0"/>
              <a:buChar char="•"/>
            </a:pPr>
            <a:r>
              <a:rPr lang="en-GB" sz="2800" b="1" u="sng" dirty="0" smtClean="0">
                <a:latin typeface="Comic Sans MS" pitchFamily="66" charset="0"/>
              </a:rPr>
              <a:t>The chat is used to answer questions or if you need help.</a:t>
            </a:r>
            <a:endParaRPr lang="en-GB" sz="2800" b="1" u="sng" dirty="0" smtClean="0">
              <a:latin typeface="Comic Sans MS" pitchFamily="66" charset="0"/>
            </a:endParaRPr>
          </a:p>
          <a:p>
            <a:pPr>
              <a:buFont typeface="Arial" pitchFamily="34" charset="0"/>
              <a:buChar char="•"/>
            </a:pPr>
            <a:r>
              <a:rPr lang="en-GB" sz="2800" dirty="0" smtClean="0">
                <a:latin typeface="Comic Sans MS" pitchFamily="66" charset="0"/>
              </a:rPr>
              <a:t>To </a:t>
            </a:r>
            <a:r>
              <a:rPr lang="en-GB" sz="2800" dirty="0" err="1" smtClean="0">
                <a:latin typeface="Comic Sans MS" pitchFamily="66" charset="0"/>
              </a:rPr>
              <a:t>unmute</a:t>
            </a:r>
            <a:r>
              <a:rPr lang="en-GB" sz="2800" dirty="0" smtClean="0">
                <a:latin typeface="Comic Sans MS" pitchFamily="66" charset="0"/>
              </a:rPr>
              <a:t> yourself just click on the microphone mute icon.</a:t>
            </a:r>
          </a:p>
        </p:txBody>
      </p:sp>
      <p:pic>
        <p:nvPicPr>
          <p:cNvPr id="50180" name="Picture 4" descr="Microphone Emoji PNG and Microphone Emoji Transparent Clipart Free  Download. - CleanPNG / KissPNG"/>
          <p:cNvPicPr>
            <a:picLocks noChangeAspect="1" noChangeArrowheads="1"/>
          </p:cNvPicPr>
          <p:nvPr/>
        </p:nvPicPr>
        <p:blipFill>
          <a:blip r:embed="rId3" cstate="print"/>
          <a:srcRect/>
          <a:stretch>
            <a:fillRect/>
          </a:stretch>
        </p:blipFill>
        <p:spPr bwMode="auto">
          <a:xfrm>
            <a:off x="7634323" y="6034327"/>
            <a:ext cx="595278" cy="595278"/>
          </a:xfrm>
          <a:prstGeom prst="rect">
            <a:avLst/>
          </a:prstGeom>
          <a:noFill/>
        </p:spPr>
      </p:pic>
      <p:sp>
        <p:nvSpPr>
          <p:cNvPr id="8" name="Rectangle 7"/>
          <p:cNvSpPr/>
          <p:nvPr/>
        </p:nvSpPr>
        <p:spPr>
          <a:xfrm>
            <a:off x="1708622" y="2867790"/>
            <a:ext cx="7435378" cy="1384995"/>
          </a:xfrm>
          <a:prstGeom prst="rect">
            <a:avLst/>
          </a:prstGeom>
        </p:spPr>
        <p:txBody>
          <a:bodyPr wrap="square">
            <a:spAutoFit/>
          </a:bodyPr>
          <a:lstStyle/>
          <a:p>
            <a:pPr>
              <a:buFont typeface="Arial" pitchFamily="34" charset="0"/>
              <a:buChar char="•"/>
            </a:pPr>
            <a:r>
              <a:rPr lang="en-GB" sz="2000" b="1" dirty="0" smtClean="0">
                <a:latin typeface="Comic Sans MS" pitchFamily="66" charset="0"/>
              </a:rPr>
              <a:t>Please use your First own name and write the initial for your second name. This will be used to take the class register so make sure you put your proper name (no nicknames). </a:t>
            </a:r>
            <a:r>
              <a:rPr lang="en-GB" sz="2400" b="1" dirty="0" smtClean="0">
                <a:solidFill>
                  <a:srgbClr val="FF0000"/>
                </a:solidFill>
                <a:latin typeface="Comic Sans MS" pitchFamily="66" charset="0"/>
              </a:rPr>
              <a:t>E.g. John M</a:t>
            </a:r>
            <a:endParaRPr lang="en-GB" sz="2400" b="1" dirty="0" smtClean="0">
              <a:solidFill>
                <a:srgbClr val="FF0000"/>
              </a:solidFill>
              <a:latin typeface="Comic Sans MS" pitchFamily="66" charset="0"/>
            </a:endParaRPr>
          </a:p>
        </p:txBody>
      </p:sp>
      <p:sp>
        <p:nvSpPr>
          <p:cNvPr id="9" name="Rectangle 8"/>
          <p:cNvSpPr/>
          <p:nvPr/>
        </p:nvSpPr>
        <p:spPr>
          <a:xfrm>
            <a:off x="2201482" y="1919554"/>
            <a:ext cx="6260838" cy="1015663"/>
          </a:xfrm>
          <a:prstGeom prst="rect">
            <a:avLst/>
          </a:prstGeom>
        </p:spPr>
        <p:txBody>
          <a:bodyPr wrap="square">
            <a:spAutoFit/>
          </a:bodyPr>
          <a:lstStyle/>
          <a:p>
            <a:pPr>
              <a:buFont typeface="Arial" pitchFamily="34" charset="0"/>
              <a:buChar char="•"/>
            </a:pPr>
            <a:r>
              <a:rPr lang="en-GB" sz="2000" b="1" dirty="0" smtClean="0">
                <a:latin typeface="Comic Sans MS" pitchFamily="66" charset="0"/>
              </a:rPr>
              <a:t>Always </a:t>
            </a:r>
            <a:r>
              <a:rPr lang="en-GB" sz="2000" b="1" dirty="0" smtClean="0">
                <a:latin typeface="Comic Sans MS" pitchFamily="66" charset="0"/>
              </a:rPr>
              <a:t>have a book, </a:t>
            </a:r>
            <a:r>
              <a:rPr lang="en-GB" sz="2000" b="1" dirty="0" smtClean="0">
                <a:latin typeface="Comic Sans MS" pitchFamily="66" charset="0"/>
              </a:rPr>
              <a:t>pencil, ruler etc</a:t>
            </a:r>
            <a:r>
              <a:rPr lang="en-GB" sz="2000" b="1" dirty="0" smtClean="0">
                <a:latin typeface="Comic Sans MS" pitchFamily="66" charset="0"/>
              </a:rPr>
              <a:t> </a:t>
            </a:r>
            <a:r>
              <a:rPr lang="en-GB" sz="2000" b="1" dirty="0" smtClean="0">
                <a:latin typeface="Comic Sans MS" pitchFamily="66" charset="0"/>
              </a:rPr>
              <a:t>to write with. </a:t>
            </a:r>
            <a:r>
              <a:rPr lang="en-GB" sz="2000" b="1" dirty="0" smtClean="0">
                <a:latin typeface="Comic Sans MS" pitchFamily="66" charset="0"/>
              </a:rPr>
              <a:t>A book</a:t>
            </a:r>
            <a:r>
              <a:rPr lang="en-GB" sz="2000" dirty="0" smtClean="0">
                <a:latin typeface="Comic Sans MS" pitchFamily="66" charset="0"/>
              </a:rPr>
              <a:t> </a:t>
            </a:r>
            <a:r>
              <a:rPr lang="en-GB" sz="2000" dirty="0" smtClean="0">
                <a:latin typeface="Comic Sans MS" pitchFamily="66" charset="0"/>
              </a:rPr>
              <a:t>will be good to use as your work can be stored together.</a:t>
            </a:r>
          </a:p>
        </p:txBody>
      </p:sp>
      <p:pic>
        <p:nvPicPr>
          <p:cNvPr id="50183" name="Picture 7"/>
          <p:cNvPicPr>
            <a:picLocks noChangeAspect="1" noChangeArrowheads="1"/>
          </p:cNvPicPr>
          <p:nvPr/>
        </p:nvPicPr>
        <p:blipFill>
          <a:blip r:embed="rId4"/>
          <a:srcRect/>
          <a:stretch>
            <a:fillRect/>
          </a:stretch>
        </p:blipFill>
        <p:spPr bwMode="auto">
          <a:xfrm>
            <a:off x="597435" y="1902488"/>
            <a:ext cx="1204360" cy="1340505"/>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TextBox 2"/>
          <p:cNvSpPr txBox="1"/>
          <p:nvPr/>
        </p:nvSpPr>
        <p:spPr>
          <a:xfrm>
            <a:off x="6738425" y="0"/>
            <a:ext cx="2405575"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4000" dirty="0" smtClean="0"/>
              <a:t>Plenary</a:t>
            </a:r>
            <a:endParaRPr lang="en-GB" sz="4000" dirty="0"/>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692" y="0"/>
            <a:ext cx="5838093"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4800" dirty="0" smtClean="0"/>
              <a:t>What have you learnt?</a:t>
            </a:r>
            <a:endParaRPr lang="en-GB" sz="4800" dirty="0"/>
          </a:p>
        </p:txBody>
      </p:sp>
      <p:graphicFrame>
        <p:nvGraphicFramePr>
          <p:cNvPr id="4" name="Table 3"/>
          <p:cNvGraphicFramePr>
            <a:graphicFrameLocks noGrp="1"/>
          </p:cNvGraphicFramePr>
          <p:nvPr/>
        </p:nvGraphicFramePr>
        <p:xfrm>
          <a:off x="239151" y="961292"/>
          <a:ext cx="8510953" cy="5638800"/>
        </p:xfrm>
        <a:graphic>
          <a:graphicData uri="http://schemas.openxmlformats.org/drawingml/2006/table">
            <a:tbl>
              <a:tblPr firstRow="1" bandRow="1">
                <a:tableStyleId>{5C22544A-7EE6-4342-B048-85BDC9FD1C3A}</a:tableStyleId>
              </a:tblPr>
              <a:tblGrid>
                <a:gridCol w="6231988"/>
                <a:gridCol w="2278965"/>
              </a:tblGrid>
              <a:tr h="370840">
                <a:tc>
                  <a:txBody>
                    <a:bodyPr/>
                    <a:lstStyle/>
                    <a:p>
                      <a:r>
                        <a:rPr lang="en-GB" sz="3200" dirty="0" smtClean="0"/>
                        <a:t>Success Criteria</a:t>
                      </a:r>
                      <a:endParaRPr lang="en-GB" sz="3200" dirty="0"/>
                    </a:p>
                  </a:txBody>
                  <a:tcPr/>
                </a:tc>
                <a:tc>
                  <a:txBody>
                    <a:bodyPr/>
                    <a:lstStyle/>
                    <a:p>
                      <a:endParaRPr lang="en-GB" dirty="0" smtClean="0"/>
                    </a:p>
                    <a:p>
                      <a:endParaRPr lang="en-GB" dirty="0" smtClean="0"/>
                    </a:p>
                    <a:p>
                      <a:endParaRPr lang="en-GB" dirty="0"/>
                    </a:p>
                  </a:txBody>
                  <a:tcPr/>
                </a:tc>
              </a:tr>
              <a:tr h="370840">
                <a:tc>
                  <a:txBody>
                    <a:bodyPr/>
                    <a:lstStyle/>
                    <a:p>
                      <a:r>
                        <a:rPr lang="en-US" sz="2800" dirty="0" smtClean="0">
                          <a:solidFill>
                            <a:schemeClr val="tx1"/>
                          </a:solidFill>
                          <a:latin typeface="Comic Sans MS" pitchFamily="66" charset="0"/>
                        </a:rPr>
                        <a:t>To write</a:t>
                      </a:r>
                      <a:r>
                        <a:rPr lang="en-US" sz="2800" baseline="0" dirty="0" smtClean="0">
                          <a:solidFill>
                            <a:schemeClr val="tx1"/>
                          </a:solidFill>
                          <a:latin typeface="Comic Sans MS" pitchFamily="66" charset="0"/>
                        </a:rPr>
                        <a:t> a statement.</a:t>
                      </a:r>
                      <a:endParaRPr lang="en-GB" sz="2800" dirty="0"/>
                    </a:p>
                  </a:txBody>
                  <a:tcPr/>
                </a:tc>
                <a:tc>
                  <a:txBody>
                    <a:bodyPr/>
                    <a:lstStyle/>
                    <a:p>
                      <a:endParaRPr lang="en-GB" dirty="0"/>
                    </a:p>
                  </a:txBody>
                  <a:tcPr/>
                </a:tc>
              </a:tr>
              <a:tr h="370840">
                <a:tc>
                  <a:txBody>
                    <a:bodyPr/>
                    <a:lstStyle/>
                    <a:p>
                      <a:r>
                        <a:rPr lang="en-GB" sz="2800" dirty="0" smtClean="0"/>
                        <a:t>To reread the statement to check for sense.</a:t>
                      </a:r>
                      <a:endParaRPr lang="en-GB" sz="2800" dirty="0"/>
                    </a:p>
                  </a:txBody>
                  <a:tcPr/>
                </a:tc>
                <a:tc>
                  <a:txBody>
                    <a:bodyPr/>
                    <a:lstStyle/>
                    <a:p>
                      <a:endParaRPr lang="en-GB"/>
                    </a:p>
                  </a:txBody>
                  <a:tcPr/>
                </a:tc>
              </a:tr>
              <a:tr h="370840">
                <a:tc>
                  <a:txBody>
                    <a:bodyPr/>
                    <a:lstStyle/>
                    <a:p>
                      <a:r>
                        <a:rPr lang="en-GB" sz="2800" dirty="0" smtClean="0"/>
                        <a:t>To </a:t>
                      </a:r>
                      <a:r>
                        <a:rPr lang="en-GB" sz="2800" baseline="0" dirty="0" smtClean="0"/>
                        <a:t> include finger space as I am writing a sentence.</a:t>
                      </a:r>
                      <a:endParaRPr lang="en-GB" sz="2800" dirty="0"/>
                    </a:p>
                  </a:txBody>
                  <a:tcPr/>
                </a:tc>
                <a:tc>
                  <a:txBody>
                    <a:bodyPr/>
                    <a:lstStyle/>
                    <a:p>
                      <a:endParaRPr lang="en-GB" dirty="0"/>
                    </a:p>
                  </a:txBody>
                  <a:tcPr/>
                </a:tc>
              </a:tr>
              <a:tr h="370840">
                <a:tc>
                  <a:txBody>
                    <a:bodyPr/>
                    <a:lstStyle/>
                    <a:p>
                      <a:r>
                        <a:rPr lang="en-GB" sz="2800" dirty="0" smtClean="0"/>
                        <a:t>To check that the statement begins</a:t>
                      </a:r>
                      <a:r>
                        <a:rPr lang="en-GB" sz="2800" baseline="0" dirty="0" smtClean="0"/>
                        <a:t> with a </a:t>
                      </a:r>
                      <a:r>
                        <a:rPr lang="en-GB" sz="2800" b="1" baseline="0" dirty="0" smtClean="0"/>
                        <a:t>capital letter </a:t>
                      </a:r>
                      <a:r>
                        <a:rPr lang="en-GB" sz="2800" baseline="0" dirty="0" smtClean="0"/>
                        <a:t>and ends with </a:t>
                      </a:r>
                      <a:r>
                        <a:rPr lang="en-GB" sz="2800" b="1" baseline="0" dirty="0" smtClean="0"/>
                        <a:t>full stop</a:t>
                      </a:r>
                      <a:r>
                        <a:rPr lang="en-GB" sz="2800" baseline="0" dirty="0" smtClean="0"/>
                        <a:t>.</a:t>
                      </a:r>
                      <a:endParaRPr lang="en-GB" sz="2800" dirty="0"/>
                    </a:p>
                  </a:txBody>
                  <a:tcPr/>
                </a:tc>
                <a:tc>
                  <a:txBody>
                    <a:bodyPr/>
                    <a:lstStyle/>
                    <a:p>
                      <a:endParaRPr lang="en-GB" dirty="0"/>
                    </a:p>
                  </a:txBody>
                  <a:tcPr/>
                </a:tc>
              </a:tr>
              <a:tr h="370840">
                <a:tc>
                  <a:txBody>
                    <a:bodyPr/>
                    <a:lstStyle/>
                    <a:p>
                      <a:r>
                        <a:rPr lang="en-GB" sz="2800" dirty="0" smtClean="0"/>
                        <a:t>To  make sure my letters are of a consistent size  and they are sitting on the line.</a:t>
                      </a:r>
                      <a:endParaRPr lang="en-GB" sz="2800" dirty="0"/>
                    </a:p>
                  </a:txBody>
                  <a:tcPr/>
                </a:tc>
                <a:tc>
                  <a:txBody>
                    <a:bodyPr/>
                    <a:lstStyle/>
                    <a:p>
                      <a:endParaRPr lang="en-GB" dirty="0"/>
                    </a:p>
                  </a:txBody>
                  <a:tcPr/>
                </a:tc>
              </a:tr>
            </a:tbl>
          </a:graphicData>
        </a:graphic>
      </p:graphicFrame>
      <p:pic>
        <p:nvPicPr>
          <p:cNvPr id="7170" name="Picture 2"/>
          <p:cNvPicPr>
            <a:picLocks noChangeAspect="1" noChangeArrowheads="1"/>
          </p:cNvPicPr>
          <p:nvPr/>
        </p:nvPicPr>
        <p:blipFill>
          <a:blip r:embed="rId2" cstate="print"/>
          <a:srcRect/>
          <a:stretch>
            <a:fillRect/>
          </a:stretch>
        </p:blipFill>
        <p:spPr bwMode="auto">
          <a:xfrm>
            <a:off x="7068283" y="1069144"/>
            <a:ext cx="1002812" cy="829994"/>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9403" y="239151"/>
            <a:ext cx="7969348" cy="369332"/>
          </a:xfrm>
          <a:prstGeom prst="rect">
            <a:avLst/>
          </a:prstGeom>
        </p:spPr>
        <p:txBody>
          <a:bodyPr wrap="square">
            <a:spAutoFit/>
          </a:bodyPr>
          <a:lstStyle/>
          <a:p>
            <a:r>
              <a:rPr lang="en-GB" b="1" u="sng" dirty="0" smtClean="0"/>
              <a:t>.</a:t>
            </a:r>
            <a:endParaRPr lang="en-GB" dirty="0"/>
          </a:p>
        </p:txBody>
      </p:sp>
      <p:pic>
        <p:nvPicPr>
          <p:cNvPr id="51203" name="Picture 3"/>
          <p:cNvPicPr>
            <a:picLocks noChangeAspect="1" noChangeArrowheads="1"/>
          </p:cNvPicPr>
          <p:nvPr/>
        </p:nvPicPr>
        <p:blipFill>
          <a:blip r:embed="rId2"/>
          <a:srcRect/>
          <a:stretch>
            <a:fillRect/>
          </a:stretch>
        </p:blipFill>
        <p:spPr bwMode="auto">
          <a:xfrm>
            <a:off x="288388" y="239151"/>
            <a:ext cx="1462748" cy="1434904"/>
          </a:xfrm>
          <a:prstGeom prst="rect">
            <a:avLst/>
          </a:prstGeom>
          <a:noFill/>
          <a:ln w="9525">
            <a:noFill/>
            <a:miter lim="800000"/>
            <a:headEnd/>
            <a:tailEnd/>
          </a:ln>
          <a:effectLst/>
        </p:spPr>
      </p:pic>
      <p:sp>
        <p:nvSpPr>
          <p:cNvPr id="5" name="Rectangle 4"/>
          <p:cNvSpPr/>
          <p:nvPr/>
        </p:nvSpPr>
        <p:spPr>
          <a:xfrm>
            <a:off x="3896751" y="239151"/>
            <a:ext cx="5008098" cy="1569660"/>
          </a:xfrm>
          <a:prstGeom prst="rect">
            <a:avLst/>
          </a:prstGeom>
        </p:spPr>
        <p:txBody>
          <a:bodyPr wrap="square">
            <a:spAutoFit/>
          </a:bodyPr>
          <a:lstStyle/>
          <a:p>
            <a:r>
              <a:rPr lang="en-GB" sz="2400" b="1" u="sng" dirty="0" smtClean="0"/>
              <a:t>Break time: </a:t>
            </a:r>
          </a:p>
          <a:p>
            <a:r>
              <a:rPr lang="en-GB" sz="2400" b="1" dirty="0" smtClean="0">
                <a:latin typeface="Comic Sans MS" pitchFamily="66" charset="0"/>
              </a:rPr>
              <a:t>Try to eat, drink or go to the toilet before or after the lesson.</a:t>
            </a:r>
            <a:endParaRPr lang="en-GB" sz="2400" dirty="0">
              <a:latin typeface="Comic Sans MS" pitchFamily="66" charset="0"/>
            </a:endParaRPr>
          </a:p>
        </p:txBody>
      </p:sp>
      <p:pic>
        <p:nvPicPr>
          <p:cNvPr id="51204" name="Picture 4"/>
          <p:cNvPicPr>
            <a:picLocks noChangeAspect="1" noChangeArrowheads="1"/>
          </p:cNvPicPr>
          <p:nvPr/>
        </p:nvPicPr>
        <p:blipFill>
          <a:blip r:embed="rId3"/>
          <a:srcRect/>
          <a:stretch>
            <a:fillRect/>
          </a:stretch>
        </p:blipFill>
        <p:spPr bwMode="auto">
          <a:xfrm>
            <a:off x="1772603" y="239151"/>
            <a:ext cx="1849828" cy="1434904"/>
          </a:xfrm>
          <a:prstGeom prst="rect">
            <a:avLst/>
          </a:prstGeom>
          <a:noFill/>
          <a:ln w="9525">
            <a:noFill/>
            <a:miter lim="800000"/>
            <a:headEnd/>
            <a:tailEnd/>
          </a:ln>
          <a:effectLst/>
        </p:spPr>
      </p:pic>
      <p:sp>
        <p:nvSpPr>
          <p:cNvPr id="7" name="Rectangle 6"/>
          <p:cNvSpPr/>
          <p:nvPr/>
        </p:nvSpPr>
        <p:spPr>
          <a:xfrm>
            <a:off x="499403" y="1808811"/>
            <a:ext cx="8152227" cy="954107"/>
          </a:xfrm>
          <a:prstGeom prst="rect">
            <a:avLst/>
          </a:prstGeom>
        </p:spPr>
        <p:txBody>
          <a:bodyPr wrap="square">
            <a:spAutoFit/>
          </a:bodyPr>
          <a:lstStyle/>
          <a:p>
            <a:r>
              <a:rPr lang="en-GB" sz="2800" dirty="0" smtClean="0">
                <a:latin typeface="Comic Sans MS" pitchFamily="66" charset="0"/>
              </a:rPr>
              <a:t>If you are allocated to a </a:t>
            </a:r>
            <a:r>
              <a:rPr lang="en-GB" sz="2800" b="1" u="sng" dirty="0" smtClean="0">
                <a:latin typeface="Comic Sans MS" pitchFamily="66" charset="0"/>
              </a:rPr>
              <a:t>breakout</a:t>
            </a:r>
            <a:r>
              <a:rPr lang="en-GB" sz="2800" dirty="0" smtClean="0">
                <a:latin typeface="Comic Sans MS" pitchFamily="66" charset="0"/>
              </a:rPr>
              <a:t> </a:t>
            </a:r>
            <a:r>
              <a:rPr lang="en-GB" sz="2800" b="1" u="sng" dirty="0" smtClean="0">
                <a:latin typeface="Comic Sans MS" pitchFamily="66" charset="0"/>
              </a:rPr>
              <a:t>room</a:t>
            </a:r>
            <a:r>
              <a:rPr lang="en-GB" sz="2800" dirty="0" smtClean="0">
                <a:latin typeface="Comic Sans MS" pitchFamily="66" charset="0"/>
              </a:rPr>
              <a:t> then this is the group I would like </a:t>
            </a:r>
            <a:r>
              <a:rPr lang="en-GB" sz="2800" dirty="0" smtClean="0">
                <a:latin typeface="Comic Sans MS" pitchFamily="66" charset="0"/>
              </a:rPr>
              <a:t>TA</a:t>
            </a:r>
            <a:r>
              <a:rPr lang="en-GB" sz="2800" dirty="0" smtClean="0">
                <a:latin typeface="Comic Sans MS" pitchFamily="66" charset="0"/>
              </a:rPr>
              <a:t> </a:t>
            </a:r>
            <a:r>
              <a:rPr lang="en-GB" sz="2800" dirty="0" smtClean="0">
                <a:latin typeface="Comic Sans MS" pitchFamily="66" charset="0"/>
              </a:rPr>
              <a:t>to work with.</a:t>
            </a:r>
            <a:endParaRPr lang="en-GB" sz="2800" dirty="0">
              <a:latin typeface="Comic Sans MS" pitchFamily="66" charset="0"/>
            </a:endParaRPr>
          </a:p>
        </p:txBody>
      </p:sp>
      <p:sp>
        <p:nvSpPr>
          <p:cNvPr id="8" name="Rectangle 7"/>
          <p:cNvSpPr/>
          <p:nvPr/>
        </p:nvSpPr>
        <p:spPr>
          <a:xfrm>
            <a:off x="179362" y="2776986"/>
            <a:ext cx="6685672" cy="2308324"/>
          </a:xfrm>
          <a:prstGeom prst="rect">
            <a:avLst/>
          </a:prstGeom>
        </p:spPr>
        <p:txBody>
          <a:bodyPr wrap="square">
            <a:spAutoFit/>
          </a:bodyPr>
          <a:lstStyle/>
          <a:p>
            <a:r>
              <a:rPr lang="en-GB" sz="2400" dirty="0" smtClean="0">
                <a:latin typeface="Comic Sans MS" pitchFamily="66" charset="0"/>
              </a:rPr>
              <a:t>Please do not have the TV or any other devices </a:t>
            </a:r>
            <a:r>
              <a:rPr lang="en-GB" sz="2400" dirty="0" smtClean="0">
                <a:latin typeface="Comic Sans MS" pitchFamily="66" charset="0"/>
              </a:rPr>
              <a:t>on, </a:t>
            </a:r>
            <a:r>
              <a:rPr lang="en-GB" sz="2400" dirty="0" smtClean="0">
                <a:latin typeface="Comic Sans MS" pitchFamily="66" charset="0"/>
              </a:rPr>
              <a:t>in the background and try to work in a quiet </a:t>
            </a:r>
            <a:r>
              <a:rPr lang="en-GB" sz="2400" dirty="0" smtClean="0">
                <a:latin typeface="Comic Sans MS" pitchFamily="66" charset="0"/>
              </a:rPr>
              <a:t>area so you can</a:t>
            </a:r>
            <a:r>
              <a:rPr lang="en-GB" sz="2400" dirty="0" smtClean="0">
                <a:latin typeface="Comic Sans MS" pitchFamily="66" charset="0"/>
              </a:rPr>
              <a:t> l</a:t>
            </a:r>
            <a:r>
              <a:rPr lang="en-GB" sz="2400" dirty="0" smtClean="0">
                <a:latin typeface="Comic Sans MS" pitchFamily="66" charset="0"/>
              </a:rPr>
              <a:t>imit </a:t>
            </a:r>
            <a:r>
              <a:rPr lang="en-GB" sz="2400" dirty="0" smtClean="0">
                <a:latin typeface="Comic Sans MS" pitchFamily="66" charset="0"/>
              </a:rPr>
              <a:t>any  distractions for you and for others when you are unmuted</a:t>
            </a:r>
            <a:r>
              <a:rPr lang="en-GB" sz="2400" dirty="0" smtClean="0">
                <a:latin typeface="Comic Sans MS" pitchFamily="66" charset="0"/>
              </a:rPr>
              <a:t>. If you are in school remain unmuted unless asked by adult to unmuted.</a:t>
            </a:r>
            <a:endParaRPr lang="en-GB" sz="2400" dirty="0">
              <a:latin typeface="Comic Sans MS" pitchFamily="66" charset="0"/>
            </a:endParaRPr>
          </a:p>
        </p:txBody>
      </p:sp>
      <p:pic>
        <p:nvPicPr>
          <p:cNvPr id="51205" name="Picture 5"/>
          <p:cNvPicPr>
            <a:picLocks noChangeAspect="1" noChangeArrowheads="1"/>
          </p:cNvPicPr>
          <p:nvPr/>
        </p:nvPicPr>
        <p:blipFill>
          <a:blip r:embed="rId4"/>
          <a:srcRect/>
          <a:stretch>
            <a:fillRect/>
          </a:stretch>
        </p:blipFill>
        <p:spPr bwMode="auto">
          <a:xfrm>
            <a:off x="6344529" y="2743200"/>
            <a:ext cx="2391508" cy="2063106"/>
          </a:xfrm>
          <a:prstGeom prst="rect">
            <a:avLst/>
          </a:prstGeom>
          <a:noFill/>
          <a:ln w="9525">
            <a:noFill/>
            <a:miter lim="800000"/>
            <a:headEnd/>
            <a:tailEnd/>
          </a:ln>
          <a:effectLst/>
        </p:spPr>
      </p:pic>
      <p:sp>
        <p:nvSpPr>
          <p:cNvPr id="10" name="Rectangle 9"/>
          <p:cNvSpPr/>
          <p:nvPr/>
        </p:nvSpPr>
        <p:spPr>
          <a:xfrm>
            <a:off x="168813" y="5215520"/>
            <a:ext cx="8975187" cy="1015663"/>
          </a:xfrm>
          <a:prstGeom prst="rect">
            <a:avLst/>
          </a:prstGeom>
        </p:spPr>
        <p:txBody>
          <a:bodyPr wrap="square">
            <a:spAutoFit/>
          </a:bodyPr>
          <a:lstStyle/>
          <a:p>
            <a:r>
              <a:rPr lang="en-GB" sz="2000" dirty="0" smtClean="0">
                <a:latin typeface="Comic Sans MS" pitchFamily="66" charset="0"/>
              </a:rPr>
              <a:t>When I am sharing my screen I am no longer able to see all of you at the same time. This means that I will randomly choose someone to answer.</a:t>
            </a:r>
          </a:p>
          <a:p>
            <a:r>
              <a:rPr lang="en-GB" sz="2000" dirty="0" smtClean="0">
                <a:latin typeface="Comic Sans MS" pitchFamily="66" charset="0"/>
              </a:rPr>
              <a:t> Please ensure you are at your </a:t>
            </a:r>
            <a:r>
              <a:rPr lang="en-GB" sz="2000" dirty="0" smtClean="0">
                <a:latin typeface="Comic Sans MS" pitchFamily="66" charset="0"/>
              </a:rPr>
              <a:t>screen.</a:t>
            </a:r>
            <a:endParaRPr lang="en-GB" sz="2000" dirty="0">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286" y="0"/>
            <a:ext cx="8342142"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GB" sz="4400" dirty="0" smtClean="0">
                <a:latin typeface="Comic Sans MS" pitchFamily="66" charset="0"/>
              </a:rPr>
              <a:t>Recap on previous knowledge</a:t>
            </a:r>
            <a:endParaRPr lang="en-GB" sz="4400" dirty="0">
              <a:latin typeface="Comic Sans MS" pitchFamily="66" charset="0"/>
            </a:endParaRPr>
          </a:p>
        </p:txBody>
      </p:sp>
      <p:sp>
        <p:nvSpPr>
          <p:cNvPr id="3" name="TextBox 2"/>
          <p:cNvSpPr txBox="1"/>
          <p:nvPr/>
        </p:nvSpPr>
        <p:spPr>
          <a:xfrm>
            <a:off x="0" y="1420837"/>
            <a:ext cx="9144000" cy="255454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8000" dirty="0" smtClean="0">
                <a:latin typeface="Comic Sans MS" pitchFamily="66" charset="0"/>
              </a:rPr>
              <a:t>What makes a good sentence?</a:t>
            </a:r>
            <a:endParaRPr lang="en-GB" sz="8000" dirty="0">
              <a:latin typeface="Comic Sans MS" pitchFamily="66"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0378" y="407964"/>
            <a:ext cx="8458200" cy="2096086"/>
          </a:xfrm>
        </p:spPr>
        <p:txBody>
          <a:bodyPr>
            <a:normAutofit fontScale="90000"/>
          </a:bodyPr>
          <a:lstStyle/>
          <a:p>
            <a:pPr>
              <a:buFont typeface="Wingdings" pitchFamily="2" charset="2"/>
              <a:buChar char="ü"/>
            </a:pPr>
            <a:r>
              <a:rPr lang="en-US" sz="4400" dirty="0" smtClean="0">
                <a:latin typeface="Comic Sans MS" pitchFamily="66" charset="0"/>
              </a:rPr>
              <a:t>WALT: To be able to read </a:t>
            </a:r>
            <a:r>
              <a:rPr lang="en-US" sz="4400" dirty="0">
                <a:latin typeface="Comic Sans MS" pitchFamily="66" charset="0"/>
              </a:rPr>
              <a:t>and </a:t>
            </a:r>
            <a:r>
              <a:rPr lang="en-US" sz="4400" dirty="0" smtClean="0">
                <a:latin typeface="Comic Sans MS" pitchFamily="66" charset="0"/>
              </a:rPr>
              <a:t>write </a:t>
            </a:r>
            <a:r>
              <a:rPr lang="en-US" sz="4400" dirty="0">
                <a:latin typeface="Comic Sans MS" pitchFamily="66" charset="0"/>
              </a:rPr>
              <a:t>different forms of </a:t>
            </a:r>
            <a:r>
              <a:rPr lang="en-US" sz="4400" dirty="0" smtClean="0">
                <a:latin typeface="Comic Sans MS" pitchFamily="66" charset="0"/>
              </a:rPr>
              <a:t>sentences</a:t>
            </a:r>
            <a:r>
              <a:rPr lang="en-US" sz="4400" dirty="0" smtClean="0">
                <a:latin typeface="Calibri" pitchFamily="34" charset="0"/>
              </a:rPr>
              <a:t>.</a:t>
            </a:r>
            <a:r>
              <a:rPr lang="en-US" dirty="0" smtClean="0">
                <a:latin typeface="Calibri" pitchFamily="34" charset="0"/>
              </a:rPr>
              <a:t/>
            </a:r>
            <a:br>
              <a:rPr lang="en-US" dirty="0" smtClean="0">
                <a:latin typeface="Calibri" pitchFamily="34" charset="0"/>
              </a:rPr>
            </a:br>
            <a:r>
              <a:rPr lang="en-US" dirty="0" smtClean="0">
                <a:latin typeface="Calibri" pitchFamily="34" charset="0"/>
              </a:rPr>
              <a:t/>
            </a:r>
            <a:br>
              <a:rPr lang="en-US" dirty="0" smtClean="0">
                <a:latin typeface="Calibri" pitchFamily="34" charset="0"/>
              </a:rPr>
            </a:br>
            <a:r>
              <a:rPr lang="en-US" dirty="0" smtClean="0">
                <a:solidFill>
                  <a:schemeClr val="tx1"/>
                </a:solidFill>
                <a:latin typeface="Comic Sans MS" pitchFamily="66" charset="0"/>
              </a:rPr>
              <a:t>WILF: To read a statement and check for sense by rereading the sentence.</a:t>
            </a:r>
            <a:br>
              <a:rPr lang="en-US" dirty="0" smtClean="0">
                <a:solidFill>
                  <a:schemeClr val="tx1"/>
                </a:solidFill>
                <a:latin typeface="Comic Sans MS" pitchFamily="66" charset="0"/>
              </a:rPr>
            </a:br>
            <a:r>
              <a:rPr lang="en-US" dirty="0" smtClean="0">
                <a:solidFill>
                  <a:schemeClr val="tx1"/>
                </a:solidFill>
                <a:latin typeface="Comic Sans MS" pitchFamily="66" charset="0"/>
              </a:rPr>
              <a:t/>
            </a:r>
            <a:br>
              <a:rPr lang="en-US" dirty="0" smtClean="0">
                <a:solidFill>
                  <a:schemeClr val="tx1"/>
                </a:solidFill>
                <a:latin typeface="Comic Sans MS" pitchFamily="66" charset="0"/>
              </a:rPr>
            </a:br>
            <a:r>
              <a:rPr lang="en-US" dirty="0" smtClean="0">
                <a:solidFill>
                  <a:schemeClr val="tx1"/>
                </a:solidFill>
                <a:latin typeface="Comic Sans MS" pitchFamily="66" charset="0"/>
              </a:rPr>
              <a:t>To know and write a statement and use the correct punctuation.</a:t>
            </a:r>
            <a:r>
              <a:rPr lang="en-US" dirty="0" smtClean="0">
                <a:latin typeface="Calibri" pitchFamily="34" charset="0"/>
              </a:rPr>
              <a:t/>
            </a:r>
            <a:br>
              <a:rPr lang="en-US" dirty="0" smtClean="0">
                <a:latin typeface="Calibri" pitchFamily="34" charset="0"/>
              </a:rPr>
            </a:br>
            <a:endParaRPr lang="en-US" dirty="0">
              <a:latin typeface="Calibri" pitchFamily="34" charset="0"/>
            </a:endParaRPr>
          </a:p>
        </p:txBody>
      </p:sp>
    </p:spTree>
    <p:extLst>
      <p:ext uri="{BB962C8B-B14F-4D97-AF65-F5344CB8AC3E}">
        <p14:creationId xmlns="" xmlns:p14="http://schemas.microsoft.com/office/powerpoint/2010/main" val="4070946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693" y="416729"/>
            <a:ext cx="8933856" cy="2123658"/>
          </a:xfrm>
          <a:prstGeom prst="rect">
            <a:avLst/>
          </a:prstGeom>
        </p:spPr>
        <p:txBody>
          <a:bodyPr wrap="none">
            <a:spAutoFit/>
          </a:bodyPr>
          <a:lstStyle/>
          <a:p>
            <a:r>
              <a:rPr lang="en-US" sz="6600" b="1" dirty="0" smtClean="0">
                <a:latin typeface="Comic Sans MS" pitchFamily="66" charset="0"/>
              </a:rPr>
              <a:t>A simple sentence is </a:t>
            </a:r>
            <a:endParaRPr lang="en-US" sz="6600" b="1" dirty="0" smtClean="0">
              <a:latin typeface="Comic Sans MS" pitchFamily="66" charset="0"/>
            </a:endParaRPr>
          </a:p>
          <a:p>
            <a:r>
              <a:rPr lang="en-US" sz="6600" b="1" dirty="0" smtClean="0">
                <a:latin typeface="Comic Sans MS" pitchFamily="66" charset="0"/>
              </a:rPr>
              <a:t>a </a:t>
            </a:r>
            <a:r>
              <a:rPr lang="en-US" sz="6600" b="1" u="sng" dirty="0" smtClean="0">
                <a:latin typeface="Comic Sans MS" pitchFamily="66" charset="0"/>
              </a:rPr>
              <a:t>statement</a:t>
            </a:r>
            <a:r>
              <a:rPr lang="en-US" sz="2400" b="1" dirty="0" smtClean="0">
                <a:latin typeface="Comic Sans MS" pitchFamily="66" charset="0"/>
              </a:rPr>
              <a:t>.</a:t>
            </a:r>
            <a:endParaRPr lang="en-GB" sz="2400" dirty="0">
              <a:latin typeface="Comic Sans MS" pitchFamily="66" charset="0"/>
            </a:endParaRPr>
          </a:p>
        </p:txBody>
      </p:sp>
      <p:sp>
        <p:nvSpPr>
          <p:cNvPr id="3" name="TextBox 2"/>
          <p:cNvSpPr txBox="1"/>
          <p:nvPr/>
        </p:nvSpPr>
        <p:spPr>
          <a:xfrm>
            <a:off x="365760" y="3249637"/>
            <a:ext cx="8314006"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7200" dirty="0" smtClean="0">
                <a:latin typeface="Comic Sans MS" pitchFamily="66" charset="0"/>
              </a:rPr>
              <a:t>So what is a statement?</a:t>
            </a:r>
            <a:endParaRPr lang="en-GB" sz="7200" dirty="0">
              <a:latin typeface="Comic Sans MS"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10242" name="Oval 7"/>
          <p:cNvSpPr>
            <a:spLocks/>
          </p:cNvSpPr>
          <p:nvPr/>
        </p:nvSpPr>
        <p:spPr bwMode="auto">
          <a:xfrm>
            <a:off x="925513" y="684213"/>
            <a:ext cx="892175" cy="892175"/>
          </a:xfrm>
          <a:custGeom>
            <a:avLst/>
            <a:gdLst>
              <a:gd name="T0" fmla="*/ 446094 w 892170"/>
              <a:gd name="T1" fmla="*/ 0 h 892170"/>
              <a:gd name="T2" fmla="*/ 892185 w 892170"/>
              <a:gd name="T3" fmla="*/ 446094 h 892170"/>
              <a:gd name="T4" fmla="*/ 446094 w 892170"/>
              <a:gd name="T5" fmla="*/ 892185 h 892170"/>
              <a:gd name="T6" fmla="*/ 0 w 892170"/>
              <a:gd name="T7" fmla="*/ 446094 h 892170"/>
              <a:gd name="T8" fmla="*/ 130658 w 892170"/>
              <a:gd name="T9" fmla="*/ 130658 h 892170"/>
              <a:gd name="T10" fmla="*/ 130658 w 892170"/>
              <a:gd name="T11" fmla="*/ 761527 h 892170"/>
              <a:gd name="T12" fmla="*/ 761527 w 892170"/>
              <a:gd name="T13" fmla="*/ 761527 h 892170"/>
              <a:gd name="T14" fmla="*/ 761527 w 892170"/>
              <a:gd name="T15" fmla="*/ 130658 h 89217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30655 w 892170"/>
              <a:gd name="T25" fmla="*/ 130655 h 892170"/>
              <a:gd name="T26" fmla="*/ 761515 w 892170"/>
              <a:gd name="T27" fmla="*/ 761515 h 892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2170" h="892170">
                <a:moveTo>
                  <a:pt x="0" y="446085"/>
                </a:moveTo>
                <a:lnTo>
                  <a:pt x="0" y="446085"/>
                </a:lnTo>
                <a:cubicBezTo>
                  <a:pt x="0" y="692450"/>
                  <a:pt x="199719" y="892170"/>
                  <a:pt x="446085" y="892170"/>
                </a:cubicBezTo>
                <a:cubicBezTo>
                  <a:pt x="692450" y="892170"/>
                  <a:pt x="892170" y="692450"/>
                  <a:pt x="892170" y="446085"/>
                </a:cubicBezTo>
                <a:cubicBezTo>
                  <a:pt x="892170" y="199719"/>
                  <a:pt x="692450" y="0"/>
                  <a:pt x="446085" y="0"/>
                </a:cubicBezTo>
                <a:cubicBezTo>
                  <a:pt x="199719" y="0"/>
                  <a:pt x="0" y="199719"/>
                  <a:pt x="0" y="446085"/>
                </a:cubicBezTo>
                <a:close/>
              </a:path>
            </a:pathLst>
          </a:custGeom>
          <a:solidFill>
            <a:srgbClr val="945FA9"/>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nchorCtr="1"/>
          <a:lstStyle/>
          <a:p>
            <a:endParaRPr lang="en-GB"/>
          </a:p>
        </p:txBody>
      </p:sp>
      <p:sp>
        <p:nvSpPr>
          <p:cNvPr id="10243" name="Rectangle 2"/>
          <p:cNvSpPr>
            <a:spLocks noChangeArrowheads="1"/>
          </p:cNvSpPr>
          <p:nvPr/>
        </p:nvSpPr>
        <p:spPr bwMode="auto">
          <a:xfrm>
            <a:off x="755650" y="1758949"/>
            <a:ext cx="7632700" cy="2236275"/>
          </a:xfrm>
          <a:prstGeom prst="rect">
            <a:avLst/>
          </a:prstGeom>
          <a:solidFill>
            <a:srgbClr val="945FA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a:lnSpc>
                <a:spcPct val="90000"/>
              </a:lnSpc>
              <a:spcBef>
                <a:spcPts val="1000"/>
              </a:spcBef>
              <a:buSzPct val="100000"/>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SzPct val="100000"/>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SzPct val="100000"/>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SzPct val="100000"/>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SzPct val="100000"/>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SzTx/>
              <a:buFontTx/>
              <a:buNone/>
            </a:pPr>
            <a:endParaRPr lang="en-GB" altLang="en-US">
              <a:solidFill>
                <a:srgbClr val="93CCB9"/>
              </a:solidFill>
            </a:endParaRPr>
          </a:p>
        </p:txBody>
      </p:sp>
      <p:sp>
        <p:nvSpPr>
          <p:cNvPr id="10244" name="Title 20"/>
          <p:cNvSpPr txBox="1">
            <a:spLocks noGrp="1"/>
          </p:cNvSpPr>
          <p:nvPr>
            <p:ph type="title"/>
          </p:nvPr>
        </p:nvSpPr>
        <p:spPr>
          <a:xfrm>
            <a:off x="755650" y="627063"/>
            <a:ext cx="7921625" cy="993775"/>
          </a:xfrm>
        </p:spPr>
        <p:txBody>
          <a:bodyPr/>
          <a:lstStyle/>
          <a:p>
            <a:pPr eaLnBrk="1" hangingPunct="1"/>
            <a:r>
              <a:rPr lang="en-GB" altLang="en-US" sz="3600" smtClean="0">
                <a:latin typeface="Twinkl SemiBold" pitchFamily="2" charset="0"/>
              </a:rPr>
              <a:t>Statements</a:t>
            </a:r>
          </a:p>
        </p:txBody>
      </p:sp>
      <p:sp>
        <p:nvSpPr>
          <p:cNvPr id="10245" name="Rectangle 4"/>
          <p:cNvSpPr>
            <a:spLocks noChangeArrowheads="1"/>
          </p:cNvSpPr>
          <p:nvPr/>
        </p:nvSpPr>
        <p:spPr bwMode="auto">
          <a:xfrm>
            <a:off x="769717" y="1758462"/>
            <a:ext cx="7699034" cy="19735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71999" rIns="0" bIns="71999">
            <a:spAutoFit/>
          </a:bodyPr>
          <a:lstStyle>
            <a:lvl1pPr>
              <a:lnSpc>
                <a:spcPct val="90000"/>
              </a:lnSpc>
              <a:spcBef>
                <a:spcPts val="1000"/>
              </a:spcBef>
              <a:buSzPct val="100000"/>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SzPct val="100000"/>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SzPct val="100000"/>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SzPct val="100000"/>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SzPct val="100000"/>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spcBef>
                <a:spcPct val="0"/>
              </a:spcBef>
              <a:buSzTx/>
              <a:buFontTx/>
              <a:buNone/>
            </a:pPr>
            <a:r>
              <a:rPr lang="en-GB" altLang="en-US" sz="4400" dirty="0">
                <a:solidFill>
                  <a:srgbClr val="FFFFFF"/>
                </a:solidFill>
                <a:latin typeface="Comic Sans MS" pitchFamily="66" charset="0"/>
              </a:rPr>
              <a:t>Statements are sentences which tell you a fact, opinion or idea.</a:t>
            </a:r>
            <a:endParaRPr lang="en-GB" altLang="en-US" sz="4000" dirty="0">
              <a:latin typeface="Comic Sans MS" pitchFamily="66" charset="0"/>
            </a:endParaRPr>
          </a:p>
        </p:txBody>
      </p:sp>
      <p:sp>
        <p:nvSpPr>
          <p:cNvPr id="10246" name="Rectangle 5"/>
          <p:cNvSpPr>
            <a:spLocks noChangeArrowheads="1"/>
          </p:cNvSpPr>
          <p:nvPr/>
        </p:nvSpPr>
        <p:spPr bwMode="auto">
          <a:xfrm>
            <a:off x="502431" y="4125108"/>
            <a:ext cx="7632700" cy="204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7999" tIns="107999" rIns="107999" bIns="107999" anchor="ctr">
            <a:spAutoFit/>
          </a:bodyPr>
          <a:lstStyle>
            <a:lvl1pPr>
              <a:lnSpc>
                <a:spcPct val="90000"/>
              </a:lnSpc>
              <a:spcBef>
                <a:spcPts val="1000"/>
              </a:spcBef>
              <a:buSzPct val="100000"/>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SzPct val="100000"/>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SzPct val="100000"/>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SzPct val="100000"/>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SzPct val="100000"/>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spcBef>
                <a:spcPct val="0"/>
              </a:spcBef>
              <a:buSzTx/>
              <a:buFontTx/>
              <a:buNone/>
            </a:pPr>
            <a:r>
              <a:rPr lang="en-GB" altLang="en-US" sz="4400" i="1" dirty="0"/>
              <a:t>Example:</a:t>
            </a:r>
          </a:p>
          <a:p>
            <a:pPr eaLnBrk="1" hangingPunct="1">
              <a:spcBef>
                <a:spcPct val="0"/>
              </a:spcBef>
              <a:buSzTx/>
              <a:buFontTx/>
              <a:buNone/>
            </a:pPr>
            <a:r>
              <a:rPr lang="en-GB" altLang="en-US" sz="4400" dirty="0"/>
              <a:t>A rainbow has 7 colours. </a:t>
            </a:r>
          </a:p>
          <a:p>
            <a:pPr eaLnBrk="1" hangingPunct="1">
              <a:spcBef>
                <a:spcPct val="0"/>
              </a:spcBef>
              <a:buSzTx/>
              <a:buFontTx/>
              <a:buNone/>
            </a:pPr>
            <a:r>
              <a:rPr lang="en-GB" altLang="en-US" sz="4400" dirty="0"/>
              <a:t>They are beautiful to look at. </a:t>
            </a:r>
          </a:p>
        </p:txBody>
      </p:sp>
      <p:sp>
        <p:nvSpPr>
          <p:cNvPr id="10247" name="TextBox 5"/>
          <p:cNvSpPr txBox="1">
            <a:spLocks noChangeArrowheads="1"/>
          </p:cNvSpPr>
          <p:nvPr/>
        </p:nvSpPr>
        <p:spPr bwMode="auto">
          <a:xfrm>
            <a:off x="1012825" y="838200"/>
            <a:ext cx="717550" cy="585788"/>
          </a:xfrm>
          <a:prstGeom prst="rect">
            <a:avLst/>
          </a:prstGeom>
          <a:solidFill>
            <a:srgbClr val="945FA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1">
            <a:spAutoFit/>
          </a:bodyPr>
          <a:lstStyle>
            <a:lvl1pPr>
              <a:lnSpc>
                <a:spcPct val="90000"/>
              </a:lnSpc>
              <a:spcBef>
                <a:spcPts val="1000"/>
              </a:spcBef>
              <a:buSzPct val="100000"/>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SzPct val="100000"/>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SzPct val="100000"/>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SzPct val="100000"/>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SzPct val="100000"/>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SzTx/>
              <a:buFontTx/>
              <a:buNone/>
            </a:pPr>
            <a:r>
              <a:rPr lang="en-GB" altLang="en-US" sz="3200" b="1">
                <a:solidFill>
                  <a:srgbClr val="FFFFFF"/>
                </a:solidFill>
              </a:rPr>
              <a:t>1</a:t>
            </a:r>
          </a:p>
        </p:txBody>
      </p:sp>
      <p:pic>
        <p:nvPicPr>
          <p:cNvPr id="10248" name="Picture 10"/>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04344" y="3826412"/>
            <a:ext cx="1939656" cy="1478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PowerPoint%20Template</Template>
  <TotalTime>334</TotalTime>
  <Words>779</Words>
  <Application>Microsoft Office PowerPoint</Application>
  <PresentationFormat>On-screen Show (4:3)</PresentationFormat>
  <Paragraphs>89</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Comic Sans MS</vt:lpstr>
      <vt:lpstr>Calibri</vt:lpstr>
      <vt:lpstr>Wingdings</vt:lpstr>
      <vt:lpstr>Twinkl</vt:lpstr>
      <vt:lpstr>Sassoon Infant Rg</vt:lpstr>
      <vt:lpstr>Twinkl SemiBold</vt:lpstr>
      <vt:lpstr>Office Theme</vt:lpstr>
      <vt:lpstr>Slide 1</vt:lpstr>
      <vt:lpstr>Slide 2</vt:lpstr>
      <vt:lpstr>Slide 3</vt:lpstr>
      <vt:lpstr>Slide 4</vt:lpstr>
      <vt:lpstr>Slide 5</vt:lpstr>
      <vt:lpstr>Slide 6</vt:lpstr>
      <vt:lpstr>WALT: To be able to read and write different forms of sentences.  WILF: To read a statement and check for sense by rereading the sentence.  To know and write a statement and use the correct punctuation. </vt:lpstr>
      <vt:lpstr>Slide 8</vt:lpstr>
      <vt:lpstr>Statements</vt:lpstr>
      <vt:lpstr>What Can You See?</vt:lpstr>
      <vt:lpstr>Slide 11</vt:lpstr>
      <vt:lpstr>What Is She Doing?</vt:lpstr>
      <vt:lpstr>What Does your Sentence have?</vt:lpstr>
      <vt:lpstr>Can We Write a Sentence?</vt:lpstr>
      <vt:lpstr>Now You Try!</vt:lpstr>
      <vt:lpstr>Now You Try!</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Federica Zanusso</dc:creator>
  <cp:lastModifiedBy>PCC UK</cp:lastModifiedBy>
  <cp:revision>25</cp:revision>
  <dcterms:created xsi:type="dcterms:W3CDTF">2017-09-13T02:42:51Z</dcterms:created>
  <dcterms:modified xsi:type="dcterms:W3CDTF">2021-02-17T14:23:37Z</dcterms:modified>
</cp:coreProperties>
</file>