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97" r:id="rId4"/>
    <p:sldId id="296" r:id="rId5"/>
    <p:sldId id="295" r:id="rId6"/>
    <p:sldId id="275" r:id="rId7"/>
    <p:sldId id="298" r:id="rId8"/>
    <p:sldId id="277" r:id="rId9"/>
    <p:sldId id="292" r:id="rId10"/>
    <p:sldId id="278" r:id="rId11"/>
    <p:sldId id="279" r:id="rId12"/>
    <p:sldId id="280" r:id="rId13"/>
    <p:sldId id="299" r:id="rId14"/>
    <p:sldId id="300" r:id="rId15"/>
    <p:sldId id="281" r:id="rId16"/>
    <p:sldId id="282" r:id="rId17"/>
    <p:sldId id="285" r:id="rId18"/>
    <p:sldId id="289" r:id="rId19"/>
    <p:sldId id="287" r:id="rId20"/>
    <p:sldId id="303" r:id="rId21"/>
    <p:sldId id="301" r:id="rId22"/>
    <p:sldId id="302" r:id="rId23"/>
    <p:sldId id="269" r:id="rId24"/>
    <p:sldId id="27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33CC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F7ED9-A0C6-4AF2-992F-BDF4722C1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619CD6-9811-430D-9718-B8ADE49A3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E630A6-1EC8-4C77-9403-82B19FD7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9C4-5AA9-4DC9-A3BB-F567C57284D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34A305-54D2-44A1-92AC-55C1C7AD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980631-3E0D-403F-AA25-2C2DB84A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772-F6F7-4E2A-A250-323C4EB37E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724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E4D69-FDC2-4AF8-8482-7754BFB0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70E2FD-19DD-45BD-9F96-39C083001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FC8A0F-B4CF-436C-A731-E32BB520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9C4-5AA9-4DC9-A3BB-F567C57284D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BAB8B3-849E-4E50-B4E1-742129D8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532438-5F61-4940-9681-7D676DFB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772-F6F7-4E2A-A250-323C4EB37E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49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B323679-F1C2-4086-AC39-4147F39BA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BA3C67-593D-4C98-B336-A3DE13C81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F775B8-DD98-4DB5-A634-2810DB1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9C4-5AA9-4DC9-A3BB-F567C57284D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5E1810-E41B-49DC-984D-D0CBAE5E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B4451B-FE90-4CAA-A4F2-46A2413C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772-F6F7-4E2A-A250-323C4EB37E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651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7F402-DC8E-468B-BA16-DD663302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E66F8E-D528-4CE1-A6D2-037E1380C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E152F1-8798-4BC5-A6FE-005EE66F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9C4-5AA9-4DC9-A3BB-F567C57284D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6A7F0E-EBF4-4B56-B9BC-6525A9D6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1F8CD-BF9F-4CB6-9B0D-04EBB850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772-F6F7-4E2A-A250-323C4EB37E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992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58345-26C3-418B-9108-F328AAF5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50E56D-FFEB-4A5A-835C-E245635A4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18A16A-3245-45DB-A21C-55123AE0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9C4-5AA9-4DC9-A3BB-F567C57284D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D44027-83A3-43D8-9334-48568375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B5A212-E0F4-4B20-B20D-37C3B4D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772-F6F7-4E2A-A250-323C4EB37E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998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CEA4B-229C-41CD-A8F6-E371AD67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9B9068-150E-4D8E-8A76-8EE457668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5B0FB9-1577-48E2-A1EF-4AC7E3D75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EBDC65-849A-4A54-8B5A-D9CA7DAB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9C4-5AA9-4DC9-A3BB-F567C57284D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4644D7-7844-4EEB-BF39-8F03DEE43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93909D-5575-43C5-A414-FB071EEA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772-F6F7-4E2A-A250-323C4EB37E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944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FFC06-C582-47F7-AC87-559B6370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F78D98-FBCA-494E-9466-722DB072F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8FE198-B60A-4FD0-B44D-DE63B3CA4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57F49E-EA4A-405E-BF99-2C227679B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7D4EB7A-61B6-4DFB-9084-BCF45ECE8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D8C730-CFB8-4A5E-B2BB-79DD0FB8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9C4-5AA9-4DC9-A3BB-F567C57284D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33457EB-3B20-4CAE-864F-10AB1A97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30D4D79-C005-4D5B-A61C-97D5E99B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772-F6F7-4E2A-A250-323C4EB37E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624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6EF8F-0D14-4922-9686-223A0A22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1974AE-8AF7-4031-85F5-037D957A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9C4-5AA9-4DC9-A3BB-F567C57284D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18E91C-FEB9-4B50-84F0-92FB1168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FE424F-5F66-4A97-B693-2D1E4D4D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772-F6F7-4E2A-A250-323C4EB37E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22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E27BEBE-7BAD-4913-A9EF-ADEE13E0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9C4-5AA9-4DC9-A3BB-F567C57284D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99B6A4-9802-4896-807D-F50F997B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18F4EA-DFE1-4DD1-90BD-36BF0F60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772-F6F7-4E2A-A250-323C4EB37E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117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08881-0B01-4CF8-B10B-D22EAC9F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005AE9-7787-4FC7-9912-FE93A885D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38AE41-083C-472E-9C11-AB7CFCDD4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5031AF-E35E-49EA-9873-E80316AD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9C4-5AA9-4DC9-A3BB-F567C57284D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6BF67F-214D-42D3-8925-684788D7D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FBA6C7-7FF6-4B1B-A648-C6791C14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772-F6F7-4E2A-A250-323C4EB37E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5617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B0D6B6-9174-4B6A-8D56-6B1679CD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7DE0C88-781C-4E65-A20E-F33939EA0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879CB1-86BC-4010-9BA8-7774FD273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C662E0-A7F0-4F25-B4DB-96960947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9C4-5AA9-4DC9-A3BB-F567C57284D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4FC270-6C6D-45B3-924F-8AD7E547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9AC473-C3E3-4F92-BACA-C418FF77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772-F6F7-4E2A-A250-323C4EB37E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047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9BFC760-9929-4FBF-A26D-7DEBB023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ADEF4E-F25C-46F0-AC24-60BE2C24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315A7B-616A-461B-9995-27B50B280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69C4-5AA9-4DC9-A3BB-F567C57284D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952A5F-D4C5-4102-A210-DA270D68A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D12D2E-3B11-4B52-9868-304758761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23772-F6F7-4E2A-A250-323C4EB37E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537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544004-16AB-4A65-A939-1434BAF08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0" t="27634" r="6778"/>
          <a:stretch/>
        </p:blipFill>
        <p:spPr>
          <a:xfrm>
            <a:off x="866457" y="1598930"/>
            <a:ext cx="10377805" cy="4531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145EAB-E413-441B-8A0F-88B414698229}"/>
              </a:ext>
            </a:extLst>
          </p:cNvPr>
          <p:cNvSpPr txBox="1"/>
          <p:nvPr/>
        </p:nvSpPr>
        <p:spPr>
          <a:xfrm>
            <a:off x="2885440" y="335280"/>
            <a:ext cx="633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Comparing Numbers</a:t>
            </a:r>
            <a:endParaRPr lang="en-GB" sz="4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35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A1469A-702C-4F38-AA95-3E94D596E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17" t="23851" r="10000" b="10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94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774E286-6F3D-40F9-82CB-CD436EF0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3" y="152400"/>
            <a:ext cx="5095240" cy="8743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Which symbol is it?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00D83B-51E0-48F4-B93C-990AD3F90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34"/>
          <a:stretch/>
        </p:blipFill>
        <p:spPr>
          <a:xfrm>
            <a:off x="205581" y="1026794"/>
            <a:ext cx="5761990" cy="4872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823714-9FC1-49EC-94FF-D87591BD3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18" y="276531"/>
            <a:ext cx="2142476" cy="1500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9D9D07-B4D3-47AD-B95E-CBB1D8185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819" y="224789"/>
            <a:ext cx="2287848" cy="150052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E3F9F26-F1AA-4BF8-B4AE-7E654F5A77E8}"/>
              </a:ext>
            </a:extLst>
          </p:cNvPr>
          <p:cNvSpPr txBox="1">
            <a:spLocks/>
          </p:cNvSpPr>
          <p:nvPr/>
        </p:nvSpPr>
        <p:spPr>
          <a:xfrm>
            <a:off x="-132907" y="5965981"/>
            <a:ext cx="6895658" cy="892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Explain your answer.</a:t>
            </a:r>
            <a:endParaRPr lang="en-GB" sz="50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09CC962-01F9-425D-AAE7-1392444D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272" y="3969575"/>
            <a:ext cx="6533515" cy="1334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(37-20=)</a:t>
            </a:r>
            <a:r>
              <a:rPr lang="en-US" sz="5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…….</a:t>
            </a:r>
            <a:r>
              <a:rPr lang="en-US" sz="5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8</a:t>
            </a:r>
            <a:endParaRPr lang="en-US" sz="5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8A8A42-59AE-497C-BBCE-EC785E2A2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1928" y="2558890"/>
            <a:ext cx="263370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98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774E286-6F3D-40F9-82CB-CD436EF0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3" y="152400"/>
            <a:ext cx="5095240" cy="8743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Which symbol is it?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00D83B-51E0-48F4-B93C-990AD3F90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34"/>
          <a:stretch/>
        </p:blipFill>
        <p:spPr>
          <a:xfrm>
            <a:off x="205581" y="1026794"/>
            <a:ext cx="5761990" cy="4872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823714-9FC1-49EC-94FF-D87591BD3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18" y="276531"/>
            <a:ext cx="2142476" cy="1500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9D9D07-B4D3-47AD-B95E-CBB1D8185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819" y="224789"/>
            <a:ext cx="2287848" cy="150052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E3F9F26-F1AA-4BF8-B4AE-7E654F5A77E8}"/>
              </a:ext>
            </a:extLst>
          </p:cNvPr>
          <p:cNvSpPr txBox="1">
            <a:spLocks/>
          </p:cNvSpPr>
          <p:nvPr/>
        </p:nvSpPr>
        <p:spPr>
          <a:xfrm>
            <a:off x="-132907" y="5965981"/>
            <a:ext cx="6895658" cy="892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Explain your answer.</a:t>
            </a:r>
            <a:endParaRPr lang="en-GB" sz="50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09CC962-01F9-425D-AAE7-1392444D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907" y="4413712"/>
            <a:ext cx="6533515" cy="1334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37-20=</a:t>
            </a:r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17</a:t>
            </a:r>
            <a:r>
              <a:rPr lang="en-US" sz="5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&gt;</a:t>
            </a:r>
            <a:r>
              <a:rPr lang="en-US" sz="5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8</a:t>
            </a:r>
            <a:endParaRPr lang="en-US" sz="5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4E04D4-F42D-4072-A19F-EA80ED8E8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814" y="2558890"/>
            <a:ext cx="263370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94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774E286-6F3D-40F9-82CB-CD436EF0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3" y="152400"/>
            <a:ext cx="5095240" cy="8743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Which symbol is it?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00D83B-51E0-48F4-B93C-990AD3F90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34"/>
          <a:stretch/>
        </p:blipFill>
        <p:spPr>
          <a:xfrm>
            <a:off x="205581" y="1026794"/>
            <a:ext cx="5761990" cy="4872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823714-9FC1-49EC-94FF-D87591BD3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18" y="276531"/>
            <a:ext cx="2142476" cy="1500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9D9D07-B4D3-47AD-B95E-CBB1D8185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819" y="224789"/>
            <a:ext cx="2287848" cy="150052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E3F9F26-F1AA-4BF8-B4AE-7E654F5A77E8}"/>
              </a:ext>
            </a:extLst>
          </p:cNvPr>
          <p:cNvSpPr txBox="1">
            <a:spLocks/>
          </p:cNvSpPr>
          <p:nvPr/>
        </p:nvSpPr>
        <p:spPr>
          <a:xfrm>
            <a:off x="-132907" y="5965981"/>
            <a:ext cx="6895658" cy="892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Explain your answer.</a:t>
            </a:r>
            <a:endParaRPr lang="en-GB" sz="50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09CC962-01F9-425D-AAE7-1392444D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907" y="4413712"/>
            <a:ext cx="6533515" cy="1334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(20-10=)</a:t>
            </a:r>
            <a:r>
              <a:rPr lang="en-US" sz="5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…</a:t>
            </a:r>
            <a:r>
              <a:rPr lang="en-US" sz="5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  <a:endParaRPr lang="en-US" sz="5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143A8B-E764-4FE0-80AC-594960CBD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814" y="2540281"/>
            <a:ext cx="263370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623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774E286-6F3D-40F9-82CB-CD436EF0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3" y="152400"/>
            <a:ext cx="5095240" cy="8743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Which symbol is it?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00D83B-51E0-48F4-B93C-990AD3F90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34"/>
          <a:stretch/>
        </p:blipFill>
        <p:spPr>
          <a:xfrm>
            <a:off x="205581" y="1026794"/>
            <a:ext cx="5761990" cy="4872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823714-9FC1-49EC-94FF-D87591BD3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18" y="276531"/>
            <a:ext cx="2142476" cy="1500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9D9D07-B4D3-47AD-B95E-CBB1D8185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819" y="224789"/>
            <a:ext cx="2287848" cy="150052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E3F9F26-F1AA-4BF8-B4AE-7E654F5A77E8}"/>
              </a:ext>
            </a:extLst>
          </p:cNvPr>
          <p:cNvSpPr txBox="1">
            <a:spLocks/>
          </p:cNvSpPr>
          <p:nvPr/>
        </p:nvSpPr>
        <p:spPr>
          <a:xfrm>
            <a:off x="-132907" y="5965981"/>
            <a:ext cx="6895658" cy="892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Explain your answer.</a:t>
            </a:r>
            <a:endParaRPr lang="en-GB" sz="50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09CC962-01F9-425D-AAE7-1392444D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907" y="4413712"/>
            <a:ext cx="6533515" cy="1334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20-10=</a:t>
            </a:r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10</a:t>
            </a:r>
            <a:r>
              <a:rPr lang="en-US" sz="5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  <a:r>
              <a:rPr lang="en-US" sz="5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10</a:t>
            </a:r>
            <a:endParaRPr lang="en-US" sz="5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09109C-188B-4380-BC30-47C85F044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814" y="2507148"/>
            <a:ext cx="263370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75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774E286-6F3D-40F9-82CB-CD436EF0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3" y="152400"/>
            <a:ext cx="5095240" cy="8743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Which symbol is it?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00D83B-51E0-48F4-B93C-990AD3F90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34"/>
          <a:stretch/>
        </p:blipFill>
        <p:spPr>
          <a:xfrm>
            <a:off x="205581" y="1026794"/>
            <a:ext cx="5761990" cy="4872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823714-9FC1-49EC-94FF-D87591BD3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18" y="276531"/>
            <a:ext cx="2142476" cy="1500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9D9D07-B4D3-47AD-B95E-CBB1D8185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819" y="224789"/>
            <a:ext cx="2287848" cy="150052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E3F9F26-F1AA-4BF8-B4AE-7E654F5A77E8}"/>
              </a:ext>
            </a:extLst>
          </p:cNvPr>
          <p:cNvSpPr txBox="1">
            <a:spLocks/>
          </p:cNvSpPr>
          <p:nvPr/>
        </p:nvSpPr>
        <p:spPr>
          <a:xfrm>
            <a:off x="-132907" y="5965981"/>
            <a:ext cx="6895658" cy="892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Explain your answer.</a:t>
            </a:r>
            <a:endParaRPr lang="en-GB" sz="50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09CC962-01F9-425D-AAE7-1392444D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655" y="3865073"/>
            <a:ext cx="6533515" cy="1334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(80-15=)</a:t>
            </a:r>
            <a:r>
              <a:rPr lang="en-US" sz="5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…..</a:t>
            </a:r>
            <a:r>
              <a:rPr lang="en-US" sz="5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70</a:t>
            </a:r>
            <a:endParaRPr lang="en-US" sz="5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E7BE883-2B88-4CF5-9986-7D8D489EA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814" y="2558890"/>
            <a:ext cx="263370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93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774E286-6F3D-40F9-82CB-CD436EF0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3" y="152400"/>
            <a:ext cx="5095240" cy="8743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Which symbol is it?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00D83B-51E0-48F4-B93C-990AD3F90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34"/>
          <a:stretch/>
        </p:blipFill>
        <p:spPr>
          <a:xfrm>
            <a:off x="205581" y="1026794"/>
            <a:ext cx="5761990" cy="4872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823714-9FC1-49EC-94FF-D87591BD3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18" y="276531"/>
            <a:ext cx="2142476" cy="1500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9D9D07-B4D3-47AD-B95E-CBB1D8185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819" y="224789"/>
            <a:ext cx="2287848" cy="150052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E3F9F26-F1AA-4BF8-B4AE-7E654F5A77E8}"/>
              </a:ext>
            </a:extLst>
          </p:cNvPr>
          <p:cNvSpPr txBox="1">
            <a:spLocks/>
          </p:cNvSpPr>
          <p:nvPr/>
        </p:nvSpPr>
        <p:spPr>
          <a:xfrm>
            <a:off x="-132907" y="5965981"/>
            <a:ext cx="6895658" cy="892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Explain your answer.</a:t>
            </a:r>
            <a:endParaRPr lang="en-GB" sz="50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09CC962-01F9-425D-AAE7-1392444D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907" y="4413712"/>
            <a:ext cx="6533515" cy="1334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80-15=</a:t>
            </a:r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65</a:t>
            </a:r>
            <a:r>
              <a:rPr lang="en-US" sz="5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&lt;</a:t>
            </a:r>
            <a:r>
              <a:rPr lang="en-US" sz="5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70</a:t>
            </a:r>
            <a:endParaRPr lang="en-US" sz="5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FD5BA61-B24C-4772-85F8-E8243DCD5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814" y="2452981"/>
            <a:ext cx="263370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87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627160-C7D6-4A0F-9921-11921FE65DBE}"/>
              </a:ext>
            </a:extLst>
          </p:cNvPr>
          <p:cNvSpPr txBox="1"/>
          <p:nvPr/>
        </p:nvSpPr>
        <p:spPr>
          <a:xfrm>
            <a:off x="197963" y="59015"/>
            <a:ext cx="518159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You have just learnt how to </a:t>
            </a:r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subtract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using a 100 Square and </a:t>
            </a:r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compare 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numbers. </a:t>
            </a:r>
          </a:p>
          <a:p>
            <a:pPr algn="ctr"/>
            <a:endParaRPr lang="en-US" sz="2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Now try these subtraction number bonds but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REMEMBER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the crocodile will always eat the </a:t>
            </a:r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biggest 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number!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084CB0-CF96-4AEB-86CB-0EC23E53F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83" t="23999" r="10083" b="51107"/>
          <a:stretch/>
        </p:blipFill>
        <p:spPr>
          <a:xfrm>
            <a:off x="6919276" y="374213"/>
            <a:ext cx="4821554" cy="32833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D19777-BCE0-41B7-8399-55F0C5A8CB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6275" y="1662832"/>
            <a:ext cx="1704974" cy="11660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E29D168-AAFD-48AC-9B25-542680638323}"/>
              </a:ext>
            </a:extLst>
          </p:cNvPr>
          <p:cNvSpPr/>
          <p:nvPr/>
        </p:nvSpPr>
        <p:spPr>
          <a:xfrm>
            <a:off x="5628640" y="0"/>
            <a:ext cx="79248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D7B61D-3E10-4416-BCAA-643FF960E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720" y="4426665"/>
            <a:ext cx="3566160" cy="1852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9195A7-8BCF-4BDE-AEB4-77A875174C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4282" y="4926720"/>
            <a:ext cx="3108960" cy="171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799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BB82B0-AB6E-4CEE-88EE-524D4DC7E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6" t="23704" r="10000" b="12444"/>
          <a:stretch/>
        </p:blipFill>
        <p:spPr>
          <a:xfrm>
            <a:off x="-23513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988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EC6F0BA3-5206-451E-AAA1-3FDFE8EAF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3105638"/>
              </p:ext>
            </p:extLst>
          </p:nvPr>
        </p:nvGraphicFramePr>
        <p:xfrm>
          <a:off x="0" y="0"/>
          <a:ext cx="2456121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6121">
                  <a:extLst>
                    <a:ext uri="{9D8B030D-6E8A-4147-A177-3AD203B41FA5}">
                      <a16:colId xmlns:a16="http://schemas.microsoft.com/office/drawing/2014/main" xmlns="" val="1533438572"/>
                    </a:ext>
                  </a:extLst>
                </a:gridCol>
              </a:tblGrid>
              <a:tr h="501700">
                <a:tc>
                  <a:txBody>
                    <a:bodyPr/>
                    <a:lstStyle/>
                    <a:p>
                      <a:pPr marL="12065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18 – 7= 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00981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19 - 5 = 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5132251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12 - 6 = 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032372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11- 5 = 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423191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18 - 2= 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430320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15-9 = 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06505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68 -43 = 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664312"/>
                  </a:ext>
                </a:extLst>
              </a:tr>
              <a:tr h="772438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100-54 = 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40913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70 - 13= 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86999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45-23 = 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2512677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16 - 14 = 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168744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27 - 13 = 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31913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99 -31 = 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52712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100-0= 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05591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C9031CA-1F1E-43C3-9255-D786108C0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6749939"/>
              </p:ext>
            </p:extLst>
          </p:nvPr>
        </p:nvGraphicFramePr>
        <p:xfrm>
          <a:off x="2447325" y="0"/>
          <a:ext cx="914398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98">
                  <a:extLst>
                    <a:ext uri="{9D8B030D-6E8A-4147-A177-3AD203B41FA5}">
                      <a16:colId xmlns:a16="http://schemas.microsoft.com/office/drawing/2014/main" xmlns="" val="1533438572"/>
                    </a:ext>
                  </a:extLst>
                </a:gridCol>
              </a:tblGrid>
              <a:tr h="501700">
                <a:tc>
                  <a:txBody>
                    <a:bodyPr/>
                    <a:lstStyle/>
                    <a:p>
                      <a:pPr marL="12065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?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00981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?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5132251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?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032372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?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423191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?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430320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?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06505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?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664312"/>
                  </a:ext>
                </a:extLst>
              </a:tr>
              <a:tr h="772438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?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40913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?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86999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?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2512677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?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168744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?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31913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?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52712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?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05591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A6FDDB2D-ACA8-4D4E-94E9-7AAC34E09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9799305"/>
              </p:ext>
            </p:extLst>
          </p:nvPr>
        </p:nvGraphicFramePr>
        <p:xfrm>
          <a:off x="3361723" y="0"/>
          <a:ext cx="2264735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4735">
                  <a:extLst>
                    <a:ext uri="{9D8B030D-6E8A-4147-A177-3AD203B41FA5}">
                      <a16:colId xmlns:a16="http://schemas.microsoft.com/office/drawing/2014/main" xmlns="" val="1533438572"/>
                    </a:ext>
                  </a:extLst>
                </a:gridCol>
              </a:tblGrid>
              <a:tr h="501700">
                <a:tc>
                  <a:txBody>
                    <a:bodyPr/>
                    <a:lstStyle/>
                    <a:p>
                      <a:pPr marL="12065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50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00981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18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5132251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2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032372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45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423191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15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430320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7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06505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5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664312"/>
                  </a:ext>
                </a:extLst>
              </a:tr>
              <a:tr h="772438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46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40913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59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86999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21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2512677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50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168744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13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31913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67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52712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100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05591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17CDC1-8F15-40B4-92BF-4C0CD93D3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30" y="979986"/>
            <a:ext cx="6247810" cy="5878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2971" y="0"/>
            <a:ext cx="44544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Which symbol should go in the middle?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1749" y="404948"/>
            <a:ext cx="3100251" cy="6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2120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DE15D2-730F-4D9B-8D72-85E819420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00" t="28000" r="19500" b="20000"/>
          <a:stretch/>
        </p:blipFill>
        <p:spPr>
          <a:xfrm>
            <a:off x="1448525" y="455023"/>
            <a:ext cx="9289143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464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17CDC1-8F15-40B4-92BF-4C0CD93D3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6" y="823231"/>
            <a:ext cx="5725295" cy="5878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131" y="0"/>
            <a:ext cx="5055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Miss Beaton’s Group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8103" y="992777"/>
            <a:ext cx="59044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Which symbol should go in the middle? </a:t>
            </a:r>
            <a:endParaRPr lang="en-GB" sz="2400" dirty="0"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82938" y="1554480"/>
          <a:ext cx="593053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172429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Subtract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Symbol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(10-8=)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?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7</a:t>
                      </a:r>
                      <a:endParaRPr lang="en-GB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(15-5=)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?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10</a:t>
                      </a:r>
                      <a:endParaRPr lang="en-GB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(50-20=)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?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20</a:t>
                      </a:r>
                      <a:endParaRPr lang="en-GB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(45-20=)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?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15</a:t>
                      </a:r>
                      <a:endParaRPr lang="en-GB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(70-40=)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?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30</a:t>
                      </a:r>
                      <a:endParaRPr lang="en-GB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(100-30=)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?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 90</a:t>
                      </a:r>
                      <a:endParaRPr lang="en-GB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(80-20=)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?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  70</a:t>
                      </a:r>
                      <a:endParaRPr lang="en-GB" sz="3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9177" y="-1"/>
            <a:ext cx="5107577" cy="105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EC6F0BA3-5206-451E-AAA1-3FDFE8EAFC63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2456121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6121">
                  <a:extLst>
                    <a:ext uri="{9D8B030D-6E8A-4147-A177-3AD203B41FA5}">
                      <a16:colId xmlns:a16="http://schemas.microsoft.com/office/drawing/2014/main" xmlns="" val="1533438572"/>
                    </a:ext>
                  </a:extLst>
                </a:gridCol>
              </a:tblGrid>
              <a:tr h="501700">
                <a:tc>
                  <a:txBody>
                    <a:bodyPr/>
                    <a:lstStyle/>
                    <a:p>
                      <a:pPr marL="12065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18 – 7=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00981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19 - 5 =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5132251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12 - 6 =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032372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11- 5 =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423191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18 - 2=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430320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15-9 =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06505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68 -43 =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664312"/>
                  </a:ext>
                </a:extLst>
              </a:tr>
              <a:tr h="772438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100-54 =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46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40913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70 - 13=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57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86999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45-23 =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2512677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16 - 14 =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168744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27 - 13 =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31913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99 -31 =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68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52712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100-0=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100</a:t>
                      </a:r>
                      <a:endParaRPr lang="en-GB" sz="28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05591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C9031CA-1F1E-43C3-9255-D786108C0072}"/>
              </a:ext>
            </a:extLst>
          </p:cNvPr>
          <p:cNvGraphicFramePr>
            <a:graphicFrameLocks noGrp="1"/>
          </p:cNvGraphicFramePr>
          <p:nvPr/>
        </p:nvGraphicFramePr>
        <p:xfrm>
          <a:off x="2447325" y="0"/>
          <a:ext cx="914398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98">
                  <a:extLst>
                    <a:ext uri="{9D8B030D-6E8A-4147-A177-3AD203B41FA5}">
                      <a16:colId xmlns:a16="http://schemas.microsoft.com/office/drawing/2014/main" xmlns="" val="1533438572"/>
                    </a:ext>
                  </a:extLst>
                </a:gridCol>
              </a:tblGrid>
              <a:tr h="501700">
                <a:tc>
                  <a:txBody>
                    <a:bodyPr/>
                    <a:lstStyle/>
                    <a:p>
                      <a:pPr marL="12065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&lt;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00981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&lt;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5132251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&gt;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032372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&lt;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423191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&gt;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430320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&lt;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06505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&gt;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664312"/>
                  </a:ext>
                </a:extLst>
              </a:tr>
              <a:tr h="772438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=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40913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&lt;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86999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&gt;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2512677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&lt;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168744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&gt;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31913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&gt;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52712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=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05591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A6FDDB2D-ACA8-4D4E-94E9-7AAC34E09955}"/>
              </a:ext>
            </a:extLst>
          </p:cNvPr>
          <p:cNvGraphicFramePr>
            <a:graphicFrameLocks noGrp="1"/>
          </p:cNvGraphicFramePr>
          <p:nvPr/>
        </p:nvGraphicFramePr>
        <p:xfrm>
          <a:off x="3361723" y="0"/>
          <a:ext cx="2264735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4735">
                  <a:extLst>
                    <a:ext uri="{9D8B030D-6E8A-4147-A177-3AD203B41FA5}">
                      <a16:colId xmlns:a16="http://schemas.microsoft.com/office/drawing/2014/main" xmlns="" val="1533438572"/>
                    </a:ext>
                  </a:extLst>
                </a:gridCol>
              </a:tblGrid>
              <a:tr h="501700">
                <a:tc>
                  <a:txBody>
                    <a:bodyPr/>
                    <a:lstStyle/>
                    <a:p>
                      <a:pPr marL="12065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50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00981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18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5132251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2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032372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45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423191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15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430320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7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06505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5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664312"/>
                  </a:ext>
                </a:extLst>
              </a:tr>
              <a:tr h="772438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46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40913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59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869996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21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2512677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50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168744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13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31913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67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527120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marL="106045" algn="ctr" eaLnBrk="0" hangingPunct="0">
                        <a:spcBef>
                          <a:spcPts val="655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winkl"/>
                        </a:rPr>
                        <a:t>100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winkl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05591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17CDC1-8F15-40B4-92BF-4C0CD93D3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1390649"/>
            <a:ext cx="5951719" cy="5362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F3300B-F943-4E5B-A7AC-0160EEFBDC0A}"/>
              </a:ext>
            </a:extLst>
          </p:cNvPr>
          <p:cNvSpPr txBox="1"/>
          <p:nvPr/>
        </p:nvSpPr>
        <p:spPr>
          <a:xfrm>
            <a:off x="6319134" y="371475"/>
            <a:ext cx="512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Check your answers!</a:t>
            </a:r>
            <a:endParaRPr lang="en-GB" sz="3600" b="1" dirty="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211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875F7FF-9BF6-40D4-8AC3-BE7AB8DF6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0" t="24444" r="9917" b="10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458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1113E7-3B7B-4927-885D-49FDF06F5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5" t="24496" r="24215" b="29303"/>
          <a:stretch/>
        </p:blipFill>
        <p:spPr>
          <a:xfrm>
            <a:off x="333153" y="1434754"/>
            <a:ext cx="11525693" cy="52204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4CA3D06-35C4-4D8D-A813-2CF8E175AB09}"/>
              </a:ext>
            </a:extLst>
          </p:cNvPr>
          <p:cNvSpPr txBox="1">
            <a:spLocks/>
          </p:cNvSpPr>
          <p:nvPr/>
        </p:nvSpPr>
        <p:spPr>
          <a:xfrm>
            <a:off x="1733550" y="202771"/>
            <a:ext cx="8963025" cy="98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Plenary</a:t>
            </a:r>
            <a:endParaRPr lang="en-US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66CCFF"/>
                </a:solidFill>
                <a:latin typeface="Comic Sans MS" panose="030F0702030302020204" pitchFamily="66" charset="0"/>
              </a:rPr>
              <a:t>I was in a rush and made some mistakes.</a:t>
            </a:r>
          </a:p>
          <a:p>
            <a:pPr algn="ctr"/>
            <a:r>
              <a:rPr lang="en-US" sz="2800" b="1" dirty="0">
                <a:solidFill>
                  <a:srgbClr val="66CCFF"/>
                </a:solidFill>
                <a:latin typeface="Comic Sans MS" panose="030F0702030302020204" pitchFamily="66" charset="0"/>
              </a:rPr>
              <a:t>Check my answers and correct.</a:t>
            </a:r>
            <a:endParaRPr lang="en-GB" sz="2800" b="1" dirty="0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306595-71FE-43F8-8DD1-015B91589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350" y="202770"/>
            <a:ext cx="1198709" cy="988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46068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2DE3AB-6EEA-428D-BE97-EDF847E1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95" y="173417"/>
            <a:ext cx="1053908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Check your answers!</a:t>
            </a:r>
            <a:endParaRPr lang="en-GB" sz="4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1113E7-3B7B-4927-885D-49FDF06F5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5" t="24496" r="24215" b="29303"/>
          <a:stretch/>
        </p:blipFill>
        <p:spPr>
          <a:xfrm>
            <a:off x="414670" y="1602193"/>
            <a:ext cx="11525693" cy="522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A7EDD0-1AB2-4145-A8E1-2CD8DD981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51" t="55659" r="51686" b="39070"/>
          <a:stretch/>
        </p:blipFill>
        <p:spPr>
          <a:xfrm>
            <a:off x="2700670" y="4540102"/>
            <a:ext cx="446567" cy="36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3F243E-CC47-41C8-9841-DF5E9463EB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51" t="55659" r="51686" b="39070"/>
          <a:stretch/>
        </p:blipFill>
        <p:spPr>
          <a:xfrm>
            <a:off x="6808382" y="5341088"/>
            <a:ext cx="446567" cy="361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D194AF1-FEB1-4E1F-A161-5DFA6DEE2A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51" t="55659" r="51686" b="39070"/>
          <a:stretch/>
        </p:blipFill>
        <p:spPr>
          <a:xfrm>
            <a:off x="10690589" y="5329125"/>
            <a:ext cx="446567" cy="361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49CE2EE-7A6F-4C66-820B-0B8E8CA7A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25" t="40045" r="46687" b="54779"/>
          <a:stretch/>
        </p:blipFill>
        <p:spPr>
          <a:xfrm>
            <a:off x="6728636" y="4603731"/>
            <a:ext cx="606057" cy="286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9F40FA-E128-4BCA-967E-5EE33361B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25" t="40045" r="46687" b="54779"/>
          <a:stretch/>
        </p:blipFill>
        <p:spPr>
          <a:xfrm>
            <a:off x="2695352" y="5329125"/>
            <a:ext cx="606057" cy="286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31EE28D-922F-400E-B6DC-3EA89F51B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25" t="40045" r="46687" b="54779"/>
          <a:stretch/>
        </p:blipFill>
        <p:spPr>
          <a:xfrm>
            <a:off x="2695351" y="6199111"/>
            <a:ext cx="606057" cy="286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E7C1612-2976-4154-BD86-0EACE6CF8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25" t="40045" r="46687" b="54779"/>
          <a:stretch/>
        </p:blipFill>
        <p:spPr>
          <a:xfrm>
            <a:off x="6728635" y="6199111"/>
            <a:ext cx="606057" cy="286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691A0BF-5404-4A47-B201-6552FE376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25" t="40045" r="46687" b="54779"/>
          <a:stretch/>
        </p:blipFill>
        <p:spPr>
          <a:xfrm>
            <a:off x="10615200" y="6199111"/>
            <a:ext cx="606057" cy="286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731D00-26AA-42B6-84E9-41BC121B6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173417"/>
            <a:ext cx="2142901" cy="1241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CA3D0AA-4C08-4C6F-85B5-8F30ECFAB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357" y="173417"/>
            <a:ext cx="2142901" cy="1241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D2CA8D-11A7-490C-B4A9-D4173047D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9761" y="4511180"/>
            <a:ext cx="451143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605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F06B29-DB37-4296-B58D-C7F79B020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2" t="8079" r="6810" b="17503"/>
          <a:stretch/>
        </p:blipFill>
        <p:spPr>
          <a:xfrm>
            <a:off x="380241" y="718760"/>
            <a:ext cx="6621452" cy="5603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4651" y="0"/>
            <a:ext cx="4140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What did you learn today?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61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2"/>
          <a:srcRect l="44000" t="27852" r="24167" b="16592"/>
          <a:stretch>
            <a:fillRect/>
          </a:stretch>
        </p:blipFill>
        <p:spPr bwMode="auto">
          <a:xfrm>
            <a:off x="271463" y="1087438"/>
            <a:ext cx="26543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4076700"/>
            <a:ext cx="286702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/>
          <p:cNvPicPr>
            <a:picLocks noChangeAspect="1"/>
          </p:cNvPicPr>
          <p:nvPr/>
        </p:nvPicPr>
        <p:blipFill>
          <a:blip r:embed="rId4"/>
          <a:srcRect l="38834" t="29630" r="20334" b="16740"/>
          <a:stretch>
            <a:fillRect/>
          </a:stretch>
        </p:blipFill>
        <p:spPr bwMode="auto">
          <a:xfrm>
            <a:off x="3292475" y="4049713"/>
            <a:ext cx="288607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2066925" y="90488"/>
            <a:ext cx="3305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B0F0"/>
                </a:solidFill>
                <a:latin typeface="Comic Sans MS" pitchFamily="66" charset="0"/>
              </a:rPr>
              <a:t>RECAP</a:t>
            </a:r>
            <a:endParaRPr lang="en-GB" sz="4800" b="1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3440" y="312738"/>
            <a:ext cx="6923723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bg1"/>
                </a:solidFill>
                <a:latin typeface="Comic Sans MS" pitchFamily="66" charset="0"/>
              </a:rPr>
              <a:t>Today we are going to be using our </a:t>
            </a:r>
            <a:r>
              <a:rPr lang="en-GB" sz="4800" dirty="0" smtClean="0">
                <a:solidFill>
                  <a:schemeClr val="bg1"/>
                </a:solidFill>
                <a:latin typeface="Comic Sans MS" pitchFamily="66" charset="0"/>
              </a:rPr>
              <a:t>subtracting </a:t>
            </a:r>
            <a:r>
              <a:rPr lang="en-GB" sz="4800" dirty="0">
                <a:solidFill>
                  <a:schemeClr val="bg1"/>
                </a:solidFill>
                <a:latin typeface="Comic Sans MS" pitchFamily="66" charset="0"/>
              </a:rPr>
              <a:t>skills </a:t>
            </a:r>
            <a:r>
              <a:rPr lang="en-GB" sz="4800" dirty="0" smtClean="0">
                <a:solidFill>
                  <a:schemeClr val="bg1"/>
                </a:solidFill>
                <a:latin typeface="Comic Sans MS" pitchFamily="66" charset="0"/>
              </a:rPr>
              <a:t>then compare the </a:t>
            </a:r>
            <a:r>
              <a:rPr lang="en-GB" sz="4800" dirty="0">
                <a:solidFill>
                  <a:schemeClr val="bg1"/>
                </a:solidFill>
                <a:latin typeface="Comic Sans MS" pitchFamily="66" charset="0"/>
              </a:rPr>
              <a:t>numbers.</a:t>
            </a:r>
            <a:endParaRPr lang="en-GB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2" cstate="print"/>
          <a:srcRect l="44000" t="27852" r="24167" b="16592"/>
          <a:stretch>
            <a:fillRect/>
          </a:stretch>
        </p:blipFill>
        <p:spPr bwMode="auto">
          <a:xfrm>
            <a:off x="180024" y="747804"/>
            <a:ext cx="2027600" cy="145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78" y="2300152"/>
            <a:ext cx="1880507" cy="112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/>
          <p:cNvPicPr>
            <a:picLocks noChangeAspect="1"/>
          </p:cNvPicPr>
          <p:nvPr/>
        </p:nvPicPr>
        <p:blipFill>
          <a:blip r:embed="rId4" cstate="print"/>
          <a:srcRect l="38834" t="29630" r="20334" b="16740"/>
          <a:stretch>
            <a:fillRect/>
          </a:stretch>
        </p:blipFill>
        <p:spPr bwMode="auto">
          <a:xfrm>
            <a:off x="2365012" y="783998"/>
            <a:ext cx="1109708" cy="14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1087210" y="0"/>
            <a:ext cx="3305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Comic Sans MS" pitchFamily="66" charset="0"/>
              </a:rPr>
              <a:t>RECAP</a:t>
            </a:r>
            <a:endParaRPr lang="en-GB" sz="4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5063" y="273549"/>
            <a:ext cx="7315200" cy="3354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Comic Sans MS" pitchFamily="66" charset="0"/>
              </a:rPr>
              <a:t>What skills do you need when subtracting (taking away)?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When you are subtracting: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 Remember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You are counting back wards on the number square from the biggest number.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7166" y="3693664"/>
            <a:ext cx="746759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Skills: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Find the biggest number on your number square.</a:t>
            </a:r>
            <a:endParaRPr lang="en-GB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If you are jumping in tens – move upwards on the number square.</a:t>
            </a:r>
          </a:p>
          <a:p>
            <a:pPr algn="ctr"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If you are counting in ones, moves across to the left on the number square.</a:t>
            </a:r>
            <a:endParaRPr lang="en-US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116BF7-CEC4-42BF-BA45-8FDF1612B9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234"/>
          <a:stretch/>
        </p:blipFill>
        <p:spPr>
          <a:xfrm>
            <a:off x="418012" y="3448595"/>
            <a:ext cx="4108996" cy="3409406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3955" y="4747985"/>
            <a:ext cx="1857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9125" y="82550"/>
            <a:ext cx="5095875" cy="874713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GREATER THAN</a:t>
            </a:r>
            <a:endParaRPr lang="en-GB" b="1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648325" y="1876425"/>
            <a:ext cx="6276975" cy="396081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</a:t>
            </a:r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First step: </a:t>
            </a:r>
            <a:r>
              <a:rPr lang="en-US" sz="4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(50-10</a:t>
            </a:r>
            <a:r>
              <a:rPr lang="en-US" sz="4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 …..</a:t>
            </a:r>
            <a:r>
              <a:rPr lang="en-US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85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/>
          <a:srcRect t="33234"/>
          <a:stretch>
            <a:fillRect/>
          </a:stretch>
        </p:blipFill>
        <p:spPr bwMode="auto">
          <a:xfrm>
            <a:off x="104775" y="1098550"/>
            <a:ext cx="53911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5588" y="0"/>
            <a:ext cx="26400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3749" y="3768271"/>
            <a:ext cx="1857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55946" y="2899546"/>
            <a:ext cx="190817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Remember: </a:t>
            </a: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8125097" y="3370626"/>
            <a:ext cx="34485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472045" y="2612390"/>
            <a:ext cx="587375" cy="234950"/>
          </a:xfrm>
          <a:prstGeom prst="straightConnector1">
            <a:avLst/>
          </a:prstGeom>
          <a:ln w="508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9438" y="5334391"/>
            <a:ext cx="52982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(50-10=40</a:t>
            </a:r>
            <a:r>
              <a:rPr lang="en-US" sz="4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 </a:t>
            </a:r>
            <a:r>
              <a:rPr lang="en-US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……</a:t>
            </a:r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</a:t>
            </a:r>
            <a:endParaRPr lang="en-GB" sz="4400" dirty="0"/>
          </a:p>
        </p:txBody>
      </p:sp>
      <p:sp>
        <p:nvSpPr>
          <p:cNvPr id="13" name="Rectangle 12"/>
          <p:cNvSpPr/>
          <p:nvPr/>
        </p:nvSpPr>
        <p:spPr>
          <a:xfrm>
            <a:off x="5556069" y="3288716"/>
            <a:ext cx="6635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You </a:t>
            </a:r>
            <a:r>
              <a:rPr lang="en-GB" sz="3200" dirty="0" smtClean="0">
                <a:solidFill>
                  <a:srgbClr val="FF0000"/>
                </a:solidFill>
              </a:rPr>
              <a:t>subtract the  numbers first then compare the</a:t>
            </a:r>
            <a:r>
              <a:rPr lang="en-GB" sz="3200" dirty="0" smtClean="0">
                <a:solidFill>
                  <a:srgbClr val="FFFF00"/>
                </a:solidFill>
              </a:rPr>
              <a:t> answer </a:t>
            </a:r>
            <a:r>
              <a:rPr lang="en-GB" sz="3200" dirty="0" smtClean="0">
                <a:solidFill>
                  <a:srgbClr val="FF0000"/>
                </a:solidFill>
              </a:rPr>
              <a:t>with </a:t>
            </a:r>
            <a:r>
              <a:rPr lang="en-GB" sz="3200" dirty="0" smtClean="0">
                <a:solidFill>
                  <a:srgbClr val="FF0000"/>
                </a:solidFill>
              </a:rPr>
              <a:t>the </a:t>
            </a:r>
            <a:r>
              <a:rPr lang="en-GB" sz="3200" dirty="0" smtClean="0">
                <a:solidFill>
                  <a:srgbClr val="00B050"/>
                </a:solidFill>
              </a:rPr>
              <a:t>second number</a:t>
            </a:r>
            <a:r>
              <a:rPr lang="en-GB" sz="3200" dirty="0" smtClean="0">
                <a:solidFill>
                  <a:srgbClr val="FF0000"/>
                </a:solidFill>
              </a:rPr>
              <a:t>)</a:t>
            </a:r>
            <a:endParaRPr lang="en-GB" sz="140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48752" y="6088559"/>
            <a:ext cx="2811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(40) </a:t>
            </a:r>
            <a:r>
              <a:rPr lang="en-US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&gt;</a:t>
            </a:r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</a:t>
            </a:r>
            <a:endParaRPr lang="en-GB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77840" y="4794069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Find 50 on your number sq. Jump back 10 . What is your answer?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116BF7-CEC4-42BF-BA45-8FDF1612B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34"/>
          <a:stretch/>
        </p:blipFill>
        <p:spPr>
          <a:xfrm>
            <a:off x="235132" y="1032691"/>
            <a:ext cx="5390515" cy="5534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CBBA4F-5629-4159-BE25-3272AE54FC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34057" y="219425"/>
            <a:ext cx="704378" cy="70842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D30455A-4FDD-41F9-9383-AB3686C61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971" y="299998"/>
            <a:ext cx="6276340" cy="47885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(22-7=)</a:t>
            </a:r>
            <a:r>
              <a:rPr lang="en-US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….</a:t>
            </a:r>
            <a:r>
              <a:rPr lang="en-US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5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70DB29-8398-4A03-A548-AD06930B7B3F}"/>
              </a:ext>
            </a:extLst>
          </p:cNvPr>
          <p:cNvSpPr txBox="1"/>
          <p:nvPr/>
        </p:nvSpPr>
        <p:spPr>
          <a:xfrm>
            <a:off x="1067706" y="0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Find 22 on your number square  then subtract 7.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D07ADE-AF1B-4E6D-86D8-B109D1854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52" y="2592314"/>
            <a:ext cx="182896" cy="2255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82258" y="138384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You subtract the  numbers first then compare the</a:t>
            </a:r>
            <a:r>
              <a:rPr lang="en-GB" sz="3200" dirty="0" smtClean="0">
                <a:solidFill>
                  <a:srgbClr val="FFFF00"/>
                </a:solidFill>
              </a:rPr>
              <a:t> answer </a:t>
            </a:r>
            <a:r>
              <a:rPr lang="en-GB" sz="3200" dirty="0" smtClean="0">
                <a:solidFill>
                  <a:srgbClr val="FF0000"/>
                </a:solidFill>
              </a:rPr>
              <a:t>with the </a:t>
            </a:r>
            <a:r>
              <a:rPr lang="en-GB" sz="3200" dirty="0" smtClean="0">
                <a:solidFill>
                  <a:srgbClr val="00B050"/>
                </a:solidFill>
              </a:rPr>
              <a:t>second number</a:t>
            </a:r>
            <a:r>
              <a:rPr lang="en-GB" sz="3200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Find 22 on your number square.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Count back 7.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What is your answer?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3900" y="4385217"/>
            <a:ext cx="6215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Now Compare the answer with the second number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US" sz="6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……</a:t>
            </a:r>
            <a:r>
              <a:rPr lang="en-US" sz="6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5</a:t>
            </a:r>
            <a:endParaRPr lang="en-GB" altLang="en-US" sz="6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2344" y="6116470"/>
            <a:ext cx="6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What symbol will go in the middle?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70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116BF7-CEC4-42BF-BA45-8FDF1612B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34"/>
          <a:stretch/>
        </p:blipFill>
        <p:spPr>
          <a:xfrm>
            <a:off x="235132" y="1032691"/>
            <a:ext cx="5390515" cy="553402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D30455A-4FDD-41F9-9383-AB3686C61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660" y="561255"/>
            <a:ext cx="6276340" cy="47885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(65-30 </a:t>
            </a:r>
            <a:r>
              <a:rPr lang="en-US" sz="4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….</a:t>
            </a:r>
            <a:r>
              <a:rPr lang="en-US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45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D07ADE-AF1B-4E6D-86D8-B109D1854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72" y="4734622"/>
            <a:ext cx="182896" cy="2255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08383" y="135771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You subtract the  numbers first then compare the</a:t>
            </a:r>
            <a:r>
              <a:rPr lang="en-GB" sz="3200" dirty="0" smtClean="0">
                <a:solidFill>
                  <a:srgbClr val="FFFF00"/>
                </a:solidFill>
              </a:rPr>
              <a:t> answer </a:t>
            </a:r>
            <a:r>
              <a:rPr lang="en-GB" sz="3200" dirty="0" smtClean="0">
                <a:solidFill>
                  <a:srgbClr val="FF0000"/>
                </a:solidFill>
              </a:rPr>
              <a:t>with </a:t>
            </a:r>
            <a:r>
              <a:rPr lang="en-GB" sz="3200" dirty="0" smtClean="0">
                <a:solidFill>
                  <a:srgbClr val="FF0000"/>
                </a:solidFill>
              </a:rPr>
              <a:t>the </a:t>
            </a:r>
            <a:r>
              <a:rPr lang="en-GB" sz="3200" dirty="0" smtClean="0">
                <a:solidFill>
                  <a:srgbClr val="00B050"/>
                </a:solidFill>
              </a:rPr>
              <a:t>second number</a:t>
            </a:r>
            <a:r>
              <a:rPr lang="en-GB" sz="3200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Find 65 on your number square.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Count back 30.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What is your answer?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5706" y="4332966"/>
            <a:ext cx="6215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Now Compare the answer with second number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US" sz="6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……</a:t>
            </a:r>
            <a:r>
              <a:rPr lang="en-US" sz="6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45</a:t>
            </a:r>
            <a:endParaRPr lang="en-GB" altLang="en-US" sz="6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063B56C-6B0F-4AB9-8BB5-9D20603DBF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5810" y="0"/>
            <a:ext cx="1062319" cy="11320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ECBBA4F-5629-4159-BE25-3272AE54FC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3917" y="0"/>
            <a:ext cx="1166336" cy="7994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95406" y="6064220"/>
            <a:ext cx="6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What symbol will go in the middle?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70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116BF7-CEC4-42BF-BA45-8FDF1612B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34"/>
          <a:stretch/>
        </p:blipFill>
        <p:spPr>
          <a:xfrm>
            <a:off x="238760" y="1071879"/>
            <a:ext cx="5390515" cy="553402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D30455A-4FDD-41F9-9383-AB3686C61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0" y="1973583"/>
            <a:ext cx="6276340" cy="7434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(100-22=)</a:t>
            </a:r>
            <a:r>
              <a:rPr lang="en-US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…</a:t>
            </a:r>
            <a:r>
              <a:rPr lang="en-US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100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altLang="en-US" sz="285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6FD425-AD63-4119-A679-0A904CA9BE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1565" y="-1"/>
            <a:ext cx="1374443" cy="940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48597A-1A4E-428D-9BBD-46500FB7E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741" y="6486379"/>
            <a:ext cx="182896" cy="225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3401C4-7695-45CB-AA55-E16438D82318}"/>
              </a:ext>
            </a:extLst>
          </p:cNvPr>
          <p:cNvSpPr txBox="1"/>
          <p:nvPr/>
        </p:nvSpPr>
        <p:spPr>
          <a:xfrm>
            <a:off x="585149" y="0"/>
            <a:ext cx="4156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Put your finger on the number 100. Jump backwards 22 squares to subtract.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4446" y="272952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You subtract the  numbers first then compare the</a:t>
            </a:r>
            <a:r>
              <a:rPr lang="en-GB" sz="2400" dirty="0" smtClean="0">
                <a:solidFill>
                  <a:srgbClr val="FFFF00"/>
                </a:solidFill>
              </a:rPr>
              <a:t> answer </a:t>
            </a:r>
            <a:r>
              <a:rPr lang="en-GB" sz="2400" dirty="0" smtClean="0">
                <a:solidFill>
                  <a:srgbClr val="FF0000"/>
                </a:solidFill>
              </a:rPr>
              <a:t>with </a:t>
            </a:r>
            <a:r>
              <a:rPr lang="en-GB" sz="2400" dirty="0" smtClean="0">
                <a:solidFill>
                  <a:srgbClr val="FF0000"/>
                </a:solidFill>
              </a:rPr>
              <a:t>the </a:t>
            </a:r>
            <a:r>
              <a:rPr lang="en-GB" sz="2400" dirty="0" smtClean="0">
                <a:solidFill>
                  <a:srgbClr val="00B050"/>
                </a:solidFill>
              </a:rPr>
              <a:t>second number</a:t>
            </a:r>
            <a:r>
              <a:rPr lang="en-GB" sz="2400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Find </a:t>
            </a:r>
            <a:r>
              <a:rPr lang="en-GB" sz="2400" dirty="0" smtClean="0">
                <a:solidFill>
                  <a:schemeClr val="bg1"/>
                </a:solidFill>
              </a:rPr>
              <a:t>100 </a:t>
            </a:r>
            <a:r>
              <a:rPr lang="en-GB" sz="2400" dirty="0" smtClean="0">
                <a:solidFill>
                  <a:schemeClr val="bg1"/>
                </a:solidFill>
              </a:rPr>
              <a:t>on your number square.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Count back </a:t>
            </a:r>
            <a:r>
              <a:rPr lang="en-GB" sz="2400" dirty="0" smtClean="0">
                <a:solidFill>
                  <a:schemeClr val="bg1"/>
                </a:solidFill>
              </a:rPr>
              <a:t>22.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What is your answer?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2448" y="4642060"/>
            <a:ext cx="659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Now Compare the answer with second number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35317" y="5504209"/>
            <a:ext cx="2579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(?)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…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100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5406" y="6273225"/>
            <a:ext cx="6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What symbol will go in the middle?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DC409BE-145E-47AB-A460-E0CDB1D74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541" y="0"/>
            <a:ext cx="1260789" cy="11140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ECBBA4F-5629-4159-BE25-3272AE54FC5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1333" y="0"/>
            <a:ext cx="1166336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14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116BF7-CEC4-42BF-BA45-8FDF1612B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34"/>
          <a:stretch/>
        </p:blipFill>
        <p:spPr>
          <a:xfrm>
            <a:off x="238760" y="1071879"/>
            <a:ext cx="5390515" cy="553402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D30455A-4FDD-41F9-9383-AB3686C61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9621" y="1328604"/>
            <a:ext cx="6276340" cy="24079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(50-25=)</a:t>
            </a:r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…….</a:t>
            </a:r>
            <a:r>
              <a:rPr lang="en-US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25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48597A-1A4E-428D-9BBD-46500FB7E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741" y="6486379"/>
            <a:ext cx="182896" cy="225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3401C4-7695-45CB-AA55-E16438D82318}"/>
              </a:ext>
            </a:extLst>
          </p:cNvPr>
          <p:cNvSpPr txBox="1"/>
          <p:nvPr/>
        </p:nvSpPr>
        <p:spPr>
          <a:xfrm>
            <a:off x="284704" y="0"/>
            <a:ext cx="426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Put your finger on the number 50. Jump backwards 25 squares to subtract.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C409BE-145E-47AB-A460-E0CDB1D74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541" y="0"/>
            <a:ext cx="1260789" cy="1114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CBBA4F-5629-4159-BE25-3272AE54FC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13561" y="0"/>
            <a:ext cx="1166336" cy="875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B6FD425-AD63-4119-A679-0A904CA9BEA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42215" y="0"/>
            <a:ext cx="1374443" cy="9405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30389" y="214169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You subtract the  numbers first then compare the</a:t>
            </a:r>
            <a:r>
              <a:rPr lang="en-GB" sz="2400" dirty="0" smtClean="0">
                <a:solidFill>
                  <a:srgbClr val="FFFF00"/>
                </a:solidFill>
              </a:rPr>
              <a:t> answer </a:t>
            </a:r>
            <a:r>
              <a:rPr lang="en-GB" sz="2400" dirty="0" smtClean="0">
                <a:solidFill>
                  <a:srgbClr val="FF0000"/>
                </a:solidFill>
              </a:rPr>
              <a:t>with the </a:t>
            </a:r>
            <a:r>
              <a:rPr lang="en-GB" sz="2400" dirty="0" smtClean="0">
                <a:solidFill>
                  <a:srgbClr val="00B050"/>
                </a:solidFill>
              </a:rPr>
              <a:t>second number</a:t>
            </a:r>
            <a:r>
              <a:rPr lang="en-GB" sz="2400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Find </a:t>
            </a:r>
            <a:r>
              <a:rPr lang="en-GB" sz="2400" dirty="0" smtClean="0">
                <a:solidFill>
                  <a:schemeClr val="bg1"/>
                </a:solidFill>
              </a:rPr>
              <a:t>50 </a:t>
            </a:r>
            <a:r>
              <a:rPr lang="en-GB" sz="2400" dirty="0" smtClean="0">
                <a:solidFill>
                  <a:schemeClr val="bg1"/>
                </a:solidFill>
              </a:rPr>
              <a:t>on your number square.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Count back </a:t>
            </a:r>
            <a:r>
              <a:rPr lang="en-GB" sz="2400" dirty="0" smtClean="0">
                <a:solidFill>
                  <a:schemeClr val="bg1"/>
                </a:solidFill>
              </a:rPr>
              <a:t>25.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What is your answer?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3259" y="4171797"/>
            <a:ext cx="6468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Now Compare the answer with second number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23854" y="4994757"/>
            <a:ext cx="35750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US" sz="6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……</a:t>
            </a:r>
            <a:r>
              <a:rPr lang="en-US" sz="6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6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25</a:t>
            </a:r>
            <a:endParaRPr lang="en-GB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08469" y="6116471"/>
            <a:ext cx="6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What symbol will go in the middle?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39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762</Words>
  <Application>Microsoft Office PowerPoint</Application>
  <PresentationFormat>Custom</PresentationFormat>
  <Paragraphs>198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GREATER THAN</vt:lpstr>
      <vt:lpstr>Slide 6</vt:lpstr>
      <vt:lpstr>Slide 7</vt:lpstr>
      <vt:lpstr>Slide 8</vt:lpstr>
      <vt:lpstr>Slide 9</vt:lpstr>
      <vt:lpstr>Slide 10</vt:lpstr>
      <vt:lpstr>Which symbol is it?</vt:lpstr>
      <vt:lpstr>Which symbol is it?</vt:lpstr>
      <vt:lpstr>Which symbol is it?</vt:lpstr>
      <vt:lpstr>Which symbol is it?</vt:lpstr>
      <vt:lpstr>Which symbol is it?</vt:lpstr>
      <vt:lpstr>Which symbol is it?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Check your answers!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Bhavi Raval</dc:creator>
  <cp:lastModifiedBy>PCC UK</cp:lastModifiedBy>
  <cp:revision>71</cp:revision>
  <dcterms:created xsi:type="dcterms:W3CDTF">2021-02-03T14:45:25Z</dcterms:created>
  <dcterms:modified xsi:type="dcterms:W3CDTF">2021-02-23T16:13:26Z</dcterms:modified>
</cp:coreProperties>
</file>