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1"/>
  </p:sldMasterIdLst>
  <p:sldIdLst>
    <p:sldId id="260" r:id="rId2"/>
    <p:sldId id="261" r:id="rId3"/>
    <p:sldId id="262" r:id="rId4"/>
    <p:sldId id="290" r:id="rId5"/>
    <p:sldId id="292" r:id="rId6"/>
    <p:sldId id="293" r:id="rId7"/>
    <p:sldId id="294" r:id="rId8"/>
    <p:sldId id="295" r:id="rId9"/>
    <p:sldId id="298" r:id="rId10"/>
    <p:sldId id="299" r:id="rId11"/>
    <p:sldId id="300" r:id="rId12"/>
    <p:sldId id="301" r:id="rId13"/>
    <p:sldId id="302" r:id="rId14"/>
    <p:sldId id="305" r:id="rId15"/>
    <p:sldId id="303" r:id="rId16"/>
    <p:sldId id="304" r:id="rId17"/>
    <p:sldId id="306" r:id="rId18"/>
    <p:sldId id="307" r:id="rId19"/>
    <p:sldId id="308" r:id="rId20"/>
    <p:sldId id="309" r:id="rId21"/>
    <p:sldId id="310" r:id="rId22"/>
    <p:sldId id="289" r:id="rId23"/>
    <p:sldId id="272" r:id="rId24"/>
  </p:sldIdLst>
  <p:sldSz cx="9144000" cy="6858000" type="screen4x3"/>
  <p:notesSz cx="6858000" cy="9144000"/>
  <p:embeddedFontLst>
    <p:embeddedFont>
      <p:font typeface="Sassoon Infant Rg" panose="02000503030000020003" pitchFamily="50" charset="0"/>
      <p:regular r:id="rId25"/>
      <p:bold r:id="rId26"/>
    </p:embeddedFont>
    <p:embeddedFont>
      <p:font typeface="Tuffy" panose="020B0603060100000000" pitchFamily="34" charset="0"/>
      <p:regular r:id="rId27"/>
      <p:bold r:id="rId28"/>
      <p:italic r:id="rId29"/>
      <p:boldItalic r:id="rId30"/>
    </p:embeddedFont>
    <p:embeddedFont>
      <p:font typeface="Twinkl" pitchFamily="2" charset="0"/>
      <p:regular r:id="rId31"/>
      <p:bold r:id="rId32"/>
    </p:embeddedFont>
    <p:embeddedFont>
      <p:font typeface="Twinkl SemiBold" pitchFamily="2" charset="0"/>
      <p:bold r:id="rId33"/>
    </p:embeddedFont>
    <p:embeddedFont>
      <p:font typeface="Sassoon Infant Md" panose="02000603050000020003" pitchFamily="50" charset="0"/>
      <p:regular r:id="rId34"/>
    </p:embeddedFont>
    <p:embeddedFont>
      <p:font typeface="Tuffy-TTF" panose="020B0603060100000000" charset="0"/>
      <p:regular r:id="rId35"/>
      <p:bold r:id="rId36"/>
      <p:italic r:id="rId37"/>
      <p:boldItalic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3" pos="317" userDrawn="1">
          <p15:clr>
            <a:srgbClr val="A4A3A4"/>
          </p15:clr>
        </p15:guide>
        <p15:guide id="4" pos="476" userDrawn="1">
          <p15:clr>
            <a:srgbClr val="A4A3A4"/>
          </p15:clr>
        </p15:guide>
        <p15:guide id="5" pos="5284" userDrawn="1">
          <p15:clr>
            <a:srgbClr val="A4A3A4"/>
          </p15:clr>
        </p15:guide>
        <p15:guide id="6" pos="5443" userDrawn="1">
          <p15:clr>
            <a:srgbClr val="A4A3A4"/>
          </p15:clr>
        </p15:guide>
        <p15:guide id="7" orient="horz" pos="323" userDrawn="1">
          <p15:clr>
            <a:srgbClr val="A4A3A4"/>
          </p15:clr>
        </p15:guide>
        <p15:guide id="8" orient="horz" pos="482" userDrawn="1">
          <p15:clr>
            <a:srgbClr val="A4A3A4"/>
          </p15:clr>
        </p15:guide>
        <p15:guide id="9" orient="horz" pos="3997" userDrawn="1">
          <p15:clr>
            <a:srgbClr val="A4A3A4"/>
          </p15:clr>
        </p15:guide>
        <p15:guide id="10" orient="horz" pos="383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D78C"/>
    <a:srgbClr val="F1864E"/>
    <a:srgbClr val="7EC24A"/>
    <a:srgbClr val="F5F6F6"/>
    <a:srgbClr val="3BB0E5"/>
    <a:srgbClr val="7768AD"/>
    <a:srgbClr val="CA4692"/>
    <a:srgbClr val="009741"/>
    <a:srgbClr val="5F2E1F"/>
    <a:srgbClr val="FEF69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93" autoAdjust="0"/>
    <p:restoredTop sz="94660"/>
  </p:normalViewPr>
  <p:slideViewPr>
    <p:cSldViewPr snapToGrid="0" showGuides="1">
      <p:cViewPr varScale="1">
        <p:scale>
          <a:sx n="99" d="100"/>
          <a:sy n="99" d="100"/>
        </p:scale>
        <p:origin x="102" y="84"/>
      </p:cViewPr>
      <p:guideLst>
        <p:guide orient="horz" pos="2160"/>
        <p:guide pos="2880"/>
        <p:guide pos="317"/>
        <p:guide pos="476"/>
        <p:guide pos="5284"/>
        <p:guide pos="5443"/>
        <p:guide orient="horz" pos="323"/>
        <p:guide orient="horz" pos="482"/>
        <p:guide orient="horz" pos="3997"/>
        <p:guide orient="horz" pos="3838"/>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10.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srgbClr val="FFFFFF"/>
                </a:solidFill>
              </a:rPr>
              <a:t> </a:t>
            </a:r>
          </a:p>
        </p:txBody>
      </p:sp>
      <p:sp>
        <p:nvSpPr>
          <p:cNvPr id="2" name="Title 1"/>
          <p:cNvSpPr>
            <a:spLocks noGrp="1"/>
          </p:cNvSpPr>
          <p:nvPr>
            <p:ph type="ctrTitle"/>
          </p:nvPr>
        </p:nvSpPr>
        <p:spPr>
          <a:xfrm>
            <a:off x="466725" y="1122363"/>
            <a:ext cx="8201025" cy="2387600"/>
          </a:xfrm>
        </p:spPr>
        <p:txBody>
          <a:bodyPr>
            <a:normAutofit/>
          </a:bodyPr>
          <a:lstStyle>
            <a:lvl1pPr algn="ctr">
              <a:defRPr sz="4000">
                <a:latin typeface="Twinkl SemiBold" pitchFamily="2" charset="0"/>
              </a:defRPr>
            </a:lvl1pPr>
          </a:lstStyle>
          <a:p>
            <a:r>
              <a:rPr lang="en-US"/>
              <a:t>Click to edit Master title style</a:t>
            </a:r>
            <a:endParaRPr lang="en-US" dirty="0"/>
          </a:p>
        </p:txBody>
      </p:sp>
      <p:sp>
        <p:nvSpPr>
          <p:cNvPr id="3" name="Subtitle 2"/>
          <p:cNvSpPr>
            <a:spLocks noGrp="1"/>
          </p:cNvSpPr>
          <p:nvPr>
            <p:ph type="subTitle" idx="1"/>
          </p:nvPr>
        </p:nvSpPr>
        <p:spPr>
          <a:xfrm>
            <a:off x="466725" y="3602038"/>
            <a:ext cx="8201025" cy="1655762"/>
          </a:xfrm>
        </p:spPr>
        <p:txBody>
          <a:bodyPr/>
          <a:lstStyle>
            <a:lvl1pPr marL="0" indent="0" algn="ctr">
              <a:buNone/>
              <a:defRPr sz="2400">
                <a:latin typeface="Twinkl" pitchFamily="2" charset="0"/>
                <a:ea typeface="Sassoon Infant Rg" panose="02000503030000020003"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2122864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2" name="Title 1"/>
          <p:cNvSpPr>
            <a:spLocks noGrp="1"/>
          </p:cNvSpPr>
          <p:nvPr>
            <p:ph type="title"/>
          </p:nvPr>
        </p:nvSpPr>
        <p:spPr>
          <a:xfrm>
            <a:off x="476249" y="549275"/>
            <a:ext cx="8181975" cy="1325563"/>
          </a:xfrm>
          <a:noFill/>
          <a:ln>
            <a:noFill/>
          </a:ln>
        </p:spPr>
        <p:txBody>
          <a:bodyPr>
            <a:normAutofit/>
          </a:bodyPr>
          <a:lstStyle>
            <a:lvl1pPr>
              <a:defRPr sz="4000" b="1">
                <a:latin typeface="Twinkl SemiBold" pitchFamily="2" charset="0"/>
              </a:defRPr>
            </a:lvl1pPr>
          </a:lstStyle>
          <a:p>
            <a:r>
              <a:rPr lang="en-US"/>
              <a:t>Click to edit Master title style</a:t>
            </a:r>
            <a:endParaRPr lang="en-US" dirty="0"/>
          </a:p>
        </p:txBody>
      </p:sp>
      <p:sp>
        <p:nvSpPr>
          <p:cNvPr id="3" name="Content Placeholder 2"/>
          <p:cNvSpPr>
            <a:spLocks noGrp="1"/>
          </p:cNvSpPr>
          <p:nvPr>
            <p:ph idx="1"/>
          </p:nvPr>
        </p:nvSpPr>
        <p:spPr>
          <a:xfrm>
            <a:off x="481012" y="2014537"/>
            <a:ext cx="8181975" cy="4351338"/>
          </a:xfrm>
          <a:noFill/>
          <a:ln>
            <a:noFill/>
          </a:ln>
        </p:spPr>
        <p:txBody>
          <a:bodyPr/>
          <a:lstStyle>
            <a:lvl1pPr>
              <a:defRPr sz="1800">
                <a:latin typeface="Twinkl" pitchFamily="2" charset="0"/>
                <a:ea typeface="Sassoon Infant Rg" panose="02000503030000020003" pitchFamily="50" charset="0"/>
              </a:defRPr>
            </a:lvl1pPr>
            <a:lvl2pPr>
              <a:defRPr sz="1600">
                <a:latin typeface="Twinkl" pitchFamily="2" charset="0"/>
                <a:ea typeface="Sassoon Infant Rg" panose="02000503030000020003" pitchFamily="50" charset="0"/>
              </a:defRPr>
            </a:lvl2pPr>
            <a:lvl3pPr>
              <a:defRPr sz="1400">
                <a:latin typeface="Twinkl" pitchFamily="2" charset="0"/>
                <a:ea typeface="Sassoon Infant Rg" panose="02000503030000020003" pitchFamily="50" charset="0"/>
              </a:defRPr>
            </a:lvl3pPr>
            <a:lvl4pPr>
              <a:defRPr sz="1400">
                <a:latin typeface="Twinkl" pitchFamily="2" charset="0"/>
                <a:ea typeface="Sassoon Infant Rg" panose="02000503030000020003" pitchFamily="50" charset="0"/>
              </a:defRPr>
            </a:lvl4pPr>
            <a:lvl5pPr>
              <a:defRPr sz="1400">
                <a:latin typeface="Twinkl" pitchFamily="2" charset="0"/>
                <a:ea typeface="Sassoon Infant Rg" panose="02000503030000020003"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207851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lanit Title Slide">
    <p:spTree>
      <p:nvGrpSpPr>
        <p:cNvPr id="1" name=""/>
        <p:cNvGrpSpPr/>
        <p:nvPr/>
      </p:nvGrpSpPr>
      <p:grpSpPr>
        <a:xfrm>
          <a:off x="0" y="0"/>
          <a:ext cx="0" cy="0"/>
          <a:chOff x="0" y="0"/>
          <a:chExt cx="0" cy="0"/>
        </a:xfrm>
      </p:grpSpPr>
      <p:sp>
        <p:nvSpPr>
          <p:cNvPr id="2" name="Title 1"/>
          <p:cNvSpPr>
            <a:spLocks noGrp="1"/>
          </p:cNvSpPr>
          <p:nvPr>
            <p:ph type="title"/>
          </p:nvPr>
        </p:nvSpPr>
        <p:spPr>
          <a:xfrm>
            <a:off x="539750" y="2359034"/>
            <a:ext cx="8064500" cy="655294"/>
          </a:xfrm>
          <a:noFill/>
          <a:ln>
            <a:noFill/>
          </a:ln>
        </p:spPr>
        <p:txBody>
          <a:bodyPr>
            <a:noAutofit/>
          </a:bodyPr>
          <a:lstStyle>
            <a:lvl1pPr algn="ctr">
              <a:defRPr sz="6600" b="1">
                <a:solidFill>
                  <a:schemeClr val="bg1"/>
                </a:solidFill>
                <a:latin typeface="Tuffy" panose="020B0603060100000000" pitchFamily="34" charset="0"/>
              </a:defRPr>
            </a:lvl1pPr>
          </a:lstStyle>
          <a:p>
            <a:r>
              <a:rPr lang="en-US"/>
              <a:t>Click to edit Master title style</a:t>
            </a:r>
            <a:endParaRPr lang="en-GB" dirty="0"/>
          </a:p>
        </p:txBody>
      </p:sp>
      <p:sp>
        <p:nvSpPr>
          <p:cNvPr id="11" name="Text Placeholder 10"/>
          <p:cNvSpPr>
            <a:spLocks noGrp="1"/>
          </p:cNvSpPr>
          <p:nvPr>
            <p:ph type="body" sz="quarter" idx="10"/>
          </p:nvPr>
        </p:nvSpPr>
        <p:spPr>
          <a:xfrm>
            <a:off x="1654969" y="3199950"/>
            <a:ext cx="5834062" cy="543989"/>
          </a:xfrm>
          <a:noFill/>
          <a:ln>
            <a:noFill/>
          </a:ln>
        </p:spPr>
        <p:txBody>
          <a:bodyPr anchor="ctr" anchorCtr="1">
            <a:noAutofit/>
          </a:bodyPr>
          <a:lstStyle>
            <a:lvl1pPr marL="0" indent="0" algn="ctr">
              <a:buNone/>
              <a:defRPr sz="2800">
                <a:solidFill>
                  <a:schemeClr val="bg1"/>
                </a:solidFill>
                <a:latin typeface="Tuffy" panose="020B0603060100000000" pitchFamily="34" charset="0"/>
              </a:defRPr>
            </a:lvl1pPr>
          </a:lstStyle>
          <a:p>
            <a:pPr lvl="0"/>
            <a:r>
              <a:rPr lang="en-US"/>
              <a:t>Click to edit Master text styles</a:t>
            </a:r>
          </a:p>
        </p:txBody>
      </p:sp>
    </p:spTree>
    <p:extLst>
      <p:ext uri="{BB962C8B-B14F-4D97-AF65-F5344CB8AC3E}">
        <p14:creationId xmlns:p14="http://schemas.microsoft.com/office/powerpoint/2010/main" val="16438054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11811693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39543162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srgbClr val="FFFFFF"/>
                </a:solidFill>
              </a:rPr>
              <a:t> </a:t>
            </a:r>
          </a:p>
        </p:txBody>
      </p:sp>
    </p:spTree>
    <p:extLst>
      <p:ext uri="{BB962C8B-B14F-4D97-AF65-F5344CB8AC3E}">
        <p14:creationId xmlns:p14="http://schemas.microsoft.com/office/powerpoint/2010/main" val="11870315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hole Class Icon">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1350" dirty="0">
                <a:solidFill>
                  <a:srgbClr val="FFFFFF"/>
                </a:solidFill>
              </a:rPr>
              <a:t> </a:t>
            </a:r>
          </a:p>
        </p:txBody>
      </p:sp>
      <p:pic>
        <p:nvPicPr>
          <p:cNvPr id="6" name="Whole Clas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480300" y="612775"/>
            <a:ext cx="12382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70899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dividual Icon">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1350" dirty="0">
                <a:solidFill>
                  <a:srgbClr val="FFFFFF"/>
                </a:solidFill>
              </a:rPr>
              <a:t> </a:t>
            </a:r>
          </a:p>
        </p:txBody>
      </p:sp>
      <p:pic>
        <p:nvPicPr>
          <p:cNvPr id="6" name="Individual Work"/>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696200" y="612775"/>
            <a:ext cx="86518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45072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airs Icon">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1350" dirty="0">
                <a:solidFill>
                  <a:srgbClr val="FFFFFF"/>
                </a:solidFill>
              </a:rPr>
              <a:t> </a:t>
            </a:r>
          </a:p>
        </p:txBody>
      </p:sp>
      <p:pic>
        <p:nvPicPr>
          <p:cNvPr id="6" name="Pair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696200" y="612775"/>
            <a:ext cx="86518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32547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lking Partners Icon">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1350" dirty="0">
                <a:solidFill>
                  <a:srgbClr val="FFFFFF"/>
                </a:solidFill>
              </a:rPr>
              <a:t> </a:t>
            </a:r>
          </a:p>
        </p:txBody>
      </p:sp>
      <p:pic>
        <p:nvPicPr>
          <p:cNvPr id="6" name="Talking Partner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696200" y="612775"/>
            <a:ext cx="86518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02619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ups Icon">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1350" dirty="0">
                <a:solidFill>
                  <a:srgbClr val="FFFFFF"/>
                </a:solidFill>
              </a:rPr>
              <a:t> </a:t>
            </a:r>
          </a:p>
        </p:txBody>
      </p:sp>
      <p:pic>
        <p:nvPicPr>
          <p:cNvPr id="6" name="Group Work"/>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696200" y="612775"/>
            <a:ext cx="86518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01268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ental and Oral Starter Icon">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1350" dirty="0">
                <a:solidFill>
                  <a:srgbClr val="FFFFFF"/>
                </a:solidFill>
              </a:rPr>
              <a:t> </a:t>
            </a:r>
          </a:p>
        </p:txBody>
      </p:sp>
      <p:pic>
        <p:nvPicPr>
          <p:cNvPr id="6" name="Picture 12"/>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696200" y="612775"/>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1382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ssesment Icon">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1350" dirty="0">
                <a:solidFill>
                  <a:srgbClr val="FFFFFF"/>
                </a:solidFill>
              </a:rPr>
              <a:t> </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696200" y="612775"/>
            <a:ext cx="86518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2"/>
          <p:cNvSpPr>
            <a:spLocks noGrp="1"/>
          </p:cNvSpPr>
          <p:nvPr>
            <p:ph idx="1"/>
          </p:nvPr>
        </p:nvSpPr>
        <p:spPr>
          <a:xfrm>
            <a:off x="457197" y="2153354"/>
            <a:ext cx="8220075" cy="4242683"/>
          </a:xfrm>
        </p:spPr>
        <p:txBody>
          <a:bodyPr/>
          <a:lstStyle>
            <a:lvl1pPr>
              <a:defRPr sz="1800">
                <a:latin typeface="Twinkl" pitchFamily="2" charset="0"/>
                <a:ea typeface="Sassoon Infant Rg" panose="02000503030000020003" pitchFamily="50" charset="0"/>
              </a:defRPr>
            </a:lvl1pPr>
            <a:lvl2pPr>
              <a:defRPr sz="1600">
                <a:latin typeface="Twinkl" pitchFamily="2" charset="0"/>
                <a:ea typeface="Sassoon Infant Rg" panose="02000503030000020003" pitchFamily="50" charset="0"/>
              </a:defRPr>
            </a:lvl2pPr>
            <a:lvl3pPr>
              <a:defRPr sz="1400">
                <a:latin typeface="Twinkl" pitchFamily="2" charset="0"/>
                <a:ea typeface="Sassoon Infant Rg" panose="02000503030000020003" pitchFamily="50" charset="0"/>
              </a:defRPr>
            </a:lvl3pPr>
            <a:lvl4pPr>
              <a:defRPr sz="1400">
                <a:latin typeface="Twinkl" pitchFamily="2" charset="0"/>
                <a:ea typeface="Sassoon Infant Rg" panose="02000503030000020003" pitchFamily="50" charset="0"/>
              </a:defRPr>
            </a:lvl4pPr>
            <a:lvl5pPr>
              <a:defRPr sz="1400">
                <a:latin typeface="Twinkl" pitchFamily="2" charset="0"/>
                <a:ea typeface="Sassoon Infant Rg" panose="02000503030000020003"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p:cNvSpPr>
            <a:spLocks noGrp="1"/>
          </p:cNvSpPr>
          <p:nvPr>
            <p:ph type="title"/>
          </p:nvPr>
        </p:nvSpPr>
        <p:spPr>
          <a:xfrm>
            <a:off x="457198" y="485773"/>
            <a:ext cx="8220075" cy="1595581"/>
          </a:xfrm>
        </p:spPr>
        <p:txBody>
          <a:bodyPr>
            <a:normAutofit/>
          </a:bodyPr>
          <a:lstStyle>
            <a:lvl1pPr>
              <a:defRPr sz="3600" b="0">
                <a:latin typeface="Twinkl SemiBold" pitchFamily="2" charset="0"/>
              </a:defRPr>
            </a:lvl1pPr>
          </a:lstStyle>
          <a:p>
            <a:r>
              <a:rPr lang="en-US"/>
              <a:t>Click to edit Master title style</a:t>
            </a:r>
            <a:endParaRPr lang="en-US" dirty="0"/>
          </a:p>
        </p:txBody>
      </p:sp>
    </p:spTree>
    <p:extLst>
      <p:ext uri="{BB962C8B-B14F-4D97-AF65-F5344CB8AC3E}">
        <p14:creationId xmlns:p14="http://schemas.microsoft.com/office/powerpoint/2010/main" val="35429110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6ED4F2"/>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15">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026" name="Title Placeholder 1"/>
          <p:cNvSpPr>
            <a:spLocks noGrp="1"/>
          </p:cNvSpPr>
          <p:nvPr>
            <p:ph type="title"/>
          </p:nvPr>
        </p:nvSpPr>
        <p:spPr bwMode="auto">
          <a:xfrm>
            <a:off x="490538" y="695325"/>
            <a:ext cx="8162925"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90538" y="1957388"/>
            <a:ext cx="8162925"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Tree>
    <p:extLst>
      <p:ext uri="{BB962C8B-B14F-4D97-AF65-F5344CB8AC3E}">
        <p14:creationId xmlns:p14="http://schemas.microsoft.com/office/powerpoint/2010/main" val="19849158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l" rtl="0" eaLnBrk="1" fontAlgn="base" hangingPunct="1">
        <a:lnSpc>
          <a:spcPct val="90000"/>
        </a:lnSpc>
        <a:spcBef>
          <a:spcPct val="0"/>
        </a:spcBef>
        <a:spcAft>
          <a:spcPct val="0"/>
        </a:spcAft>
        <a:defRPr sz="3600" kern="1200">
          <a:solidFill>
            <a:srgbClr val="1C1C1C"/>
          </a:solidFill>
          <a:latin typeface="Twinkl SemiBold" pitchFamily="2" charset="0"/>
          <a:ea typeface="+mj-ea"/>
          <a:cs typeface="+mj-cs"/>
        </a:defRPr>
      </a:lvl1pPr>
      <a:lvl2pPr algn="l" rtl="0" eaLnBrk="1" fontAlgn="base" hangingPunct="1">
        <a:lnSpc>
          <a:spcPct val="90000"/>
        </a:lnSpc>
        <a:spcBef>
          <a:spcPct val="0"/>
        </a:spcBef>
        <a:spcAft>
          <a:spcPct val="0"/>
        </a:spcAft>
        <a:defRPr sz="3600">
          <a:solidFill>
            <a:srgbClr val="1C1C1C"/>
          </a:solidFill>
          <a:latin typeface="Twinkl SemiBold" pitchFamily="2" charset="0"/>
        </a:defRPr>
      </a:lvl2pPr>
      <a:lvl3pPr algn="l" rtl="0" eaLnBrk="1" fontAlgn="base" hangingPunct="1">
        <a:lnSpc>
          <a:spcPct val="90000"/>
        </a:lnSpc>
        <a:spcBef>
          <a:spcPct val="0"/>
        </a:spcBef>
        <a:spcAft>
          <a:spcPct val="0"/>
        </a:spcAft>
        <a:defRPr sz="3600">
          <a:solidFill>
            <a:srgbClr val="1C1C1C"/>
          </a:solidFill>
          <a:latin typeface="Twinkl SemiBold" pitchFamily="2" charset="0"/>
        </a:defRPr>
      </a:lvl3pPr>
      <a:lvl4pPr algn="l" rtl="0" eaLnBrk="1" fontAlgn="base" hangingPunct="1">
        <a:lnSpc>
          <a:spcPct val="90000"/>
        </a:lnSpc>
        <a:spcBef>
          <a:spcPct val="0"/>
        </a:spcBef>
        <a:spcAft>
          <a:spcPct val="0"/>
        </a:spcAft>
        <a:defRPr sz="3600">
          <a:solidFill>
            <a:srgbClr val="1C1C1C"/>
          </a:solidFill>
          <a:latin typeface="Twinkl SemiBold" pitchFamily="2" charset="0"/>
        </a:defRPr>
      </a:lvl4pPr>
      <a:lvl5pPr algn="l" rtl="0" eaLnBrk="1" fontAlgn="base" hangingPunct="1">
        <a:lnSpc>
          <a:spcPct val="90000"/>
        </a:lnSpc>
        <a:spcBef>
          <a:spcPct val="0"/>
        </a:spcBef>
        <a:spcAft>
          <a:spcPct val="0"/>
        </a:spcAft>
        <a:defRPr sz="3600">
          <a:solidFill>
            <a:srgbClr val="1C1C1C"/>
          </a:solidFill>
          <a:latin typeface="Twinkl SemiBold" pitchFamily="2" charset="0"/>
        </a:defRPr>
      </a:lvl5pPr>
      <a:lvl6pPr marL="457200" algn="l" rtl="0" eaLnBrk="1" fontAlgn="base" hangingPunct="1">
        <a:lnSpc>
          <a:spcPct val="90000"/>
        </a:lnSpc>
        <a:spcBef>
          <a:spcPct val="0"/>
        </a:spcBef>
        <a:spcAft>
          <a:spcPct val="0"/>
        </a:spcAft>
        <a:defRPr sz="4000">
          <a:solidFill>
            <a:srgbClr val="1C1C1C"/>
          </a:solidFill>
          <a:latin typeface="Sassoon Infant Md" panose="02000603050000020003" pitchFamily="50" charset="0"/>
        </a:defRPr>
      </a:lvl6pPr>
      <a:lvl7pPr marL="914400" algn="l" rtl="0" eaLnBrk="1" fontAlgn="base" hangingPunct="1">
        <a:lnSpc>
          <a:spcPct val="90000"/>
        </a:lnSpc>
        <a:spcBef>
          <a:spcPct val="0"/>
        </a:spcBef>
        <a:spcAft>
          <a:spcPct val="0"/>
        </a:spcAft>
        <a:defRPr sz="4000">
          <a:solidFill>
            <a:srgbClr val="1C1C1C"/>
          </a:solidFill>
          <a:latin typeface="Sassoon Infant Md" panose="02000603050000020003" pitchFamily="50" charset="0"/>
        </a:defRPr>
      </a:lvl7pPr>
      <a:lvl8pPr marL="1371600" algn="l" rtl="0" eaLnBrk="1" fontAlgn="base" hangingPunct="1">
        <a:lnSpc>
          <a:spcPct val="90000"/>
        </a:lnSpc>
        <a:spcBef>
          <a:spcPct val="0"/>
        </a:spcBef>
        <a:spcAft>
          <a:spcPct val="0"/>
        </a:spcAft>
        <a:defRPr sz="4000">
          <a:solidFill>
            <a:srgbClr val="1C1C1C"/>
          </a:solidFill>
          <a:latin typeface="Sassoon Infant Md" panose="02000603050000020003" pitchFamily="50" charset="0"/>
        </a:defRPr>
      </a:lvl8pPr>
      <a:lvl9pPr marL="1828800" algn="l" rtl="0" eaLnBrk="1" fontAlgn="base" hangingPunct="1">
        <a:lnSpc>
          <a:spcPct val="90000"/>
        </a:lnSpc>
        <a:spcBef>
          <a:spcPct val="0"/>
        </a:spcBef>
        <a:spcAft>
          <a:spcPct val="0"/>
        </a:spcAft>
        <a:defRPr sz="4000">
          <a:solidFill>
            <a:srgbClr val="1C1C1C"/>
          </a:solidFill>
          <a:latin typeface="Sassoon Infant Md" panose="02000603050000020003" pitchFamily="50"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kern="1200">
          <a:solidFill>
            <a:srgbClr val="1C1C1C"/>
          </a:solidFill>
          <a:latin typeface="Twinkl" pitchFamily="2" charset="0"/>
          <a:ea typeface="Sassoon Infant Rg" panose="02000503030000020003" pitchFamily="50" charset="0"/>
          <a:cs typeface="Twinkl" pitchFamily="2" charset="0"/>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1600" kern="1200">
          <a:solidFill>
            <a:srgbClr val="1C1C1C"/>
          </a:solidFill>
          <a:latin typeface="Twinkl" pitchFamily="2" charset="0"/>
          <a:ea typeface="Sassoon Infant Rg" panose="02000503030000020003" pitchFamily="50" charset="0"/>
          <a:cs typeface="Twinkl" pitchFamily="2" charset="0"/>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Twinkl" pitchFamily="2" charset="0"/>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Twinkl" pitchFamily="2" charset="0"/>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Twinkl"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8" Type="http://schemas.openxmlformats.org/officeDocument/2006/relationships/slide" Target="slide12.xml"/><Relationship Id="rId3" Type="http://schemas.microsoft.com/office/2007/relationships/hdphoto" Target="../media/hdphoto1.wdp"/><Relationship Id="rId7" Type="http://schemas.openxmlformats.org/officeDocument/2006/relationships/slide" Target="slide11.xml"/><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9.png"/><Relationship Id="rId10" Type="http://schemas.openxmlformats.org/officeDocument/2006/relationships/slide" Target="slide14.xml"/><Relationship Id="rId4" Type="http://schemas.openxmlformats.org/officeDocument/2006/relationships/image" Target="../media/image18.png"/><Relationship Id="rId9" Type="http://schemas.openxmlformats.org/officeDocument/2006/relationships/slide" Target="slide13.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4.png"/><Relationship Id="rId5" Type="http://schemas.openxmlformats.org/officeDocument/2006/relationships/image" Target="../media/image23.png"/><Relationship Id="rId10" Type="http://schemas.openxmlformats.org/officeDocument/2006/relationships/image" Target="../media/image27.png"/><Relationship Id="rId4" Type="http://schemas.openxmlformats.org/officeDocument/2006/relationships/image" Target="../media/image22.png"/><Relationship Id="rId9" Type="http://schemas.openxmlformats.org/officeDocument/2006/relationships/image" Target="../media/image26.png"/></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slide" Target="slide17.xml"/><Relationship Id="rId3" Type="http://schemas.openxmlformats.org/officeDocument/2006/relationships/image" Target="../media/image4.png"/><Relationship Id="rId7" Type="http://schemas.microsoft.com/office/2007/relationships/hdphoto" Target="../media/hdphoto2.wdp"/><Relationship Id="rId12" Type="http://schemas.openxmlformats.org/officeDocument/2006/relationships/slide" Target="slide16.xml"/><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7.png"/><Relationship Id="rId5" Type="http://schemas.openxmlformats.org/officeDocument/2006/relationships/image" Target="../media/image22.png"/><Relationship Id="rId15" Type="http://schemas.openxmlformats.org/officeDocument/2006/relationships/slide" Target="slide19.xml"/><Relationship Id="rId10" Type="http://schemas.openxmlformats.org/officeDocument/2006/relationships/image" Target="../media/image26.png"/><Relationship Id="rId4" Type="http://schemas.openxmlformats.org/officeDocument/2006/relationships/image" Target="../media/image21.png"/><Relationship Id="rId9" Type="http://schemas.openxmlformats.org/officeDocument/2006/relationships/image" Target="../media/image25.png"/><Relationship Id="rId14" Type="http://schemas.openxmlformats.org/officeDocument/2006/relationships/slide" Target="slide18.xml"/></Relationships>
</file>

<file path=ppt/slides/_rels/slide1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24.png"/><Relationship Id="rId12"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slide" Target="slide15.xml"/><Relationship Id="rId5" Type="http://schemas.openxmlformats.org/officeDocument/2006/relationships/image" Target="../media/image23.png"/><Relationship Id="rId10" Type="http://schemas.openxmlformats.org/officeDocument/2006/relationships/image" Target="../media/image27.png"/><Relationship Id="rId4" Type="http://schemas.openxmlformats.org/officeDocument/2006/relationships/image" Target="../media/image22.png"/><Relationship Id="rId9" Type="http://schemas.openxmlformats.org/officeDocument/2006/relationships/image" Target="../media/image26.png"/></Relationships>
</file>

<file path=ppt/slides/_rels/slide1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24.png"/><Relationship Id="rId12"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slide" Target="slide15.xml"/><Relationship Id="rId5" Type="http://schemas.openxmlformats.org/officeDocument/2006/relationships/image" Target="../media/image23.png"/><Relationship Id="rId10" Type="http://schemas.openxmlformats.org/officeDocument/2006/relationships/image" Target="../media/image27.png"/><Relationship Id="rId4" Type="http://schemas.openxmlformats.org/officeDocument/2006/relationships/image" Target="../media/image22.png"/><Relationship Id="rId9" Type="http://schemas.openxmlformats.org/officeDocument/2006/relationships/image" Target="../media/image26.png"/></Relationships>
</file>

<file path=ppt/slides/_rels/slide1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24.png"/><Relationship Id="rId12"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slide" Target="slide15.xml"/><Relationship Id="rId5" Type="http://schemas.openxmlformats.org/officeDocument/2006/relationships/image" Target="../media/image23.png"/><Relationship Id="rId10" Type="http://schemas.openxmlformats.org/officeDocument/2006/relationships/image" Target="../media/image27.png"/><Relationship Id="rId4" Type="http://schemas.openxmlformats.org/officeDocument/2006/relationships/image" Target="../media/image22.png"/><Relationship Id="rId9" Type="http://schemas.openxmlformats.org/officeDocument/2006/relationships/image" Target="../media/image26.png"/></Relationships>
</file>

<file path=ppt/slides/_rels/slide19.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4.png"/><Relationship Id="rId3" Type="http://schemas.openxmlformats.org/officeDocument/2006/relationships/image" Target="../media/image28.jpeg"/><Relationship Id="rId7" Type="http://schemas.openxmlformats.org/officeDocument/2006/relationships/image" Target="../media/image23.png"/><Relationship Id="rId12" Type="http://schemas.openxmlformats.org/officeDocument/2006/relationships/image" Target="../media/image34.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3.png"/><Relationship Id="rId5" Type="http://schemas.openxmlformats.org/officeDocument/2006/relationships/image" Target="../media/image29.png"/><Relationship Id="rId10" Type="http://schemas.openxmlformats.org/officeDocument/2006/relationships/image" Target="../media/image32.png"/><Relationship Id="rId4" Type="http://schemas.openxmlformats.org/officeDocument/2006/relationships/image" Target="../media/image22.png"/><Relationship Id="rId9"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image" Target="../media/image38.png"/><Relationship Id="rId3" Type="http://schemas.microsoft.com/office/2007/relationships/hdphoto" Target="../media/hdphoto3.wdp"/><Relationship Id="rId7" Type="http://schemas.openxmlformats.org/officeDocument/2006/relationships/image" Target="../media/image29.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37.pn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2.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2.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Box 6"/>
          <p:cNvSpPr txBox="1">
            <a:spLocks noChangeArrowheads="1"/>
          </p:cNvSpPr>
          <p:nvPr/>
        </p:nvSpPr>
        <p:spPr bwMode="auto">
          <a:xfrm>
            <a:off x="2071688" y="6383338"/>
            <a:ext cx="49926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9pPr>
          </a:lstStyle>
          <a:p>
            <a:pPr algn="ctr" fontAlgn="base">
              <a:lnSpc>
                <a:spcPct val="100000"/>
              </a:lnSpc>
              <a:spcBef>
                <a:spcPct val="0"/>
              </a:spcBef>
              <a:spcAft>
                <a:spcPct val="0"/>
              </a:spcAft>
              <a:buFontTx/>
              <a:buNone/>
            </a:pPr>
            <a:r>
              <a:rPr lang="en-GB" altLang="en-US" dirty="0">
                <a:solidFill>
                  <a:srgbClr val="FFFFFF"/>
                </a:solidFill>
                <a:latin typeface="Tuffy" panose="020B0603060100000000" pitchFamily="34" charset="0"/>
              </a:rPr>
              <a:t>Year One</a:t>
            </a:r>
          </a:p>
        </p:txBody>
      </p:sp>
      <p:sp>
        <p:nvSpPr>
          <p:cNvPr id="4" name="Rectangle 3"/>
          <p:cNvSpPr/>
          <p:nvPr/>
        </p:nvSpPr>
        <p:spPr>
          <a:xfrm>
            <a:off x="0" y="6251575"/>
            <a:ext cx="9144000" cy="611188"/>
          </a:xfrm>
          <a:prstGeom prst="rect">
            <a:avLst/>
          </a:prstGeom>
          <a:solidFill>
            <a:srgbClr val="14B4E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rgbClr val="FFFFFF"/>
              </a:solidFill>
            </a:endParaRPr>
          </a:p>
        </p:txBody>
      </p:sp>
      <p:cxnSp>
        <p:nvCxnSpPr>
          <p:cNvPr id="6" name="Straight Connector 5"/>
          <p:cNvCxnSpPr/>
          <p:nvPr/>
        </p:nvCxnSpPr>
        <p:spPr>
          <a:xfrm>
            <a:off x="0" y="6251575"/>
            <a:ext cx="926147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7414" name="TextBox 10"/>
          <p:cNvSpPr txBox="1">
            <a:spLocks noChangeArrowheads="1"/>
          </p:cNvSpPr>
          <p:nvPr/>
        </p:nvSpPr>
        <p:spPr bwMode="auto">
          <a:xfrm>
            <a:off x="1498600" y="6464300"/>
            <a:ext cx="6138863" cy="20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9pPr>
          </a:lstStyle>
          <a:p>
            <a:pPr fontAlgn="base">
              <a:lnSpc>
                <a:spcPct val="100000"/>
              </a:lnSpc>
              <a:spcBef>
                <a:spcPct val="0"/>
              </a:spcBef>
              <a:spcAft>
                <a:spcPct val="0"/>
              </a:spcAft>
              <a:buFontTx/>
              <a:buNone/>
            </a:pPr>
            <a:r>
              <a:rPr lang="en-GB" altLang="en-US" sz="800" b="1" dirty="0">
                <a:solidFill>
                  <a:srgbClr val="FFFFFF"/>
                </a:solidFill>
                <a:latin typeface="Tuffy-TTF" panose="020B0603060100000000" pitchFamily="34" charset="0"/>
                <a:cs typeface="Arial" panose="020B0604020202020204" pitchFamily="34" charset="0"/>
              </a:rPr>
              <a:t>Maths </a:t>
            </a:r>
            <a:r>
              <a:rPr lang="en-GB" altLang="en-US" sz="800" dirty="0">
                <a:solidFill>
                  <a:srgbClr val="FFFFFF"/>
                </a:solidFill>
                <a:latin typeface="Tuffy-TTF" panose="020B0603060100000000" pitchFamily="34" charset="0"/>
                <a:cs typeface="Arial" panose="020B0604020202020204" pitchFamily="34" charset="0"/>
              </a:rPr>
              <a:t>| Year 5 | Fractions | Decimal Problem-Solving | Lesson 1 of 1: Decimal Addition and Subtraction</a:t>
            </a:r>
          </a:p>
        </p:txBody>
      </p:sp>
      <p:sp>
        <p:nvSpPr>
          <p:cNvPr id="17415" name="Title 17"/>
          <p:cNvSpPr>
            <a:spLocks noGrp="1"/>
          </p:cNvSpPr>
          <p:nvPr>
            <p:ph type="title"/>
          </p:nvPr>
        </p:nvSpPr>
        <p:spPr>
          <a:xfrm>
            <a:off x="461963" y="2359025"/>
            <a:ext cx="8221662" cy="655638"/>
          </a:xfrm>
        </p:spPr>
        <p:txBody>
          <a:bodyPr/>
          <a:lstStyle/>
          <a:p>
            <a:pPr eaLnBrk="1" hangingPunct="1"/>
            <a:r>
              <a:rPr lang="en-GB" altLang="en-US" sz="5400" dirty="0">
                <a:latin typeface="Tuffy-TTF" panose="020B0603060100000000" pitchFamily="34" charset="0"/>
                <a:ea typeface="Tuffy" panose="020B0603060100000000" pitchFamily="34" charset="0"/>
                <a:cs typeface="Arial" panose="020B0604020202020204" pitchFamily="34" charset="0"/>
              </a:rPr>
              <a:t>Maths</a:t>
            </a:r>
            <a:endParaRPr lang="en-GB" altLang="en-US" sz="5400" b="0" dirty="0">
              <a:latin typeface="Tuffy-TTF" panose="020B0603060100000000" pitchFamily="34" charset="0"/>
              <a:ea typeface="Tuffy" panose="020B0603060100000000" pitchFamily="34" charset="0"/>
              <a:cs typeface="Arial" panose="020B0604020202020204" pitchFamily="34" charset="0"/>
            </a:endParaRPr>
          </a:p>
        </p:txBody>
      </p:sp>
      <p:sp>
        <p:nvSpPr>
          <p:cNvPr id="17416" name="Text Placeholder 16"/>
          <p:cNvSpPr>
            <a:spLocks noGrp="1"/>
          </p:cNvSpPr>
          <p:nvPr>
            <p:ph type="body" sz="quarter" idx="10"/>
          </p:nvPr>
        </p:nvSpPr>
        <p:spPr>
          <a:xfrm>
            <a:off x="1655763" y="3200400"/>
            <a:ext cx="5832475" cy="542925"/>
          </a:xfrm>
        </p:spPr>
        <p:txBody>
          <a:bodyPr/>
          <a:lstStyle/>
          <a:p>
            <a:r>
              <a:rPr lang="en-GB" dirty="0">
                <a:latin typeface="Twinkl" pitchFamily="50" charset="0"/>
              </a:rPr>
              <a:t>Fractions</a:t>
            </a:r>
          </a:p>
        </p:txBody>
      </p:sp>
      <p:pic>
        <p:nvPicPr>
          <p:cNvPr id="17417"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65550" y="982663"/>
            <a:ext cx="1612900" cy="107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64881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2" cstate="screen">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a:ext>
            </a:extLst>
          </a:blip>
          <a:srcRect t="11571"/>
          <a:stretch/>
        </p:blipFill>
        <p:spPr>
          <a:xfrm>
            <a:off x="1974576" y="1346200"/>
            <a:ext cx="5904107" cy="4999038"/>
          </a:xfrm>
          <a:prstGeom prst="rect">
            <a:avLst/>
          </a:prstGeom>
        </p:spPr>
      </p:pic>
      <p:pic>
        <p:nvPicPr>
          <p:cNvPr id="12" name="Picture 11"/>
          <p:cNvPicPr>
            <a:picLocks noChangeAspect="1"/>
          </p:cNvPicPr>
          <p:nvPr/>
        </p:nvPicPr>
        <p:blipFill rotWithShape="1">
          <a:blip r:embed="rId4" cstate="screen">
            <a:extLst>
              <a:ext uri="{28A0092B-C50C-407E-A947-70E740481C1C}">
                <a14:useLocalDpi xmlns:a14="http://schemas.microsoft.com/office/drawing/2010/main"/>
              </a:ext>
            </a:extLst>
          </a:blip>
          <a:srcRect t="6981" r="3502"/>
          <a:stretch/>
        </p:blipFill>
        <p:spPr>
          <a:xfrm>
            <a:off x="503238" y="1343025"/>
            <a:ext cx="8135937" cy="5002213"/>
          </a:xfrm>
          <a:prstGeom prst="rect">
            <a:avLst/>
          </a:prstGeom>
        </p:spPr>
      </p:pic>
      <p:sp>
        <p:nvSpPr>
          <p:cNvPr id="2" name="Rectangle 1"/>
          <p:cNvSpPr/>
          <p:nvPr/>
        </p:nvSpPr>
        <p:spPr>
          <a:xfrm>
            <a:off x="755652" y="697112"/>
            <a:ext cx="7355416" cy="615553"/>
          </a:xfrm>
          <a:prstGeom prst="rect">
            <a:avLst/>
          </a:prstGeom>
        </p:spPr>
        <p:txBody>
          <a:bodyPr wrap="square" lIns="0" tIns="0" rIns="0" bIns="0">
            <a:spAutoFit/>
          </a:bodyPr>
          <a:lstStyle/>
          <a:p>
            <a:pPr algn="ctr"/>
            <a:r>
              <a:rPr lang="en-GB" altLang="en-US" sz="4000" dirty="0">
                <a:latin typeface="+mj-lt"/>
              </a:rPr>
              <a:t>Adding Decimals Practice</a:t>
            </a:r>
          </a:p>
        </p:txBody>
      </p:sp>
      <p:pic>
        <p:nvPicPr>
          <p:cNvPr id="23" name="Picture 22"/>
          <p:cNvPicPr>
            <a:picLocks noChangeAspect="1"/>
          </p:cNvPicPr>
          <p:nvPr/>
        </p:nvPicPr>
        <p:blipFill rotWithShape="1">
          <a:blip r:embed="rId5" cstate="screen">
            <a:extLst>
              <a:ext uri="{28A0092B-C50C-407E-A947-70E740481C1C}">
                <a14:useLocalDpi xmlns:a14="http://schemas.microsoft.com/office/drawing/2010/main"/>
              </a:ext>
            </a:extLst>
          </a:blip>
          <a:srcRect b="11656"/>
          <a:stretch/>
        </p:blipFill>
        <p:spPr>
          <a:xfrm>
            <a:off x="604496" y="3373849"/>
            <a:ext cx="1932153" cy="2966662"/>
          </a:xfrm>
          <a:prstGeom prst="rect">
            <a:avLst/>
          </a:prstGeom>
        </p:spPr>
      </p:pic>
      <p:grpSp>
        <p:nvGrpSpPr>
          <p:cNvPr id="17" name="Group 16"/>
          <p:cNvGrpSpPr/>
          <p:nvPr/>
        </p:nvGrpSpPr>
        <p:grpSpPr>
          <a:xfrm>
            <a:off x="503239" y="1385928"/>
            <a:ext cx="5948361" cy="680199"/>
            <a:chOff x="503239" y="1455805"/>
            <a:chExt cx="5948361" cy="680199"/>
          </a:xfrm>
        </p:grpSpPr>
        <p:sp>
          <p:nvSpPr>
            <p:cNvPr id="15" name="Rectangle 14"/>
            <p:cNvSpPr/>
            <p:nvPr/>
          </p:nvSpPr>
          <p:spPr>
            <a:xfrm>
              <a:off x="503239" y="1455904"/>
              <a:ext cx="5762094" cy="680100"/>
            </a:xfrm>
            <a:prstGeom prst="rect">
              <a:avLst/>
            </a:prstGeom>
            <a:solidFill>
              <a:srgbClr val="FAD7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694265" y="1455805"/>
              <a:ext cx="5757335" cy="646331"/>
            </a:xfrm>
            <a:prstGeom prst="rect">
              <a:avLst/>
            </a:prstGeom>
          </p:spPr>
          <p:txBody>
            <a:bodyPr wrap="square">
              <a:spAutoFit/>
            </a:bodyPr>
            <a:lstStyle/>
            <a:p>
              <a:r>
                <a:rPr lang="en-GB" dirty="0">
                  <a:latin typeface="Twinkl" pitchFamily="50" charset="0"/>
                </a:rPr>
                <a:t>Use a place value grid to add together one of these decimal calculations:</a:t>
              </a:r>
            </a:p>
          </p:txBody>
        </p:sp>
      </p:grpSp>
      <p:pic>
        <p:nvPicPr>
          <p:cNvPr id="61" name="Pairs"/>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696800" y="612000"/>
            <a:ext cx="864000" cy="864000"/>
          </a:xfrm>
          <a:prstGeom prst="rect">
            <a:avLst/>
          </a:prstGeom>
        </p:spPr>
      </p:pic>
      <p:graphicFrame>
        <p:nvGraphicFramePr>
          <p:cNvPr id="63" name="Table 62"/>
          <p:cNvGraphicFramePr>
            <a:graphicFrameLocks noGrp="1"/>
          </p:cNvGraphicFramePr>
          <p:nvPr>
            <p:extLst>
              <p:ext uri="{D42A27DB-BD31-4B8C-83A1-F6EECF244321}">
                <p14:modId xmlns:p14="http://schemas.microsoft.com/office/powerpoint/2010/main" val="850057111"/>
              </p:ext>
            </p:extLst>
          </p:nvPr>
        </p:nvGraphicFramePr>
        <p:xfrm>
          <a:off x="694265" y="3324935"/>
          <a:ext cx="7767928" cy="2560963"/>
        </p:xfrm>
        <a:graphic>
          <a:graphicData uri="http://schemas.openxmlformats.org/drawingml/2006/table">
            <a:tbl>
              <a:tblPr firstRow="1" bandRow="1">
                <a:tableStyleId>{5940675A-B579-460E-94D1-54222C63F5DA}</a:tableStyleId>
              </a:tblPr>
              <a:tblGrid>
                <a:gridCol w="1941982">
                  <a:extLst>
                    <a:ext uri="{9D8B030D-6E8A-4147-A177-3AD203B41FA5}">
                      <a16:colId xmlns:a16="http://schemas.microsoft.com/office/drawing/2014/main" val="20000"/>
                    </a:ext>
                  </a:extLst>
                </a:gridCol>
                <a:gridCol w="1941982">
                  <a:extLst>
                    <a:ext uri="{9D8B030D-6E8A-4147-A177-3AD203B41FA5}">
                      <a16:colId xmlns:a16="http://schemas.microsoft.com/office/drawing/2014/main" val="20001"/>
                    </a:ext>
                  </a:extLst>
                </a:gridCol>
                <a:gridCol w="1941982">
                  <a:extLst>
                    <a:ext uri="{9D8B030D-6E8A-4147-A177-3AD203B41FA5}">
                      <a16:colId xmlns:a16="http://schemas.microsoft.com/office/drawing/2014/main" val="20002"/>
                    </a:ext>
                  </a:extLst>
                </a:gridCol>
                <a:gridCol w="1941982">
                  <a:extLst>
                    <a:ext uri="{9D8B030D-6E8A-4147-A177-3AD203B41FA5}">
                      <a16:colId xmlns:a16="http://schemas.microsoft.com/office/drawing/2014/main" val="20003"/>
                    </a:ext>
                  </a:extLst>
                </a:gridCol>
              </a:tblGrid>
              <a:tr h="324000">
                <a:tc>
                  <a:txBody>
                    <a:bodyPr/>
                    <a:lstStyle/>
                    <a:p>
                      <a:pPr algn="ctr"/>
                      <a:r>
                        <a:rPr lang="en-GB" b="1" dirty="0"/>
                        <a:t>Ones</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AD78C"/>
                    </a:solidFill>
                  </a:tcPr>
                </a:tc>
                <a:tc>
                  <a:txBody>
                    <a:bodyPr/>
                    <a:lstStyle/>
                    <a:p>
                      <a:pPr algn="ctr"/>
                      <a:r>
                        <a:rPr lang="en-GB" b="1" dirty="0"/>
                        <a:t>Tenths</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AD78C"/>
                    </a:solidFill>
                  </a:tcPr>
                </a:tc>
                <a:tc>
                  <a:txBody>
                    <a:bodyPr/>
                    <a:lstStyle/>
                    <a:p>
                      <a:pPr algn="ctr"/>
                      <a:r>
                        <a:rPr lang="en-GB" b="1" dirty="0"/>
                        <a:t>Hundredths</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AD78C"/>
                    </a:solidFill>
                  </a:tcPr>
                </a:tc>
                <a:tc>
                  <a:txBody>
                    <a:bodyPr/>
                    <a:lstStyle/>
                    <a:p>
                      <a:pPr algn="ctr"/>
                      <a:r>
                        <a:rPr lang="en-GB" b="1" dirty="0"/>
                        <a:t>Thousandths</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AD78C"/>
                    </a:solidFill>
                  </a:tcPr>
                </a:tc>
                <a:extLst>
                  <a:ext uri="{0D108BD9-81ED-4DB2-BD59-A6C34878D82A}">
                    <a16:rowId xmlns:a16="http://schemas.microsoft.com/office/drawing/2014/main" val="10000"/>
                  </a:ext>
                </a:extLst>
              </a:tr>
              <a:tr h="1097203">
                <a:tc>
                  <a:txBody>
                    <a:bodyPr/>
                    <a:lstStyle/>
                    <a:p>
                      <a:pPr algn="ctr"/>
                      <a:endParaRPr lang="en-GB" dirty="0"/>
                    </a:p>
                  </a:txBody>
                  <a:tcPr anchor="ctr">
                    <a:lnT w="19050" cap="flat" cmpd="sng" algn="ctr">
                      <a:solidFill>
                        <a:schemeClr val="tx1"/>
                      </a:solidFill>
                      <a:prstDash val="solid"/>
                      <a:round/>
                      <a:headEnd type="none" w="med" len="med"/>
                      <a:tailEnd type="none" w="med" len="med"/>
                    </a:lnT>
                    <a:solidFill>
                      <a:srgbClr val="FCE9C0"/>
                    </a:solidFill>
                  </a:tcPr>
                </a:tc>
                <a:tc>
                  <a:txBody>
                    <a:bodyPr/>
                    <a:lstStyle/>
                    <a:p>
                      <a:pPr algn="ctr"/>
                      <a:endParaRPr lang="en-GB" dirty="0"/>
                    </a:p>
                  </a:txBody>
                  <a:tcPr anchor="ctr">
                    <a:lnT w="19050" cap="flat" cmpd="sng" algn="ctr">
                      <a:solidFill>
                        <a:schemeClr val="tx1"/>
                      </a:solidFill>
                      <a:prstDash val="solid"/>
                      <a:round/>
                      <a:headEnd type="none" w="med" len="med"/>
                      <a:tailEnd type="none" w="med" len="med"/>
                    </a:lnT>
                    <a:solidFill>
                      <a:srgbClr val="FCE9C0"/>
                    </a:solidFill>
                  </a:tcPr>
                </a:tc>
                <a:tc>
                  <a:txBody>
                    <a:bodyPr/>
                    <a:lstStyle/>
                    <a:p>
                      <a:pPr algn="ctr"/>
                      <a:endParaRPr lang="en-GB" dirty="0"/>
                    </a:p>
                  </a:txBody>
                  <a:tcPr anchor="ctr">
                    <a:lnT w="19050" cap="flat" cmpd="sng" algn="ctr">
                      <a:solidFill>
                        <a:schemeClr val="tx1"/>
                      </a:solidFill>
                      <a:prstDash val="solid"/>
                      <a:round/>
                      <a:headEnd type="none" w="med" len="med"/>
                      <a:tailEnd type="none" w="med" len="med"/>
                    </a:lnT>
                    <a:solidFill>
                      <a:srgbClr val="FCE9C0"/>
                    </a:solidFill>
                  </a:tcPr>
                </a:tc>
                <a:tc>
                  <a:txBody>
                    <a:bodyPr/>
                    <a:lstStyle/>
                    <a:p>
                      <a:pPr algn="ctr"/>
                      <a:endParaRPr lang="en-GB" dirty="0"/>
                    </a:p>
                  </a:txBody>
                  <a:tcPr anchor="ctr">
                    <a:lnT w="19050" cap="flat" cmpd="sng" algn="ctr">
                      <a:solidFill>
                        <a:schemeClr val="tx1"/>
                      </a:solidFill>
                      <a:prstDash val="solid"/>
                      <a:round/>
                      <a:headEnd type="none" w="med" len="med"/>
                      <a:tailEnd type="none" w="med" len="med"/>
                    </a:lnT>
                    <a:solidFill>
                      <a:srgbClr val="FCE9C0"/>
                    </a:solidFill>
                  </a:tcPr>
                </a:tc>
                <a:extLst>
                  <a:ext uri="{0D108BD9-81ED-4DB2-BD59-A6C34878D82A}">
                    <a16:rowId xmlns:a16="http://schemas.microsoft.com/office/drawing/2014/main" val="10001"/>
                  </a:ext>
                </a:extLst>
              </a:tr>
              <a:tr h="1098000">
                <a:tc>
                  <a:txBody>
                    <a:bodyPr/>
                    <a:lstStyle/>
                    <a:p>
                      <a:pPr algn="ctr"/>
                      <a:endParaRPr lang="en-GB" dirty="0"/>
                    </a:p>
                  </a:txBody>
                  <a:tcPr anchor="ctr">
                    <a:solidFill>
                      <a:srgbClr val="FCE9C0"/>
                    </a:solidFill>
                  </a:tcPr>
                </a:tc>
                <a:tc>
                  <a:txBody>
                    <a:bodyPr/>
                    <a:lstStyle/>
                    <a:p>
                      <a:pPr algn="ctr"/>
                      <a:endParaRPr lang="en-GB" dirty="0"/>
                    </a:p>
                  </a:txBody>
                  <a:tcPr anchor="ctr">
                    <a:solidFill>
                      <a:srgbClr val="FCE9C0"/>
                    </a:solidFill>
                  </a:tcPr>
                </a:tc>
                <a:tc>
                  <a:txBody>
                    <a:bodyPr/>
                    <a:lstStyle/>
                    <a:p>
                      <a:pPr algn="ctr"/>
                      <a:endParaRPr lang="en-GB" dirty="0"/>
                    </a:p>
                  </a:txBody>
                  <a:tcPr anchor="ctr">
                    <a:solidFill>
                      <a:srgbClr val="FCE9C0"/>
                    </a:solidFill>
                  </a:tcPr>
                </a:tc>
                <a:tc>
                  <a:txBody>
                    <a:bodyPr/>
                    <a:lstStyle/>
                    <a:p>
                      <a:pPr algn="ctr"/>
                      <a:endParaRPr lang="en-GB" dirty="0"/>
                    </a:p>
                  </a:txBody>
                  <a:tcPr anchor="ctr">
                    <a:solidFill>
                      <a:srgbClr val="FCE9C0"/>
                    </a:solidFill>
                  </a:tcPr>
                </a:tc>
                <a:extLst>
                  <a:ext uri="{0D108BD9-81ED-4DB2-BD59-A6C34878D82A}">
                    <a16:rowId xmlns:a16="http://schemas.microsoft.com/office/drawing/2014/main" val="10002"/>
                  </a:ext>
                </a:extLst>
              </a:tr>
            </a:tbl>
          </a:graphicData>
        </a:graphic>
      </p:graphicFrame>
      <p:sp>
        <p:nvSpPr>
          <p:cNvPr id="64" name="Oval 63"/>
          <p:cNvSpPr/>
          <p:nvPr/>
        </p:nvSpPr>
        <p:spPr>
          <a:xfrm>
            <a:off x="2572384" y="3450614"/>
            <a:ext cx="122377" cy="12237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Oval 64"/>
          <p:cNvSpPr/>
          <p:nvPr/>
        </p:nvSpPr>
        <p:spPr>
          <a:xfrm>
            <a:off x="2572384" y="4192375"/>
            <a:ext cx="122377" cy="12237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Oval 65"/>
          <p:cNvSpPr/>
          <p:nvPr/>
        </p:nvSpPr>
        <p:spPr>
          <a:xfrm>
            <a:off x="2572384" y="5273695"/>
            <a:ext cx="122377" cy="12237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5" name="Group 74"/>
          <p:cNvGrpSpPr/>
          <p:nvPr/>
        </p:nvGrpSpPr>
        <p:grpSpPr>
          <a:xfrm>
            <a:off x="979780" y="2135980"/>
            <a:ext cx="2000497" cy="523266"/>
            <a:chOff x="503238" y="1455904"/>
            <a:chExt cx="2000497" cy="523266"/>
          </a:xfrm>
        </p:grpSpPr>
        <p:sp>
          <p:nvSpPr>
            <p:cNvPr id="83" name="Rectangle 82"/>
            <p:cNvSpPr/>
            <p:nvPr/>
          </p:nvSpPr>
          <p:spPr>
            <a:xfrm>
              <a:off x="503239" y="1455904"/>
              <a:ext cx="2000496" cy="523266"/>
            </a:xfrm>
            <a:prstGeom prst="rect">
              <a:avLst/>
            </a:prstGeom>
            <a:solidFill>
              <a:srgbClr val="F186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Rectangle 83"/>
            <p:cNvSpPr/>
            <p:nvPr/>
          </p:nvSpPr>
          <p:spPr>
            <a:xfrm>
              <a:off x="503238" y="1519723"/>
              <a:ext cx="2000497" cy="400110"/>
            </a:xfrm>
            <a:prstGeom prst="rect">
              <a:avLst/>
            </a:prstGeom>
          </p:spPr>
          <p:txBody>
            <a:bodyPr wrap="square">
              <a:spAutoFit/>
            </a:bodyPr>
            <a:lstStyle/>
            <a:p>
              <a:pPr algn="ctr"/>
              <a:r>
                <a:rPr lang="en-GB" sz="2000" dirty="0">
                  <a:solidFill>
                    <a:schemeClr val="bg1"/>
                  </a:solidFill>
                  <a:latin typeface="+mj-lt"/>
                </a:rPr>
                <a:t>0.42 + 0.34</a:t>
              </a:r>
            </a:p>
          </p:txBody>
        </p:sp>
      </p:grpSp>
      <p:grpSp>
        <p:nvGrpSpPr>
          <p:cNvPr id="85" name="Group 84"/>
          <p:cNvGrpSpPr/>
          <p:nvPr/>
        </p:nvGrpSpPr>
        <p:grpSpPr>
          <a:xfrm>
            <a:off x="3565050" y="2135980"/>
            <a:ext cx="2000497" cy="523266"/>
            <a:chOff x="503238" y="1455904"/>
            <a:chExt cx="2000497" cy="523266"/>
          </a:xfrm>
        </p:grpSpPr>
        <p:sp>
          <p:nvSpPr>
            <p:cNvPr id="86" name="Rectangle 85"/>
            <p:cNvSpPr/>
            <p:nvPr/>
          </p:nvSpPr>
          <p:spPr>
            <a:xfrm>
              <a:off x="503239" y="1455904"/>
              <a:ext cx="2000496" cy="523266"/>
            </a:xfrm>
            <a:prstGeom prst="rect">
              <a:avLst/>
            </a:prstGeom>
            <a:solidFill>
              <a:srgbClr val="F186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1864E"/>
                </a:solidFill>
              </a:endParaRPr>
            </a:p>
          </p:txBody>
        </p:sp>
        <p:sp>
          <p:nvSpPr>
            <p:cNvPr id="88" name="Rectangle 87"/>
            <p:cNvSpPr/>
            <p:nvPr/>
          </p:nvSpPr>
          <p:spPr>
            <a:xfrm>
              <a:off x="503238" y="1519723"/>
              <a:ext cx="2000497" cy="400110"/>
            </a:xfrm>
            <a:prstGeom prst="rect">
              <a:avLst/>
            </a:prstGeom>
          </p:spPr>
          <p:txBody>
            <a:bodyPr wrap="square">
              <a:spAutoFit/>
            </a:bodyPr>
            <a:lstStyle/>
            <a:p>
              <a:pPr algn="ctr"/>
              <a:r>
                <a:rPr lang="en-GB" sz="2000" dirty="0">
                  <a:solidFill>
                    <a:schemeClr val="bg1"/>
                  </a:solidFill>
                  <a:latin typeface="+mj-lt"/>
                </a:rPr>
                <a:t>0.581 + 0.358</a:t>
              </a:r>
            </a:p>
          </p:txBody>
        </p:sp>
      </p:grpSp>
      <p:grpSp>
        <p:nvGrpSpPr>
          <p:cNvPr id="89" name="Group 88"/>
          <p:cNvGrpSpPr/>
          <p:nvPr/>
        </p:nvGrpSpPr>
        <p:grpSpPr>
          <a:xfrm>
            <a:off x="6150320" y="2135980"/>
            <a:ext cx="2000497" cy="523266"/>
            <a:chOff x="503238" y="1455904"/>
            <a:chExt cx="2000497" cy="523266"/>
          </a:xfrm>
        </p:grpSpPr>
        <p:sp>
          <p:nvSpPr>
            <p:cNvPr id="90" name="Rectangle 89"/>
            <p:cNvSpPr/>
            <p:nvPr/>
          </p:nvSpPr>
          <p:spPr>
            <a:xfrm>
              <a:off x="503239" y="1455904"/>
              <a:ext cx="2000496" cy="523266"/>
            </a:xfrm>
            <a:prstGeom prst="rect">
              <a:avLst/>
            </a:prstGeom>
            <a:solidFill>
              <a:srgbClr val="F186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 name="Rectangle 102"/>
            <p:cNvSpPr/>
            <p:nvPr/>
          </p:nvSpPr>
          <p:spPr>
            <a:xfrm>
              <a:off x="503238" y="1519723"/>
              <a:ext cx="2000497" cy="400110"/>
            </a:xfrm>
            <a:prstGeom prst="rect">
              <a:avLst/>
            </a:prstGeom>
          </p:spPr>
          <p:txBody>
            <a:bodyPr wrap="square">
              <a:spAutoFit/>
            </a:bodyPr>
            <a:lstStyle/>
            <a:p>
              <a:pPr algn="ctr"/>
              <a:r>
                <a:rPr lang="en-GB" sz="2000" dirty="0">
                  <a:solidFill>
                    <a:schemeClr val="bg1"/>
                  </a:solidFill>
                  <a:latin typeface="+mj-lt"/>
                </a:rPr>
                <a:t>0.67 + 0.543</a:t>
              </a:r>
            </a:p>
          </p:txBody>
        </p:sp>
      </p:grpSp>
      <p:grpSp>
        <p:nvGrpSpPr>
          <p:cNvPr id="104" name="Group 103"/>
          <p:cNvGrpSpPr/>
          <p:nvPr/>
        </p:nvGrpSpPr>
        <p:grpSpPr>
          <a:xfrm>
            <a:off x="974326" y="2697790"/>
            <a:ext cx="2000497" cy="523266"/>
            <a:chOff x="503238" y="1455904"/>
            <a:chExt cx="2000497" cy="523266"/>
          </a:xfrm>
        </p:grpSpPr>
        <p:sp>
          <p:nvSpPr>
            <p:cNvPr id="106" name="Rectangle 105"/>
            <p:cNvSpPr/>
            <p:nvPr/>
          </p:nvSpPr>
          <p:spPr>
            <a:xfrm>
              <a:off x="503239" y="1455904"/>
              <a:ext cx="2000496" cy="523266"/>
            </a:xfrm>
            <a:prstGeom prst="rect">
              <a:avLst/>
            </a:prstGeom>
            <a:solidFill>
              <a:srgbClr val="7E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07" name="Rectangle 106">
              <a:hlinkClick r:id="rId7" action="ppaction://hlinksldjump"/>
            </p:cNvPr>
            <p:cNvSpPr/>
            <p:nvPr/>
          </p:nvSpPr>
          <p:spPr>
            <a:xfrm>
              <a:off x="503238" y="1502789"/>
              <a:ext cx="2000497" cy="400110"/>
            </a:xfrm>
            <a:prstGeom prst="rect">
              <a:avLst/>
            </a:prstGeom>
          </p:spPr>
          <p:txBody>
            <a:bodyPr wrap="square">
              <a:spAutoFit/>
            </a:bodyPr>
            <a:lstStyle/>
            <a:p>
              <a:pPr algn="ctr"/>
              <a:r>
                <a:rPr lang="en-GB" sz="2000" dirty="0">
                  <a:latin typeface="+mj-lt"/>
                </a:rPr>
                <a:t>Show Answer</a:t>
              </a:r>
            </a:p>
          </p:txBody>
        </p:sp>
      </p:grpSp>
      <p:grpSp>
        <p:nvGrpSpPr>
          <p:cNvPr id="108" name="Group 107"/>
          <p:cNvGrpSpPr/>
          <p:nvPr/>
        </p:nvGrpSpPr>
        <p:grpSpPr>
          <a:xfrm>
            <a:off x="3565050" y="2697790"/>
            <a:ext cx="2000497" cy="523266"/>
            <a:chOff x="503238" y="1455904"/>
            <a:chExt cx="2000497" cy="523266"/>
          </a:xfrm>
        </p:grpSpPr>
        <p:sp>
          <p:nvSpPr>
            <p:cNvPr id="109" name="Rectangle 108"/>
            <p:cNvSpPr/>
            <p:nvPr/>
          </p:nvSpPr>
          <p:spPr>
            <a:xfrm>
              <a:off x="503239" y="1455904"/>
              <a:ext cx="2000496" cy="523266"/>
            </a:xfrm>
            <a:prstGeom prst="rect">
              <a:avLst/>
            </a:prstGeom>
            <a:solidFill>
              <a:srgbClr val="7E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10" name="Rectangle 109">
              <a:hlinkClick r:id="rId8" action="ppaction://hlinksldjump"/>
            </p:cNvPr>
            <p:cNvSpPr/>
            <p:nvPr/>
          </p:nvSpPr>
          <p:spPr>
            <a:xfrm>
              <a:off x="503238" y="1502789"/>
              <a:ext cx="2000497" cy="400110"/>
            </a:xfrm>
            <a:prstGeom prst="rect">
              <a:avLst/>
            </a:prstGeom>
          </p:spPr>
          <p:txBody>
            <a:bodyPr wrap="square">
              <a:spAutoFit/>
            </a:bodyPr>
            <a:lstStyle/>
            <a:p>
              <a:pPr algn="ctr"/>
              <a:r>
                <a:rPr lang="en-GB" sz="2000" dirty="0">
                  <a:latin typeface="+mj-lt"/>
                </a:rPr>
                <a:t>Show Answer</a:t>
              </a:r>
            </a:p>
          </p:txBody>
        </p:sp>
      </p:grpSp>
      <p:grpSp>
        <p:nvGrpSpPr>
          <p:cNvPr id="111" name="Group 110"/>
          <p:cNvGrpSpPr/>
          <p:nvPr/>
        </p:nvGrpSpPr>
        <p:grpSpPr>
          <a:xfrm>
            <a:off x="6153286" y="2697790"/>
            <a:ext cx="2000497" cy="523266"/>
            <a:chOff x="503238" y="1455904"/>
            <a:chExt cx="2000497" cy="523266"/>
          </a:xfrm>
        </p:grpSpPr>
        <p:sp>
          <p:nvSpPr>
            <p:cNvPr id="112" name="Rectangle 111"/>
            <p:cNvSpPr/>
            <p:nvPr/>
          </p:nvSpPr>
          <p:spPr>
            <a:xfrm>
              <a:off x="503239" y="1455904"/>
              <a:ext cx="2000496" cy="523266"/>
            </a:xfrm>
            <a:prstGeom prst="rect">
              <a:avLst/>
            </a:prstGeom>
            <a:solidFill>
              <a:srgbClr val="7E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13" name="Rectangle 112">
              <a:hlinkClick r:id="rId9" action="ppaction://hlinksldjump"/>
            </p:cNvPr>
            <p:cNvSpPr/>
            <p:nvPr/>
          </p:nvSpPr>
          <p:spPr>
            <a:xfrm>
              <a:off x="503238" y="1502789"/>
              <a:ext cx="2000497" cy="400110"/>
            </a:xfrm>
            <a:prstGeom prst="rect">
              <a:avLst/>
            </a:prstGeom>
          </p:spPr>
          <p:txBody>
            <a:bodyPr wrap="square">
              <a:spAutoFit/>
            </a:bodyPr>
            <a:lstStyle/>
            <a:p>
              <a:pPr algn="ctr"/>
              <a:r>
                <a:rPr lang="en-GB" sz="2000" dirty="0">
                  <a:latin typeface="+mj-lt"/>
                </a:rPr>
                <a:t>Show Answer</a:t>
              </a:r>
            </a:p>
          </p:txBody>
        </p:sp>
      </p:grpSp>
      <p:grpSp>
        <p:nvGrpSpPr>
          <p:cNvPr id="114" name="Group 113"/>
          <p:cNvGrpSpPr/>
          <p:nvPr/>
        </p:nvGrpSpPr>
        <p:grpSpPr>
          <a:xfrm>
            <a:off x="3869056" y="5728144"/>
            <a:ext cx="1380278" cy="523266"/>
            <a:chOff x="813348" y="1455904"/>
            <a:chExt cx="1380278" cy="523266"/>
          </a:xfrm>
        </p:grpSpPr>
        <p:sp>
          <p:nvSpPr>
            <p:cNvPr id="115" name="Rectangle 114"/>
            <p:cNvSpPr/>
            <p:nvPr/>
          </p:nvSpPr>
          <p:spPr>
            <a:xfrm>
              <a:off x="813349" y="1455904"/>
              <a:ext cx="1380276" cy="523266"/>
            </a:xfrm>
            <a:prstGeom prst="rect">
              <a:avLst/>
            </a:prstGeom>
            <a:solidFill>
              <a:srgbClr val="7E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 </a:t>
              </a:r>
            </a:p>
          </p:txBody>
        </p:sp>
        <p:sp>
          <p:nvSpPr>
            <p:cNvPr id="116" name="Rectangle 115">
              <a:hlinkClick r:id="rId10" action="ppaction://hlinksldjump"/>
            </p:cNvPr>
            <p:cNvSpPr/>
            <p:nvPr/>
          </p:nvSpPr>
          <p:spPr>
            <a:xfrm>
              <a:off x="813348" y="1502789"/>
              <a:ext cx="1380278" cy="400110"/>
            </a:xfrm>
            <a:prstGeom prst="rect">
              <a:avLst/>
            </a:prstGeom>
          </p:spPr>
          <p:txBody>
            <a:bodyPr wrap="square">
              <a:spAutoFit/>
            </a:bodyPr>
            <a:lstStyle/>
            <a:p>
              <a:pPr algn="ctr"/>
              <a:r>
                <a:rPr lang="en-GB" sz="2000" dirty="0">
                  <a:latin typeface="+mj-lt"/>
                </a:rPr>
                <a:t>Next</a:t>
              </a:r>
            </a:p>
          </p:txBody>
        </p:sp>
      </p:grpSp>
    </p:spTree>
    <p:extLst>
      <p:ext uri="{BB962C8B-B14F-4D97-AF65-F5344CB8AC3E}">
        <p14:creationId xmlns:p14="http://schemas.microsoft.com/office/powerpoint/2010/main" val="670118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500"/>
                                        <p:tgtEl>
                                          <p:spTgt spid="75"/>
                                        </p:tgtEl>
                                      </p:cBhvr>
                                    </p:animEffect>
                                  </p:childTnLst>
                                </p:cTn>
                              </p:par>
                              <p:par>
                                <p:cTn id="8" presetID="10" presetClass="entr" presetSubtype="0" fill="hold" nodeType="withEffect">
                                  <p:stCondLst>
                                    <p:cond delay="0"/>
                                  </p:stCondLst>
                                  <p:childTnLst>
                                    <p:set>
                                      <p:cBhvr>
                                        <p:cTn id="9" dur="1" fill="hold">
                                          <p:stCondLst>
                                            <p:cond delay="0"/>
                                          </p:stCondLst>
                                        </p:cTn>
                                        <p:tgtEl>
                                          <p:spTgt spid="85"/>
                                        </p:tgtEl>
                                        <p:attrNameLst>
                                          <p:attrName>style.visibility</p:attrName>
                                        </p:attrNameLst>
                                      </p:cBhvr>
                                      <p:to>
                                        <p:strVal val="visible"/>
                                      </p:to>
                                    </p:set>
                                    <p:animEffect transition="in" filter="fade">
                                      <p:cBhvr>
                                        <p:cTn id="10" dur="500"/>
                                        <p:tgtEl>
                                          <p:spTgt spid="85"/>
                                        </p:tgtEl>
                                      </p:cBhvr>
                                    </p:animEffect>
                                  </p:childTnLst>
                                </p:cTn>
                              </p:par>
                              <p:par>
                                <p:cTn id="11" presetID="10" presetClass="entr" presetSubtype="0" fill="hold" nodeType="withEffect">
                                  <p:stCondLst>
                                    <p:cond delay="0"/>
                                  </p:stCondLst>
                                  <p:childTnLst>
                                    <p:set>
                                      <p:cBhvr>
                                        <p:cTn id="12" dur="1" fill="hold">
                                          <p:stCondLst>
                                            <p:cond delay="0"/>
                                          </p:stCondLst>
                                        </p:cTn>
                                        <p:tgtEl>
                                          <p:spTgt spid="89"/>
                                        </p:tgtEl>
                                        <p:attrNameLst>
                                          <p:attrName>style.visibility</p:attrName>
                                        </p:attrNameLst>
                                      </p:cBhvr>
                                      <p:to>
                                        <p:strVal val="visible"/>
                                      </p:to>
                                    </p:set>
                                    <p:animEffect transition="in" filter="fade">
                                      <p:cBhvr>
                                        <p:cTn id="13" dur="500"/>
                                        <p:tgtEl>
                                          <p:spTgt spid="89"/>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104"/>
                                        </p:tgtEl>
                                        <p:attrNameLst>
                                          <p:attrName>style.visibility</p:attrName>
                                        </p:attrNameLst>
                                      </p:cBhvr>
                                      <p:to>
                                        <p:strVal val="visible"/>
                                      </p:to>
                                    </p:set>
                                    <p:animEffect transition="in" filter="fade">
                                      <p:cBhvr>
                                        <p:cTn id="17" dur="500"/>
                                        <p:tgtEl>
                                          <p:spTgt spid="104"/>
                                        </p:tgtEl>
                                      </p:cBhvr>
                                    </p:animEffect>
                                  </p:childTnLst>
                                </p:cTn>
                              </p:par>
                              <p:par>
                                <p:cTn id="18" presetID="10" presetClass="entr" presetSubtype="0" fill="hold" nodeType="withEffect">
                                  <p:stCondLst>
                                    <p:cond delay="0"/>
                                  </p:stCondLst>
                                  <p:childTnLst>
                                    <p:set>
                                      <p:cBhvr>
                                        <p:cTn id="19" dur="1" fill="hold">
                                          <p:stCondLst>
                                            <p:cond delay="0"/>
                                          </p:stCondLst>
                                        </p:cTn>
                                        <p:tgtEl>
                                          <p:spTgt spid="108"/>
                                        </p:tgtEl>
                                        <p:attrNameLst>
                                          <p:attrName>style.visibility</p:attrName>
                                        </p:attrNameLst>
                                      </p:cBhvr>
                                      <p:to>
                                        <p:strVal val="visible"/>
                                      </p:to>
                                    </p:set>
                                    <p:animEffect transition="in" filter="fade">
                                      <p:cBhvr>
                                        <p:cTn id="20" dur="500"/>
                                        <p:tgtEl>
                                          <p:spTgt spid="108"/>
                                        </p:tgtEl>
                                      </p:cBhvr>
                                    </p:animEffect>
                                  </p:childTnLst>
                                </p:cTn>
                              </p:par>
                              <p:par>
                                <p:cTn id="21" presetID="10" presetClass="entr" presetSubtype="0" fill="hold" nodeType="withEffect">
                                  <p:stCondLst>
                                    <p:cond delay="0"/>
                                  </p:stCondLst>
                                  <p:childTnLst>
                                    <p:set>
                                      <p:cBhvr>
                                        <p:cTn id="22" dur="1" fill="hold">
                                          <p:stCondLst>
                                            <p:cond delay="0"/>
                                          </p:stCondLst>
                                        </p:cTn>
                                        <p:tgtEl>
                                          <p:spTgt spid="111"/>
                                        </p:tgtEl>
                                        <p:attrNameLst>
                                          <p:attrName>style.visibility</p:attrName>
                                        </p:attrNameLst>
                                      </p:cBhvr>
                                      <p:to>
                                        <p:strVal val="visible"/>
                                      </p:to>
                                    </p:set>
                                    <p:animEffect transition="in" filter="fade">
                                      <p:cBhvr>
                                        <p:cTn id="23" dur="500"/>
                                        <p:tgtEl>
                                          <p:spTgt spid="111"/>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63"/>
                                        </p:tgtEl>
                                        <p:attrNameLst>
                                          <p:attrName>style.visibility</p:attrName>
                                        </p:attrNameLst>
                                      </p:cBhvr>
                                      <p:to>
                                        <p:strVal val="visible"/>
                                      </p:to>
                                    </p:set>
                                    <p:animEffect transition="in" filter="fade">
                                      <p:cBhvr>
                                        <p:cTn id="27" dur="500"/>
                                        <p:tgtEl>
                                          <p:spTgt spid="6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64"/>
                                        </p:tgtEl>
                                        <p:attrNameLst>
                                          <p:attrName>style.visibility</p:attrName>
                                        </p:attrNameLst>
                                      </p:cBhvr>
                                      <p:to>
                                        <p:strVal val="visible"/>
                                      </p:to>
                                    </p:set>
                                    <p:animEffect transition="in" filter="fade">
                                      <p:cBhvr>
                                        <p:cTn id="30" dur="500"/>
                                        <p:tgtEl>
                                          <p:spTgt spid="6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65"/>
                                        </p:tgtEl>
                                        <p:attrNameLst>
                                          <p:attrName>style.visibility</p:attrName>
                                        </p:attrNameLst>
                                      </p:cBhvr>
                                      <p:to>
                                        <p:strVal val="visible"/>
                                      </p:to>
                                    </p:set>
                                    <p:animEffect transition="in" filter="fade">
                                      <p:cBhvr>
                                        <p:cTn id="33" dur="500"/>
                                        <p:tgtEl>
                                          <p:spTgt spid="6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66"/>
                                        </p:tgtEl>
                                        <p:attrNameLst>
                                          <p:attrName>style.visibility</p:attrName>
                                        </p:attrNameLst>
                                      </p:cBhvr>
                                      <p:to>
                                        <p:strVal val="visible"/>
                                      </p:to>
                                    </p:set>
                                    <p:animEffect transition="in" filter="fade">
                                      <p:cBhvr>
                                        <p:cTn id="36" dur="500"/>
                                        <p:tgtEl>
                                          <p:spTgt spid="66"/>
                                        </p:tgtEl>
                                      </p:cBhvr>
                                    </p:animEffect>
                                  </p:childTnLst>
                                </p:cTn>
                              </p:par>
                            </p:childTnLst>
                          </p:cTn>
                        </p:par>
                        <p:par>
                          <p:cTn id="37" fill="hold">
                            <p:stCondLst>
                              <p:cond delay="1500"/>
                            </p:stCondLst>
                            <p:childTnLst>
                              <p:par>
                                <p:cTn id="38" presetID="10" presetClass="entr" presetSubtype="0" fill="hold" nodeType="afterEffect">
                                  <p:stCondLst>
                                    <p:cond delay="0"/>
                                  </p:stCondLst>
                                  <p:childTnLst>
                                    <p:set>
                                      <p:cBhvr>
                                        <p:cTn id="39" dur="1" fill="hold">
                                          <p:stCondLst>
                                            <p:cond delay="0"/>
                                          </p:stCondLst>
                                        </p:cTn>
                                        <p:tgtEl>
                                          <p:spTgt spid="114"/>
                                        </p:tgtEl>
                                        <p:attrNameLst>
                                          <p:attrName>style.visibility</p:attrName>
                                        </p:attrNameLst>
                                      </p:cBhvr>
                                      <p:to>
                                        <p:strVal val="visible"/>
                                      </p:to>
                                    </p:set>
                                    <p:animEffect transition="in" filter="fade">
                                      <p:cBhvr>
                                        <p:cTn id="40"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5" grpId="0" animBg="1"/>
      <p:bldP spid="6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2" cstate="screen">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a:ext>
            </a:extLst>
          </a:blip>
          <a:srcRect t="11571"/>
          <a:stretch/>
        </p:blipFill>
        <p:spPr>
          <a:xfrm>
            <a:off x="1974576" y="1346200"/>
            <a:ext cx="5904107" cy="4999038"/>
          </a:xfrm>
          <a:prstGeom prst="rect">
            <a:avLst/>
          </a:prstGeom>
        </p:spPr>
      </p:pic>
      <p:pic>
        <p:nvPicPr>
          <p:cNvPr id="12" name="Picture 11"/>
          <p:cNvPicPr>
            <a:picLocks noChangeAspect="1"/>
          </p:cNvPicPr>
          <p:nvPr/>
        </p:nvPicPr>
        <p:blipFill rotWithShape="1">
          <a:blip r:embed="rId4" cstate="screen">
            <a:extLst>
              <a:ext uri="{28A0092B-C50C-407E-A947-70E740481C1C}">
                <a14:useLocalDpi xmlns:a14="http://schemas.microsoft.com/office/drawing/2010/main"/>
              </a:ext>
            </a:extLst>
          </a:blip>
          <a:srcRect t="6981" r="3502"/>
          <a:stretch/>
        </p:blipFill>
        <p:spPr>
          <a:xfrm>
            <a:off x="503238" y="1343025"/>
            <a:ext cx="8135937" cy="5002213"/>
          </a:xfrm>
          <a:prstGeom prst="rect">
            <a:avLst/>
          </a:prstGeom>
        </p:spPr>
      </p:pic>
      <p:sp>
        <p:nvSpPr>
          <p:cNvPr id="2" name="Rectangle 1"/>
          <p:cNvSpPr/>
          <p:nvPr/>
        </p:nvSpPr>
        <p:spPr>
          <a:xfrm>
            <a:off x="755652" y="697112"/>
            <a:ext cx="7355416" cy="615553"/>
          </a:xfrm>
          <a:prstGeom prst="rect">
            <a:avLst/>
          </a:prstGeom>
        </p:spPr>
        <p:txBody>
          <a:bodyPr wrap="square" lIns="0" tIns="0" rIns="0" bIns="0">
            <a:spAutoFit/>
          </a:bodyPr>
          <a:lstStyle/>
          <a:p>
            <a:pPr algn="ctr"/>
            <a:r>
              <a:rPr lang="en-GB" altLang="en-US" sz="4000" dirty="0">
                <a:latin typeface="+mj-lt"/>
              </a:rPr>
              <a:t>Adding Decimals Practice</a:t>
            </a:r>
          </a:p>
        </p:txBody>
      </p:sp>
      <p:pic>
        <p:nvPicPr>
          <p:cNvPr id="23" name="Picture 22"/>
          <p:cNvPicPr>
            <a:picLocks noChangeAspect="1"/>
          </p:cNvPicPr>
          <p:nvPr/>
        </p:nvPicPr>
        <p:blipFill rotWithShape="1">
          <a:blip r:embed="rId5" cstate="screen">
            <a:extLst>
              <a:ext uri="{28A0092B-C50C-407E-A947-70E740481C1C}">
                <a14:useLocalDpi xmlns:a14="http://schemas.microsoft.com/office/drawing/2010/main"/>
              </a:ext>
            </a:extLst>
          </a:blip>
          <a:srcRect b="11656"/>
          <a:stretch/>
        </p:blipFill>
        <p:spPr>
          <a:xfrm>
            <a:off x="604496" y="3373849"/>
            <a:ext cx="1932153" cy="2966662"/>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1051926189"/>
              </p:ext>
            </p:extLst>
          </p:nvPr>
        </p:nvGraphicFramePr>
        <p:xfrm>
          <a:off x="694265" y="2359736"/>
          <a:ext cx="7767928" cy="2560963"/>
        </p:xfrm>
        <a:graphic>
          <a:graphicData uri="http://schemas.openxmlformats.org/drawingml/2006/table">
            <a:tbl>
              <a:tblPr firstRow="1" bandRow="1">
                <a:tableStyleId>{5940675A-B579-460E-94D1-54222C63F5DA}</a:tableStyleId>
              </a:tblPr>
              <a:tblGrid>
                <a:gridCol w="1941982">
                  <a:extLst>
                    <a:ext uri="{9D8B030D-6E8A-4147-A177-3AD203B41FA5}">
                      <a16:colId xmlns:a16="http://schemas.microsoft.com/office/drawing/2014/main" val="20000"/>
                    </a:ext>
                  </a:extLst>
                </a:gridCol>
                <a:gridCol w="1941982">
                  <a:extLst>
                    <a:ext uri="{9D8B030D-6E8A-4147-A177-3AD203B41FA5}">
                      <a16:colId xmlns:a16="http://schemas.microsoft.com/office/drawing/2014/main" val="20001"/>
                    </a:ext>
                  </a:extLst>
                </a:gridCol>
                <a:gridCol w="1941982">
                  <a:extLst>
                    <a:ext uri="{9D8B030D-6E8A-4147-A177-3AD203B41FA5}">
                      <a16:colId xmlns:a16="http://schemas.microsoft.com/office/drawing/2014/main" val="20002"/>
                    </a:ext>
                  </a:extLst>
                </a:gridCol>
                <a:gridCol w="1941982">
                  <a:extLst>
                    <a:ext uri="{9D8B030D-6E8A-4147-A177-3AD203B41FA5}">
                      <a16:colId xmlns:a16="http://schemas.microsoft.com/office/drawing/2014/main" val="20003"/>
                    </a:ext>
                  </a:extLst>
                </a:gridCol>
              </a:tblGrid>
              <a:tr h="324000">
                <a:tc>
                  <a:txBody>
                    <a:bodyPr/>
                    <a:lstStyle/>
                    <a:p>
                      <a:pPr algn="ctr"/>
                      <a:r>
                        <a:rPr lang="en-GB" b="1" dirty="0"/>
                        <a:t>Ones</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AD78C"/>
                    </a:solidFill>
                  </a:tcPr>
                </a:tc>
                <a:tc>
                  <a:txBody>
                    <a:bodyPr/>
                    <a:lstStyle/>
                    <a:p>
                      <a:pPr algn="ctr"/>
                      <a:r>
                        <a:rPr lang="en-GB" b="1" dirty="0"/>
                        <a:t>Tenths</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AD78C"/>
                    </a:solidFill>
                  </a:tcPr>
                </a:tc>
                <a:tc>
                  <a:txBody>
                    <a:bodyPr/>
                    <a:lstStyle/>
                    <a:p>
                      <a:pPr algn="ctr"/>
                      <a:r>
                        <a:rPr lang="en-GB" b="1" dirty="0"/>
                        <a:t>Hundredths</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AD78C"/>
                    </a:solidFill>
                  </a:tcPr>
                </a:tc>
                <a:tc>
                  <a:txBody>
                    <a:bodyPr/>
                    <a:lstStyle/>
                    <a:p>
                      <a:pPr algn="ctr"/>
                      <a:r>
                        <a:rPr lang="en-GB" b="1" dirty="0"/>
                        <a:t>Thousandths</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AD78C"/>
                    </a:solidFill>
                  </a:tcPr>
                </a:tc>
                <a:extLst>
                  <a:ext uri="{0D108BD9-81ED-4DB2-BD59-A6C34878D82A}">
                    <a16:rowId xmlns:a16="http://schemas.microsoft.com/office/drawing/2014/main" val="10000"/>
                  </a:ext>
                </a:extLst>
              </a:tr>
              <a:tr h="1097203">
                <a:tc>
                  <a:txBody>
                    <a:bodyPr/>
                    <a:lstStyle/>
                    <a:p>
                      <a:pPr algn="ctr"/>
                      <a:endParaRPr lang="en-GB" dirty="0"/>
                    </a:p>
                  </a:txBody>
                  <a:tcPr anchor="ctr">
                    <a:lnT w="19050" cap="flat" cmpd="sng" algn="ctr">
                      <a:solidFill>
                        <a:schemeClr val="tx1"/>
                      </a:solidFill>
                      <a:prstDash val="solid"/>
                      <a:round/>
                      <a:headEnd type="none" w="med" len="med"/>
                      <a:tailEnd type="none" w="med" len="med"/>
                    </a:lnT>
                    <a:solidFill>
                      <a:srgbClr val="FCE9C0"/>
                    </a:solidFill>
                  </a:tcPr>
                </a:tc>
                <a:tc>
                  <a:txBody>
                    <a:bodyPr/>
                    <a:lstStyle/>
                    <a:p>
                      <a:pPr algn="ctr"/>
                      <a:endParaRPr lang="en-GB" dirty="0"/>
                    </a:p>
                  </a:txBody>
                  <a:tcPr anchor="ctr">
                    <a:lnT w="19050" cap="flat" cmpd="sng" algn="ctr">
                      <a:solidFill>
                        <a:schemeClr val="tx1"/>
                      </a:solidFill>
                      <a:prstDash val="solid"/>
                      <a:round/>
                      <a:headEnd type="none" w="med" len="med"/>
                      <a:tailEnd type="none" w="med" len="med"/>
                    </a:lnT>
                    <a:solidFill>
                      <a:srgbClr val="FCE9C0"/>
                    </a:solidFill>
                  </a:tcPr>
                </a:tc>
                <a:tc>
                  <a:txBody>
                    <a:bodyPr/>
                    <a:lstStyle/>
                    <a:p>
                      <a:pPr algn="ctr"/>
                      <a:endParaRPr lang="en-GB" dirty="0"/>
                    </a:p>
                  </a:txBody>
                  <a:tcPr anchor="ctr">
                    <a:lnT w="19050" cap="flat" cmpd="sng" algn="ctr">
                      <a:solidFill>
                        <a:schemeClr val="tx1"/>
                      </a:solidFill>
                      <a:prstDash val="solid"/>
                      <a:round/>
                      <a:headEnd type="none" w="med" len="med"/>
                      <a:tailEnd type="none" w="med" len="med"/>
                    </a:lnT>
                    <a:solidFill>
                      <a:srgbClr val="FCE9C0"/>
                    </a:solidFill>
                  </a:tcPr>
                </a:tc>
                <a:tc>
                  <a:txBody>
                    <a:bodyPr/>
                    <a:lstStyle/>
                    <a:p>
                      <a:pPr algn="ctr"/>
                      <a:endParaRPr lang="en-GB" dirty="0"/>
                    </a:p>
                  </a:txBody>
                  <a:tcPr anchor="ctr">
                    <a:lnT w="19050" cap="flat" cmpd="sng" algn="ctr">
                      <a:solidFill>
                        <a:schemeClr val="tx1"/>
                      </a:solidFill>
                      <a:prstDash val="solid"/>
                      <a:round/>
                      <a:headEnd type="none" w="med" len="med"/>
                      <a:tailEnd type="none" w="med" len="med"/>
                    </a:lnT>
                    <a:solidFill>
                      <a:srgbClr val="FCE9C0"/>
                    </a:solidFill>
                  </a:tcPr>
                </a:tc>
                <a:extLst>
                  <a:ext uri="{0D108BD9-81ED-4DB2-BD59-A6C34878D82A}">
                    <a16:rowId xmlns:a16="http://schemas.microsoft.com/office/drawing/2014/main" val="10001"/>
                  </a:ext>
                </a:extLst>
              </a:tr>
              <a:tr h="1098000">
                <a:tc>
                  <a:txBody>
                    <a:bodyPr/>
                    <a:lstStyle/>
                    <a:p>
                      <a:pPr algn="ctr"/>
                      <a:endParaRPr lang="en-GB" dirty="0"/>
                    </a:p>
                  </a:txBody>
                  <a:tcPr anchor="ctr">
                    <a:solidFill>
                      <a:srgbClr val="FCE9C0"/>
                    </a:solidFill>
                  </a:tcPr>
                </a:tc>
                <a:tc>
                  <a:txBody>
                    <a:bodyPr/>
                    <a:lstStyle/>
                    <a:p>
                      <a:pPr algn="ctr"/>
                      <a:endParaRPr lang="en-GB" dirty="0"/>
                    </a:p>
                  </a:txBody>
                  <a:tcPr anchor="ctr">
                    <a:solidFill>
                      <a:srgbClr val="FCE9C0"/>
                    </a:solidFill>
                  </a:tcPr>
                </a:tc>
                <a:tc>
                  <a:txBody>
                    <a:bodyPr/>
                    <a:lstStyle/>
                    <a:p>
                      <a:pPr algn="ctr"/>
                      <a:endParaRPr lang="en-GB" dirty="0"/>
                    </a:p>
                  </a:txBody>
                  <a:tcPr anchor="ctr">
                    <a:solidFill>
                      <a:srgbClr val="FCE9C0"/>
                    </a:solidFill>
                  </a:tcPr>
                </a:tc>
                <a:tc>
                  <a:txBody>
                    <a:bodyPr/>
                    <a:lstStyle/>
                    <a:p>
                      <a:pPr algn="ctr"/>
                      <a:endParaRPr lang="en-GB" dirty="0"/>
                    </a:p>
                  </a:txBody>
                  <a:tcPr anchor="ctr">
                    <a:solidFill>
                      <a:srgbClr val="FCE9C0"/>
                    </a:solidFill>
                  </a:tcPr>
                </a:tc>
                <a:extLst>
                  <a:ext uri="{0D108BD9-81ED-4DB2-BD59-A6C34878D82A}">
                    <a16:rowId xmlns:a16="http://schemas.microsoft.com/office/drawing/2014/main" val="10002"/>
                  </a:ext>
                </a:extLst>
              </a:tr>
            </a:tbl>
          </a:graphicData>
        </a:graphic>
      </p:graphicFrame>
      <p:sp>
        <p:nvSpPr>
          <p:cNvPr id="7" name="Oval 6"/>
          <p:cNvSpPr/>
          <p:nvPr/>
        </p:nvSpPr>
        <p:spPr>
          <a:xfrm>
            <a:off x="2572384" y="2485415"/>
            <a:ext cx="122377" cy="12237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2572384" y="3227176"/>
            <a:ext cx="122377" cy="12237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2572384" y="4308496"/>
            <a:ext cx="122377" cy="12237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8" name="Group 17"/>
          <p:cNvGrpSpPr/>
          <p:nvPr/>
        </p:nvGrpSpPr>
        <p:grpSpPr>
          <a:xfrm>
            <a:off x="2798777" y="1493229"/>
            <a:ext cx="3534773" cy="626919"/>
            <a:chOff x="503239" y="1632693"/>
            <a:chExt cx="3534773" cy="626919"/>
          </a:xfrm>
        </p:grpSpPr>
        <p:sp>
          <p:nvSpPr>
            <p:cNvPr id="19" name="Rectangle 18"/>
            <p:cNvSpPr/>
            <p:nvPr/>
          </p:nvSpPr>
          <p:spPr>
            <a:xfrm>
              <a:off x="503239" y="1632693"/>
              <a:ext cx="3534773" cy="626919"/>
            </a:xfrm>
            <a:prstGeom prst="rect">
              <a:avLst/>
            </a:prstGeom>
            <a:solidFill>
              <a:srgbClr val="FAD7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a:off x="694265" y="1680591"/>
              <a:ext cx="3184399" cy="523220"/>
            </a:xfrm>
            <a:prstGeom prst="rect">
              <a:avLst/>
            </a:prstGeom>
          </p:spPr>
          <p:txBody>
            <a:bodyPr wrap="square">
              <a:spAutoFit/>
            </a:bodyPr>
            <a:lstStyle/>
            <a:p>
              <a:r>
                <a:rPr lang="en-GB" sz="2800" dirty="0">
                  <a:latin typeface="+mj-lt"/>
                </a:rPr>
                <a:t>0.42 + 0.34 =</a:t>
              </a:r>
            </a:p>
          </p:txBody>
        </p:sp>
      </p:grpSp>
      <p:grpSp>
        <p:nvGrpSpPr>
          <p:cNvPr id="51" name="Group 50"/>
          <p:cNvGrpSpPr/>
          <p:nvPr/>
        </p:nvGrpSpPr>
        <p:grpSpPr>
          <a:xfrm>
            <a:off x="706720" y="5821017"/>
            <a:ext cx="3034318" cy="457200"/>
            <a:chOff x="765175" y="5810250"/>
            <a:chExt cx="3034318" cy="457200"/>
          </a:xfrm>
        </p:grpSpPr>
        <p:sp>
          <p:nvSpPr>
            <p:cNvPr id="52" name="Rectangle 51"/>
            <p:cNvSpPr/>
            <p:nvPr/>
          </p:nvSpPr>
          <p:spPr>
            <a:xfrm>
              <a:off x="765175" y="5810250"/>
              <a:ext cx="3034318" cy="457200"/>
            </a:xfrm>
            <a:prstGeom prst="rect">
              <a:avLst/>
            </a:prstGeom>
            <a:solidFill>
              <a:srgbClr val="FAD78C"/>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TextBox 52"/>
            <p:cNvSpPr txBox="1"/>
            <p:nvPr/>
          </p:nvSpPr>
          <p:spPr>
            <a:xfrm>
              <a:off x="838200" y="5842225"/>
              <a:ext cx="752475" cy="369332"/>
            </a:xfrm>
            <a:prstGeom prst="rect">
              <a:avLst/>
            </a:prstGeom>
            <a:noFill/>
          </p:spPr>
          <p:txBody>
            <a:bodyPr wrap="square" rtlCol="0">
              <a:spAutoFit/>
            </a:bodyPr>
            <a:lstStyle/>
            <a:p>
              <a:r>
                <a:rPr lang="en-GB" b="1" dirty="0"/>
                <a:t>Key</a:t>
              </a:r>
            </a:p>
          </p:txBody>
        </p:sp>
        <p:sp>
          <p:nvSpPr>
            <p:cNvPr id="54" name="Oval 53"/>
            <p:cNvSpPr/>
            <p:nvPr/>
          </p:nvSpPr>
          <p:spPr>
            <a:xfrm>
              <a:off x="1705957" y="5912558"/>
              <a:ext cx="252584" cy="252584"/>
            </a:xfrm>
            <a:prstGeom prst="ellipse">
              <a:avLst/>
            </a:prstGeom>
            <a:solidFill>
              <a:srgbClr val="F186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TextBox 54"/>
            <p:cNvSpPr txBox="1"/>
            <p:nvPr/>
          </p:nvSpPr>
          <p:spPr>
            <a:xfrm>
              <a:off x="2000250" y="5861275"/>
              <a:ext cx="752475" cy="369332"/>
            </a:xfrm>
            <a:prstGeom prst="rect">
              <a:avLst/>
            </a:prstGeom>
            <a:noFill/>
          </p:spPr>
          <p:txBody>
            <a:bodyPr wrap="square" rtlCol="0">
              <a:spAutoFit/>
            </a:bodyPr>
            <a:lstStyle/>
            <a:p>
              <a:r>
                <a:rPr lang="en-GB" dirty="0"/>
                <a:t>0.1</a:t>
              </a:r>
            </a:p>
          </p:txBody>
        </p:sp>
        <p:sp>
          <p:nvSpPr>
            <p:cNvPr id="56" name="Oval 55"/>
            <p:cNvSpPr/>
            <p:nvPr/>
          </p:nvSpPr>
          <p:spPr>
            <a:xfrm>
              <a:off x="2752725" y="5912558"/>
              <a:ext cx="252584" cy="252584"/>
            </a:xfrm>
            <a:prstGeom prst="ellipse">
              <a:avLst/>
            </a:prstGeom>
            <a:solidFill>
              <a:srgbClr val="7E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TextBox 56"/>
            <p:cNvSpPr txBox="1"/>
            <p:nvPr/>
          </p:nvSpPr>
          <p:spPr>
            <a:xfrm>
              <a:off x="3047018" y="5861275"/>
              <a:ext cx="752475" cy="369332"/>
            </a:xfrm>
            <a:prstGeom prst="rect">
              <a:avLst/>
            </a:prstGeom>
            <a:noFill/>
          </p:spPr>
          <p:txBody>
            <a:bodyPr wrap="square" rtlCol="0">
              <a:spAutoFit/>
            </a:bodyPr>
            <a:lstStyle/>
            <a:p>
              <a:r>
                <a:rPr lang="en-GB" dirty="0"/>
                <a:t>0.01</a:t>
              </a:r>
            </a:p>
          </p:txBody>
        </p:sp>
      </p:grpSp>
      <p:grpSp>
        <p:nvGrpSpPr>
          <p:cNvPr id="72" name="Group 71"/>
          <p:cNvGrpSpPr/>
          <p:nvPr/>
        </p:nvGrpSpPr>
        <p:grpSpPr>
          <a:xfrm>
            <a:off x="4705252" y="2833014"/>
            <a:ext cx="558239" cy="252584"/>
            <a:chOff x="2410357" y="3087015"/>
            <a:chExt cx="558239" cy="252584"/>
          </a:xfrm>
          <a:solidFill>
            <a:srgbClr val="7EC24A"/>
          </a:solidFill>
        </p:grpSpPr>
        <p:sp>
          <p:nvSpPr>
            <p:cNvPr id="73" name="Oval 72"/>
            <p:cNvSpPr/>
            <p:nvPr/>
          </p:nvSpPr>
          <p:spPr>
            <a:xfrm>
              <a:off x="2410357" y="3087015"/>
              <a:ext cx="252584" cy="2525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Oval 73"/>
            <p:cNvSpPr/>
            <p:nvPr/>
          </p:nvSpPr>
          <p:spPr>
            <a:xfrm>
              <a:off x="2716012" y="3087015"/>
              <a:ext cx="252584" cy="2525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3" name="Group 92"/>
          <p:cNvGrpSpPr/>
          <p:nvPr/>
        </p:nvGrpSpPr>
        <p:grpSpPr>
          <a:xfrm>
            <a:off x="5264473" y="5038052"/>
            <a:ext cx="563028" cy="584775"/>
            <a:chOff x="7190582" y="5207388"/>
            <a:chExt cx="563028" cy="584775"/>
          </a:xfrm>
        </p:grpSpPr>
        <p:sp>
          <p:nvSpPr>
            <p:cNvPr id="94" name="Oval 93"/>
            <p:cNvSpPr/>
            <p:nvPr/>
          </p:nvSpPr>
          <p:spPr>
            <a:xfrm>
              <a:off x="7191954" y="5207893"/>
              <a:ext cx="560285" cy="560285"/>
            </a:xfrm>
            <a:prstGeom prst="ellipse">
              <a:avLst/>
            </a:prstGeom>
            <a:solidFill>
              <a:schemeClr val="bg1"/>
            </a:solidFill>
            <a:ln w="28575">
              <a:solidFill>
                <a:srgbClr val="7EC2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 name="TextBox 94"/>
            <p:cNvSpPr txBox="1"/>
            <p:nvPr/>
          </p:nvSpPr>
          <p:spPr>
            <a:xfrm>
              <a:off x="7190582" y="5207388"/>
              <a:ext cx="563028" cy="584775"/>
            </a:xfrm>
            <a:prstGeom prst="rect">
              <a:avLst/>
            </a:prstGeom>
            <a:noFill/>
          </p:spPr>
          <p:txBody>
            <a:bodyPr wrap="square" rtlCol="0">
              <a:spAutoFit/>
            </a:bodyPr>
            <a:lstStyle/>
            <a:p>
              <a:pPr algn="ctr"/>
              <a:r>
                <a:rPr lang="en-GB" sz="3200" b="1" dirty="0">
                  <a:solidFill>
                    <a:srgbClr val="7EC24A"/>
                  </a:solidFill>
                </a:rPr>
                <a:t>6</a:t>
              </a:r>
            </a:p>
          </p:txBody>
        </p:sp>
      </p:grpSp>
      <p:grpSp>
        <p:nvGrpSpPr>
          <p:cNvPr id="96" name="Group 95"/>
          <p:cNvGrpSpPr/>
          <p:nvPr/>
        </p:nvGrpSpPr>
        <p:grpSpPr>
          <a:xfrm>
            <a:off x="3282665" y="5038052"/>
            <a:ext cx="563028" cy="584775"/>
            <a:chOff x="7190582" y="5207388"/>
            <a:chExt cx="563028" cy="584775"/>
          </a:xfrm>
        </p:grpSpPr>
        <p:sp>
          <p:nvSpPr>
            <p:cNvPr id="97" name="Oval 96"/>
            <p:cNvSpPr/>
            <p:nvPr/>
          </p:nvSpPr>
          <p:spPr>
            <a:xfrm>
              <a:off x="7191954" y="5207893"/>
              <a:ext cx="560285" cy="560285"/>
            </a:xfrm>
            <a:prstGeom prst="ellipse">
              <a:avLst/>
            </a:prstGeom>
            <a:solidFill>
              <a:schemeClr val="bg1"/>
            </a:solidFill>
            <a:ln w="28575">
              <a:solidFill>
                <a:srgbClr val="F186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8" name="TextBox 97"/>
            <p:cNvSpPr txBox="1"/>
            <p:nvPr/>
          </p:nvSpPr>
          <p:spPr>
            <a:xfrm>
              <a:off x="7190582" y="5207388"/>
              <a:ext cx="563028" cy="584775"/>
            </a:xfrm>
            <a:prstGeom prst="rect">
              <a:avLst/>
            </a:prstGeom>
            <a:noFill/>
          </p:spPr>
          <p:txBody>
            <a:bodyPr wrap="square" rtlCol="0">
              <a:spAutoFit/>
            </a:bodyPr>
            <a:lstStyle/>
            <a:p>
              <a:pPr algn="ctr"/>
              <a:r>
                <a:rPr lang="en-GB" sz="3200" b="1" dirty="0">
                  <a:solidFill>
                    <a:srgbClr val="F1864E"/>
                  </a:solidFill>
                </a:rPr>
                <a:t>7</a:t>
              </a:r>
            </a:p>
          </p:txBody>
        </p:sp>
      </p:grpSp>
      <p:grpSp>
        <p:nvGrpSpPr>
          <p:cNvPr id="99" name="Group 98"/>
          <p:cNvGrpSpPr/>
          <p:nvPr/>
        </p:nvGrpSpPr>
        <p:grpSpPr>
          <a:xfrm>
            <a:off x="1334173" y="5038052"/>
            <a:ext cx="563028" cy="584775"/>
            <a:chOff x="7190582" y="5207388"/>
            <a:chExt cx="563028" cy="584775"/>
          </a:xfrm>
        </p:grpSpPr>
        <p:sp>
          <p:nvSpPr>
            <p:cNvPr id="100" name="Oval 99"/>
            <p:cNvSpPr/>
            <p:nvPr/>
          </p:nvSpPr>
          <p:spPr>
            <a:xfrm>
              <a:off x="7191954" y="5207893"/>
              <a:ext cx="560285" cy="560285"/>
            </a:xfrm>
            <a:prstGeom prst="ellipse">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 name="TextBox 100"/>
            <p:cNvSpPr txBox="1"/>
            <p:nvPr/>
          </p:nvSpPr>
          <p:spPr>
            <a:xfrm>
              <a:off x="7190582" y="5207388"/>
              <a:ext cx="563028" cy="584775"/>
            </a:xfrm>
            <a:prstGeom prst="rect">
              <a:avLst/>
            </a:prstGeom>
            <a:noFill/>
          </p:spPr>
          <p:txBody>
            <a:bodyPr wrap="square" rtlCol="0">
              <a:spAutoFit/>
            </a:bodyPr>
            <a:lstStyle/>
            <a:p>
              <a:pPr algn="ctr"/>
              <a:r>
                <a:rPr lang="en-GB" sz="3200" b="1" dirty="0">
                  <a:solidFill>
                    <a:srgbClr val="7768AD"/>
                  </a:solidFill>
                </a:rPr>
                <a:t>0</a:t>
              </a:r>
            </a:p>
          </p:txBody>
        </p:sp>
      </p:grpSp>
      <p:sp>
        <p:nvSpPr>
          <p:cNvPr id="102" name="Oval 101"/>
          <p:cNvSpPr/>
          <p:nvPr/>
        </p:nvSpPr>
        <p:spPr>
          <a:xfrm>
            <a:off x="2534284" y="5265033"/>
            <a:ext cx="190398" cy="19039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 name="Rectangle 104"/>
          <p:cNvSpPr/>
          <p:nvPr/>
        </p:nvSpPr>
        <p:spPr>
          <a:xfrm>
            <a:off x="5285566" y="1548001"/>
            <a:ext cx="1466032" cy="523220"/>
          </a:xfrm>
          <a:prstGeom prst="rect">
            <a:avLst/>
          </a:prstGeom>
        </p:spPr>
        <p:txBody>
          <a:bodyPr wrap="square">
            <a:spAutoFit/>
          </a:bodyPr>
          <a:lstStyle/>
          <a:p>
            <a:r>
              <a:rPr lang="en-GB" sz="2800" b="1" dirty="0"/>
              <a:t>0.76</a:t>
            </a:r>
          </a:p>
        </p:txBody>
      </p:sp>
      <p:sp>
        <p:nvSpPr>
          <p:cNvPr id="63" name="Rectangle 62">
            <a:hlinkClick r:id="rId6" action="ppaction://hlinksldjump"/>
          </p:cNvPr>
          <p:cNvSpPr/>
          <p:nvPr/>
        </p:nvSpPr>
        <p:spPr>
          <a:xfrm>
            <a:off x="7047934" y="5769952"/>
            <a:ext cx="1419948" cy="523266"/>
          </a:xfrm>
          <a:prstGeom prst="rect">
            <a:avLst/>
          </a:prstGeom>
          <a:solidFill>
            <a:srgbClr val="7E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64" name="Rectangle 63">
            <a:hlinkClick r:id="rId6" action="ppaction://hlinksldjump"/>
          </p:cNvPr>
          <p:cNvSpPr/>
          <p:nvPr/>
        </p:nvSpPr>
        <p:spPr>
          <a:xfrm>
            <a:off x="7053622" y="5816837"/>
            <a:ext cx="1408572" cy="400110"/>
          </a:xfrm>
          <a:prstGeom prst="rect">
            <a:avLst/>
          </a:prstGeom>
        </p:spPr>
        <p:txBody>
          <a:bodyPr wrap="square">
            <a:spAutoFit/>
          </a:bodyPr>
          <a:lstStyle/>
          <a:p>
            <a:pPr algn="ctr"/>
            <a:r>
              <a:rPr lang="en-GB" sz="2000" dirty="0">
                <a:latin typeface="+mj-lt"/>
              </a:rPr>
              <a:t>Back</a:t>
            </a:r>
          </a:p>
        </p:txBody>
      </p:sp>
      <p:grpSp>
        <p:nvGrpSpPr>
          <p:cNvPr id="65" name="Group 64"/>
          <p:cNvGrpSpPr/>
          <p:nvPr/>
        </p:nvGrpSpPr>
        <p:grpSpPr>
          <a:xfrm>
            <a:off x="2730414" y="2833014"/>
            <a:ext cx="1181213" cy="252584"/>
            <a:chOff x="6648480" y="3087015"/>
            <a:chExt cx="1181213" cy="252584"/>
          </a:xfrm>
          <a:solidFill>
            <a:srgbClr val="F1864E"/>
          </a:solidFill>
        </p:grpSpPr>
        <p:sp>
          <p:nvSpPr>
            <p:cNvPr id="66" name="Oval 65"/>
            <p:cNvSpPr/>
            <p:nvPr/>
          </p:nvSpPr>
          <p:spPr>
            <a:xfrm>
              <a:off x="6648480" y="3087015"/>
              <a:ext cx="252584" cy="2525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Oval 74"/>
            <p:cNvSpPr/>
            <p:nvPr/>
          </p:nvSpPr>
          <p:spPr>
            <a:xfrm>
              <a:off x="6954135" y="3087015"/>
              <a:ext cx="252584" cy="2525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Oval 82"/>
            <p:cNvSpPr/>
            <p:nvPr/>
          </p:nvSpPr>
          <p:spPr>
            <a:xfrm>
              <a:off x="7259790" y="3087015"/>
              <a:ext cx="252584" cy="2525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Oval 83"/>
            <p:cNvSpPr/>
            <p:nvPr/>
          </p:nvSpPr>
          <p:spPr>
            <a:xfrm>
              <a:off x="7577109" y="3087015"/>
              <a:ext cx="252584" cy="2525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5" name="Group 84"/>
          <p:cNvGrpSpPr/>
          <p:nvPr/>
        </p:nvGrpSpPr>
        <p:grpSpPr>
          <a:xfrm>
            <a:off x="2725516" y="3914956"/>
            <a:ext cx="863894" cy="252584"/>
            <a:chOff x="6648480" y="3087015"/>
            <a:chExt cx="863894" cy="252584"/>
          </a:xfrm>
          <a:solidFill>
            <a:srgbClr val="F1864E"/>
          </a:solidFill>
        </p:grpSpPr>
        <p:sp>
          <p:nvSpPr>
            <p:cNvPr id="86" name="Oval 85"/>
            <p:cNvSpPr/>
            <p:nvPr/>
          </p:nvSpPr>
          <p:spPr>
            <a:xfrm>
              <a:off x="6648480" y="3087015"/>
              <a:ext cx="252584" cy="2525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Oval 87"/>
            <p:cNvSpPr/>
            <p:nvPr/>
          </p:nvSpPr>
          <p:spPr>
            <a:xfrm>
              <a:off x="6954135" y="3087015"/>
              <a:ext cx="252584" cy="2525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Oval 88"/>
            <p:cNvSpPr/>
            <p:nvPr/>
          </p:nvSpPr>
          <p:spPr>
            <a:xfrm>
              <a:off x="7259790" y="3087015"/>
              <a:ext cx="252584" cy="2525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3" name="Group 102"/>
          <p:cNvGrpSpPr/>
          <p:nvPr/>
        </p:nvGrpSpPr>
        <p:grpSpPr>
          <a:xfrm>
            <a:off x="4705252" y="3915181"/>
            <a:ext cx="1181213" cy="252584"/>
            <a:chOff x="6648480" y="3087015"/>
            <a:chExt cx="1181213" cy="252584"/>
          </a:xfrm>
          <a:solidFill>
            <a:srgbClr val="7EC24A"/>
          </a:solidFill>
        </p:grpSpPr>
        <p:sp>
          <p:nvSpPr>
            <p:cNvPr id="104" name="Oval 103"/>
            <p:cNvSpPr/>
            <p:nvPr/>
          </p:nvSpPr>
          <p:spPr>
            <a:xfrm>
              <a:off x="6648480" y="3087015"/>
              <a:ext cx="252584" cy="2525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 name="Oval 105"/>
            <p:cNvSpPr/>
            <p:nvPr/>
          </p:nvSpPr>
          <p:spPr>
            <a:xfrm>
              <a:off x="6954135" y="3087015"/>
              <a:ext cx="252584" cy="2525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 name="Oval 106"/>
            <p:cNvSpPr/>
            <p:nvPr/>
          </p:nvSpPr>
          <p:spPr>
            <a:xfrm>
              <a:off x="7259790" y="3087015"/>
              <a:ext cx="252584" cy="2525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 name="Oval 107"/>
            <p:cNvSpPr/>
            <p:nvPr/>
          </p:nvSpPr>
          <p:spPr>
            <a:xfrm>
              <a:off x="7577109" y="3087015"/>
              <a:ext cx="252584" cy="2525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09" name="Pairs"/>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696800" y="612000"/>
            <a:ext cx="864000" cy="864000"/>
          </a:xfrm>
          <a:prstGeom prst="rect">
            <a:avLst/>
          </a:prstGeom>
        </p:spPr>
      </p:pic>
    </p:spTree>
    <p:extLst>
      <p:ext uri="{BB962C8B-B14F-4D97-AF65-F5344CB8AC3E}">
        <p14:creationId xmlns:p14="http://schemas.microsoft.com/office/powerpoint/2010/main" val="453101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500"/>
                                        <p:tgtEl>
                                          <p:spTgt spid="6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2"/>
                                        </p:tgtEl>
                                        <p:attrNameLst>
                                          <p:attrName>style.visibility</p:attrName>
                                        </p:attrNameLst>
                                      </p:cBhvr>
                                      <p:to>
                                        <p:strVal val="visible"/>
                                      </p:to>
                                    </p:set>
                                    <p:animEffect transition="in" filter="fade">
                                      <p:cBhvr>
                                        <p:cTn id="11" dur="500"/>
                                        <p:tgtEl>
                                          <p:spTgt spid="7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5"/>
                                        </p:tgtEl>
                                        <p:attrNameLst>
                                          <p:attrName>style.visibility</p:attrName>
                                        </p:attrNameLst>
                                      </p:cBhvr>
                                      <p:to>
                                        <p:strVal val="visible"/>
                                      </p:to>
                                    </p:set>
                                    <p:animEffect transition="in" filter="fade">
                                      <p:cBhvr>
                                        <p:cTn id="15" dur="500"/>
                                        <p:tgtEl>
                                          <p:spTgt spid="8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03"/>
                                        </p:tgtEl>
                                        <p:attrNameLst>
                                          <p:attrName>style.visibility</p:attrName>
                                        </p:attrNameLst>
                                      </p:cBhvr>
                                      <p:to>
                                        <p:strVal val="visible"/>
                                      </p:to>
                                    </p:set>
                                    <p:animEffect transition="in" filter="fade">
                                      <p:cBhvr>
                                        <p:cTn id="19" dur="500"/>
                                        <p:tgtEl>
                                          <p:spTgt spid="103"/>
                                        </p:tgtEl>
                                      </p:cBhvr>
                                    </p:animEffect>
                                  </p:childTnLst>
                                </p:cTn>
                              </p:par>
                            </p:childTnLst>
                          </p:cTn>
                        </p:par>
                      </p:childTnLst>
                    </p:cTn>
                  </p:par>
                  <p:par>
                    <p:cTn id="20" fill="hold">
                      <p:stCondLst>
                        <p:cond delay="indefinite"/>
                      </p:stCondLst>
                      <p:childTnLst>
                        <p:par>
                          <p:cTn id="21" fill="hold">
                            <p:stCondLst>
                              <p:cond delay="0"/>
                            </p:stCondLst>
                            <p:childTnLst>
                              <p:par>
                                <p:cTn id="22" presetID="26" presetClass="emph" presetSubtype="0" fill="hold" nodeType="clickEffect">
                                  <p:stCondLst>
                                    <p:cond delay="0"/>
                                  </p:stCondLst>
                                  <p:childTnLst>
                                    <p:animEffect transition="out" filter="fade">
                                      <p:cBhvr>
                                        <p:cTn id="23" dur="500" tmFilter="0, 0; .2, .5; .8, .5; 1, 0"/>
                                        <p:tgtEl>
                                          <p:spTgt spid="72"/>
                                        </p:tgtEl>
                                      </p:cBhvr>
                                    </p:animEffect>
                                    <p:animScale>
                                      <p:cBhvr>
                                        <p:cTn id="24" dur="250" autoRev="1" fill="hold"/>
                                        <p:tgtEl>
                                          <p:spTgt spid="72"/>
                                        </p:tgtEl>
                                      </p:cBhvr>
                                      <p:by x="105000" y="105000"/>
                                    </p:animScale>
                                  </p:childTnLst>
                                </p:cTn>
                              </p:par>
                              <p:par>
                                <p:cTn id="25" presetID="26" presetClass="emph" presetSubtype="0" fill="hold" nodeType="withEffect">
                                  <p:stCondLst>
                                    <p:cond delay="0"/>
                                  </p:stCondLst>
                                  <p:childTnLst>
                                    <p:animEffect transition="out" filter="fade">
                                      <p:cBhvr>
                                        <p:cTn id="26" dur="500" tmFilter="0, 0; .2, .5; .8, .5; 1, 0"/>
                                        <p:tgtEl>
                                          <p:spTgt spid="103"/>
                                        </p:tgtEl>
                                      </p:cBhvr>
                                    </p:animEffect>
                                    <p:animScale>
                                      <p:cBhvr>
                                        <p:cTn id="27" dur="250" autoRev="1" fill="hold"/>
                                        <p:tgtEl>
                                          <p:spTgt spid="103"/>
                                        </p:tgtEl>
                                      </p:cBhvr>
                                      <p:by x="105000" y="105000"/>
                                    </p:animScale>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93"/>
                                        </p:tgtEl>
                                        <p:attrNameLst>
                                          <p:attrName>style.visibility</p:attrName>
                                        </p:attrNameLst>
                                      </p:cBhvr>
                                      <p:to>
                                        <p:strVal val="visible"/>
                                      </p:to>
                                    </p:set>
                                    <p:animEffect transition="in" filter="fade">
                                      <p:cBhvr>
                                        <p:cTn id="31" dur="500"/>
                                        <p:tgtEl>
                                          <p:spTgt spid="93"/>
                                        </p:tgtEl>
                                      </p:cBhvr>
                                    </p:animEffect>
                                  </p:childTnLst>
                                </p:cTn>
                              </p:par>
                            </p:childTnLst>
                          </p:cTn>
                        </p:par>
                      </p:childTnLst>
                    </p:cTn>
                  </p:par>
                  <p:par>
                    <p:cTn id="32" fill="hold">
                      <p:stCondLst>
                        <p:cond delay="indefinite"/>
                      </p:stCondLst>
                      <p:childTnLst>
                        <p:par>
                          <p:cTn id="33" fill="hold">
                            <p:stCondLst>
                              <p:cond delay="0"/>
                            </p:stCondLst>
                            <p:childTnLst>
                              <p:par>
                                <p:cTn id="34" presetID="26" presetClass="emph" presetSubtype="0" fill="hold" nodeType="clickEffect">
                                  <p:stCondLst>
                                    <p:cond delay="0"/>
                                  </p:stCondLst>
                                  <p:childTnLst>
                                    <p:animEffect transition="out" filter="fade">
                                      <p:cBhvr>
                                        <p:cTn id="35" dur="500" tmFilter="0, 0; .2, .5; .8, .5; 1, 0"/>
                                        <p:tgtEl>
                                          <p:spTgt spid="65"/>
                                        </p:tgtEl>
                                      </p:cBhvr>
                                    </p:animEffect>
                                    <p:animScale>
                                      <p:cBhvr>
                                        <p:cTn id="36" dur="250" autoRev="1" fill="hold"/>
                                        <p:tgtEl>
                                          <p:spTgt spid="65"/>
                                        </p:tgtEl>
                                      </p:cBhvr>
                                      <p:by x="105000" y="105000"/>
                                    </p:animScale>
                                  </p:childTnLst>
                                </p:cTn>
                              </p:par>
                              <p:par>
                                <p:cTn id="37" presetID="26" presetClass="emph" presetSubtype="0" fill="hold" nodeType="withEffect">
                                  <p:stCondLst>
                                    <p:cond delay="0"/>
                                  </p:stCondLst>
                                  <p:childTnLst>
                                    <p:animEffect transition="out" filter="fade">
                                      <p:cBhvr>
                                        <p:cTn id="38" dur="500" tmFilter="0, 0; .2, .5; .8, .5; 1, 0"/>
                                        <p:tgtEl>
                                          <p:spTgt spid="85"/>
                                        </p:tgtEl>
                                      </p:cBhvr>
                                    </p:animEffect>
                                    <p:animScale>
                                      <p:cBhvr>
                                        <p:cTn id="39" dur="250" autoRev="1" fill="hold"/>
                                        <p:tgtEl>
                                          <p:spTgt spid="85"/>
                                        </p:tgtEl>
                                      </p:cBhvr>
                                      <p:by x="105000" y="105000"/>
                                    </p:animScale>
                                  </p:childTnLst>
                                </p:cTn>
                              </p:par>
                            </p:childTnLst>
                          </p:cTn>
                        </p:par>
                        <p:par>
                          <p:cTn id="40" fill="hold">
                            <p:stCondLst>
                              <p:cond delay="500"/>
                            </p:stCondLst>
                            <p:childTnLst>
                              <p:par>
                                <p:cTn id="41" presetID="10" presetClass="entr" presetSubtype="0" fill="hold" nodeType="afterEffect">
                                  <p:stCondLst>
                                    <p:cond delay="0"/>
                                  </p:stCondLst>
                                  <p:childTnLst>
                                    <p:set>
                                      <p:cBhvr>
                                        <p:cTn id="42" dur="1" fill="hold">
                                          <p:stCondLst>
                                            <p:cond delay="0"/>
                                          </p:stCondLst>
                                        </p:cTn>
                                        <p:tgtEl>
                                          <p:spTgt spid="96"/>
                                        </p:tgtEl>
                                        <p:attrNameLst>
                                          <p:attrName>style.visibility</p:attrName>
                                        </p:attrNameLst>
                                      </p:cBhvr>
                                      <p:to>
                                        <p:strVal val="visible"/>
                                      </p:to>
                                    </p:set>
                                    <p:animEffect transition="in" filter="fade">
                                      <p:cBhvr>
                                        <p:cTn id="43" dur="500"/>
                                        <p:tgtEl>
                                          <p:spTgt spid="9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99"/>
                                        </p:tgtEl>
                                        <p:attrNameLst>
                                          <p:attrName>style.visibility</p:attrName>
                                        </p:attrNameLst>
                                      </p:cBhvr>
                                      <p:to>
                                        <p:strVal val="visible"/>
                                      </p:to>
                                    </p:set>
                                    <p:animEffect transition="in" filter="fade">
                                      <p:cBhvr>
                                        <p:cTn id="48" dur="500"/>
                                        <p:tgtEl>
                                          <p:spTgt spid="99"/>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02"/>
                                        </p:tgtEl>
                                        <p:attrNameLst>
                                          <p:attrName>style.visibility</p:attrName>
                                        </p:attrNameLst>
                                      </p:cBhvr>
                                      <p:to>
                                        <p:strVal val="visible"/>
                                      </p:to>
                                    </p:set>
                                    <p:animEffect transition="in" filter="fade">
                                      <p:cBhvr>
                                        <p:cTn id="51" dur="500"/>
                                        <p:tgtEl>
                                          <p:spTgt spid="102"/>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05"/>
                                        </p:tgtEl>
                                        <p:attrNameLst>
                                          <p:attrName>style.visibility</p:attrName>
                                        </p:attrNameLst>
                                      </p:cBhvr>
                                      <p:to>
                                        <p:strVal val="visible"/>
                                      </p:to>
                                    </p:set>
                                    <p:animEffect transition="in" filter="fade">
                                      <p:cBhvr>
                                        <p:cTn id="56"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animBg="1"/>
      <p:bldP spid="10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2" cstate="screen">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a:ext>
            </a:extLst>
          </a:blip>
          <a:srcRect t="11571"/>
          <a:stretch/>
        </p:blipFill>
        <p:spPr>
          <a:xfrm>
            <a:off x="1974576" y="1346200"/>
            <a:ext cx="5904107" cy="4999038"/>
          </a:xfrm>
          <a:prstGeom prst="rect">
            <a:avLst/>
          </a:prstGeom>
        </p:spPr>
      </p:pic>
      <p:pic>
        <p:nvPicPr>
          <p:cNvPr id="12" name="Picture 11"/>
          <p:cNvPicPr>
            <a:picLocks noChangeAspect="1"/>
          </p:cNvPicPr>
          <p:nvPr/>
        </p:nvPicPr>
        <p:blipFill rotWithShape="1">
          <a:blip r:embed="rId4" cstate="screen">
            <a:extLst>
              <a:ext uri="{28A0092B-C50C-407E-A947-70E740481C1C}">
                <a14:useLocalDpi xmlns:a14="http://schemas.microsoft.com/office/drawing/2010/main"/>
              </a:ext>
            </a:extLst>
          </a:blip>
          <a:srcRect t="6981" r="3502"/>
          <a:stretch/>
        </p:blipFill>
        <p:spPr>
          <a:xfrm>
            <a:off x="503238" y="1343025"/>
            <a:ext cx="8135937" cy="5002213"/>
          </a:xfrm>
          <a:prstGeom prst="rect">
            <a:avLst/>
          </a:prstGeom>
        </p:spPr>
      </p:pic>
      <p:sp>
        <p:nvSpPr>
          <p:cNvPr id="2" name="Rectangle 1"/>
          <p:cNvSpPr/>
          <p:nvPr/>
        </p:nvSpPr>
        <p:spPr>
          <a:xfrm>
            <a:off x="755652" y="697112"/>
            <a:ext cx="7355416" cy="615553"/>
          </a:xfrm>
          <a:prstGeom prst="rect">
            <a:avLst/>
          </a:prstGeom>
        </p:spPr>
        <p:txBody>
          <a:bodyPr wrap="square" lIns="0" tIns="0" rIns="0" bIns="0">
            <a:spAutoFit/>
          </a:bodyPr>
          <a:lstStyle/>
          <a:p>
            <a:pPr algn="ctr"/>
            <a:r>
              <a:rPr lang="en-GB" altLang="en-US" sz="4000" dirty="0">
                <a:latin typeface="+mj-lt"/>
              </a:rPr>
              <a:t>Adding Decimals Practice</a:t>
            </a:r>
          </a:p>
        </p:txBody>
      </p:sp>
      <p:pic>
        <p:nvPicPr>
          <p:cNvPr id="23" name="Picture 22"/>
          <p:cNvPicPr>
            <a:picLocks noChangeAspect="1"/>
          </p:cNvPicPr>
          <p:nvPr/>
        </p:nvPicPr>
        <p:blipFill rotWithShape="1">
          <a:blip r:embed="rId5" cstate="screen">
            <a:extLst>
              <a:ext uri="{28A0092B-C50C-407E-A947-70E740481C1C}">
                <a14:useLocalDpi xmlns:a14="http://schemas.microsoft.com/office/drawing/2010/main"/>
              </a:ext>
            </a:extLst>
          </a:blip>
          <a:srcRect b="11656"/>
          <a:stretch/>
        </p:blipFill>
        <p:spPr>
          <a:xfrm>
            <a:off x="604496" y="3373849"/>
            <a:ext cx="1932153" cy="2966662"/>
          </a:xfrm>
          <a:prstGeom prst="rect">
            <a:avLst/>
          </a:prstGeom>
        </p:spPr>
      </p:pic>
      <p:graphicFrame>
        <p:nvGraphicFramePr>
          <p:cNvPr id="6" name="Table 5"/>
          <p:cNvGraphicFramePr>
            <a:graphicFrameLocks noGrp="1"/>
          </p:cNvGraphicFramePr>
          <p:nvPr>
            <p:extLst/>
          </p:nvPr>
        </p:nvGraphicFramePr>
        <p:xfrm>
          <a:off x="694265" y="2359736"/>
          <a:ext cx="7767928" cy="2560963"/>
        </p:xfrm>
        <a:graphic>
          <a:graphicData uri="http://schemas.openxmlformats.org/drawingml/2006/table">
            <a:tbl>
              <a:tblPr firstRow="1" bandRow="1">
                <a:tableStyleId>{5940675A-B579-460E-94D1-54222C63F5DA}</a:tableStyleId>
              </a:tblPr>
              <a:tblGrid>
                <a:gridCol w="1941982">
                  <a:extLst>
                    <a:ext uri="{9D8B030D-6E8A-4147-A177-3AD203B41FA5}">
                      <a16:colId xmlns:a16="http://schemas.microsoft.com/office/drawing/2014/main" val="20000"/>
                    </a:ext>
                  </a:extLst>
                </a:gridCol>
                <a:gridCol w="1941982">
                  <a:extLst>
                    <a:ext uri="{9D8B030D-6E8A-4147-A177-3AD203B41FA5}">
                      <a16:colId xmlns:a16="http://schemas.microsoft.com/office/drawing/2014/main" val="20001"/>
                    </a:ext>
                  </a:extLst>
                </a:gridCol>
                <a:gridCol w="1941982">
                  <a:extLst>
                    <a:ext uri="{9D8B030D-6E8A-4147-A177-3AD203B41FA5}">
                      <a16:colId xmlns:a16="http://schemas.microsoft.com/office/drawing/2014/main" val="20002"/>
                    </a:ext>
                  </a:extLst>
                </a:gridCol>
                <a:gridCol w="1941982">
                  <a:extLst>
                    <a:ext uri="{9D8B030D-6E8A-4147-A177-3AD203B41FA5}">
                      <a16:colId xmlns:a16="http://schemas.microsoft.com/office/drawing/2014/main" val="20003"/>
                    </a:ext>
                  </a:extLst>
                </a:gridCol>
              </a:tblGrid>
              <a:tr h="324000">
                <a:tc>
                  <a:txBody>
                    <a:bodyPr/>
                    <a:lstStyle/>
                    <a:p>
                      <a:pPr algn="ctr"/>
                      <a:r>
                        <a:rPr lang="en-GB" b="1" dirty="0"/>
                        <a:t>Ones</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AD78C"/>
                    </a:solidFill>
                  </a:tcPr>
                </a:tc>
                <a:tc>
                  <a:txBody>
                    <a:bodyPr/>
                    <a:lstStyle/>
                    <a:p>
                      <a:pPr algn="ctr"/>
                      <a:r>
                        <a:rPr lang="en-GB" b="1" dirty="0"/>
                        <a:t>Tenths</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AD78C"/>
                    </a:solidFill>
                  </a:tcPr>
                </a:tc>
                <a:tc>
                  <a:txBody>
                    <a:bodyPr/>
                    <a:lstStyle/>
                    <a:p>
                      <a:pPr algn="ctr"/>
                      <a:r>
                        <a:rPr lang="en-GB" b="1" dirty="0"/>
                        <a:t>Hundredths</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AD78C"/>
                    </a:solidFill>
                  </a:tcPr>
                </a:tc>
                <a:tc>
                  <a:txBody>
                    <a:bodyPr/>
                    <a:lstStyle/>
                    <a:p>
                      <a:pPr algn="ctr"/>
                      <a:r>
                        <a:rPr lang="en-GB" b="1" dirty="0"/>
                        <a:t>Thousandths</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AD78C"/>
                    </a:solidFill>
                  </a:tcPr>
                </a:tc>
                <a:extLst>
                  <a:ext uri="{0D108BD9-81ED-4DB2-BD59-A6C34878D82A}">
                    <a16:rowId xmlns:a16="http://schemas.microsoft.com/office/drawing/2014/main" val="10000"/>
                  </a:ext>
                </a:extLst>
              </a:tr>
              <a:tr h="1097203">
                <a:tc>
                  <a:txBody>
                    <a:bodyPr/>
                    <a:lstStyle/>
                    <a:p>
                      <a:pPr algn="ctr"/>
                      <a:endParaRPr lang="en-GB" dirty="0"/>
                    </a:p>
                  </a:txBody>
                  <a:tcPr anchor="ctr">
                    <a:lnT w="19050" cap="flat" cmpd="sng" algn="ctr">
                      <a:solidFill>
                        <a:schemeClr val="tx1"/>
                      </a:solidFill>
                      <a:prstDash val="solid"/>
                      <a:round/>
                      <a:headEnd type="none" w="med" len="med"/>
                      <a:tailEnd type="none" w="med" len="med"/>
                    </a:lnT>
                    <a:solidFill>
                      <a:srgbClr val="FCE9C0"/>
                    </a:solidFill>
                  </a:tcPr>
                </a:tc>
                <a:tc>
                  <a:txBody>
                    <a:bodyPr/>
                    <a:lstStyle/>
                    <a:p>
                      <a:pPr algn="ctr"/>
                      <a:endParaRPr lang="en-GB" dirty="0"/>
                    </a:p>
                  </a:txBody>
                  <a:tcPr anchor="ctr">
                    <a:lnT w="19050" cap="flat" cmpd="sng" algn="ctr">
                      <a:solidFill>
                        <a:schemeClr val="tx1"/>
                      </a:solidFill>
                      <a:prstDash val="solid"/>
                      <a:round/>
                      <a:headEnd type="none" w="med" len="med"/>
                      <a:tailEnd type="none" w="med" len="med"/>
                    </a:lnT>
                    <a:solidFill>
                      <a:srgbClr val="FCE9C0"/>
                    </a:solidFill>
                  </a:tcPr>
                </a:tc>
                <a:tc>
                  <a:txBody>
                    <a:bodyPr/>
                    <a:lstStyle/>
                    <a:p>
                      <a:pPr algn="ctr"/>
                      <a:endParaRPr lang="en-GB" dirty="0"/>
                    </a:p>
                  </a:txBody>
                  <a:tcPr anchor="ctr">
                    <a:lnT w="19050" cap="flat" cmpd="sng" algn="ctr">
                      <a:solidFill>
                        <a:schemeClr val="tx1"/>
                      </a:solidFill>
                      <a:prstDash val="solid"/>
                      <a:round/>
                      <a:headEnd type="none" w="med" len="med"/>
                      <a:tailEnd type="none" w="med" len="med"/>
                    </a:lnT>
                    <a:solidFill>
                      <a:srgbClr val="FCE9C0"/>
                    </a:solidFill>
                  </a:tcPr>
                </a:tc>
                <a:tc>
                  <a:txBody>
                    <a:bodyPr/>
                    <a:lstStyle/>
                    <a:p>
                      <a:pPr algn="ctr"/>
                      <a:endParaRPr lang="en-GB" dirty="0"/>
                    </a:p>
                  </a:txBody>
                  <a:tcPr anchor="ctr">
                    <a:lnT w="19050" cap="flat" cmpd="sng" algn="ctr">
                      <a:solidFill>
                        <a:schemeClr val="tx1"/>
                      </a:solidFill>
                      <a:prstDash val="solid"/>
                      <a:round/>
                      <a:headEnd type="none" w="med" len="med"/>
                      <a:tailEnd type="none" w="med" len="med"/>
                    </a:lnT>
                    <a:solidFill>
                      <a:srgbClr val="FCE9C0"/>
                    </a:solidFill>
                  </a:tcPr>
                </a:tc>
                <a:extLst>
                  <a:ext uri="{0D108BD9-81ED-4DB2-BD59-A6C34878D82A}">
                    <a16:rowId xmlns:a16="http://schemas.microsoft.com/office/drawing/2014/main" val="10001"/>
                  </a:ext>
                </a:extLst>
              </a:tr>
              <a:tr h="1098000">
                <a:tc>
                  <a:txBody>
                    <a:bodyPr/>
                    <a:lstStyle/>
                    <a:p>
                      <a:pPr algn="ctr"/>
                      <a:endParaRPr lang="en-GB" dirty="0"/>
                    </a:p>
                  </a:txBody>
                  <a:tcPr anchor="ctr">
                    <a:solidFill>
                      <a:srgbClr val="FCE9C0"/>
                    </a:solidFill>
                  </a:tcPr>
                </a:tc>
                <a:tc>
                  <a:txBody>
                    <a:bodyPr/>
                    <a:lstStyle/>
                    <a:p>
                      <a:pPr algn="ctr"/>
                      <a:endParaRPr lang="en-GB" dirty="0"/>
                    </a:p>
                  </a:txBody>
                  <a:tcPr anchor="ctr">
                    <a:solidFill>
                      <a:srgbClr val="FCE9C0"/>
                    </a:solidFill>
                  </a:tcPr>
                </a:tc>
                <a:tc>
                  <a:txBody>
                    <a:bodyPr/>
                    <a:lstStyle/>
                    <a:p>
                      <a:pPr algn="ctr"/>
                      <a:endParaRPr lang="en-GB" dirty="0"/>
                    </a:p>
                  </a:txBody>
                  <a:tcPr anchor="ctr">
                    <a:solidFill>
                      <a:srgbClr val="FCE9C0"/>
                    </a:solidFill>
                  </a:tcPr>
                </a:tc>
                <a:tc>
                  <a:txBody>
                    <a:bodyPr/>
                    <a:lstStyle/>
                    <a:p>
                      <a:pPr algn="ctr"/>
                      <a:endParaRPr lang="en-GB" dirty="0"/>
                    </a:p>
                  </a:txBody>
                  <a:tcPr anchor="ctr">
                    <a:solidFill>
                      <a:srgbClr val="FCE9C0"/>
                    </a:solidFill>
                  </a:tcPr>
                </a:tc>
                <a:extLst>
                  <a:ext uri="{0D108BD9-81ED-4DB2-BD59-A6C34878D82A}">
                    <a16:rowId xmlns:a16="http://schemas.microsoft.com/office/drawing/2014/main" val="10002"/>
                  </a:ext>
                </a:extLst>
              </a:tr>
            </a:tbl>
          </a:graphicData>
        </a:graphic>
      </p:graphicFrame>
      <p:sp>
        <p:nvSpPr>
          <p:cNvPr id="7" name="Oval 6"/>
          <p:cNvSpPr/>
          <p:nvPr/>
        </p:nvSpPr>
        <p:spPr>
          <a:xfrm>
            <a:off x="2572384" y="2485415"/>
            <a:ext cx="122377" cy="12237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2572384" y="3227176"/>
            <a:ext cx="122377" cy="12237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2572384" y="4308496"/>
            <a:ext cx="122377" cy="12237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8" name="Group 17"/>
          <p:cNvGrpSpPr/>
          <p:nvPr/>
        </p:nvGrpSpPr>
        <p:grpSpPr>
          <a:xfrm>
            <a:off x="2568153" y="1493229"/>
            <a:ext cx="4001982" cy="626919"/>
            <a:chOff x="247214" y="1632693"/>
            <a:chExt cx="4001982" cy="626919"/>
          </a:xfrm>
        </p:grpSpPr>
        <p:sp>
          <p:nvSpPr>
            <p:cNvPr id="19" name="Rectangle 18"/>
            <p:cNvSpPr/>
            <p:nvPr/>
          </p:nvSpPr>
          <p:spPr>
            <a:xfrm>
              <a:off x="247214" y="1632693"/>
              <a:ext cx="4001982" cy="626919"/>
            </a:xfrm>
            <a:prstGeom prst="rect">
              <a:avLst/>
            </a:prstGeom>
            <a:solidFill>
              <a:srgbClr val="FAD7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a:off x="355596" y="1680591"/>
              <a:ext cx="3184399" cy="523220"/>
            </a:xfrm>
            <a:prstGeom prst="rect">
              <a:avLst/>
            </a:prstGeom>
          </p:spPr>
          <p:txBody>
            <a:bodyPr wrap="square">
              <a:spAutoFit/>
            </a:bodyPr>
            <a:lstStyle/>
            <a:p>
              <a:r>
                <a:rPr lang="en-GB" sz="2800" dirty="0">
                  <a:latin typeface="+mj-lt"/>
                </a:rPr>
                <a:t>0.581 + 0.358 =</a:t>
              </a:r>
            </a:p>
          </p:txBody>
        </p:sp>
      </p:grpSp>
      <p:grpSp>
        <p:nvGrpSpPr>
          <p:cNvPr id="96" name="Group 95"/>
          <p:cNvGrpSpPr/>
          <p:nvPr/>
        </p:nvGrpSpPr>
        <p:grpSpPr>
          <a:xfrm>
            <a:off x="3282665" y="5038052"/>
            <a:ext cx="563028" cy="584775"/>
            <a:chOff x="7190582" y="5207388"/>
            <a:chExt cx="563028" cy="584775"/>
          </a:xfrm>
        </p:grpSpPr>
        <p:sp>
          <p:nvSpPr>
            <p:cNvPr id="97" name="Oval 96"/>
            <p:cNvSpPr/>
            <p:nvPr/>
          </p:nvSpPr>
          <p:spPr>
            <a:xfrm>
              <a:off x="7191954" y="5207893"/>
              <a:ext cx="560285" cy="560285"/>
            </a:xfrm>
            <a:prstGeom prst="ellipse">
              <a:avLst/>
            </a:prstGeom>
            <a:solidFill>
              <a:schemeClr val="bg1"/>
            </a:solidFill>
            <a:ln w="28575">
              <a:solidFill>
                <a:srgbClr val="F186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8" name="TextBox 97"/>
            <p:cNvSpPr txBox="1"/>
            <p:nvPr/>
          </p:nvSpPr>
          <p:spPr>
            <a:xfrm>
              <a:off x="7190582" y="5207388"/>
              <a:ext cx="563028" cy="584775"/>
            </a:xfrm>
            <a:prstGeom prst="rect">
              <a:avLst/>
            </a:prstGeom>
            <a:noFill/>
          </p:spPr>
          <p:txBody>
            <a:bodyPr wrap="square" rtlCol="0">
              <a:spAutoFit/>
            </a:bodyPr>
            <a:lstStyle/>
            <a:p>
              <a:pPr algn="ctr"/>
              <a:r>
                <a:rPr lang="en-GB" sz="3200" b="1" dirty="0">
                  <a:solidFill>
                    <a:srgbClr val="F1864E"/>
                  </a:solidFill>
                </a:rPr>
                <a:t>9</a:t>
              </a:r>
            </a:p>
          </p:txBody>
        </p:sp>
      </p:grpSp>
      <p:grpSp>
        <p:nvGrpSpPr>
          <p:cNvPr id="99" name="Group 98"/>
          <p:cNvGrpSpPr/>
          <p:nvPr/>
        </p:nvGrpSpPr>
        <p:grpSpPr>
          <a:xfrm>
            <a:off x="1334173" y="5038052"/>
            <a:ext cx="563028" cy="584775"/>
            <a:chOff x="7190582" y="5207388"/>
            <a:chExt cx="563028" cy="584775"/>
          </a:xfrm>
        </p:grpSpPr>
        <p:sp>
          <p:nvSpPr>
            <p:cNvPr id="100" name="Oval 99"/>
            <p:cNvSpPr/>
            <p:nvPr/>
          </p:nvSpPr>
          <p:spPr>
            <a:xfrm>
              <a:off x="7191954" y="5207893"/>
              <a:ext cx="560285" cy="560285"/>
            </a:xfrm>
            <a:prstGeom prst="ellipse">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 name="TextBox 100"/>
            <p:cNvSpPr txBox="1"/>
            <p:nvPr/>
          </p:nvSpPr>
          <p:spPr>
            <a:xfrm>
              <a:off x="7190582" y="5207388"/>
              <a:ext cx="563028" cy="584775"/>
            </a:xfrm>
            <a:prstGeom prst="rect">
              <a:avLst/>
            </a:prstGeom>
            <a:noFill/>
          </p:spPr>
          <p:txBody>
            <a:bodyPr wrap="square" rtlCol="0">
              <a:spAutoFit/>
            </a:bodyPr>
            <a:lstStyle/>
            <a:p>
              <a:pPr algn="ctr"/>
              <a:r>
                <a:rPr lang="en-GB" sz="3200" b="1" dirty="0">
                  <a:solidFill>
                    <a:srgbClr val="7768AD"/>
                  </a:solidFill>
                </a:rPr>
                <a:t>0</a:t>
              </a:r>
            </a:p>
          </p:txBody>
        </p:sp>
      </p:grpSp>
      <p:sp>
        <p:nvSpPr>
          <p:cNvPr id="102" name="Oval 101"/>
          <p:cNvSpPr/>
          <p:nvPr/>
        </p:nvSpPr>
        <p:spPr>
          <a:xfrm>
            <a:off x="2534284" y="5265033"/>
            <a:ext cx="190398" cy="19039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 name="Rectangle 104"/>
          <p:cNvSpPr/>
          <p:nvPr/>
        </p:nvSpPr>
        <p:spPr>
          <a:xfrm>
            <a:off x="5310967" y="1539534"/>
            <a:ext cx="1466032" cy="523220"/>
          </a:xfrm>
          <a:prstGeom prst="rect">
            <a:avLst/>
          </a:prstGeom>
        </p:spPr>
        <p:txBody>
          <a:bodyPr wrap="square">
            <a:spAutoFit/>
          </a:bodyPr>
          <a:lstStyle/>
          <a:p>
            <a:r>
              <a:rPr lang="en-GB" sz="2800" b="1" dirty="0"/>
              <a:t>0.939</a:t>
            </a:r>
          </a:p>
        </p:txBody>
      </p:sp>
      <p:sp>
        <p:nvSpPr>
          <p:cNvPr id="63" name="Rectangle 62">
            <a:hlinkClick r:id="rId6" action="ppaction://hlinksldjump"/>
          </p:cNvPr>
          <p:cNvSpPr/>
          <p:nvPr/>
        </p:nvSpPr>
        <p:spPr>
          <a:xfrm>
            <a:off x="7047934" y="5769952"/>
            <a:ext cx="1419948" cy="523266"/>
          </a:xfrm>
          <a:prstGeom prst="rect">
            <a:avLst/>
          </a:prstGeom>
          <a:solidFill>
            <a:srgbClr val="7E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64" name="Rectangle 63">
            <a:hlinkClick r:id="rId6" action="ppaction://hlinksldjump"/>
          </p:cNvPr>
          <p:cNvSpPr/>
          <p:nvPr/>
        </p:nvSpPr>
        <p:spPr>
          <a:xfrm>
            <a:off x="7053622" y="5816837"/>
            <a:ext cx="1408572" cy="400110"/>
          </a:xfrm>
          <a:prstGeom prst="rect">
            <a:avLst/>
          </a:prstGeom>
        </p:spPr>
        <p:txBody>
          <a:bodyPr wrap="square">
            <a:spAutoFit/>
          </a:bodyPr>
          <a:lstStyle/>
          <a:p>
            <a:pPr algn="ctr"/>
            <a:r>
              <a:rPr lang="en-GB" sz="2000" dirty="0">
                <a:latin typeface="+mj-lt"/>
              </a:rPr>
              <a:t>Back</a:t>
            </a:r>
          </a:p>
        </p:txBody>
      </p:sp>
      <p:grpSp>
        <p:nvGrpSpPr>
          <p:cNvPr id="85" name="Group 84"/>
          <p:cNvGrpSpPr/>
          <p:nvPr/>
        </p:nvGrpSpPr>
        <p:grpSpPr>
          <a:xfrm>
            <a:off x="2725516" y="3914956"/>
            <a:ext cx="863894" cy="252584"/>
            <a:chOff x="6648480" y="3087015"/>
            <a:chExt cx="863894" cy="252584"/>
          </a:xfrm>
          <a:solidFill>
            <a:srgbClr val="F1864E"/>
          </a:solidFill>
        </p:grpSpPr>
        <p:sp>
          <p:nvSpPr>
            <p:cNvPr id="86" name="Oval 85"/>
            <p:cNvSpPr/>
            <p:nvPr/>
          </p:nvSpPr>
          <p:spPr>
            <a:xfrm>
              <a:off x="6648480" y="3087015"/>
              <a:ext cx="252584" cy="2525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Oval 87"/>
            <p:cNvSpPr/>
            <p:nvPr/>
          </p:nvSpPr>
          <p:spPr>
            <a:xfrm>
              <a:off x="6954135" y="3087015"/>
              <a:ext cx="252584" cy="2525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Oval 88"/>
            <p:cNvSpPr/>
            <p:nvPr/>
          </p:nvSpPr>
          <p:spPr>
            <a:xfrm>
              <a:off x="7259790" y="3087015"/>
              <a:ext cx="252584" cy="2525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8" name="Group 57"/>
          <p:cNvGrpSpPr/>
          <p:nvPr/>
        </p:nvGrpSpPr>
        <p:grpSpPr>
          <a:xfrm>
            <a:off x="694265" y="5812782"/>
            <a:ext cx="4330700" cy="457200"/>
            <a:chOff x="765175" y="5810250"/>
            <a:chExt cx="4330700" cy="457200"/>
          </a:xfrm>
        </p:grpSpPr>
        <p:sp>
          <p:nvSpPr>
            <p:cNvPr id="59" name="Rectangle 58"/>
            <p:cNvSpPr/>
            <p:nvPr/>
          </p:nvSpPr>
          <p:spPr>
            <a:xfrm>
              <a:off x="765175" y="5810250"/>
              <a:ext cx="4216400" cy="457200"/>
            </a:xfrm>
            <a:prstGeom prst="rect">
              <a:avLst/>
            </a:prstGeom>
            <a:solidFill>
              <a:srgbClr val="FAD78C"/>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TextBox 59"/>
            <p:cNvSpPr txBox="1"/>
            <p:nvPr/>
          </p:nvSpPr>
          <p:spPr>
            <a:xfrm>
              <a:off x="838200" y="5842225"/>
              <a:ext cx="752475" cy="369332"/>
            </a:xfrm>
            <a:prstGeom prst="rect">
              <a:avLst/>
            </a:prstGeom>
            <a:noFill/>
          </p:spPr>
          <p:txBody>
            <a:bodyPr wrap="square" rtlCol="0">
              <a:spAutoFit/>
            </a:bodyPr>
            <a:lstStyle/>
            <a:p>
              <a:r>
                <a:rPr lang="en-GB" b="1" dirty="0"/>
                <a:t>Key</a:t>
              </a:r>
            </a:p>
          </p:txBody>
        </p:sp>
        <p:sp>
          <p:nvSpPr>
            <p:cNvPr id="62" name="Oval 61"/>
            <p:cNvSpPr/>
            <p:nvPr/>
          </p:nvSpPr>
          <p:spPr>
            <a:xfrm>
              <a:off x="1705957" y="5912558"/>
              <a:ext cx="252584" cy="252584"/>
            </a:xfrm>
            <a:prstGeom prst="ellipse">
              <a:avLst/>
            </a:prstGeom>
            <a:solidFill>
              <a:srgbClr val="F186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TextBox 66"/>
            <p:cNvSpPr txBox="1"/>
            <p:nvPr/>
          </p:nvSpPr>
          <p:spPr>
            <a:xfrm>
              <a:off x="2000250" y="5861275"/>
              <a:ext cx="752475" cy="369332"/>
            </a:xfrm>
            <a:prstGeom prst="rect">
              <a:avLst/>
            </a:prstGeom>
            <a:noFill/>
          </p:spPr>
          <p:txBody>
            <a:bodyPr wrap="square" rtlCol="0">
              <a:spAutoFit/>
            </a:bodyPr>
            <a:lstStyle/>
            <a:p>
              <a:r>
                <a:rPr lang="en-GB" dirty="0"/>
                <a:t>0.1</a:t>
              </a:r>
            </a:p>
          </p:txBody>
        </p:sp>
        <p:sp>
          <p:nvSpPr>
            <p:cNvPr id="68" name="Oval 67"/>
            <p:cNvSpPr/>
            <p:nvPr/>
          </p:nvSpPr>
          <p:spPr>
            <a:xfrm>
              <a:off x="2752725" y="5912558"/>
              <a:ext cx="252584" cy="252584"/>
            </a:xfrm>
            <a:prstGeom prst="ellipse">
              <a:avLst/>
            </a:prstGeom>
            <a:solidFill>
              <a:srgbClr val="7E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TextBox 68"/>
            <p:cNvSpPr txBox="1"/>
            <p:nvPr/>
          </p:nvSpPr>
          <p:spPr>
            <a:xfrm>
              <a:off x="3047018" y="5861275"/>
              <a:ext cx="752475" cy="369332"/>
            </a:xfrm>
            <a:prstGeom prst="rect">
              <a:avLst/>
            </a:prstGeom>
            <a:noFill/>
          </p:spPr>
          <p:txBody>
            <a:bodyPr wrap="square" rtlCol="0">
              <a:spAutoFit/>
            </a:bodyPr>
            <a:lstStyle/>
            <a:p>
              <a:r>
                <a:rPr lang="en-GB" dirty="0"/>
                <a:t>0.01</a:t>
              </a:r>
            </a:p>
          </p:txBody>
        </p:sp>
        <p:sp>
          <p:nvSpPr>
            <p:cNvPr id="70" name="Oval 69"/>
            <p:cNvSpPr/>
            <p:nvPr/>
          </p:nvSpPr>
          <p:spPr>
            <a:xfrm>
              <a:off x="3865186" y="5912558"/>
              <a:ext cx="252584" cy="252584"/>
            </a:xfrm>
            <a:prstGeom prst="ellipse">
              <a:avLst/>
            </a:prstGeom>
            <a:solidFill>
              <a:srgbClr val="3BB0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TextBox 70"/>
            <p:cNvSpPr txBox="1"/>
            <p:nvPr/>
          </p:nvSpPr>
          <p:spPr>
            <a:xfrm>
              <a:off x="4159479" y="5861275"/>
              <a:ext cx="936396" cy="369332"/>
            </a:xfrm>
            <a:prstGeom prst="rect">
              <a:avLst/>
            </a:prstGeom>
            <a:noFill/>
          </p:spPr>
          <p:txBody>
            <a:bodyPr wrap="square" rtlCol="0">
              <a:spAutoFit/>
            </a:bodyPr>
            <a:lstStyle/>
            <a:p>
              <a:r>
                <a:rPr lang="en-GB" dirty="0"/>
                <a:t>0.001</a:t>
              </a:r>
            </a:p>
          </p:txBody>
        </p:sp>
      </p:grpSp>
      <p:sp>
        <p:nvSpPr>
          <p:cNvPr id="77" name="Oval 76"/>
          <p:cNvSpPr/>
          <p:nvPr/>
        </p:nvSpPr>
        <p:spPr>
          <a:xfrm>
            <a:off x="6654725" y="2828665"/>
            <a:ext cx="252584" cy="252584"/>
          </a:xfrm>
          <a:prstGeom prst="ellipse">
            <a:avLst/>
          </a:prstGeom>
          <a:solidFill>
            <a:srgbClr val="3BB0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2" name="Group 81"/>
          <p:cNvGrpSpPr/>
          <p:nvPr/>
        </p:nvGrpSpPr>
        <p:grpSpPr>
          <a:xfrm>
            <a:off x="7200107" y="5038052"/>
            <a:ext cx="563028" cy="584775"/>
            <a:chOff x="7190582" y="5207388"/>
            <a:chExt cx="563028" cy="584775"/>
          </a:xfrm>
        </p:grpSpPr>
        <p:sp>
          <p:nvSpPr>
            <p:cNvPr id="87" name="Oval 86"/>
            <p:cNvSpPr/>
            <p:nvPr/>
          </p:nvSpPr>
          <p:spPr>
            <a:xfrm>
              <a:off x="7191954" y="5207893"/>
              <a:ext cx="560285" cy="560285"/>
            </a:xfrm>
            <a:prstGeom prst="ellipse">
              <a:avLst/>
            </a:prstGeom>
            <a:solidFill>
              <a:schemeClr val="bg1"/>
            </a:solidFill>
            <a:ln w="28575">
              <a:solidFill>
                <a:srgbClr val="3BB0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TextBox 89"/>
            <p:cNvSpPr txBox="1"/>
            <p:nvPr/>
          </p:nvSpPr>
          <p:spPr>
            <a:xfrm>
              <a:off x="7190582" y="5207388"/>
              <a:ext cx="563028" cy="584775"/>
            </a:xfrm>
            <a:prstGeom prst="rect">
              <a:avLst/>
            </a:prstGeom>
            <a:noFill/>
          </p:spPr>
          <p:txBody>
            <a:bodyPr wrap="square" rtlCol="0">
              <a:spAutoFit/>
            </a:bodyPr>
            <a:lstStyle/>
            <a:p>
              <a:pPr algn="ctr"/>
              <a:r>
                <a:rPr lang="en-GB" sz="3200" b="1" dirty="0">
                  <a:solidFill>
                    <a:srgbClr val="3BB0E5"/>
                  </a:solidFill>
                </a:rPr>
                <a:t>9</a:t>
              </a:r>
            </a:p>
          </p:txBody>
        </p:sp>
      </p:grpSp>
      <p:grpSp>
        <p:nvGrpSpPr>
          <p:cNvPr id="4" name="Group 3"/>
          <p:cNvGrpSpPr/>
          <p:nvPr/>
        </p:nvGrpSpPr>
        <p:grpSpPr>
          <a:xfrm>
            <a:off x="6650712" y="3914956"/>
            <a:ext cx="1482720" cy="577927"/>
            <a:chOff x="6650712" y="3914956"/>
            <a:chExt cx="1482720" cy="577927"/>
          </a:xfrm>
        </p:grpSpPr>
        <p:grpSp>
          <p:nvGrpSpPr>
            <p:cNvPr id="91" name="Group 90"/>
            <p:cNvGrpSpPr/>
            <p:nvPr/>
          </p:nvGrpSpPr>
          <p:grpSpPr>
            <a:xfrm>
              <a:off x="6650712" y="3914956"/>
              <a:ext cx="1482720" cy="252584"/>
              <a:chOff x="4706185" y="3087015"/>
              <a:chExt cx="1482720" cy="252584"/>
            </a:xfrm>
            <a:solidFill>
              <a:srgbClr val="3BB0E5"/>
            </a:solidFill>
          </p:grpSpPr>
          <p:sp>
            <p:nvSpPr>
              <p:cNvPr id="92" name="Oval 91"/>
              <p:cNvSpPr/>
              <p:nvPr/>
            </p:nvSpPr>
            <p:spPr>
              <a:xfrm>
                <a:off x="4706185" y="3087015"/>
                <a:ext cx="252584" cy="2525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 name="Oval 108"/>
              <p:cNvSpPr/>
              <p:nvPr/>
            </p:nvSpPr>
            <p:spPr>
              <a:xfrm>
                <a:off x="5013719" y="3087015"/>
                <a:ext cx="252584" cy="2525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 name="Oval 109"/>
              <p:cNvSpPr/>
              <p:nvPr/>
            </p:nvSpPr>
            <p:spPr>
              <a:xfrm>
                <a:off x="5321253" y="3087015"/>
                <a:ext cx="252584" cy="2525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 name="Oval 110"/>
              <p:cNvSpPr/>
              <p:nvPr/>
            </p:nvSpPr>
            <p:spPr>
              <a:xfrm>
                <a:off x="5628787" y="3087015"/>
                <a:ext cx="252584" cy="2525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 name="Oval 111"/>
              <p:cNvSpPr/>
              <p:nvPr/>
            </p:nvSpPr>
            <p:spPr>
              <a:xfrm>
                <a:off x="5936321" y="3087015"/>
                <a:ext cx="252584" cy="2525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13" name="Group 112"/>
            <p:cNvGrpSpPr/>
            <p:nvPr/>
          </p:nvGrpSpPr>
          <p:grpSpPr>
            <a:xfrm>
              <a:off x="6650712" y="4240299"/>
              <a:ext cx="867652" cy="252584"/>
              <a:chOff x="4706185" y="3087015"/>
              <a:chExt cx="867652" cy="252584"/>
            </a:xfrm>
            <a:solidFill>
              <a:srgbClr val="3BB0E5"/>
            </a:solidFill>
          </p:grpSpPr>
          <p:sp>
            <p:nvSpPr>
              <p:cNvPr id="114" name="Oval 113"/>
              <p:cNvSpPr/>
              <p:nvPr/>
            </p:nvSpPr>
            <p:spPr>
              <a:xfrm>
                <a:off x="4706185" y="3087015"/>
                <a:ext cx="252584" cy="2525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5" name="Oval 114"/>
              <p:cNvSpPr/>
              <p:nvPr/>
            </p:nvSpPr>
            <p:spPr>
              <a:xfrm>
                <a:off x="5013719" y="3087015"/>
                <a:ext cx="252584" cy="2525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6" name="Oval 115"/>
              <p:cNvSpPr/>
              <p:nvPr/>
            </p:nvSpPr>
            <p:spPr>
              <a:xfrm>
                <a:off x="5321253" y="3087015"/>
                <a:ext cx="252584" cy="2525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119" name="Group 118"/>
          <p:cNvGrpSpPr/>
          <p:nvPr/>
        </p:nvGrpSpPr>
        <p:grpSpPr>
          <a:xfrm>
            <a:off x="4702574" y="3914956"/>
            <a:ext cx="1482720" cy="252584"/>
            <a:chOff x="4706185" y="3087015"/>
            <a:chExt cx="1482720" cy="252584"/>
          </a:xfrm>
          <a:solidFill>
            <a:srgbClr val="7EC24A"/>
          </a:solidFill>
        </p:grpSpPr>
        <p:sp>
          <p:nvSpPr>
            <p:cNvPr id="120" name="Oval 119"/>
            <p:cNvSpPr/>
            <p:nvPr/>
          </p:nvSpPr>
          <p:spPr>
            <a:xfrm>
              <a:off x="4706185" y="3087015"/>
              <a:ext cx="252584" cy="2525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1" name="Oval 120"/>
            <p:cNvSpPr/>
            <p:nvPr/>
          </p:nvSpPr>
          <p:spPr>
            <a:xfrm>
              <a:off x="5013719" y="3087015"/>
              <a:ext cx="252584" cy="2525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 name="Oval 121"/>
            <p:cNvSpPr/>
            <p:nvPr/>
          </p:nvSpPr>
          <p:spPr>
            <a:xfrm>
              <a:off x="5321253" y="3087015"/>
              <a:ext cx="252584" cy="2525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 name="Oval 122"/>
            <p:cNvSpPr/>
            <p:nvPr/>
          </p:nvSpPr>
          <p:spPr>
            <a:xfrm>
              <a:off x="5628787" y="3087015"/>
              <a:ext cx="252584" cy="2525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4" name="Oval 123"/>
            <p:cNvSpPr/>
            <p:nvPr/>
          </p:nvSpPr>
          <p:spPr>
            <a:xfrm>
              <a:off x="5936321" y="3087015"/>
              <a:ext cx="252584" cy="2525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5" name="Oval 124"/>
          <p:cNvSpPr/>
          <p:nvPr/>
        </p:nvSpPr>
        <p:spPr>
          <a:xfrm>
            <a:off x="3651078" y="3914956"/>
            <a:ext cx="252584" cy="252584"/>
          </a:xfrm>
          <a:prstGeom prst="ellipse">
            <a:avLst/>
          </a:prstGeom>
          <a:solidFill>
            <a:srgbClr val="F186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26" name="Group 125"/>
          <p:cNvGrpSpPr/>
          <p:nvPr/>
        </p:nvGrpSpPr>
        <p:grpSpPr>
          <a:xfrm>
            <a:off x="2729303" y="2831513"/>
            <a:ext cx="1482720" cy="252584"/>
            <a:chOff x="4706185" y="3087015"/>
            <a:chExt cx="1482720" cy="252584"/>
          </a:xfrm>
          <a:solidFill>
            <a:srgbClr val="F1864E"/>
          </a:solidFill>
        </p:grpSpPr>
        <p:sp>
          <p:nvSpPr>
            <p:cNvPr id="127" name="Oval 126"/>
            <p:cNvSpPr/>
            <p:nvPr/>
          </p:nvSpPr>
          <p:spPr>
            <a:xfrm>
              <a:off x="4706185" y="3087015"/>
              <a:ext cx="252584" cy="2525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8" name="Oval 127"/>
            <p:cNvSpPr/>
            <p:nvPr/>
          </p:nvSpPr>
          <p:spPr>
            <a:xfrm>
              <a:off x="5013719" y="3087015"/>
              <a:ext cx="252584" cy="2525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9" name="Oval 128"/>
            <p:cNvSpPr/>
            <p:nvPr/>
          </p:nvSpPr>
          <p:spPr>
            <a:xfrm>
              <a:off x="5321253" y="3087015"/>
              <a:ext cx="252584" cy="2525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0" name="Oval 129"/>
            <p:cNvSpPr/>
            <p:nvPr/>
          </p:nvSpPr>
          <p:spPr>
            <a:xfrm>
              <a:off x="5628787" y="3087015"/>
              <a:ext cx="252584" cy="2525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1" name="Oval 130"/>
            <p:cNvSpPr/>
            <p:nvPr/>
          </p:nvSpPr>
          <p:spPr>
            <a:xfrm>
              <a:off x="5936321" y="3087015"/>
              <a:ext cx="252584" cy="2525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 name="Group 9"/>
          <p:cNvGrpSpPr/>
          <p:nvPr/>
        </p:nvGrpSpPr>
        <p:grpSpPr>
          <a:xfrm>
            <a:off x="4702574" y="2831513"/>
            <a:ext cx="867652" cy="252584"/>
            <a:chOff x="4702574" y="2831513"/>
            <a:chExt cx="867652" cy="252584"/>
          </a:xfrm>
          <a:solidFill>
            <a:srgbClr val="7EC24A"/>
          </a:solidFill>
        </p:grpSpPr>
        <p:sp>
          <p:nvSpPr>
            <p:cNvPr id="133" name="Oval 132"/>
            <p:cNvSpPr/>
            <p:nvPr/>
          </p:nvSpPr>
          <p:spPr>
            <a:xfrm>
              <a:off x="4702574" y="2831513"/>
              <a:ext cx="252584" cy="2525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4" name="Oval 133"/>
            <p:cNvSpPr/>
            <p:nvPr/>
          </p:nvSpPr>
          <p:spPr>
            <a:xfrm>
              <a:off x="5010108" y="2831513"/>
              <a:ext cx="252584" cy="2525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Oval 134"/>
            <p:cNvSpPr/>
            <p:nvPr/>
          </p:nvSpPr>
          <p:spPr>
            <a:xfrm>
              <a:off x="5317642" y="2831513"/>
              <a:ext cx="252584" cy="2525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 name="Group 13"/>
          <p:cNvGrpSpPr/>
          <p:nvPr/>
        </p:nvGrpSpPr>
        <p:grpSpPr>
          <a:xfrm>
            <a:off x="4702574" y="2831513"/>
            <a:ext cx="1482720" cy="574864"/>
            <a:chOff x="4702574" y="2831513"/>
            <a:chExt cx="1482720" cy="574864"/>
          </a:xfrm>
          <a:solidFill>
            <a:srgbClr val="7EC24A"/>
          </a:solidFill>
        </p:grpSpPr>
        <p:sp>
          <p:nvSpPr>
            <p:cNvPr id="136" name="Oval 135"/>
            <p:cNvSpPr/>
            <p:nvPr/>
          </p:nvSpPr>
          <p:spPr>
            <a:xfrm>
              <a:off x="5625176" y="2831513"/>
              <a:ext cx="252584" cy="2525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 name="Oval 136"/>
            <p:cNvSpPr/>
            <p:nvPr/>
          </p:nvSpPr>
          <p:spPr>
            <a:xfrm>
              <a:off x="5932710" y="2831513"/>
              <a:ext cx="252584" cy="2525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 name="Oval 138"/>
            <p:cNvSpPr/>
            <p:nvPr/>
          </p:nvSpPr>
          <p:spPr>
            <a:xfrm>
              <a:off x="4702574" y="3153793"/>
              <a:ext cx="252584" cy="2525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0" name="Oval 139"/>
            <p:cNvSpPr/>
            <p:nvPr/>
          </p:nvSpPr>
          <p:spPr>
            <a:xfrm>
              <a:off x="5010108" y="3153793"/>
              <a:ext cx="252584" cy="2525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1" name="Oval 140"/>
            <p:cNvSpPr/>
            <p:nvPr/>
          </p:nvSpPr>
          <p:spPr>
            <a:xfrm>
              <a:off x="5317642" y="3153793"/>
              <a:ext cx="252584" cy="2525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4" name="Group 143"/>
          <p:cNvGrpSpPr/>
          <p:nvPr/>
        </p:nvGrpSpPr>
        <p:grpSpPr>
          <a:xfrm>
            <a:off x="5264473" y="5038052"/>
            <a:ext cx="563028" cy="584775"/>
            <a:chOff x="7190582" y="5207388"/>
            <a:chExt cx="563028" cy="584775"/>
          </a:xfrm>
        </p:grpSpPr>
        <p:sp>
          <p:nvSpPr>
            <p:cNvPr id="145" name="Oval 144"/>
            <p:cNvSpPr/>
            <p:nvPr/>
          </p:nvSpPr>
          <p:spPr>
            <a:xfrm>
              <a:off x="7191954" y="5207893"/>
              <a:ext cx="560285" cy="560285"/>
            </a:xfrm>
            <a:prstGeom prst="ellipse">
              <a:avLst/>
            </a:prstGeom>
            <a:solidFill>
              <a:schemeClr val="bg1"/>
            </a:solidFill>
            <a:ln w="28575">
              <a:solidFill>
                <a:srgbClr val="7EC2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 name="TextBox 145"/>
            <p:cNvSpPr txBox="1"/>
            <p:nvPr/>
          </p:nvSpPr>
          <p:spPr>
            <a:xfrm>
              <a:off x="7190582" y="5207388"/>
              <a:ext cx="563028" cy="584775"/>
            </a:xfrm>
            <a:prstGeom prst="rect">
              <a:avLst/>
            </a:prstGeom>
            <a:noFill/>
          </p:spPr>
          <p:txBody>
            <a:bodyPr wrap="square" rtlCol="0">
              <a:spAutoFit/>
            </a:bodyPr>
            <a:lstStyle/>
            <a:p>
              <a:pPr algn="ctr"/>
              <a:r>
                <a:rPr lang="en-GB" sz="3200" b="1" dirty="0">
                  <a:solidFill>
                    <a:srgbClr val="7EC24A"/>
                  </a:solidFill>
                </a:rPr>
                <a:t>13</a:t>
              </a:r>
            </a:p>
          </p:txBody>
        </p:sp>
      </p:grpSp>
      <p:grpSp>
        <p:nvGrpSpPr>
          <p:cNvPr id="93" name="Group 92"/>
          <p:cNvGrpSpPr/>
          <p:nvPr/>
        </p:nvGrpSpPr>
        <p:grpSpPr>
          <a:xfrm>
            <a:off x="5264473" y="5038052"/>
            <a:ext cx="563028" cy="584775"/>
            <a:chOff x="7190582" y="5207388"/>
            <a:chExt cx="563028" cy="584775"/>
          </a:xfrm>
        </p:grpSpPr>
        <p:sp>
          <p:nvSpPr>
            <p:cNvPr id="94" name="Oval 93"/>
            <p:cNvSpPr/>
            <p:nvPr/>
          </p:nvSpPr>
          <p:spPr>
            <a:xfrm>
              <a:off x="7191954" y="5207893"/>
              <a:ext cx="560285" cy="560285"/>
            </a:xfrm>
            <a:prstGeom prst="ellipse">
              <a:avLst/>
            </a:prstGeom>
            <a:solidFill>
              <a:schemeClr val="bg1"/>
            </a:solidFill>
            <a:ln w="28575">
              <a:solidFill>
                <a:srgbClr val="7EC2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 name="TextBox 94"/>
            <p:cNvSpPr txBox="1"/>
            <p:nvPr/>
          </p:nvSpPr>
          <p:spPr>
            <a:xfrm>
              <a:off x="7190582" y="5207388"/>
              <a:ext cx="563028" cy="584775"/>
            </a:xfrm>
            <a:prstGeom prst="rect">
              <a:avLst/>
            </a:prstGeom>
            <a:noFill/>
          </p:spPr>
          <p:txBody>
            <a:bodyPr wrap="square" rtlCol="0">
              <a:spAutoFit/>
            </a:bodyPr>
            <a:lstStyle/>
            <a:p>
              <a:pPr algn="ctr"/>
              <a:r>
                <a:rPr lang="en-GB" sz="3200" b="1" dirty="0">
                  <a:solidFill>
                    <a:srgbClr val="7EC24A"/>
                  </a:solidFill>
                </a:rPr>
                <a:t>3</a:t>
              </a:r>
            </a:p>
          </p:txBody>
        </p:sp>
      </p:grpSp>
      <p:pic>
        <p:nvPicPr>
          <p:cNvPr id="147" name="Pairs"/>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696800" y="612000"/>
            <a:ext cx="864000" cy="864000"/>
          </a:xfrm>
          <a:prstGeom prst="rect">
            <a:avLst/>
          </a:prstGeom>
        </p:spPr>
      </p:pic>
    </p:spTree>
    <p:extLst>
      <p:ext uri="{BB962C8B-B14F-4D97-AF65-F5344CB8AC3E}">
        <p14:creationId xmlns:p14="http://schemas.microsoft.com/office/powerpoint/2010/main" val="1401562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6"/>
                                        </p:tgtEl>
                                        <p:attrNameLst>
                                          <p:attrName>style.visibility</p:attrName>
                                        </p:attrNameLst>
                                      </p:cBhvr>
                                      <p:to>
                                        <p:strVal val="visible"/>
                                      </p:to>
                                    </p:set>
                                    <p:animEffect transition="in" filter="fade">
                                      <p:cBhvr>
                                        <p:cTn id="7" dur="500"/>
                                        <p:tgtEl>
                                          <p:spTgt spid="12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par>
                                <p:cTn id="12" presetID="10"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77"/>
                                        </p:tgtEl>
                                        <p:attrNameLst>
                                          <p:attrName>style.visibility</p:attrName>
                                        </p:attrNameLst>
                                      </p:cBhvr>
                                      <p:to>
                                        <p:strVal val="visible"/>
                                      </p:to>
                                    </p:set>
                                    <p:animEffect transition="in" filter="fade">
                                      <p:cBhvr>
                                        <p:cTn id="18" dur="500"/>
                                        <p:tgtEl>
                                          <p:spTgt spid="77"/>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85"/>
                                        </p:tgtEl>
                                        <p:attrNameLst>
                                          <p:attrName>style.visibility</p:attrName>
                                        </p:attrNameLst>
                                      </p:cBhvr>
                                      <p:to>
                                        <p:strVal val="visible"/>
                                      </p:to>
                                    </p:set>
                                    <p:animEffect transition="in" filter="fade">
                                      <p:cBhvr>
                                        <p:cTn id="22" dur="500"/>
                                        <p:tgtEl>
                                          <p:spTgt spid="85"/>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119"/>
                                        </p:tgtEl>
                                        <p:attrNameLst>
                                          <p:attrName>style.visibility</p:attrName>
                                        </p:attrNameLst>
                                      </p:cBhvr>
                                      <p:to>
                                        <p:strVal val="visible"/>
                                      </p:to>
                                    </p:set>
                                    <p:animEffect transition="in" filter="fade">
                                      <p:cBhvr>
                                        <p:cTn id="26" dur="500"/>
                                        <p:tgtEl>
                                          <p:spTgt spid="119"/>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26" presetClass="emph" presetSubtype="0" fill="hold" grpId="1" nodeType="clickEffect">
                                  <p:stCondLst>
                                    <p:cond delay="0"/>
                                  </p:stCondLst>
                                  <p:childTnLst>
                                    <p:animEffect transition="out" filter="fade">
                                      <p:cBhvr>
                                        <p:cTn id="34" dur="500" tmFilter="0, 0; .2, .5; .8, .5; 1, 0"/>
                                        <p:tgtEl>
                                          <p:spTgt spid="77"/>
                                        </p:tgtEl>
                                      </p:cBhvr>
                                    </p:animEffect>
                                    <p:animScale>
                                      <p:cBhvr>
                                        <p:cTn id="35" dur="250" autoRev="1" fill="hold"/>
                                        <p:tgtEl>
                                          <p:spTgt spid="77"/>
                                        </p:tgtEl>
                                      </p:cBhvr>
                                      <p:by x="105000" y="105000"/>
                                    </p:animScale>
                                  </p:childTnLst>
                                </p:cTn>
                              </p:par>
                              <p:par>
                                <p:cTn id="36" presetID="26" presetClass="emph" presetSubtype="0" fill="hold" nodeType="withEffect">
                                  <p:stCondLst>
                                    <p:cond delay="0"/>
                                  </p:stCondLst>
                                  <p:childTnLst>
                                    <p:animEffect transition="out" filter="fade">
                                      <p:cBhvr>
                                        <p:cTn id="37" dur="500" tmFilter="0, 0; .2, .5; .8, .5; 1, 0"/>
                                        <p:tgtEl>
                                          <p:spTgt spid="4"/>
                                        </p:tgtEl>
                                      </p:cBhvr>
                                    </p:animEffect>
                                    <p:animScale>
                                      <p:cBhvr>
                                        <p:cTn id="38" dur="250" autoRev="1" fill="hold"/>
                                        <p:tgtEl>
                                          <p:spTgt spid="4"/>
                                        </p:tgtEl>
                                      </p:cBhvr>
                                      <p:by x="105000" y="105000"/>
                                    </p:animScale>
                                  </p:childTnLst>
                                </p:cTn>
                              </p:par>
                            </p:childTnLst>
                          </p:cTn>
                        </p:par>
                        <p:par>
                          <p:cTn id="39" fill="hold">
                            <p:stCondLst>
                              <p:cond delay="500"/>
                            </p:stCondLst>
                            <p:childTnLst>
                              <p:par>
                                <p:cTn id="40" presetID="10" presetClass="entr" presetSubtype="0" fill="hold" nodeType="afterEffect">
                                  <p:stCondLst>
                                    <p:cond delay="0"/>
                                  </p:stCondLst>
                                  <p:childTnLst>
                                    <p:set>
                                      <p:cBhvr>
                                        <p:cTn id="41" dur="1" fill="hold">
                                          <p:stCondLst>
                                            <p:cond delay="0"/>
                                          </p:stCondLst>
                                        </p:cTn>
                                        <p:tgtEl>
                                          <p:spTgt spid="82"/>
                                        </p:tgtEl>
                                        <p:attrNameLst>
                                          <p:attrName>style.visibility</p:attrName>
                                        </p:attrNameLst>
                                      </p:cBhvr>
                                      <p:to>
                                        <p:strVal val="visible"/>
                                      </p:to>
                                    </p:set>
                                    <p:animEffect transition="in" filter="fade">
                                      <p:cBhvr>
                                        <p:cTn id="42" dur="500"/>
                                        <p:tgtEl>
                                          <p:spTgt spid="82"/>
                                        </p:tgtEl>
                                      </p:cBhvr>
                                    </p:animEffect>
                                  </p:childTnLst>
                                </p:cTn>
                              </p:par>
                            </p:childTnLst>
                          </p:cTn>
                        </p:par>
                      </p:childTnLst>
                    </p:cTn>
                  </p:par>
                  <p:par>
                    <p:cTn id="43" fill="hold">
                      <p:stCondLst>
                        <p:cond delay="indefinite"/>
                      </p:stCondLst>
                      <p:childTnLst>
                        <p:par>
                          <p:cTn id="44" fill="hold">
                            <p:stCondLst>
                              <p:cond delay="0"/>
                            </p:stCondLst>
                            <p:childTnLst>
                              <p:par>
                                <p:cTn id="45" presetID="26" presetClass="emph" presetSubtype="0" fill="hold" nodeType="clickEffect">
                                  <p:stCondLst>
                                    <p:cond delay="0"/>
                                  </p:stCondLst>
                                  <p:childTnLst>
                                    <p:animEffect transition="out" filter="fade">
                                      <p:cBhvr>
                                        <p:cTn id="46" dur="500" tmFilter="0, 0; .2, .5; .8, .5; 1, 0"/>
                                        <p:tgtEl>
                                          <p:spTgt spid="10"/>
                                        </p:tgtEl>
                                      </p:cBhvr>
                                    </p:animEffect>
                                    <p:animScale>
                                      <p:cBhvr>
                                        <p:cTn id="47" dur="250" autoRev="1" fill="hold"/>
                                        <p:tgtEl>
                                          <p:spTgt spid="10"/>
                                        </p:tgtEl>
                                      </p:cBhvr>
                                      <p:by x="105000" y="105000"/>
                                    </p:animScale>
                                  </p:childTnLst>
                                </p:cTn>
                              </p:par>
                              <p:par>
                                <p:cTn id="48" presetID="26" presetClass="emph" presetSubtype="0" fill="hold" nodeType="withEffect">
                                  <p:stCondLst>
                                    <p:cond delay="0"/>
                                  </p:stCondLst>
                                  <p:childTnLst>
                                    <p:animEffect transition="out" filter="fade">
                                      <p:cBhvr>
                                        <p:cTn id="49" dur="500" tmFilter="0, 0; .2, .5; .8, .5; 1, 0"/>
                                        <p:tgtEl>
                                          <p:spTgt spid="14"/>
                                        </p:tgtEl>
                                      </p:cBhvr>
                                    </p:animEffect>
                                    <p:animScale>
                                      <p:cBhvr>
                                        <p:cTn id="50" dur="250" autoRev="1" fill="hold"/>
                                        <p:tgtEl>
                                          <p:spTgt spid="14"/>
                                        </p:tgtEl>
                                      </p:cBhvr>
                                      <p:by x="105000" y="105000"/>
                                    </p:animScale>
                                  </p:childTnLst>
                                </p:cTn>
                              </p:par>
                              <p:par>
                                <p:cTn id="51" presetID="26" presetClass="emph" presetSubtype="0" fill="hold" nodeType="withEffect">
                                  <p:stCondLst>
                                    <p:cond delay="0"/>
                                  </p:stCondLst>
                                  <p:childTnLst>
                                    <p:animEffect transition="out" filter="fade">
                                      <p:cBhvr>
                                        <p:cTn id="52" dur="500" tmFilter="0, 0; .2, .5; .8, .5; 1, 0"/>
                                        <p:tgtEl>
                                          <p:spTgt spid="119"/>
                                        </p:tgtEl>
                                      </p:cBhvr>
                                    </p:animEffect>
                                    <p:animScale>
                                      <p:cBhvr>
                                        <p:cTn id="53" dur="250" autoRev="1" fill="hold"/>
                                        <p:tgtEl>
                                          <p:spTgt spid="119"/>
                                        </p:tgtEl>
                                      </p:cBhvr>
                                      <p:by x="105000" y="105000"/>
                                    </p:animScale>
                                  </p:childTnLst>
                                </p:cTn>
                              </p:par>
                            </p:childTnLst>
                          </p:cTn>
                        </p:par>
                        <p:par>
                          <p:cTn id="54" fill="hold">
                            <p:stCondLst>
                              <p:cond delay="500"/>
                            </p:stCondLst>
                            <p:childTnLst>
                              <p:par>
                                <p:cTn id="55" presetID="10" presetClass="entr" presetSubtype="0" fill="hold" nodeType="afterEffect">
                                  <p:stCondLst>
                                    <p:cond delay="0"/>
                                  </p:stCondLst>
                                  <p:childTnLst>
                                    <p:set>
                                      <p:cBhvr>
                                        <p:cTn id="56" dur="1" fill="hold">
                                          <p:stCondLst>
                                            <p:cond delay="0"/>
                                          </p:stCondLst>
                                        </p:cTn>
                                        <p:tgtEl>
                                          <p:spTgt spid="144"/>
                                        </p:tgtEl>
                                        <p:attrNameLst>
                                          <p:attrName>style.visibility</p:attrName>
                                        </p:attrNameLst>
                                      </p:cBhvr>
                                      <p:to>
                                        <p:strVal val="visible"/>
                                      </p:to>
                                    </p:set>
                                    <p:animEffect transition="in" filter="fade">
                                      <p:cBhvr>
                                        <p:cTn id="57" dur="500"/>
                                        <p:tgtEl>
                                          <p:spTgt spid="14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14"/>
                                        </p:tgtEl>
                                      </p:cBhvr>
                                    </p:animEffect>
                                    <p:set>
                                      <p:cBhvr>
                                        <p:cTn id="62" dur="1" fill="hold">
                                          <p:stCondLst>
                                            <p:cond delay="499"/>
                                          </p:stCondLst>
                                        </p:cTn>
                                        <p:tgtEl>
                                          <p:spTgt spid="14"/>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119"/>
                                        </p:tgtEl>
                                      </p:cBhvr>
                                    </p:animEffect>
                                    <p:set>
                                      <p:cBhvr>
                                        <p:cTn id="65" dur="1" fill="hold">
                                          <p:stCondLst>
                                            <p:cond delay="499"/>
                                          </p:stCondLst>
                                        </p:cTn>
                                        <p:tgtEl>
                                          <p:spTgt spid="119"/>
                                        </p:tgtEl>
                                        <p:attrNameLst>
                                          <p:attrName>style.visibility</p:attrName>
                                        </p:attrNameLst>
                                      </p:cBhvr>
                                      <p:to>
                                        <p:strVal val="hidden"/>
                                      </p:to>
                                    </p:set>
                                  </p:childTnLst>
                                </p:cTn>
                              </p:par>
                              <p:par>
                                <p:cTn id="66" presetID="10" presetClass="entr" presetSubtype="0" fill="hold" grpId="0" nodeType="withEffect">
                                  <p:stCondLst>
                                    <p:cond delay="0"/>
                                  </p:stCondLst>
                                  <p:childTnLst>
                                    <p:set>
                                      <p:cBhvr>
                                        <p:cTn id="67" dur="1" fill="hold">
                                          <p:stCondLst>
                                            <p:cond delay="0"/>
                                          </p:stCondLst>
                                        </p:cTn>
                                        <p:tgtEl>
                                          <p:spTgt spid="125"/>
                                        </p:tgtEl>
                                        <p:attrNameLst>
                                          <p:attrName>style.visibility</p:attrName>
                                        </p:attrNameLst>
                                      </p:cBhvr>
                                      <p:to>
                                        <p:strVal val="visible"/>
                                      </p:to>
                                    </p:set>
                                    <p:animEffect transition="in" filter="fade">
                                      <p:cBhvr>
                                        <p:cTn id="68" dur="500"/>
                                        <p:tgtEl>
                                          <p:spTgt spid="125"/>
                                        </p:tgtEl>
                                      </p:cBhvr>
                                    </p:animEffect>
                                  </p:childTnLst>
                                </p:cTn>
                              </p:par>
                            </p:childTnLst>
                          </p:cTn>
                        </p:par>
                        <p:par>
                          <p:cTn id="69" fill="hold">
                            <p:stCondLst>
                              <p:cond delay="500"/>
                            </p:stCondLst>
                            <p:childTnLst>
                              <p:par>
                                <p:cTn id="70" presetID="10" presetClass="entr" presetSubtype="0" fill="hold" nodeType="afterEffect">
                                  <p:stCondLst>
                                    <p:cond delay="0"/>
                                  </p:stCondLst>
                                  <p:childTnLst>
                                    <p:set>
                                      <p:cBhvr>
                                        <p:cTn id="71" dur="1" fill="hold">
                                          <p:stCondLst>
                                            <p:cond delay="0"/>
                                          </p:stCondLst>
                                        </p:cTn>
                                        <p:tgtEl>
                                          <p:spTgt spid="93"/>
                                        </p:tgtEl>
                                        <p:attrNameLst>
                                          <p:attrName>style.visibility</p:attrName>
                                        </p:attrNameLst>
                                      </p:cBhvr>
                                      <p:to>
                                        <p:strVal val="visible"/>
                                      </p:to>
                                    </p:set>
                                    <p:animEffect transition="in" filter="fade">
                                      <p:cBhvr>
                                        <p:cTn id="72" dur="500"/>
                                        <p:tgtEl>
                                          <p:spTgt spid="93"/>
                                        </p:tgtEl>
                                      </p:cBhvr>
                                    </p:animEffect>
                                  </p:childTnLst>
                                </p:cTn>
                              </p:par>
                            </p:childTnLst>
                          </p:cTn>
                        </p:par>
                      </p:childTnLst>
                    </p:cTn>
                  </p:par>
                  <p:par>
                    <p:cTn id="73" fill="hold">
                      <p:stCondLst>
                        <p:cond delay="indefinite"/>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126"/>
                                        </p:tgtEl>
                                      </p:cBhvr>
                                    </p:animEffect>
                                    <p:animScale>
                                      <p:cBhvr>
                                        <p:cTn id="77" dur="250" autoRev="1" fill="hold"/>
                                        <p:tgtEl>
                                          <p:spTgt spid="126"/>
                                        </p:tgtEl>
                                      </p:cBhvr>
                                      <p:by x="105000" y="105000"/>
                                    </p:animScale>
                                  </p:childTnLst>
                                </p:cTn>
                              </p:par>
                              <p:par>
                                <p:cTn id="78" presetID="26" presetClass="emph" presetSubtype="0" fill="hold" nodeType="withEffect">
                                  <p:stCondLst>
                                    <p:cond delay="0"/>
                                  </p:stCondLst>
                                  <p:childTnLst>
                                    <p:animEffect transition="out" filter="fade">
                                      <p:cBhvr>
                                        <p:cTn id="79" dur="500" tmFilter="0, 0; .2, .5; .8, .5; 1, 0"/>
                                        <p:tgtEl>
                                          <p:spTgt spid="85"/>
                                        </p:tgtEl>
                                      </p:cBhvr>
                                    </p:animEffect>
                                    <p:animScale>
                                      <p:cBhvr>
                                        <p:cTn id="80" dur="250" autoRev="1" fill="hold"/>
                                        <p:tgtEl>
                                          <p:spTgt spid="85"/>
                                        </p:tgtEl>
                                      </p:cBhvr>
                                      <p:by x="105000" y="105000"/>
                                    </p:animScale>
                                  </p:childTnLst>
                                </p:cTn>
                              </p:par>
                              <p:par>
                                <p:cTn id="81" presetID="26" presetClass="emph" presetSubtype="0" fill="hold" grpId="1" nodeType="withEffect">
                                  <p:stCondLst>
                                    <p:cond delay="0"/>
                                  </p:stCondLst>
                                  <p:childTnLst>
                                    <p:animEffect transition="out" filter="fade">
                                      <p:cBhvr>
                                        <p:cTn id="82" dur="500" tmFilter="0, 0; .2, .5; .8, .5; 1, 0"/>
                                        <p:tgtEl>
                                          <p:spTgt spid="125"/>
                                        </p:tgtEl>
                                      </p:cBhvr>
                                    </p:animEffect>
                                    <p:animScale>
                                      <p:cBhvr>
                                        <p:cTn id="83" dur="250" autoRev="1" fill="hold"/>
                                        <p:tgtEl>
                                          <p:spTgt spid="125"/>
                                        </p:tgtEl>
                                      </p:cBhvr>
                                      <p:by x="105000" y="105000"/>
                                    </p:animScale>
                                  </p:childTnLst>
                                </p:cTn>
                              </p:par>
                            </p:childTnLst>
                          </p:cTn>
                        </p:par>
                        <p:par>
                          <p:cTn id="84" fill="hold">
                            <p:stCondLst>
                              <p:cond delay="500"/>
                            </p:stCondLst>
                            <p:childTnLst>
                              <p:par>
                                <p:cTn id="85" presetID="10" presetClass="entr" presetSubtype="0" fill="hold" nodeType="afterEffect">
                                  <p:stCondLst>
                                    <p:cond delay="0"/>
                                  </p:stCondLst>
                                  <p:childTnLst>
                                    <p:set>
                                      <p:cBhvr>
                                        <p:cTn id="86" dur="1" fill="hold">
                                          <p:stCondLst>
                                            <p:cond delay="0"/>
                                          </p:stCondLst>
                                        </p:cTn>
                                        <p:tgtEl>
                                          <p:spTgt spid="96"/>
                                        </p:tgtEl>
                                        <p:attrNameLst>
                                          <p:attrName>style.visibility</p:attrName>
                                        </p:attrNameLst>
                                      </p:cBhvr>
                                      <p:to>
                                        <p:strVal val="visible"/>
                                      </p:to>
                                    </p:set>
                                    <p:animEffect transition="in" filter="fade">
                                      <p:cBhvr>
                                        <p:cTn id="87" dur="500"/>
                                        <p:tgtEl>
                                          <p:spTgt spid="96"/>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99"/>
                                        </p:tgtEl>
                                        <p:attrNameLst>
                                          <p:attrName>style.visibility</p:attrName>
                                        </p:attrNameLst>
                                      </p:cBhvr>
                                      <p:to>
                                        <p:strVal val="visible"/>
                                      </p:to>
                                    </p:set>
                                    <p:animEffect transition="in" filter="fade">
                                      <p:cBhvr>
                                        <p:cTn id="92" dur="500"/>
                                        <p:tgtEl>
                                          <p:spTgt spid="99"/>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102"/>
                                        </p:tgtEl>
                                        <p:attrNameLst>
                                          <p:attrName>style.visibility</p:attrName>
                                        </p:attrNameLst>
                                      </p:cBhvr>
                                      <p:to>
                                        <p:strVal val="visible"/>
                                      </p:to>
                                    </p:set>
                                    <p:animEffect transition="in" filter="fade">
                                      <p:cBhvr>
                                        <p:cTn id="95" dur="500"/>
                                        <p:tgtEl>
                                          <p:spTgt spid="102"/>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105"/>
                                        </p:tgtEl>
                                        <p:attrNameLst>
                                          <p:attrName>style.visibility</p:attrName>
                                        </p:attrNameLst>
                                      </p:cBhvr>
                                      <p:to>
                                        <p:strVal val="visible"/>
                                      </p:to>
                                    </p:set>
                                    <p:animEffect transition="in" filter="fade">
                                      <p:cBhvr>
                                        <p:cTn id="100"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animBg="1"/>
      <p:bldP spid="105" grpId="0"/>
      <p:bldP spid="77" grpId="0" animBg="1"/>
      <p:bldP spid="77" grpId="1" animBg="1"/>
      <p:bldP spid="125" grpId="0" animBg="1"/>
      <p:bldP spid="125"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2" cstate="screen">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a:ext>
            </a:extLst>
          </a:blip>
          <a:srcRect t="11571"/>
          <a:stretch/>
        </p:blipFill>
        <p:spPr>
          <a:xfrm>
            <a:off x="1974576" y="1346200"/>
            <a:ext cx="5904107" cy="4999038"/>
          </a:xfrm>
          <a:prstGeom prst="rect">
            <a:avLst/>
          </a:prstGeom>
        </p:spPr>
      </p:pic>
      <p:pic>
        <p:nvPicPr>
          <p:cNvPr id="12" name="Picture 11"/>
          <p:cNvPicPr>
            <a:picLocks noChangeAspect="1"/>
          </p:cNvPicPr>
          <p:nvPr/>
        </p:nvPicPr>
        <p:blipFill rotWithShape="1">
          <a:blip r:embed="rId4" cstate="screen">
            <a:extLst>
              <a:ext uri="{28A0092B-C50C-407E-A947-70E740481C1C}">
                <a14:useLocalDpi xmlns:a14="http://schemas.microsoft.com/office/drawing/2010/main"/>
              </a:ext>
            </a:extLst>
          </a:blip>
          <a:srcRect t="6981" r="3502"/>
          <a:stretch/>
        </p:blipFill>
        <p:spPr>
          <a:xfrm>
            <a:off x="503238" y="1343025"/>
            <a:ext cx="8135937" cy="5002213"/>
          </a:xfrm>
          <a:prstGeom prst="rect">
            <a:avLst/>
          </a:prstGeom>
        </p:spPr>
      </p:pic>
      <p:sp>
        <p:nvSpPr>
          <p:cNvPr id="2" name="Rectangle 1"/>
          <p:cNvSpPr/>
          <p:nvPr/>
        </p:nvSpPr>
        <p:spPr>
          <a:xfrm>
            <a:off x="755652" y="697112"/>
            <a:ext cx="7355416" cy="615553"/>
          </a:xfrm>
          <a:prstGeom prst="rect">
            <a:avLst/>
          </a:prstGeom>
        </p:spPr>
        <p:txBody>
          <a:bodyPr wrap="square" lIns="0" tIns="0" rIns="0" bIns="0">
            <a:spAutoFit/>
          </a:bodyPr>
          <a:lstStyle/>
          <a:p>
            <a:pPr algn="ctr"/>
            <a:r>
              <a:rPr lang="en-GB" altLang="en-US" sz="4000" dirty="0">
                <a:latin typeface="+mj-lt"/>
              </a:rPr>
              <a:t>Adding Decimals Practice</a:t>
            </a:r>
          </a:p>
        </p:txBody>
      </p:sp>
      <p:pic>
        <p:nvPicPr>
          <p:cNvPr id="23" name="Picture 22"/>
          <p:cNvPicPr>
            <a:picLocks noChangeAspect="1"/>
          </p:cNvPicPr>
          <p:nvPr/>
        </p:nvPicPr>
        <p:blipFill rotWithShape="1">
          <a:blip r:embed="rId5" cstate="screen">
            <a:extLst>
              <a:ext uri="{28A0092B-C50C-407E-A947-70E740481C1C}">
                <a14:useLocalDpi xmlns:a14="http://schemas.microsoft.com/office/drawing/2010/main"/>
              </a:ext>
            </a:extLst>
          </a:blip>
          <a:srcRect b="11656"/>
          <a:stretch/>
        </p:blipFill>
        <p:spPr>
          <a:xfrm>
            <a:off x="604496" y="3373849"/>
            <a:ext cx="1932153" cy="2966662"/>
          </a:xfrm>
          <a:prstGeom prst="rect">
            <a:avLst/>
          </a:prstGeom>
        </p:spPr>
      </p:pic>
      <p:graphicFrame>
        <p:nvGraphicFramePr>
          <p:cNvPr id="6" name="Table 5"/>
          <p:cNvGraphicFramePr>
            <a:graphicFrameLocks noGrp="1"/>
          </p:cNvGraphicFramePr>
          <p:nvPr>
            <p:extLst/>
          </p:nvPr>
        </p:nvGraphicFramePr>
        <p:xfrm>
          <a:off x="694265" y="2359736"/>
          <a:ext cx="7767928" cy="2560963"/>
        </p:xfrm>
        <a:graphic>
          <a:graphicData uri="http://schemas.openxmlformats.org/drawingml/2006/table">
            <a:tbl>
              <a:tblPr firstRow="1" bandRow="1">
                <a:tableStyleId>{5940675A-B579-460E-94D1-54222C63F5DA}</a:tableStyleId>
              </a:tblPr>
              <a:tblGrid>
                <a:gridCol w="1941982">
                  <a:extLst>
                    <a:ext uri="{9D8B030D-6E8A-4147-A177-3AD203B41FA5}">
                      <a16:colId xmlns:a16="http://schemas.microsoft.com/office/drawing/2014/main" val="20000"/>
                    </a:ext>
                  </a:extLst>
                </a:gridCol>
                <a:gridCol w="1941982">
                  <a:extLst>
                    <a:ext uri="{9D8B030D-6E8A-4147-A177-3AD203B41FA5}">
                      <a16:colId xmlns:a16="http://schemas.microsoft.com/office/drawing/2014/main" val="20001"/>
                    </a:ext>
                  </a:extLst>
                </a:gridCol>
                <a:gridCol w="1941982">
                  <a:extLst>
                    <a:ext uri="{9D8B030D-6E8A-4147-A177-3AD203B41FA5}">
                      <a16:colId xmlns:a16="http://schemas.microsoft.com/office/drawing/2014/main" val="20002"/>
                    </a:ext>
                  </a:extLst>
                </a:gridCol>
                <a:gridCol w="1941982">
                  <a:extLst>
                    <a:ext uri="{9D8B030D-6E8A-4147-A177-3AD203B41FA5}">
                      <a16:colId xmlns:a16="http://schemas.microsoft.com/office/drawing/2014/main" val="20003"/>
                    </a:ext>
                  </a:extLst>
                </a:gridCol>
              </a:tblGrid>
              <a:tr h="324000">
                <a:tc>
                  <a:txBody>
                    <a:bodyPr/>
                    <a:lstStyle/>
                    <a:p>
                      <a:pPr algn="ctr"/>
                      <a:r>
                        <a:rPr lang="en-GB" b="1" dirty="0"/>
                        <a:t>Ones</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AD78C"/>
                    </a:solidFill>
                  </a:tcPr>
                </a:tc>
                <a:tc>
                  <a:txBody>
                    <a:bodyPr/>
                    <a:lstStyle/>
                    <a:p>
                      <a:pPr algn="ctr"/>
                      <a:r>
                        <a:rPr lang="en-GB" b="1" dirty="0"/>
                        <a:t>Tenths</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AD78C"/>
                    </a:solidFill>
                  </a:tcPr>
                </a:tc>
                <a:tc>
                  <a:txBody>
                    <a:bodyPr/>
                    <a:lstStyle/>
                    <a:p>
                      <a:pPr algn="ctr"/>
                      <a:r>
                        <a:rPr lang="en-GB" b="1" dirty="0"/>
                        <a:t>Hundredths</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AD78C"/>
                    </a:solidFill>
                  </a:tcPr>
                </a:tc>
                <a:tc>
                  <a:txBody>
                    <a:bodyPr/>
                    <a:lstStyle/>
                    <a:p>
                      <a:pPr algn="ctr"/>
                      <a:r>
                        <a:rPr lang="en-GB" b="1" dirty="0"/>
                        <a:t>Thousandths</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AD78C"/>
                    </a:solidFill>
                  </a:tcPr>
                </a:tc>
                <a:extLst>
                  <a:ext uri="{0D108BD9-81ED-4DB2-BD59-A6C34878D82A}">
                    <a16:rowId xmlns:a16="http://schemas.microsoft.com/office/drawing/2014/main" val="10000"/>
                  </a:ext>
                </a:extLst>
              </a:tr>
              <a:tr h="1097203">
                <a:tc>
                  <a:txBody>
                    <a:bodyPr/>
                    <a:lstStyle/>
                    <a:p>
                      <a:pPr algn="ctr"/>
                      <a:endParaRPr lang="en-GB" dirty="0"/>
                    </a:p>
                  </a:txBody>
                  <a:tcPr anchor="ctr">
                    <a:lnT w="19050" cap="flat" cmpd="sng" algn="ctr">
                      <a:solidFill>
                        <a:schemeClr val="tx1"/>
                      </a:solidFill>
                      <a:prstDash val="solid"/>
                      <a:round/>
                      <a:headEnd type="none" w="med" len="med"/>
                      <a:tailEnd type="none" w="med" len="med"/>
                    </a:lnT>
                    <a:solidFill>
                      <a:srgbClr val="FCE9C0"/>
                    </a:solidFill>
                  </a:tcPr>
                </a:tc>
                <a:tc>
                  <a:txBody>
                    <a:bodyPr/>
                    <a:lstStyle/>
                    <a:p>
                      <a:pPr algn="ctr"/>
                      <a:endParaRPr lang="en-GB" dirty="0"/>
                    </a:p>
                  </a:txBody>
                  <a:tcPr anchor="ctr">
                    <a:lnT w="19050" cap="flat" cmpd="sng" algn="ctr">
                      <a:solidFill>
                        <a:schemeClr val="tx1"/>
                      </a:solidFill>
                      <a:prstDash val="solid"/>
                      <a:round/>
                      <a:headEnd type="none" w="med" len="med"/>
                      <a:tailEnd type="none" w="med" len="med"/>
                    </a:lnT>
                    <a:solidFill>
                      <a:srgbClr val="FCE9C0"/>
                    </a:solidFill>
                  </a:tcPr>
                </a:tc>
                <a:tc>
                  <a:txBody>
                    <a:bodyPr/>
                    <a:lstStyle/>
                    <a:p>
                      <a:pPr algn="ctr"/>
                      <a:endParaRPr lang="en-GB" dirty="0"/>
                    </a:p>
                  </a:txBody>
                  <a:tcPr anchor="ctr">
                    <a:lnT w="19050" cap="flat" cmpd="sng" algn="ctr">
                      <a:solidFill>
                        <a:schemeClr val="tx1"/>
                      </a:solidFill>
                      <a:prstDash val="solid"/>
                      <a:round/>
                      <a:headEnd type="none" w="med" len="med"/>
                      <a:tailEnd type="none" w="med" len="med"/>
                    </a:lnT>
                    <a:solidFill>
                      <a:srgbClr val="FCE9C0"/>
                    </a:solidFill>
                  </a:tcPr>
                </a:tc>
                <a:tc>
                  <a:txBody>
                    <a:bodyPr/>
                    <a:lstStyle/>
                    <a:p>
                      <a:pPr algn="ctr"/>
                      <a:endParaRPr lang="en-GB" dirty="0"/>
                    </a:p>
                  </a:txBody>
                  <a:tcPr anchor="ctr">
                    <a:lnT w="19050" cap="flat" cmpd="sng" algn="ctr">
                      <a:solidFill>
                        <a:schemeClr val="tx1"/>
                      </a:solidFill>
                      <a:prstDash val="solid"/>
                      <a:round/>
                      <a:headEnd type="none" w="med" len="med"/>
                      <a:tailEnd type="none" w="med" len="med"/>
                    </a:lnT>
                    <a:solidFill>
                      <a:srgbClr val="FCE9C0"/>
                    </a:solidFill>
                  </a:tcPr>
                </a:tc>
                <a:extLst>
                  <a:ext uri="{0D108BD9-81ED-4DB2-BD59-A6C34878D82A}">
                    <a16:rowId xmlns:a16="http://schemas.microsoft.com/office/drawing/2014/main" val="10001"/>
                  </a:ext>
                </a:extLst>
              </a:tr>
              <a:tr h="1098000">
                <a:tc>
                  <a:txBody>
                    <a:bodyPr/>
                    <a:lstStyle/>
                    <a:p>
                      <a:pPr algn="ctr"/>
                      <a:endParaRPr lang="en-GB" dirty="0"/>
                    </a:p>
                  </a:txBody>
                  <a:tcPr anchor="ctr">
                    <a:solidFill>
                      <a:srgbClr val="FCE9C0"/>
                    </a:solidFill>
                  </a:tcPr>
                </a:tc>
                <a:tc>
                  <a:txBody>
                    <a:bodyPr/>
                    <a:lstStyle/>
                    <a:p>
                      <a:pPr algn="ctr"/>
                      <a:endParaRPr lang="en-GB" dirty="0"/>
                    </a:p>
                  </a:txBody>
                  <a:tcPr anchor="ctr">
                    <a:solidFill>
                      <a:srgbClr val="FCE9C0"/>
                    </a:solidFill>
                  </a:tcPr>
                </a:tc>
                <a:tc>
                  <a:txBody>
                    <a:bodyPr/>
                    <a:lstStyle/>
                    <a:p>
                      <a:pPr algn="ctr"/>
                      <a:endParaRPr lang="en-GB" dirty="0"/>
                    </a:p>
                  </a:txBody>
                  <a:tcPr anchor="ctr">
                    <a:solidFill>
                      <a:srgbClr val="FCE9C0"/>
                    </a:solidFill>
                  </a:tcPr>
                </a:tc>
                <a:tc>
                  <a:txBody>
                    <a:bodyPr/>
                    <a:lstStyle/>
                    <a:p>
                      <a:pPr algn="ctr"/>
                      <a:endParaRPr lang="en-GB" dirty="0"/>
                    </a:p>
                  </a:txBody>
                  <a:tcPr anchor="ctr">
                    <a:solidFill>
                      <a:srgbClr val="FCE9C0"/>
                    </a:solidFill>
                  </a:tcPr>
                </a:tc>
                <a:extLst>
                  <a:ext uri="{0D108BD9-81ED-4DB2-BD59-A6C34878D82A}">
                    <a16:rowId xmlns:a16="http://schemas.microsoft.com/office/drawing/2014/main" val="10002"/>
                  </a:ext>
                </a:extLst>
              </a:tr>
            </a:tbl>
          </a:graphicData>
        </a:graphic>
      </p:graphicFrame>
      <p:sp>
        <p:nvSpPr>
          <p:cNvPr id="7" name="Oval 6"/>
          <p:cNvSpPr/>
          <p:nvPr/>
        </p:nvSpPr>
        <p:spPr>
          <a:xfrm>
            <a:off x="2572384" y="2485415"/>
            <a:ext cx="122377" cy="12237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2572384" y="3227176"/>
            <a:ext cx="122377" cy="12237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2572384" y="4308496"/>
            <a:ext cx="122377" cy="12237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8" name="Group 17"/>
          <p:cNvGrpSpPr/>
          <p:nvPr/>
        </p:nvGrpSpPr>
        <p:grpSpPr>
          <a:xfrm>
            <a:off x="2762887" y="1493229"/>
            <a:ext cx="3617141" cy="626919"/>
            <a:chOff x="247214" y="1632693"/>
            <a:chExt cx="3617141" cy="626919"/>
          </a:xfrm>
        </p:grpSpPr>
        <p:sp>
          <p:nvSpPr>
            <p:cNvPr id="19" name="Rectangle 18"/>
            <p:cNvSpPr/>
            <p:nvPr/>
          </p:nvSpPr>
          <p:spPr>
            <a:xfrm>
              <a:off x="247214" y="1632693"/>
              <a:ext cx="3617141" cy="626919"/>
            </a:xfrm>
            <a:prstGeom prst="rect">
              <a:avLst/>
            </a:prstGeom>
            <a:solidFill>
              <a:srgbClr val="FAD7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a:off x="355596" y="1680591"/>
              <a:ext cx="3184399" cy="523220"/>
            </a:xfrm>
            <a:prstGeom prst="rect">
              <a:avLst/>
            </a:prstGeom>
          </p:spPr>
          <p:txBody>
            <a:bodyPr wrap="square">
              <a:spAutoFit/>
            </a:bodyPr>
            <a:lstStyle/>
            <a:p>
              <a:r>
                <a:rPr lang="en-GB" sz="2800" dirty="0">
                  <a:latin typeface="+mj-lt"/>
                </a:rPr>
                <a:t>0.67 + 0.543 =</a:t>
              </a:r>
            </a:p>
          </p:txBody>
        </p:sp>
      </p:grpSp>
      <p:grpSp>
        <p:nvGrpSpPr>
          <p:cNvPr id="96" name="Group 95"/>
          <p:cNvGrpSpPr/>
          <p:nvPr/>
        </p:nvGrpSpPr>
        <p:grpSpPr>
          <a:xfrm>
            <a:off x="3248797" y="5038052"/>
            <a:ext cx="621824" cy="584775"/>
            <a:chOff x="7156714" y="5207388"/>
            <a:chExt cx="621824" cy="584775"/>
          </a:xfrm>
        </p:grpSpPr>
        <p:sp>
          <p:nvSpPr>
            <p:cNvPr id="97" name="Oval 96"/>
            <p:cNvSpPr/>
            <p:nvPr/>
          </p:nvSpPr>
          <p:spPr>
            <a:xfrm>
              <a:off x="7191954" y="5207893"/>
              <a:ext cx="560285" cy="560285"/>
            </a:xfrm>
            <a:prstGeom prst="ellipse">
              <a:avLst/>
            </a:prstGeom>
            <a:solidFill>
              <a:schemeClr val="bg1"/>
            </a:solidFill>
            <a:ln w="28575">
              <a:solidFill>
                <a:srgbClr val="F186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8" name="TextBox 97"/>
            <p:cNvSpPr txBox="1"/>
            <p:nvPr/>
          </p:nvSpPr>
          <p:spPr>
            <a:xfrm>
              <a:off x="7156714" y="5207388"/>
              <a:ext cx="621824" cy="584775"/>
            </a:xfrm>
            <a:prstGeom prst="rect">
              <a:avLst/>
            </a:prstGeom>
            <a:noFill/>
          </p:spPr>
          <p:txBody>
            <a:bodyPr wrap="square" rtlCol="0">
              <a:spAutoFit/>
            </a:bodyPr>
            <a:lstStyle/>
            <a:p>
              <a:pPr algn="ctr"/>
              <a:r>
                <a:rPr lang="en-GB" sz="3200" b="1" dirty="0">
                  <a:solidFill>
                    <a:srgbClr val="F1864E"/>
                  </a:solidFill>
                </a:rPr>
                <a:t>12</a:t>
              </a:r>
            </a:p>
          </p:txBody>
        </p:sp>
      </p:grpSp>
      <p:grpSp>
        <p:nvGrpSpPr>
          <p:cNvPr id="99" name="Group 98"/>
          <p:cNvGrpSpPr/>
          <p:nvPr/>
        </p:nvGrpSpPr>
        <p:grpSpPr>
          <a:xfrm>
            <a:off x="1334173" y="5038052"/>
            <a:ext cx="563028" cy="584775"/>
            <a:chOff x="7190582" y="5207388"/>
            <a:chExt cx="563028" cy="584775"/>
          </a:xfrm>
        </p:grpSpPr>
        <p:sp>
          <p:nvSpPr>
            <p:cNvPr id="100" name="Oval 99"/>
            <p:cNvSpPr/>
            <p:nvPr/>
          </p:nvSpPr>
          <p:spPr>
            <a:xfrm>
              <a:off x="7191954" y="5207893"/>
              <a:ext cx="560285" cy="560285"/>
            </a:xfrm>
            <a:prstGeom prst="ellipse">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 name="TextBox 100"/>
            <p:cNvSpPr txBox="1"/>
            <p:nvPr/>
          </p:nvSpPr>
          <p:spPr>
            <a:xfrm>
              <a:off x="7190582" y="5207388"/>
              <a:ext cx="563028" cy="584775"/>
            </a:xfrm>
            <a:prstGeom prst="rect">
              <a:avLst/>
            </a:prstGeom>
            <a:noFill/>
          </p:spPr>
          <p:txBody>
            <a:bodyPr wrap="square" rtlCol="0">
              <a:spAutoFit/>
            </a:bodyPr>
            <a:lstStyle/>
            <a:p>
              <a:pPr algn="ctr"/>
              <a:r>
                <a:rPr lang="en-GB" sz="3200" b="1" dirty="0">
                  <a:solidFill>
                    <a:srgbClr val="7768AD"/>
                  </a:solidFill>
                </a:rPr>
                <a:t>1</a:t>
              </a:r>
            </a:p>
          </p:txBody>
        </p:sp>
      </p:grpSp>
      <p:sp>
        <p:nvSpPr>
          <p:cNvPr id="102" name="Oval 101"/>
          <p:cNvSpPr/>
          <p:nvPr/>
        </p:nvSpPr>
        <p:spPr>
          <a:xfrm>
            <a:off x="2534284" y="5265033"/>
            <a:ext cx="190398" cy="19039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 name="Rectangle 104"/>
          <p:cNvSpPr/>
          <p:nvPr/>
        </p:nvSpPr>
        <p:spPr>
          <a:xfrm>
            <a:off x="5319433" y="1539534"/>
            <a:ext cx="1466032" cy="523220"/>
          </a:xfrm>
          <a:prstGeom prst="rect">
            <a:avLst/>
          </a:prstGeom>
        </p:spPr>
        <p:txBody>
          <a:bodyPr wrap="square">
            <a:spAutoFit/>
          </a:bodyPr>
          <a:lstStyle/>
          <a:p>
            <a:r>
              <a:rPr lang="en-GB" sz="2800" b="1" dirty="0"/>
              <a:t>1.213</a:t>
            </a:r>
          </a:p>
        </p:txBody>
      </p:sp>
      <p:sp>
        <p:nvSpPr>
          <p:cNvPr id="63" name="Rectangle 62">
            <a:hlinkClick r:id="rId6" action="ppaction://hlinksldjump"/>
          </p:cNvPr>
          <p:cNvSpPr/>
          <p:nvPr/>
        </p:nvSpPr>
        <p:spPr>
          <a:xfrm>
            <a:off x="7047934" y="5769952"/>
            <a:ext cx="1419948" cy="523266"/>
          </a:xfrm>
          <a:prstGeom prst="rect">
            <a:avLst/>
          </a:prstGeom>
          <a:solidFill>
            <a:srgbClr val="7E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64" name="Rectangle 63">
            <a:hlinkClick r:id="rId6" action="ppaction://hlinksldjump"/>
          </p:cNvPr>
          <p:cNvSpPr/>
          <p:nvPr/>
        </p:nvSpPr>
        <p:spPr>
          <a:xfrm>
            <a:off x="7053622" y="5816837"/>
            <a:ext cx="1408572" cy="400110"/>
          </a:xfrm>
          <a:prstGeom prst="rect">
            <a:avLst/>
          </a:prstGeom>
        </p:spPr>
        <p:txBody>
          <a:bodyPr wrap="square">
            <a:spAutoFit/>
          </a:bodyPr>
          <a:lstStyle/>
          <a:p>
            <a:pPr algn="ctr"/>
            <a:r>
              <a:rPr lang="en-GB" sz="2000" dirty="0">
                <a:latin typeface="+mj-lt"/>
              </a:rPr>
              <a:t>Back</a:t>
            </a:r>
          </a:p>
        </p:txBody>
      </p:sp>
      <p:grpSp>
        <p:nvGrpSpPr>
          <p:cNvPr id="82" name="Group 81"/>
          <p:cNvGrpSpPr/>
          <p:nvPr/>
        </p:nvGrpSpPr>
        <p:grpSpPr>
          <a:xfrm>
            <a:off x="7200107" y="5038052"/>
            <a:ext cx="563028" cy="584775"/>
            <a:chOff x="7190582" y="5207388"/>
            <a:chExt cx="563028" cy="584775"/>
          </a:xfrm>
        </p:grpSpPr>
        <p:sp>
          <p:nvSpPr>
            <p:cNvPr id="87" name="Oval 86"/>
            <p:cNvSpPr/>
            <p:nvPr/>
          </p:nvSpPr>
          <p:spPr>
            <a:xfrm>
              <a:off x="7191954" y="5207893"/>
              <a:ext cx="560285" cy="560285"/>
            </a:xfrm>
            <a:prstGeom prst="ellipse">
              <a:avLst/>
            </a:prstGeom>
            <a:solidFill>
              <a:schemeClr val="bg1"/>
            </a:solidFill>
            <a:ln w="28575">
              <a:solidFill>
                <a:srgbClr val="3BB0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TextBox 89"/>
            <p:cNvSpPr txBox="1"/>
            <p:nvPr/>
          </p:nvSpPr>
          <p:spPr>
            <a:xfrm>
              <a:off x="7190582" y="5207388"/>
              <a:ext cx="563028" cy="584775"/>
            </a:xfrm>
            <a:prstGeom prst="rect">
              <a:avLst/>
            </a:prstGeom>
            <a:noFill/>
          </p:spPr>
          <p:txBody>
            <a:bodyPr wrap="square" rtlCol="0">
              <a:spAutoFit/>
            </a:bodyPr>
            <a:lstStyle/>
            <a:p>
              <a:pPr algn="ctr"/>
              <a:r>
                <a:rPr lang="en-GB" sz="3200" b="1" dirty="0">
                  <a:solidFill>
                    <a:srgbClr val="3BB0E5"/>
                  </a:solidFill>
                </a:rPr>
                <a:t>3</a:t>
              </a:r>
            </a:p>
          </p:txBody>
        </p:sp>
      </p:grpSp>
      <p:grpSp>
        <p:nvGrpSpPr>
          <p:cNvPr id="91" name="Group 90"/>
          <p:cNvGrpSpPr/>
          <p:nvPr/>
        </p:nvGrpSpPr>
        <p:grpSpPr>
          <a:xfrm>
            <a:off x="6650712" y="3914956"/>
            <a:ext cx="867652" cy="252584"/>
            <a:chOff x="4706185" y="3087015"/>
            <a:chExt cx="867652" cy="252584"/>
          </a:xfrm>
          <a:solidFill>
            <a:srgbClr val="3BB0E5"/>
          </a:solidFill>
        </p:grpSpPr>
        <p:sp>
          <p:nvSpPr>
            <p:cNvPr id="92" name="Oval 91"/>
            <p:cNvSpPr/>
            <p:nvPr/>
          </p:nvSpPr>
          <p:spPr>
            <a:xfrm>
              <a:off x="4706185" y="3087015"/>
              <a:ext cx="252584" cy="2525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 name="Oval 108"/>
            <p:cNvSpPr/>
            <p:nvPr/>
          </p:nvSpPr>
          <p:spPr>
            <a:xfrm>
              <a:off x="5013719" y="3087015"/>
              <a:ext cx="252584" cy="2525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 name="Oval 109"/>
            <p:cNvSpPr/>
            <p:nvPr/>
          </p:nvSpPr>
          <p:spPr>
            <a:xfrm>
              <a:off x="5321253" y="3087015"/>
              <a:ext cx="252584" cy="2525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19" name="Group 118"/>
          <p:cNvGrpSpPr/>
          <p:nvPr/>
        </p:nvGrpSpPr>
        <p:grpSpPr>
          <a:xfrm>
            <a:off x="4702574" y="3914956"/>
            <a:ext cx="1175186" cy="252584"/>
            <a:chOff x="4706185" y="3087015"/>
            <a:chExt cx="1175186" cy="252584"/>
          </a:xfrm>
          <a:solidFill>
            <a:srgbClr val="7EC24A"/>
          </a:solidFill>
        </p:grpSpPr>
        <p:sp>
          <p:nvSpPr>
            <p:cNvPr id="120" name="Oval 119"/>
            <p:cNvSpPr/>
            <p:nvPr/>
          </p:nvSpPr>
          <p:spPr>
            <a:xfrm>
              <a:off x="4706185" y="3087015"/>
              <a:ext cx="252584" cy="2525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1" name="Oval 120"/>
            <p:cNvSpPr/>
            <p:nvPr/>
          </p:nvSpPr>
          <p:spPr>
            <a:xfrm>
              <a:off x="5013719" y="3087015"/>
              <a:ext cx="252584" cy="2525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 name="Oval 121"/>
            <p:cNvSpPr/>
            <p:nvPr/>
          </p:nvSpPr>
          <p:spPr>
            <a:xfrm>
              <a:off x="5321253" y="3087015"/>
              <a:ext cx="252584" cy="2525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 name="Oval 122"/>
            <p:cNvSpPr/>
            <p:nvPr/>
          </p:nvSpPr>
          <p:spPr>
            <a:xfrm>
              <a:off x="5628787" y="3087015"/>
              <a:ext cx="252584" cy="2525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4" name="Group 143"/>
          <p:cNvGrpSpPr/>
          <p:nvPr/>
        </p:nvGrpSpPr>
        <p:grpSpPr>
          <a:xfrm>
            <a:off x="5264473" y="5038052"/>
            <a:ext cx="563028" cy="584775"/>
            <a:chOff x="7190582" y="5207388"/>
            <a:chExt cx="563028" cy="584775"/>
          </a:xfrm>
        </p:grpSpPr>
        <p:sp>
          <p:nvSpPr>
            <p:cNvPr id="145" name="Oval 144"/>
            <p:cNvSpPr/>
            <p:nvPr/>
          </p:nvSpPr>
          <p:spPr>
            <a:xfrm>
              <a:off x="7191954" y="5207893"/>
              <a:ext cx="560285" cy="560285"/>
            </a:xfrm>
            <a:prstGeom prst="ellipse">
              <a:avLst/>
            </a:prstGeom>
            <a:solidFill>
              <a:schemeClr val="bg1"/>
            </a:solidFill>
            <a:ln w="28575">
              <a:solidFill>
                <a:srgbClr val="7EC2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 name="TextBox 145"/>
            <p:cNvSpPr txBox="1"/>
            <p:nvPr/>
          </p:nvSpPr>
          <p:spPr>
            <a:xfrm>
              <a:off x="7190582" y="5207388"/>
              <a:ext cx="563028" cy="584775"/>
            </a:xfrm>
            <a:prstGeom prst="rect">
              <a:avLst/>
            </a:prstGeom>
            <a:noFill/>
          </p:spPr>
          <p:txBody>
            <a:bodyPr wrap="square" rtlCol="0">
              <a:spAutoFit/>
            </a:bodyPr>
            <a:lstStyle/>
            <a:p>
              <a:pPr algn="ctr"/>
              <a:r>
                <a:rPr lang="en-GB" sz="3200" b="1" dirty="0">
                  <a:solidFill>
                    <a:srgbClr val="7EC24A"/>
                  </a:solidFill>
                </a:rPr>
                <a:t>11</a:t>
              </a:r>
            </a:p>
          </p:txBody>
        </p:sp>
      </p:grpSp>
      <p:grpSp>
        <p:nvGrpSpPr>
          <p:cNvPr id="93" name="Group 92"/>
          <p:cNvGrpSpPr/>
          <p:nvPr/>
        </p:nvGrpSpPr>
        <p:grpSpPr>
          <a:xfrm>
            <a:off x="5264473" y="5038052"/>
            <a:ext cx="563028" cy="584775"/>
            <a:chOff x="7190582" y="5207388"/>
            <a:chExt cx="563028" cy="584775"/>
          </a:xfrm>
        </p:grpSpPr>
        <p:sp>
          <p:nvSpPr>
            <p:cNvPr id="94" name="Oval 93"/>
            <p:cNvSpPr/>
            <p:nvPr/>
          </p:nvSpPr>
          <p:spPr>
            <a:xfrm>
              <a:off x="7191954" y="5207893"/>
              <a:ext cx="560285" cy="560285"/>
            </a:xfrm>
            <a:prstGeom prst="ellipse">
              <a:avLst/>
            </a:prstGeom>
            <a:solidFill>
              <a:schemeClr val="bg1"/>
            </a:solidFill>
            <a:ln w="28575">
              <a:solidFill>
                <a:srgbClr val="7EC2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 name="TextBox 94"/>
            <p:cNvSpPr txBox="1"/>
            <p:nvPr/>
          </p:nvSpPr>
          <p:spPr>
            <a:xfrm>
              <a:off x="7190582" y="5207388"/>
              <a:ext cx="563028" cy="584775"/>
            </a:xfrm>
            <a:prstGeom prst="rect">
              <a:avLst/>
            </a:prstGeom>
            <a:noFill/>
          </p:spPr>
          <p:txBody>
            <a:bodyPr wrap="square" rtlCol="0">
              <a:spAutoFit/>
            </a:bodyPr>
            <a:lstStyle/>
            <a:p>
              <a:pPr algn="ctr"/>
              <a:r>
                <a:rPr lang="en-GB" sz="3200" b="1" dirty="0">
                  <a:solidFill>
                    <a:srgbClr val="7EC24A"/>
                  </a:solidFill>
                </a:rPr>
                <a:t>1</a:t>
              </a:r>
            </a:p>
          </p:txBody>
        </p:sp>
      </p:grpSp>
      <p:pic>
        <p:nvPicPr>
          <p:cNvPr id="147" name="Pairs"/>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696800" y="612000"/>
            <a:ext cx="864000" cy="864000"/>
          </a:xfrm>
          <a:prstGeom prst="rect">
            <a:avLst/>
          </a:prstGeom>
        </p:spPr>
      </p:pic>
      <p:sp>
        <p:nvSpPr>
          <p:cNvPr id="84" name="Oval 83"/>
          <p:cNvSpPr/>
          <p:nvPr/>
        </p:nvSpPr>
        <p:spPr>
          <a:xfrm>
            <a:off x="4702574" y="2831513"/>
            <a:ext cx="252584" cy="252584"/>
          </a:xfrm>
          <a:prstGeom prst="ellipse">
            <a:avLst/>
          </a:prstGeom>
          <a:solidFill>
            <a:srgbClr val="7E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Group 14"/>
          <p:cNvGrpSpPr/>
          <p:nvPr/>
        </p:nvGrpSpPr>
        <p:grpSpPr>
          <a:xfrm>
            <a:off x="4702574" y="2831513"/>
            <a:ext cx="1482720" cy="572333"/>
            <a:chOff x="4702574" y="2831513"/>
            <a:chExt cx="1482720" cy="572333"/>
          </a:xfrm>
        </p:grpSpPr>
        <p:sp>
          <p:nvSpPr>
            <p:cNvPr id="103" name="Oval 102"/>
            <p:cNvSpPr/>
            <p:nvPr/>
          </p:nvSpPr>
          <p:spPr>
            <a:xfrm>
              <a:off x="5010108" y="2831513"/>
              <a:ext cx="252584" cy="252584"/>
            </a:xfrm>
            <a:prstGeom prst="ellipse">
              <a:avLst/>
            </a:prstGeom>
            <a:solidFill>
              <a:srgbClr val="7E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 name="Oval 103"/>
            <p:cNvSpPr/>
            <p:nvPr/>
          </p:nvSpPr>
          <p:spPr>
            <a:xfrm>
              <a:off x="5317642" y="2831513"/>
              <a:ext cx="252584" cy="252584"/>
            </a:xfrm>
            <a:prstGeom prst="ellipse">
              <a:avLst/>
            </a:prstGeom>
            <a:solidFill>
              <a:srgbClr val="7E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 name="Oval 105"/>
            <p:cNvSpPr/>
            <p:nvPr/>
          </p:nvSpPr>
          <p:spPr>
            <a:xfrm>
              <a:off x="5625176" y="2831513"/>
              <a:ext cx="252584" cy="252584"/>
            </a:xfrm>
            <a:prstGeom prst="ellipse">
              <a:avLst/>
            </a:prstGeom>
            <a:solidFill>
              <a:srgbClr val="7E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 name="Oval 106"/>
            <p:cNvSpPr/>
            <p:nvPr/>
          </p:nvSpPr>
          <p:spPr>
            <a:xfrm>
              <a:off x="5932710" y="2831513"/>
              <a:ext cx="252584" cy="252584"/>
            </a:xfrm>
            <a:prstGeom prst="ellipse">
              <a:avLst/>
            </a:prstGeom>
            <a:solidFill>
              <a:srgbClr val="7E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7" name="Oval 116"/>
            <p:cNvSpPr/>
            <p:nvPr/>
          </p:nvSpPr>
          <p:spPr>
            <a:xfrm>
              <a:off x="4702574" y="3151262"/>
              <a:ext cx="252584" cy="252584"/>
            </a:xfrm>
            <a:prstGeom prst="ellipse">
              <a:avLst/>
            </a:prstGeom>
            <a:solidFill>
              <a:srgbClr val="7E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8" name="Oval 117"/>
            <p:cNvSpPr/>
            <p:nvPr/>
          </p:nvSpPr>
          <p:spPr>
            <a:xfrm>
              <a:off x="5010108" y="3151262"/>
              <a:ext cx="252584" cy="252584"/>
            </a:xfrm>
            <a:prstGeom prst="ellipse">
              <a:avLst/>
            </a:prstGeom>
            <a:solidFill>
              <a:srgbClr val="7E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 name="Oval 131"/>
            <p:cNvSpPr/>
            <p:nvPr/>
          </p:nvSpPr>
          <p:spPr>
            <a:xfrm>
              <a:off x="5317642" y="3151262"/>
              <a:ext cx="252584" cy="252584"/>
            </a:xfrm>
            <a:prstGeom prst="ellipse">
              <a:avLst/>
            </a:prstGeom>
            <a:solidFill>
              <a:srgbClr val="7E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7" name="Group 16"/>
          <p:cNvGrpSpPr/>
          <p:nvPr/>
        </p:nvGrpSpPr>
        <p:grpSpPr>
          <a:xfrm>
            <a:off x="2729303" y="2831513"/>
            <a:ext cx="560118" cy="252584"/>
            <a:chOff x="2729303" y="2831513"/>
            <a:chExt cx="560118" cy="252584"/>
          </a:xfrm>
        </p:grpSpPr>
        <p:sp>
          <p:nvSpPr>
            <p:cNvPr id="127" name="Oval 126"/>
            <p:cNvSpPr/>
            <p:nvPr/>
          </p:nvSpPr>
          <p:spPr>
            <a:xfrm>
              <a:off x="2729303" y="2831513"/>
              <a:ext cx="252584" cy="252584"/>
            </a:xfrm>
            <a:prstGeom prst="ellipse">
              <a:avLst/>
            </a:prstGeom>
            <a:solidFill>
              <a:srgbClr val="F186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8" name="Oval 127"/>
            <p:cNvSpPr/>
            <p:nvPr/>
          </p:nvSpPr>
          <p:spPr>
            <a:xfrm>
              <a:off x="3036837" y="2831513"/>
              <a:ext cx="252584" cy="252584"/>
            </a:xfrm>
            <a:prstGeom prst="ellipse">
              <a:avLst/>
            </a:prstGeom>
            <a:solidFill>
              <a:srgbClr val="F186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1" name="Group 20"/>
          <p:cNvGrpSpPr/>
          <p:nvPr/>
        </p:nvGrpSpPr>
        <p:grpSpPr>
          <a:xfrm>
            <a:off x="2733932" y="2831513"/>
            <a:ext cx="1478091" cy="573995"/>
            <a:chOff x="2733932" y="2831513"/>
            <a:chExt cx="1478091" cy="573995"/>
          </a:xfrm>
        </p:grpSpPr>
        <p:sp>
          <p:nvSpPr>
            <p:cNvPr id="129" name="Oval 128"/>
            <p:cNvSpPr/>
            <p:nvPr/>
          </p:nvSpPr>
          <p:spPr>
            <a:xfrm>
              <a:off x="3344371" y="2831513"/>
              <a:ext cx="252584" cy="252584"/>
            </a:xfrm>
            <a:prstGeom prst="ellipse">
              <a:avLst/>
            </a:prstGeom>
            <a:solidFill>
              <a:srgbClr val="F186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0" name="Oval 129"/>
            <p:cNvSpPr/>
            <p:nvPr/>
          </p:nvSpPr>
          <p:spPr>
            <a:xfrm>
              <a:off x="3651905" y="2831513"/>
              <a:ext cx="252584" cy="252584"/>
            </a:xfrm>
            <a:prstGeom prst="ellipse">
              <a:avLst/>
            </a:prstGeom>
            <a:solidFill>
              <a:srgbClr val="F186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1" name="Oval 130"/>
            <p:cNvSpPr/>
            <p:nvPr/>
          </p:nvSpPr>
          <p:spPr>
            <a:xfrm>
              <a:off x="3959439" y="2831513"/>
              <a:ext cx="252584" cy="252584"/>
            </a:xfrm>
            <a:prstGeom prst="ellipse">
              <a:avLst/>
            </a:prstGeom>
            <a:solidFill>
              <a:srgbClr val="F186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 name="Oval 142"/>
            <p:cNvSpPr/>
            <p:nvPr/>
          </p:nvSpPr>
          <p:spPr>
            <a:xfrm>
              <a:off x="2733932" y="3152924"/>
              <a:ext cx="252584" cy="252584"/>
            </a:xfrm>
            <a:prstGeom prst="ellipse">
              <a:avLst/>
            </a:prstGeom>
            <a:solidFill>
              <a:srgbClr val="F186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6" name="Group 15"/>
          <p:cNvGrpSpPr/>
          <p:nvPr/>
        </p:nvGrpSpPr>
        <p:grpSpPr>
          <a:xfrm>
            <a:off x="2737397" y="3911698"/>
            <a:ext cx="1482720" cy="252584"/>
            <a:chOff x="2737397" y="3911698"/>
            <a:chExt cx="1482720" cy="252584"/>
          </a:xfrm>
        </p:grpSpPr>
        <p:sp>
          <p:nvSpPr>
            <p:cNvPr id="149" name="Oval 148"/>
            <p:cNvSpPr/>
            <p:nvPr/>
          </p:nvSpPr>
          <p:spPr>
            <a:xfrm>
              <a:off x="2737397" y="3911698"/>
              <a:ext cx="252584" cy="252584"/>
            </a:xfrm>
            <a:prstGeom prst="ellipse">
              <a:avLst/>
            </a:prstGeom>
            <a:solidFill>
              <a:srgbClr val="F186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0" name="Oval 149"/>
            <p:cNvSpPr/>
            <p:nvPr/>
          </p:nvSpPr>
          <p:spPr>
            <a:xfrm>
              <a:off x="3044931" y="3911698"/>
              <a:ext cx="252584" cy="252584"/>
            </a:xfrm>
            <a:prstGeom prst="ellipse">
              <a:avLst/>
            </a:prstGeom>
            <a:solidFill>
              <a:srgbClr val="F186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1" name="Oval 150"/>
            <p:cNvSpPr/>
            <p:nvPr/>
          </p:nvSpPr>
          <p:spPr>
            <a:xfrm>
              <a:off x="3352465" y="3911698"/>
              <a:ext cx="252584" cy="252584"/>
            </a:xfrm>
            <a:prstGeom prst="ellipse">
              <a:avLst/>
            </a:prstGeom>
            <a:solidFill>
              <a:srgbClr val="F186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 name="Oval 151"/>
            <p:cNvSpPr/>
            <p:nvPr/>
          </p:nvSpPr>
          <p:spPr>
            <a:xfrm>
              <a:off x="3659999" y="3911698"/>
              <a:ext cx="252584" cy="252584"/>
            </a:xfrm>
            <a:prstGeom prst="ellipse">
              <a:avLst/>
            </a:prstGeom>
            <a:solidFill>
              <a:srgbClr val="F186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 name="Oval 152"/>
            <p:cNvSpPr/>
            <p:nvPr/>
          </p:nvSpPr>
          <p:spPr>
            <a:xfrm>
              <a:off x="3967533" y="3911698"/>
              <a:ext cx="252584" cy="252584"/>
            </a:xfrm>
            <a:prstGeom prst="ellipse">
              <a:avLst/>
            </a:prstGeom>
            <a:solidFill>
              <a:srgbClr val="F186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4" name="Oval 153"/>
          <p:cNvSpPr/>
          <p:nvPr/>
        </p:nvSpPr>
        <p:spPr>
          <a:xfrm>
            <a:off x="2742026" y="4233109"/>
            <a:ext cx="252584" cy="252584"/>
          </a:xfrm>
          <a:prstGeom prst="ellipse">
            <a:avLst/>
          </a:prstGeom>
          <a:solidFill>
            <a:srgbClr val="F186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5" name="Oval 154"/>
          <p:cNvSpPr/>
          <p:nvPr/>
        </p:nvSpPr>
        <p:spPr>
          <a:xfrm>
            <a:off x="808731" y="2831513"/>
            <a:ext cx="252584" cy="252584"/>
          </a:xfrm>
          <a:prstGeom prst="ellipse">
            <a:avLst/>
          </a:prstGeom>
          <a:solidFill>
            <a:srgbClr val="7768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 name="Group 10"/>
          <p:cNvGrpSpPr/>
          <p:nvPr/>
        </p:nvGrpSpPr>
        <p:grpSpPr>
          <a:xfrm>
            <a:off x="694265" y="5812782"/>
            <a:ext cx="5302902" cy="457200"/>
            <a:chOff x="694265" y="5812782"/>
            <a:chExt cx="5302902" cy="457200"/>
          </a:xfrm>
        </p:grpSpPr>
        <p:sp>
          <p:nvSpPr>
            <p:cNvPr id="59" name="Rectangle 58"/>
            <p:cNvSpPr/>
            <p:nvPr/>
          </p:nvSpPr>
          <p:spPr>
            <a:xfrm>
              <a:off x="694265" y="5812782"/>
              <a:ext cx="5302902" cy="457200"/>
            </a:xfrm>
            <a:prstGeom prst="rect">
              <a:avLst/>
            </a:prstGeom>
            <a:solidFill>
              <a:srgbClr val="FAD78C"/>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TextBox 59"/>
            <p:cNvSpPr txBox="1"/>
            <p:nvPr/>
          </p:nvSpPr>
          <p:spPr>
            <a:xfrm>
              <a:off x="767290" y="5844757"/>
              <a:ext cx="752475" cy="369332"/>
            </a:xfrm>
            <a:prstGeom prst="rect">
              <a:avLst/>
            </a:prstGeom>
            <a:noFill/>
          </p:spPr>
          <p:txBody>
            <a:bodyPr wrap="square" rtlCol="0">
              <a:spAutoFit/>
            </a:bodyPr>
            <a:lstStyle/>
            <a:p>
              <a:r>
                <a:rPr lang="en-GB" b="1" dirty="0"/>
                <a:t>Key</a:t>
              </a:r>
            </a:p>
          </p:txBody>
        </p:sp>
        <p:sp>
          <p:nvSpPr>
            <p:cNvPr id="62" name="Oval 61"/>
            <p:cNvSpPr/>
            <p:nvPr/>
          </p:nvSpPr>
          <p:spPr>
            <a:xfrm>
              <a:off x="2574851" y="5915090"/>
              <a:ext cx="252584" cy="252584"/>
            </a:xfrm>
            <a:prstGeom prst="ellipse">
              <a:avLst/>
            </a:prstGeom>
            <a:solidFill>
              <a:srgbClr val="F186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TextBox 66"/>
            <p:cNvSpPr txBox="1"/>
            <p:nvPr/>
          </p:nvSpPr>
          <p:spPr>
            <a:xfrm>
              <a:off x="2869144" y="5863807"/>
              <a:ext cx="752475" cy="369332"/>
            </a:xfrm>
            <a:prstGeom prst="rect">
              <a:avLst/>
            </a:prstGeom>
            <a:noFill/>
          </p:spPr>
          <p:txBody>
            <a:bodyPr wrap="square" rtlCol="0">
              <a:spAutoFit/>
            </a:bodyPr>
            <a:lstStyle/>
            <a:p>
              <a:r>
                <a:rPr lang="en-GB" dirty="0"/>
                <a:t>0.1</a:t>
              </a:r>
            </a:p>
          </p:txBody>
        </p:sp>
        <p:sp>
          <p:nvSpPr>
            <p:cNvPr id="68" name="Oval 67"/>
            <p:cNvSpPr/>
            <p:nvPr/>
          </p:nvSpPr>
          <p:spPr>
            <a:xfrm>
              <a:off x="3621619" y="5915090"/>
              <a:ext cx="252584" cy="252584"/>
            </a:xfrm>
            <a:prstGeom prst="ellipse">
              <a:avLst/>
            </a:prstGeom>
            <a:solidFill>
              <a:srgbClr val="7E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TextBox 68"/>
            <p:cNvSpPr txBox="1"/>
            <p:nvPr/>
          </p:nvSpPr>
          <p:spPr>
            <a:xfrm>
              <a:off x="3915912" y="5863807"/>
              <a:ext cx="752475" cy="369332"/>
            </a:xfrm>
            <a:prstGeom prst="rect">
              <a:avLst/>
            </a:prstGeom>
            <a:noFill/>
          </p:spPr>
          <p:txBody>
            <a:bodyPr wrap="square" rtlCol="0">
              <a:spAutoFit/>
            </a:bodyPr>
            <a:lstStyle/>
            <a:p>
              <a:r>
                <a:rPr lang="en-GB" dirty="0"/>
                <a:t>0.01</a:t>
              </a:r>
            </a:p>
          </p:txBody>
        </p:sp>
        <p:sp>
          <p:nvSpPr>
            <p:cNvPr id="70" name="Oval 69"/>
            <p:cNvSpPr/>
            <p:nvPr/>
          </p:nvSpPr>
          <p:spPr>
            <a:xfrm>
              <a:off x="4734080" y="5915090"/>
              <a:ext cx="252584" cy="252584"/>
            </a:xfrm>
            <a:prstGeom prst="ellipse">
              <a:avLst/>
            </a:prstGeom>
            <a:solidFill>
              <a:srgbClr val="3BB0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TextBox 70"/>
            <p:cNvSpPr txBox="1"/>
            <p:nvPr/>
          </p:nvSpPr>
          <p:spPr>
            <a:xfrm>
              <a:off x="5028373" y="5863807"/>
              <a:ext cx="936396" cy="369332"/>
            </a:xfrm>
            <a:prstGeom prst="rect">
              <a:avLst/>
            </a:prstGeom>
            <a:noFill/>
          </p:spPr>
          <p:txBody>
            <a:bodyPr wrap="square" rtlCol="0">
              <a:spAutoFit/>
            </a:bodyPr>
            <a:lstStyle/>
            <a:p>
              <a:r>
                <a:rPr lang="en-GB" dirty="0"/>
                <a:t>0.001</a:t>
              </a:r>
            </a:p>
          </p:txBody>
        </p:sp>
        <p:sp>
          <p:nvSpPr>
            <p:cNvPr id="158" name="Oval 157"/>
            <p:cNvSpPr/>
            <p:nvPr/>
          </p:nvSpPr>
          <p:spPr>
            <a:xfrm>
              <a:off x="1513897" y="5915090"/>
              <a:ext cx="252584" cy="252584"/>
            </a:xfrm>
            <a:prstGeom prst="ellipse">
              <a:avLst/>
            </a:prstGeom>
            <a:solidFill>
              <a:srgbClr val="7768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9" name="TextBox 158"/>
            <p:cNvSpPr txBox="1"/>
            <p:nvPr/>
          </p:nvSpPr>
          <p:spPr>
            <a:xfrm>
              <a:off x="1742723" y="5863807"/>
              <a:ext cx="752475" cy="369332"/>
            </a:xfrm>
            <a:prstGeom prst="rect">
              <a:avLst/>
            </a:prstGeom>
            <a:noFill/>
          </p:spPr>
          <p:txBody>
            <a:bodyPr wrap="square" rtlCol="0">
              <a:spAutoFit/>
            </a:bodyPr>
            <a:lstStyle/>
            <a:p>
              <a:r>
                <a:rPr lang="en-GB" dirty="0"/>
                <a:t>1</a:t>
              </a:r>
            </a:p>
          </p:txBody>
        </p:sp>
      </p:grpSp>
      <p:grpSp>
        <p:nvGrpSpPr>
          <p:cNvPr id="160" name="Group 159"/>
          <p:cNvGrpSpPr/>
          <p:nvPr/>
        </p:nvGrpSpPr>
        <p:grpSpPr>
          <a:xfrm>
            <a:off x="3250169" y="5038052"/>
            <a:ext cx="621824" cy="584775"/>
            <a:chOff x="7156714" y="5207388"/>
            <a:chExt cx="621824" cy="584775"/>
          </a:xfrm>
        </p:grpSpPr>
        <p:sp>
          <p:nvSpPr>
            <p:cNvPr id="161" name="Oval 160"/>
            <p:cNvSpPr/>
            <p:nvPr/>
          </p:nvSpPr>
          <p:spPr>
            <a:xfrm>
              <a:off x="7191954" y="5207893"/>
              <a:ext cx="560285" cy="560285"/>
            </a:xfrm>
            <a:prstGeom prst="ellipse">
              <a:avLst/>
            </a:prstGeom>
            <a:solidFill>
              <a:schemeClr val="bg1"/>
            </a:solidFill>
            <a:ln w="28575">
              <a:solidFill>
                <a:srgbClr val="F186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2" name="TextBox 161"/>
            <p:cNvSpPr txBox="1"/>
            <p:nvPr/>
          </p:nvSpPr>
          <p:spPr>
            <a:xfrm>
              <a:off x="7156714" y="5207388"/>
              <a:ext cx="621824" cy="584775"/>
            </a:xfrm>
            <a:prstGeom prst="rect">
              <a:avLst/>
            </a:prstGeom>
            <a:noFill/>
          </p:spPr>
          <p:txBody>
            <a:bodyPr wrap="square" rtlCol="0">
              <a:spAutoFit/>
            </a:bodyPr>
            <a:lstStyle/>
            <a:p>
              <a:pPr algn="ctr"/>
              <a:r>
                <a:rPr lang="en-GB" sz="3200" b="1" dirty="0">
                  <a:solidFill>
                    <a:srgbClr val="F1864E"/>
                  </a:solidFill>
                </a:rPr>
                <a:t>2</a:t>
              </a:r>
            </a:p>
          </p:txBody>
        </p:sp>
      </p:grpSp>
    </p:spTree>
    <p:extLst>
      <p:ext uri="{BB962C8B-B14F-4D97-AF65-F5344CB8AC3E}">
        <p14:creationId xmlns:p14="http://schemas.microsoft.com/office/powerpoint/2010/main" val="3158243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84"/>
                                        </p:tgtEl>
                                        <p:attrNameLst>
                                          <p:attrName>style.visibility</p:attrName>
                                        </p:attrNameLst>
                                      </p:cBhvr>
                                      <p:to>
                                        <p:strVal val="visible"/>
                                      </p:to>
                                    </p:set>
                                    <p:animEffect transition="in" filter="fade">
                                      <p:cBhvr>
                                        <p:cTn id="17" dur="500"/>
                                        <p:tgtEl>
                                          <p:spTgt spid="84"/>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par>
                          <p:cTn id="22" fill="hold">
                            <p:stCondLst>
                              <p:cond delay="1500"/>
                            </p:stCondLst>
                            <p:childTnLst>
                              <p:par>
                                <p:cTn id="23" presetID="10" presetClass="entr" presetSubtype="0" fill="hold" nodeType="afterEffect">
                                  <p:stCondLst>
                                    <p:cond delay="0"/>
                                  </p:stCondLst>
                                  <p:childTnLst>
                                    <p:set>
                                      <p:cBhvr>
                                        <p:cTn id="24" dur="1" fill="hold">
                                          <p:stCondLst>
                                            <p:cond delay="0"/>
                                          </p:stCondLst>
                                        </p:cTn>
                                        <p:tgtEl>
                                          <p:spTgt spid="119"/>
                                        </p:tgtEl>
                                        <p:attrNameLst>
                                          <p:attrName>style.visibility</p:attrName>
                                        </p:attrNameLst>
                                      </p:cBhvr>
                                      <p:to>
                                        <p:strVal val="visible"/>
                                      </p:to>
                                    </p:set>
                                    <p:animEffect transition="in" filter="fade">
                                      <p:cBhvr>
                                        <p:cTn id="25" dur="500"/>
                                        <p:tgtEl>
                                          <p:spTgt spid="119"/>
                                        </p:tgtEl>
                                      </p:cBhvr>
                                    </p:animEffect>
                                  </p:childTnLst>
                                </p:cTn>
                              </p:par>
                            </p:childTnLst>
                          </p:cTn>
                        </p:par>
                        <p:par>
                          <p:cTn id="26" fill="hold">
                            <p:stCondLst>
                              <p:cond delay="2000"/>
                            </p:stCondLst>
                            <p:childTnLst>
                              <p:par>
                                <p:cTn id="27" presetID="10" presetClass="entr" presetSubtype="0" fill="hold" nodeType="afterEffect">
                                  <p:stCondLst>
                                    <p:cond delay="0"/>
                                  </p:stCondLst>
                                  <p:childTnLst>
                                    <p:set>
                                      <p:cBhvr>
                                        <p:cTn id="28" dur="1" fill="hold">
                                          <p:stCondLst>
                                            <p:cond delay="0"/>
                                          </p:stCondLst>
                                        </p:cTn>
                                        <p:tgtEl>
                                          <p:spTgt spid="91"/>
                                        </p:tgtEl>
                                        <p:attrNameLst>
                                          <p:attrName>style.visibility</p:attrName>
                                        </p:attrNameLst>
                                      </p:cBhvr>
                                      <p:to>
                                        <p:strVal val="visible"/>
                                      </p:to>
                                    </p:set>
                                    <p:animEffect transition="in" filter="fade">
                                      <p:cBhvr>
                                        <p:cTn id="29" dur="500"/>
                                        <p:tgtEl>
                                          <p:spTgt spid="91"/>
                                        </p:tgtEl>
                                      </p:cBhvr>
                                    </p:animEffect>
                                  </p:childTnLst>
                                </p:cTn>
                              </p:par>
                            </p:childTnLst>
                          </p:cTn>
                        </p:par>
                      </p:childTnLst>
                    </p:cTn>
                  </p:par>
                  <p:par>
                    <p:cTn id="30" fill="hold">
                      <p:stCondLst>
                        <p:cond delay="indefinite"/>
                      </p:stCondLst>
                      <p:childTnLst>
                        <p:par>
                          <p:cTn id="31" fill="hold">
                            <p:stCondLst>
                              <p:cond delay="0"/>
                            </p:stCondLst>
                            <p:childTnLst>
                              <p:par>
                                <p:cTn id="32" presetID="26" presetClass="emph" presetSubtype="0" fill="hold" nodeType="clickEffect">
                                  <p:stCondLst>
                                    <p:cond delay="0"/>
                                  </p:stCondLst>
                                  <p:childTnLst>
                                    <p:animEffect transition="out" filter="fade">
                                      <p:cBhvr>
                                        <p:cTn id="33" dur="500" tmFilter="0, 0; .2, .5; .8, .5; 1, 0"/>
                                        <p:tgtEl>
                                          <p:spTgt spid="91"/>
                                        </p:tgtEl>
                                      </p:cBhvr>
                                    </p:animEffect>
                                    <p:animScale>
                                      <p:cBhvr>
                                        <p:cTn id="34" dur="250" autoRev="1" fill="hold"/>
                                        <p:tgtEl>
                                          <p:spTgt spid="91"/>
                                        </p:tgtEl>
                                      </p:cBhvr>
                                      <p:by x="105000" y="105000"/>
                                    </p:animScale>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82"/>
                                        </p:tgtEl>
                                        <p:attrNameLst>
                                          <p:attrName>style.visibility</p:attrName>
                                        </p:attrNameLst>
                                      </p:cBhvr>
                                      <p:to>
                                        <p:strVal val="visible"/>
                                      </p:to>
                                    </p:set>
                                    <p:animEffect transition="in" filter="fade">
                                      <p:cBhvr>
                                        <p:cTn id="38" dur="500"/>
                                        <p:tgtEl>
                                          <p:spTgt spid="82"/>
                                        </p:tgtEl>
                                      </p:cBhvr>
                                    </p:animEffect>
                                  </p:childTnLst>
                                </p:cTn>
                              </p:par>
                            </p:childTnLst>
                          </p:cTn>
                        </p:par>
                      </p:childTnLst>
                    </p:cTn>
                  </p:par>
                  <p:par>
                    <p:cTn id="39" fill="hold">
                      <p:stCondLst>
                        <p:cond delay="indefinite"/>
                      </p:stCondLst>
                      <p:childTnLst>
                        <p:par>
                          <p:cTn id="40" fill="hold">
                            <p:stCondLst>
                              <p:cond delay="0"/>
                            </p:stCondLst>
                            <p:childTnLst>
                              <p:par>
                                <p:cTn id="41" presetID="26" presetClass="emph" presetSubtype="0" fill="hold" nodeType="clickEffect">
                                  <p:stCondLst>
                                    <p:cond delay="0"/>
                                  </p:stCondLst>
                                  <p:childTnLst>
                                    <p:animEffect transition="out" filter="fade">
                                      <p:cBhvr>
                                        <p:cTn id="42" dur="500" tmFilter="0, 0; .2, .5; .8, .5; 1, 0"/>
                                        <p:tgtEl>
                                          <p:spTgt spid="15"/>
                                        </p:tgtEl>
                                      </p:cBhvr>
                                    </p:animEffect>
                                    <p:animScale>
                                      <p:cBhvr>
                                        <p:cTn id="43" dur="250" autoRev="1" fill="hold"/>
                                        <p:tgtEl>
                                          <p:spTgt spid="15"/>
                                        </p:tgtEl>
                                      </p:cBhvr>
                                      <p:by x="105000" y="105000"/>
                                    </p:animScale>
                                  </p:childTnLst>
                                </p:cTn>
                              </p:par>
                              <p:par>
                                <p:cTn id="44" presetID="26" presetClass="emph" presetSubtype="0" fill="hold" grpId="1" nodeType="withEffect">
                                  <p:stCondLst>
                                    <p:cond delay="0"/>
                                  </p:stCondLst>
                                  <p:childTnLst>
                                    <p:animEffect transition="out" filter="fade">
                                      <p:cBhvr>
                                        <p:cTn id="45" dur="500" tmFilter="0, 0; .2, .5; .8, .5; 1, 0"/>
                                        <p:tgtEl>
                                          <p:spTgt spid="84"/>
                                        </p:tgtEl>
                                      </p:cBhvr>
                                    </p:animEffect>
                                    <p:animScale>
                                      <p:cBhvr>
                                        <p:cTn id="46" dur="250" autoRev="1" fill="hold"/>
                                        <p:tgtEl>
                                          <p:spTgt spid="84"/>
                                        </p:tgtEl>
                                      </p:cBhvr>
                                      <p:by x="105000" y="105000"/>
                                    </p:animScale>
                                  </p:childTnLst>
                                </p:cTn>
                              </p:par>
                              <p:par>
                                <p:cTn id="47" presetID="26" presetClass="emph" presetSubtype="0" fill="hold" nodeType="withEffect">
                                  <p:stCondLst>
                                    <p:cond delay="0"/>
                                  </p:stCondLst>
                                  <p:childTnLst>
                                    <p:animEffect transition="out" filter="fade">
                                      <p:cBhvr>
                                        <p:cTn id="48" dur="500" tmFilter="0, 0; .2, .5; .8, .5; 1, 0"/>
                                        <p:tgtEl>
                                          <p:spTgt spid="119"/>
                                        </p:tgtEl>
                                      </p:cBhvr>
                                    </p:animEffect>
                                    <p:animScale>
                                      <p:cBhvr>
                                        <p:cTn id="49" dur="250" autoRev="1" fill="hold"/>
                                        <p:tgtEl>
                                          <p:spTgt spid="119"/>
                                        </p:tgtEl>
                                      </p:cBhvr>
                                      <p:by x="105000" y="105000"/>
                                    </p:animScale>
                                  </p:childTnLst>
                                </p:cTn>
                              </p:par>
                            </p:childTnLst>
                          </p:cTn>
                        </p:par>
                        <p:par>
                          <p:cTn id="50" fill="hold">
                            <p:stCondLst>
                              <p:cond delay="500"/>
                            </p:stCondLst>
                            <p:childTnLst>
                              <p:par>
                                <p:cTn id="51" presetID="10" presetClass="entr" presetSubtype="0" fill="hold" nodeType="afterEffect">
                                  <p:stCondLst>
                                    <p:cond delay="0"/>
                                  </p:stCondLst>
                                  <p:childTnLst>
                                    <p:set>
                                      <p:cBhvr>
                                        <p:cTn id="52" dur="1" fill="hold">
                                          <p:stCondLst>
                                            <p:cond delay="0"/>
                                          </p:stCondLst>
                                        </p:cTn>
                                        <p:tgtEl>
                                          <p:spTgt spid="144"/>
                                        </p:tgtEl>
                                        <p:attrNameLst>
                                          <p:attrName>style.visibility</p:attrName>
                                        </p:attrNameLst>
                                      </p:cBhvr>
                                      <p:to>
                                        <p:strVal val="visible"/>
                                      </p:to>
                                    </p:set>
                                    <p:animEffect transition="in" filter="fade">
                                      <p:cBhvr>
                                        <p:cTn id="53" dur="500"/>
                                        <p:tgtEl>
                                          <p:spTgt spid="144"/>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15"/>
                                        </p:tgtEl>
                                      </p:cBhvr>
                                    </p:animEffect>
                                    <p:set>
                                      <p:cBhvr>
                                        <p:cTn id="58" dur="1" fill="hold">
                                          <p:stCondLst>
                                            <p:cond delay="499"/>
                                          </p:stCondLst>
                                        </p:cTn>
                                        <p:tgtEl>
                                          <p:spTgt spid="15"/>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119"/>
                                        </p:tgtEl>
                                      </p:cBhvr>
                                    </p:animEffect>
                                    <p:set>
                                      <p:cBhvr>
                                        <p:cTn id="61" dur="1" fill="hold">
                                          <p:stCondLst>
                                            <p:cond delay="499"/>
                                          </p:stCondLst>
                                        </p:cTn>
                                        <p:tgtEl>
                                          <p:spTgt spid="119"/>
                                        </p:tgtEl>
                                        <p:attrNameLst>
                                          <p:attrName>style.visibility</p:attrName>
                                        </p:attrNameLst>
                                      </p:cBhvr>
                                      <p:to>
                                        <p:strVal val="hidden"/>
                                      </p:to>
                                    </p:set>
                                  </p:childTnLst>
                                </p:cTn>
                              </p:par>
                              <p:par>
                                <p:cTn id="62" presetID="10" presetClass="entr" presetSubtype="0" fill="hold" grpId="0" nodeType="withEffect">
                                  <p:stCondLst>
                                    <p:cond delay="0"/>
                                  </p:stCondLst>
                                  <p:childTnLst>
                                    <p:set>
                                      <p:cBhvr>
                                        <p:cTn id="63" dur="1" fill="hold">
                                          <p:stCondLst>
                                            <p:cond delay="0"/>
                                          </p:stCondLst>
                                        </p:cTn>
                                        <p:tgtEl>
                                          <p:spTgt spid="154"/>
                                        </p:tgtEl>
                                        <p:attrNameLst>
                                          <p:attrName>style.visibility</p:attrName>
                                        </p:attrNameLst>
                                      </p:cBhvr>
                                      <p:to>
                                        <p:strVal val="visible"/>
                                      </p:to>
                                    </p:set>
                                    <p:animEffect transition="in" filter="fade">
                                      <p:cBhvr>
                                        <p:cTn id="64" dur="500"/>
                                        <p:tgtEl>
                                          <p:spTgt spid="154"/>
                                        </p:tgtEl>
                                      </p:cBhvr>
                                    </p:animEffect>
                                  </p:childTnLst>
                                </p:cTn>
                              </p:par>
                            </p:childTnLst>
                          </p:cTn>
                        </p:par>
                        <p:par>
                          <p:cTn id="65" fill="hold">
                            <p:stCondLst>
                              <p:cond delay="500"/>
                            </p:stCondLst>
                            <p:childTnLst>
                              <p:par>
                                <p:cTn id="66" presetID="10" presetClass="entr" presetSubtype="0" fill="hold" nodeType="afterEffect">
                                  <p:stCondLst>
                                    <p:cond delay="0"/>
                                  </p:stCondLst>
                                  <p:childTnLst>
                                    <p:set>
                                      <p:cBhvr>
                                        <p:cTn id="67" dur="1" fill="hold">
                                          <p:stCondLst>
                                            <p:cond delay="0"/>
                                          </p:stCondLst>
                                        </p:cTn>
                                        <p:tgtEl>
                                          <p:spTgt spid="93"/>
                                        </p:tgtEl>
                                        <p:attrNameLst>
                                          <p:attrName>style.visibility</p:attrName>
                                        </p:attrNameLst>
                                      </p:cBhvr>
                                      <p:to>
                                        <p:strVal val="visible"/>
                                      </p:to>
                                    </p:set>
                                    <p:animEffect transition="in" filter="fade">
                                      <p:cBhvr>
                                        <p:cTn id="68" dur="500"/>
                                        <p:tgtEl>
                                          <p:spTgt spid="93"/>
                                        </p:tgtEl>
                                      </p:cBhvr>
                                    </p:animEffect>
                                  </p:childTnLst>
                                </p:cTn>
                              </p:par>
                            </p:childTnLst>
                          </p:cTn>
                        </p:par>
                      </p:childTnLst>
                    </p:cTn>
                  </p:par>
                  <p:par>
                    <p:cTn id="69" fill="hold">
                      <p:stCondLst>
                        <p:cond delay="indefinite"/>
                      </p:stCondLst>
                      <p:childTnLst>
                        <p:par>
                          <p:cTn id="70" fill="hold">
                            <p:stCondLst>
                              <p:cond delay="0"/>
                            </p:stCondLst>
                            <p:childTnLst>
                              <p:par>
                                <p:cTn id="71" presetID="26" presetClass="emph" presetSubtype="0" fill="hold" nodeType="clickEffect">
                                  <p:stCondLst>
                                    <p:cond delay="0"/>
                                  </p:stCondLst>
                                  <p:childTnLst>
                                    <p:animEffect transition="out" filter="fade">
                                      <p:cBhvr>
                                        <p:cTn id="72" dur="500" tmFilter="0, 0; .2, .5; .8, .5; 1, 0"/>
                                        <p:tgtEl>
                                          <p:spTgt spid="21"/>
                                        </p:tgtEl>
                                      </p:cBhvr>
                                    </p:animEffect>
                                    <p:animScale>
                                      <p:cBhvr>
                                        <p:cTn id="73" dur="250" autoRev="1" fill="hold"/>
                                        <p:tgtEl>
                                          <p:spTgt spid="21"/>
                                        </p:tgtEl>
                                      </p:cBhvr>
                                      <p:by x="105000" y="105000"/>
                                    </p:animScale>
                                  </p:childTnLst>
                                </p:cTn>
                              </p:par>
                              <p:par>
                                <p:cTn id="74" presetID="26" presetClass="emph" presetSubtype="0" fill="hold" nodeType="withEffect">
                                  <p:stCondLst>
                                    <p:cond delay="0"/>
                                  </p:stCondLst>
                                  <p:childTnLst>
                                    <p:animEffect transition="out" filter="fade">
                                      <p:cBhvr>
                                        <p:cTn id="75" dur="500" tmFilter="0, 0; .2, .5; .8, .5; 1, 0"/>
                                        <p:tgtEl>
                                          <p:spTgt spid="17"/>
                                        </p:tgtEl>
                                      </p:cBhvr>
                                    </p:animEffect>
                                    <p:animScale>
                                      <p:cBhvr>
                                        <p:cTn id="76" dur="250" autoRev="1" fill="hold"/>
                                        <p:tgtEl>
                                          <p:spTgt spid="17"/>
                                        </p:tgtEl>
                                      </p:cBhvr>
                                      <p:by x="105000" y="105000"/>
                                    </p:animScale>
                                  </p:childTnLst>
                                </p:cTn>
                              </p:par>
                              <p:par>
                                <p:cTn id="77" presetID="26" presetClass="emph" presetSubtype="0" fill="hold" nodeType="withEffect">
                                  <p:stCondLst>
                                    <p:cond delay="0"/>
                                  </p:stCondLst>
                                  <p:childTnLst>
                                    <p:animEffect transition="out" filter="fade">
                                      <p:cBhvr>
                                        <p:cTn id="78" dur="500" tmFilter="0, 0; .2, .5; .8, .5; 1, 0"/>
                                        <p:tgtEl>
                                          <p:spTgt spid="16"/>
                                        </p:tgtEl>
                                      </p:cBhvr>
                                    </p:animEffect>
                                    <p:animScale>
                                      <p:cBhvr>
                                        <p:cTn id="79" dur="250" autoRev="1" fill="hold"/>
                                        <p:tgtEl>
                                          <p:spTgt spid="16"/>
                                        </p:tgtEl>
                                      </p:cBhvr>
                                      <p:by x="105000" y="105000"/>
                                    </p:animScale>
                                  </p:childTnLst>
                                </p:cTn>
                              </p:par>
                              <p:par>
                                <p:cTn id="80" presetID="26" presetClass="emph" presetSubtype="0" fill="hold" grpId="1" nodeType="withEffect">
                                  <p:stCondLst>
                                    <p:cond delay="0"/>
                                  </p:stCondLst>
                                  <p:childTnLst>
                                    <p:animEffect transition="out" filter="fade">
                                      <p:cBhvr>
                                        <p:cTn id="81" dur="500" tmFilter="0, 0; .2, .5; .8, .5; 1, 0"/>
                                        <p:tgtEl>
                                          <p:spTgt spid="154"/>
                                        </p:tgtEl>
                                      </p:cBhvr>
                                    </p:animEffect>
                                    <p:animScale>
                                      <p:cBhvr>
                                        <p:cTn id="82" dur="250" autoRev="1" fill="hold"/>
                                        <p:tgtEl>
                                          <p:spTgt spid="154"/>
                                        </p:tgtEl>
                                      </p:cBhvr>
                                      <p:by x="105000" y="105000"/>
                                    </p:animScale>
                                  </p:childTnLst>
                                </p:cTn>
                              </p:par>
                            </p:childTnLst>
                          </p:cTn>
                        </p:par>
                        <p:par>
                          <p:cTn id="83" fill="hold">
                            <p:stCondLst>
                              <p:cond delay="500"/>
                            </p:stCondLst>
                            <p:childTnLst>
                              <p:par>
                                <p:cTn id="84" presetID="10" presetClass="entr" presetSubtype="0" fill="hold" nodeType="afterEffect">
                                  <p:stCondLst>
                                    <p:cond delay="0"/>
                                  </p:stCondLst>
                                  <p:childTnLst>
                                    <p:set>
                                      <p:cBhvr>
                                        <p:cTn id="85" dur="1" fill="hold">
                                          <p:stCondLst>
                                            <p:cond delay="0"/>
                                          </p:stCondLst>
                                        </p:cTn>
                                        <p:tgtEl>
                                          <p:spTgt spid="96"/>
                                        </p:tgtEl>
                                        <p:attrNameLst>
                                          <p:attrName>style.visibility</p:attrName>
                                        </p:attrNameLst>
                                      </p:cBhvr>
                                      <p:to>
                                        <p:strVal val="visible"/>
                                      </p:to>
                                    </p:set>
                                    <p:animEffect transition="in" filter="fade">
                                      <p:cBhvr>
                                        <p:cTn id="86" dur="500"/>
                                        <p:tgtEl>
                                          <p:spTgt spid="96"/>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nodeType="clickEffect">
                                  <p:stCondLst>
                                    <p:cond delay="0"/>
                                  </p:stCondLst>
                                  <p:childTnLst>
                                    <p:animEffect transition="out" filter="fade">
                                      <p:cBhvr>
                                        <p:cTn id="90" dur="500"/>
                                        <p:tgtEl>
                                          <p:spTgt spid="21"/>
                                        </p:tgtEl>
                                      </p:cBhvr>
                                    </p:animEffect>
                                    <p:set>
                                      <p:cBhvr>
                                        <p:cTn id="91" dur="1" fill="hold">
                                          <p:stCondLst>
                                            <p:cond delay="499"/>
                                          </p:stCondLst>
                                        </p:cTn>
                                        <p:tgtEl>
                                          <p:spTgt spid="21"/>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16"/>
                                        </p:tgtEl>
                                      </p:cBhvr>
                                    </p:animEffect>
                                    <p:set>
                                      <p:cBhvr>
                                        <p:cTn id="94" dur="1" fill="hold">
                                          <p:stCondLst>
                                            <p:cond delay="499"/>
                                          </p:stCondLst>
                                        </p:cTn>
                                        <p:tgtEl>
                                          <p:spTgt spid="16"/>
                                        </p:tgtEl>
                                        <p:attrNameLst>
                                          <p:attrName>style.visibility</p:attrName>
                                        </p:attrNameLst>
                                      </p:cBhvr>
                                      <p:to>
                                        <p:strVal val="hidden"/>
                                      </p:to>
                                    </p:set>
                                  </p:childTnLst>
                                </p:cTn>
                              </p:par>
                              <p:par>
                                <p:cTn id="95" presetID="10" presetClass="exit" presetSubtype="0" fill="hold" grpId="2" nodeType="withEffect">
                                  <p:stCondLst>
                                    <p:cond delay="0"/>
                                  </p:stCondLst>
                                  <p:childTnLst>
                                    <p:animEffect transition="out" filter="fade">
                                      <p:cBhvr>
                                        <p:cTn id="96" dur="500"/>
                                        <p:tgtEl>
                                          <p:spTgt spid="154"/>
                                        </p:tgtEl>
                                      </p:cBhvr>
                                    </p:animEffect>
                                    <p:set>
                                      <p:cBhvr>
                                        <p:cTn id="97" dur="1" fill="hold">
                                          <p:stCondLst>
                                            <p:cond delay="499"/>
                                          </p:stCondLst>
                                        </p:cTn>
                                        <p:tgtEl>
                                          <p:spTgt spid="154"/>
                                        </p:tgtEl>
                                        <p:attrNameLst>
                                          <p:attrName>style.visibility</p:attrName>
                                        </p:attrNameLst>
                                      </p:cBhvr>
                                      <p:to>
                                        <p:strVal val="hidden"/>
                                      </p:to>
                                    </p:set>
                                  </p:childTnLst>
                                </p:cTn>
                              </p:par>
                              <p:par>
                                <p:cTn id="98" presetID="10" presetClass="entr" presetSubtype="0" fill="hold" grpId="0" nodeType="withEffect">
                                  <p:stCondLst>
                                    <p:cond delay="0"/>
                                  </p:stCondLst>
                                  <p:childTnLst>
                                    <p:set>
                                      <p:cBhvr>
                                        <p:cTn id="99" dur="1" fill="hold">
                                          <p:stCondLst>
                                            <p:cond delay="0"/>
                                          </p:stCondLst>
                                        </p:cTn>
                                        <p:tgtEl>
                                          <p:spTgt spid="155"/>
                                        </p:tgtEl>
                                        <p:attrNameLst>
                                          <p:attrName>style.visibility</p:attrName>
                                        </p:attrNameLst>
                                      </p:cBhvr>
                                      <p:to>
                                        <p:strVal val="visible"/>
                                      </p:to>
                                    </p:set>
                                    <p:animEffect transition="in" filter="fade">
                                      <p:cBhvr>
                                        <p:cTn id="100" dur="500"/>
                                        <p:tgtEl>
                                          <p:spTgt spid="155"/>
                                        </p:tgtEl>
                                      </p:cBhvr>
                                    </p:animEffect>
                                  </p:childTnLst>
                                </p:cTn>
                              </p:par>
                            </p:childTnLst>
                          </p:cTn>
                        </p:par>
                        <p:par>
                          <p:cTn id="101" fill="hold">
                            <p:stCondLst>
                              <p:cond delay="500"/>
                            </p:stCondLst>
                            <p:childTnLst>
                              <p:par>
                                <p:cTn id="102" presetID="10" presetClass="entr" presetSubtype="0" fill="hold" nodeType="afterEffect">
                                  <p:stCondLst>
                                    <p:cond delay="0"/>
                                  </p:stCondLst>
                                  <p:childTnLst>
                                    <p:set>
                                      <p:cBhvr>
                                        <p:cTn id="103" dur="1" fill="hold">
                                          <p:stCondLst>
                                            <p:cond delay="0"/>
                                          </p:stCondLst>
                                        </p:cTn>
                                        <p:tgtEl>
                                          <p:spTgt spid="160"/>
                                        </p:tgtEl>
                                        <p:attrNameLst>
                                          <p:attrName>style.visibility</p:attrName>
                                        </p:attrNameLst>
                                      </p:cBhvr>
                                      <p:to>
                                        <p:strVal val="visible"/>
                                      </p:to>
                                    </p:set>
                                    <p:animEffect transition="in" filter="fade">
                                      <p:cBhvr>
                                        <p:cTn id="104" dur="500"/>
                                        <p:tgtEl>
                                          <p:spTgt spid="160"/>
                                        </p:tgtEl>
                                      </p:cBhvr>
                                    </p:animEffect>
                                  </p:childTnLst>
                                </p:cTn>
                              </p:par>
                            </p:childTnLst>
                          </p:cTn>
                        </p:par>
                      </p:childTnLst>
                    </p:cTn>
                  </p:par>
                  <p:par>
                    <p:cTn id="105" fill="hold">
                      <p:stCondLst>
                        <p:cond delay="indefinite"/>
                      </p:stCondLst>
                      <p:childTnLst>
                        <p:par>
                          <p:cTn id="106" fill="hold">
                            <p:stCondLst>
                              <p:cond delay="0"/>
                            </p:stCondLst>
                            <p:childTnLst>
                              <p:par>
                                <p:cTn id="107" presetID="26" presetClass="emph" presetSubtype="0" fill="hold" grpId="1" nodeType="clickEffect">
                                  <p:stCondLst>
                                    <p:cond delay="0"/>
                                  </p:stCondLst>
                                  <p:childTnLst>
                                    <p:animEffect transition="out" filter="fade">
                                      <p:cBhvr>
                                        <p:cTn id="108" dur="500" tmFilter="0, 0; .2, .5; .8, .5; 1, 0"/>
                                        <p:tgtEl>
                                          <p:spTgt spid="155"/>
                                        </p:tgtEl>
                                      </p:cBhvr>
                                    </p:animEffect>
                                    <p:animScale>
                                      <p:cBhvr>
                                        <p:cTn id="109" dur="250" autoRev="1" fill="hold"/>
                                        <p:tgtEl>
                                          <p:spTgt spid="155"/>
                                        </p:tgtEl>
                                      </p:cBhvr>
                                      <p:by x="105000" y="105000"/>
                                    </p:animScale>
                                  </p:childTnLst>
                                </p:cTn>
                              </p:par>
                            </p:childTnLst>
                          </p:cTn>
                        </p:par>
                        <p:par>
                          <p:cTn id="110" fill="hold">
                            <p:stCondLst>
                              <p:cond delay="500"/>
                            </p:stCondLst>
                            <p:childTnLst>
                              <p:par>
                                <p:cTn id="111" presetID="10" presetClass="entr" presetSubtype="0" fill="hold" nodeType="afterEffect">
                                  <p:stCondLst>
                                    <p:cond delay="0"/>
                                  </p:stCondLst>
                                  <p:childTnLst>
                                    <p:set>
                                      <p:cBhvr>
                                        <p:cTn id="112" dur="1" fill="hold">
                                          <p:stCondLst>
                                            <p:cond delay="0"/>
                                          </p:stCondLst>
                                        </p:cTn>
                                        <p:tgtEl>
                                          <p:spTgt spid="99"/>
                                        </p:tgtEl>
                                        <p:attrNameLst>
                                          <p:attrName>style.visibility</p:attrName>
                                        </p:attrNameLst>
                                      </p:cBhvr>
                                      <p:to>
                                        <p:strVal val="visible"/>
                                      </p:to>
                                    </p:set>
                                    <p:animEffect transition="in" filter="fade">
                                      <p:cBhvr>
                                        <p:cTn id="113" dur="500"/>
                                        <p:tgtEl>
                                          <p:spTgt spid="99"/>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102"/>
                                        </p:tgtEl>
                                        <p:attrNameLst>
                                          <p:attrName>style.visibility</p:attrName>
                                        </p:attrNameLst>
                                      </p:cBhvr>
                                      <p:to>
                                        <p:strVal val="visible"/>
                                      </p:to>
                                    </p:set>
                                    <p:animEffect transition="in" filter="fade">
                                      <p:cBhvr>
                                        <p:cTn id="116" dur="500"/>
                                        <p:tgtEl>
                                          <p:spTgt spid="102"/>
                                        </p:tgtEl>
                                      </p:cBhvr>
                                    </p:animEffect>
                                  </p:childTnLst>
                                </p:cTn>
                              </p:par>
                            </p:childTnLst>
                          </p:cTn>
                        </p:par>
                      </p:childTnLst>
                    </p:cTn>
                  </p:par>
                  <p:par>
                    <p:cTn id="117" fill="hold">
                      <p:stCondLst>
                        <p:cond delay="indefinite"/>
                      </p:stCondLst>
                      <p:childTnLst>
                        <p:par>
                          <p:cTn id="118" fill="hold">
                            <p:stCondLst>
                              <p:cond delay="0"/>
                            </p:stCondLst>
                            <p:childTnLst>
                              <p:par>
                                <p:cTn id="119" presetID="10" presetClass="entr" presetSubtype="0" fill="hold" grpId="0" nodeType="clickEffect">
                                  <p:stCondLst>
                                    <p:cond delay="0"/>
                                  </p:stCondLst>
                                  <p:childTnLst>
                                    <p:set>
                                      <p:cBhvr>
                                        <p:cTn id="120" dur="1" fill="hold">
                                          <p:stCondLst>
                                            <p:cond delay="0"/>
                                          </p:stCondLst>
                                        </p:cTn>
                                        <p:tgtEl>
                                          <p:spTgt spid="105"/>
                                        </p:tgtEl>
                                        <p:attrNameLst>
                                          <p:attrName>style.visibility</p:attrName>
                                        </p:attrNameLst>
                                      </p:cBhvr>
                                      <p:to>
                                        <p:strVal val="visible"/>
                                      </p:to>
                                    </p:set>
                                    <p:animEffect transition="in" filter="fade">
                                      <p:cBhvr>
                                        <p:cTn id="121"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animBg="1"/>
      <p:bldP spid="105" grpId="0"/>
      <p:bldP spid="84" grpId="0" animBg="1"/>
      <p:bldP spid="84" grpId="1" animBg="1"/>
      <p:bldP spid="154" grpId="0" animBg="1"/>
      <p:bldP spid="154" grpId="1" animBg="1"/>
      <p:bldP spid="154" grpId="2" animBg="1"/>
      <p:bldP spid="155" grpId="0" animBg="1"/>
      <p:bldP spid="155"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503238" y="1337733"/>
            <a:ext cx="8658415" cy="5532435"/>
            <a:chOff x="503238" y="1337733"/>
            <a:chExt cx="8658415" cy="5532435"/>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t="12977"/>
            <a:stretch/>
          </p:blipFill>
          <p:spPr>
            <a:xfrm>
              <a:off x="503238" y="1337733"/>
              <a:ext cx="8137525" cy="5007505"/>
            </a:xfrm>
            <a:prstGeom prst="rect">
              <a:avLst/>
            </a:prstGeom>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9696968">
              <a:off x="6526983" y="1645176"/>
              <a:ext cx="1833563" cy="1434789"/>
            </a:xfrm>
            <a:prstGeom prst="rect">
              <a:avLst/>
            </a:prstGeom>
            <a:effectLst>
              <a:outerShdw blurRad="50800" dist="114300" dir="7140000" algn="ctr" rotWithShape="0">
                <a:srgbClr val="000000">
                  <a:alpha val="43137"/>
                </a:srgbClr>
              </a:outerShdw>
            </a:effectLst>
          </p:spPr>
        </p:pic>
        <p:pic>
          <p:nvPicPr>
            <p:cNvPr id="9" name="Picture 8"/>
            <p:cNvPicPr>
              <a:picLocks noChangeAspect="1"/>
            </p:cNvPicPr>
            <p:nvPr/>
          </p:nvPicPr>
          <p:blipFill rotWithShape="1">
            <a:blip r:embed="rId4">
              <a:extLst>
                <a:ext uri="{28A0092B-C50C-407E-A947-70E740481C1C}">
                  <a14:useLocalDpi xmlns:a14="http://schemas.microsoft.com/office/drawing/2010/main"/>
                </a:ext>
              </a:extLst>
            </a:blip>
            <a:srcRect b="49762"/>
            <a:stretch/>
          </p:blipFill>
          <p:spPr>
            <a:xfrm>
              <a:off x="1764943" y="3739355"/>
              <a:ext cx="5353887" cy="2626938"/>
            </a:xfrm>
            <a:prstGeom prst="rect">
              <a:avLst/>
            </a:prstGeom>
            <a:effectLst>
              <a:outerShdw blurRad="50800" dist="38100" dir="10200000" algn="ctr" rotWithShape="0">
                <a:srgbClr val="000000">
                  <a:alpha val="43137"/>
                </a:srgbClr>
              </a:outerShdw>
            </a:effectLst>
          </p:spPr>
        </p:pic>
        <p:pic>
          <p:nvPicPr>
            <p:cNvPr id="11" name="Picture 10"/>
            <p:cNvPicPr>
              <a:picLocks noChangeAspect="1"/>
            </p:cNvPicPr>
            <p:nvPr/>
          </p:nvPicPr>
          <p:blipFill rotWithShape="1">
            <a:blip r:embed="rId5" cstate="screen">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a:ext>
              </a:extLst>
            </a:blip>
            <a:srcRect l="56058" t="7278" b="53458"/>
            <a:stretch/>
          </p:blipFill>
          <p:spPr>
            <a:xfrm>
              <a:off x="2947868" y="5374191"/>
              <a:ext cx="846491" cy="796272"/>
            </a:xfrm>
            <a:prstGeom prst="rect">
              <a:avLst/>
            </a:prstGeom>
            <a:effectLst>
              <a:outerShdw blurRad="50800" dist="12700" dir="5400000" algn="ctr" rotWithShape="0">
                <a:srgbClr val="000000">
                  <a:alpha val="43137"/>
                </a:srgbClr>
              </a:outerShdw>
            </a:effectLst>
          </p:spPr>
        </p:pic>
        <p:pic>
          <p:nvPicPr>
            <p:cNvPr id="8" name="Picture 7"/>
            <p:cNvPicPr>
              <a:picLocks noChangeAspect="1"/>
            </p:cNvPicPr>
            <p:nvPr/>
          </p:nvPicPr>
          <p:blipFill rotWithShape="1">
            <a:blip r:embed="rId7" cstate="screen">
              <a:extLst>
                <a:ext uri="{28A0092B-C50C-407E-A947-70E740481C1C}">
                  <a14:useLocalDpi xmlns:a14="http://schemas.microsoft.com/office/drawing/2010/main"/>
                </a:ext>
              </a:extLst>
            </a:blip>
            <a:srcRect b="15633"/>
            <a:stretch/>
          </p:blipFill>
          <p:spPr>
            <a:xfrm rot="21028035">
              <a:off x="3396890" y="4066175"/>
              <a:ext cx="3172710" cy="2800079"/>
            </a:xfrm>
            <a:prstGeom prst="rect">
              <a:avLst/>
            </a:prstGeom>
            <a:effectLst>
              <a:outerShdw blurRad="50800" dist="25400" dir="10200000" algn="ctr" rotWithShape="0">
                <a:srgbClr val="000000">
                  <a:alpha val="43137"/>
                </a:srgbClr>
              </a:outerShdw>
            </a:effectLst>
          </p:spPr>
        </p:pic>
        <p:pic>
          <p:nvPicPr>
            <p:cNvPr id="7" name="Picture 6"/>
            <p:cNvPicPr>
              <a:picLocks noChangeAspect="1"/>
            </p:cNvPicPr>
            <p:nvPr/>
          </p:nvPicPr>
          <p:blipFill rotWithShape="1">
            <a:blip r:embed="rId8" cstate="screen">
              <a:extLst>
                <a:ext uri="{28A0092B-C50C-407E-A947-70E740481C1C}">
                  <a14:useLocalDpi xmlns:a14="http://schemas.microsoft.com/office/drawing/2010/main"/>
                </a:ext>
              </a:extLst>
            </a:blip>
            <a:srcRect l="46795" b="67169"/>
            <a:stretch/>
          </p:blipFill>
          <p:spPr>
            <a:xfrm rot="16200000">
              <a:off x="6212664" y="3917139"/>
              <a:ext cx="3194711" cy="1661487"/>
            </a:xfrm>
            <a:prstGeom prst="rect">
              <a:avLst/>
            </a:prstGeom>
            <a:effectLst>
              <a:outerShdw blurRad="50800" dist="139700" dir="10560000" algn="ctr" rotWithShape="0">
                <a:srgbClr val="000000">
                  <a:alpha val="43137"/>
                </a:srgbClr>
              </a:outerShdw>
            </a:effectLst>
          </p:spPr>
        </p:pic>
        <p:pic>
          <p:nvPicPr>
            <p:cNvPr id="12" name="Picture 11"/>
            <p:cNvPicPr>
              <a:picLocks noChangeAspect="1"/>
            </p:cNvPicPr>
            <p:nvPr/>
          </p:nvPicPr>
          <p:blipFill rotWithShape="1">
            <a:blip r:embed="rId5" cstate="screen">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a:ext>
              </a:extLst>
            </a:blip>
            <a:srcRect l="56058" t="7278" b="53458"/>
            <a:stretch/>
          </p:blipFill>
          <p:spPr>
            <a:xfrm rot="6588351">
              <a:off x="5612784" y="2808108"/>
              <a:ext cx="846491" cy="796272"/>
            </a:xfrm>
            <a:prstGeom prst="rect">
              <a:avLst/>
            </a:prstGeom>
            <a:effectLst>
              <a:outerShdw blurRad="50800" dist="12700" dir="5400000" algn="ctr" rotWithShape="0">
                <a:srgbClr val="000000">
                  <a:alpha val="43137"/>
                </a:srgbClr>
              </a:outerShdw>
            </a:effectLst>
          </p:spPr>
        </p:pic>
        <p:pic>
          <p:nvPicPr>
            <p:cNvPr id="13" name="Picture 12"/>
            <p:cNvPicPr>
              <a:picLocks noChangeAspect="1"/>
            </p:cNvPicPr>
            <p:nvPr/>
          </p:nvPicPr>
          <p:blipFill rotWithShape="1">
            <a:blip r:embed="rId5" cstate="screen">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a:ext>
              </a:extLst>
            </a:blip>
            <a:srcRect l="56058" t="7278" r="22015" b="59521"/>
            <a:stretch/>
          </p:blipFill>
          <p:spPr>
            <a:xfrm rot="13982186">
              <a:off x="2736667" y="3489332"/>
              <a:ext cx="422401" cy="673313"/>
            </a:xfrm>
            <a:prstGeom prst="rect">
              <a:avLst/>
            </a:prstGeom>
            <a:effectLst>
              <a:outerShdw blurRad="50800" dist="12700" dir="5400000" algn="ctr" rotWithShape="0">
                <a:srgbClr val="000000">
                  <a:alpha val="43137"/>
                </a:srgbClr>
              </a:outerShdw>
            </a:effectLst>
          </p:spPr>
        </p:pic>
        <p:pic>
          <p:nvPicPr>
            <p:cNvPr id="14" name="Picture 13"/>
            <p:cNvPicPr>
              <a:picLocks noChangeAspect="1"/>
            </p:cNvPicPr>
            <p:nvPr/>
          </p:nvPicPr>
          <p:blipFill rotWithShape="1">
            <a:blip r:embed="rId9"/>
            <a:srcRect l="12594" t="86500" r="56209" b="6409"/>
            <a:stretch/>
          </p:blipFill>
          <p:spPr>
            <a:xfrm>
              <a:off x="1561381" y="6350151"/>
              <a:ext cx="7600272" cy="520017"/>
            </a:xfrm>
            <a:prstGeom prst="rect">
              <a:avLst/>
            </a:prstGeom>
          </p:spPr>
        </p:pic>
      </p:grpSp>
      <p:pic>
        <p:nvPicPr>
          <p:cNvPr id="18" name="Picture 17"/>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587154">
            <a:off x="58242" y="765472"/>
            <a:ext cx="2697872" cy="3815320"/>
          </a:xfrm>
          <a:prstGeom prst="rect">
            <a:avLst/>
          </a:prstGeom>
          <a:effectLst>
            <a:outerShdw blurRad="50800" dist="50800" dir="5220000" algn="ctr" rotWithShape="0">
              <a:srgbClr val="000000">
                <a:alpha val="43137"/>
              </a:srgbClr>
            </a:outerShdw>
          </a:effectLst>
        </p:spPr>
      </p:pic>
      <p:pic>
        <p:nvPicPr>
          <p:cNvPr id="16" name="Picture 15"/>
          <p:cNvPicPr>
            <a:picLocks noChangeAspect="1"/>
          </p:cNvPicPr>
          <p:nvPr/>
        </p:nvPicPr>
        <p:blipFill rotWithShape="1">
          <a:blip r:embed="rId9"/>
          <a:srcRect l="5803" t="14686" r="91690" b="13501"/>
          <a:stretch/>
        </p:blipFill>
        <p:spPr>
          <a:xfrm>
            <a:off x="-101600" y="1083734"/>
            <a:ext cx="610718" cy="5266418"/>
          </a:xfrm>
          <a:prstGeom prst="rect">
            <a:avLst/>
          </a:prstGeom>
        </p:spPr>
      </p:pic>
      <p:sp>
        <p:nvSpPr>
          <p:cNvPr id="17" name="Rectangle 16"/>
          <p:cNvSpPr/>
          <p:nvPr/>
        </p:nvSpPr>
        <p:spPr>
          <a:xfrm>
            <a:off x="503238" y="512198"/>
            <a:ext cx="2274468" cy="8245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436480" y="697112"/>
            <a:ext cx="7355416" cy="615553"/>
          </a:xfrm>
          <a:prstGeom prst="rect">
            <a:avLst/>
          </a:prstGeom>
        </p:spPr>
        <p:txBody>
          <a:bodyPr wrap="square" lIns="0" tIns="0" rIns="0" bIns="0">
            <a:spAutoFit/>
          </a:bodyPr>
          <a:lstStyle/>
          <a:p>
            <a:pPr algn="ctr"/>
            <a:r>
              <a:rPr lang="en-GB" altLang="en-US" sz="4000" dirty="0">
                <a:latin typeface="+mj-lt"/>
              </a:rPr>
              <a:t>Subtracting Decimals</a:t>
            </a:r>
          </a:p>
        </p:txBody>
      </p:sp>
      <p:graphicFrame>
        <p:nvGraphicFramePr>
          <p:cNvPr id="47" name="Table 46"/>
          <p:cNvGraphicFramePr>
            <a:graphicFrameLocks noGrp="1"/>
          </p:cNvGraphicFramePr>
          <p:nvPr>
            <p:extLst>
              <p:ext uri="{D42A27DB-BD31-4B8C-83A1-F6EECF244321}">
                <p14:modId xmlns:p14="http://schemas.microsoft.com/office/powerpoint/2010/main" val="1578106843"/>
              </p:ext>
            </p:extLst>
          </p:nvPr>
        </p:nvGraphicFramePr>
        <p:xfrm>
          <a:off x="694265" y="3248740"/>
          <a:ext cx="7767928" cy="1462963"/>
        </p:xfrm>
        <a:graphic>
          <a:graphicData uri="http://schemas.openxmlformats.org/drawingml/2006/table">
            <a:tbl>
              <a:tblPr firstRow="1" bandRow="1">
                <a:tableStyleId>{5940675A-B579-460E-94D1-54222C63F5DA}</a:tableStyleId>
              </a:tblPr>
              <a:tblGrid>
                <a:gridCol w="1941982">
                  <a:extLst>
                    <a:ext uri="{9D8B030D-6E8A-4147-A177-3AD203B41FA5}">
                      <a16:colId xmlns:a16="http://schemas.microsoft.com/office/drawing/2014/main" val="20000"/>
                    </a:ext>
                  </a:extLst>
                </a:gridCol>
                <a:gridCol w="1941982">
                  <a:extLst>
                    <a:ext uri="{9D8B030D-6E8A-4147-A177-3AD203B41FA5}">
                      <a16:colId xmlns:a16="http://schemas.microsoft.com/office/drawing/2014/main" val="20001"/>
                    </a:ext>
                  </a:extLst>
                </a:gridCol>
                <a:gridCol w="1941982">
                  <a:extLst>
                    <a:ext uri="{9D8B030D-6E8A-4147-A177-3AD203B41FA5}">
                      <a16:colId xmlns:a16="http://schemas.microsoft.com/office/drawing/2014/main" val="20002"/>
                    </a:ext>
                  </a:extLst>
                </a:gridCol>
                <a:gridCol w="1941982">
                  <a:extLst>
                    <a:ext uri="{9D8B030D-6E8A-4147-A177-3AD203B41FA5}">
                      <a16:colId xmlns:a16="http://schemas.microsoft.com/office/drawing/2014/main" val="20003"/>
                    </a:ext>
                  </a:extLst>
                </a:gridCol>
              </a:tblGrid>
              <a:tr h="324000">
                <a:tc>
                  <a:txBody>
                    <a:bodyPr/>
                    <a:lstStyle/>
                    <a:p>
                      <a:pPr algn="ctr"/>
                      <a:r>
                        <a:rPr lang="en-GB" b="1" dirty="0"/>
                        <a:t>Ones</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AD78C"/>
                    </a:solidFill>
                  </a:tcPr>
                </a:tc>
                <a:tc>
                  <a:txBody>
                    <a:bodyPr/>
                    <a:lstStyle/>
                    <a:p>
                      <a:pPr algn="ctr"/>
                      <a:r>
                        <a:rPr lang="en-GB" b="1" dirty="0"/>
                        <a:t>Tenths</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AD78C"/>
                    </a:solidFill>
                  </a:tcPr>
                </a:tc>
                <a:tc>
                  <a:txBody>
                    <a:bodyPr/>
                    <a:lstStyle/>
                    <a:p>
                      <a:pPr algn="ctr"/>
                      <a:r>
                        <a:rPr lang="en-GB" b="1" dirty="0"/>
                        <a:t>Hundredths</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AD78C"/>
                    </a:solidFill>
                  </a:tcPr>
                </a:tc>
                <a:tc>
                  <a:txBody>
                    <a:bodyPr/>
                    <a:lstStyle/>
                    <a:p>
                      <a:pPr algn="ctr"/>
                      <a:r>
                        <a:rPr lang="en-GB" b="1" dirty="0"/>
                        <a:t>Thousandths</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AD78C"/>
                    </a:solidFill>
                  </a:tcPr>
                </a:tc>
                <a:extLst>
                  <a:ext uri="{0D108BD9-81ED-4DB2-BD59-A6C34878D82A}">
                    <a16:rowId xmlns:a16="http://schemas.microsoft.com/office/drawing/2014/main" val="10000"/>
                  </a:ext>
                </a:extLst>
              </a:tr>
              <a:tr h="1097203">
                <a:tc>
                  <a:txBody>
                    <a:bodyPr/>
                    <a:lstStyle/>
                    <a:p>
                      <a:pPr algn="ctr"/>
                      <a:endParaRPr lang="en-GB" dirty="0"/>
                    </a:p>
                  </a:txBody>
                  <a:tcPr anchor="ctr">
                    <a:lnT w="19050" cap="flat" cmpd="sng" algn="ctr">
                      <a:solidFill>
                        <a:schemeClr val="tx1"/>
                      </a:solidFill>
                      <a:prstDash val="solid"/>
                      <a:round/>
                      <a:headEnd type="none" w="med" len="med"/>
                      <a:tailEnd type="none" w="med" len="med"/>
                    </a:lnT>
                    <a:solidFill>
                      <a:srgbClr val="FCE9C0"/>
                    </a:solidFill>
                  </a:tcPr>
                </a:tc>
                <a:tc>
                  <a:txBody>
                    <a:bodyPr/>
                    <a:lstStyle/>
                    <a:p>
                      <a:pPr algn="ctr"/>
                      <a:endParaRPr lang="en-GB" dirty="0"/>
                    </a:p>
                  </a:txBody>
                  <a:tcPr anchor="ctr">
                    <a:lnT w="19050" cap="flat" cmpd="sng" algn="ctr">
                      <a:solidFill>
                        <a:schemeClr val="tx1"/>
                      </a:solidFill>
                      <a:prstDash val="solid"/>
                      <a:round/>
                      <a:headEnd type="none" w="med" len="med"/>
                      <a:tailEnd type="none" w="med" len="med"/>
                    </a:lnT>
                    <a:solidFill>
                      <a:srgbClr val="FCE9C0"/>
                    </a:solidFill>
                  </a:tcPr>
                </a:tc>
                <a:tc>
                  <a:txBody>
                    <a:bodyPr/>
                    <a:lstStyle/>
                    <a:p>
                      <a:pPr algn="ctr"/>
                      <a:endParaRPr lang="en-GB" dirty="0"/>
                    </a:p>
                  </a:txBody>
                  <a:tcPr anchor="ctr">
                    <a:lnT w="19050" cap="flat" cmpd="sng" algn="ctr">
                      <a:solidFill>
                        <a:schemeClr val="tx1"/>
                      </a:solidFill>
                      <a:prstDash val="solid"/>
                      <a:round/>
                      <a:headEnd type="none" w="med" len="med"/>
                      <a:tailEnd type="none" w="med" len="med"/>
                    </a:lnT>
                    <a:solidFill>
                      <a:srgbClr val="FCE9C0"/>
                    </a:solidFill>
                  </a:tcPr>
                </a:tc>
                <a:tc>
                  <a:txBody>
                    <a:bodyPr/>
                    <a:lstStyle/>
                    <a:p>
                      <a:pPr algn="ctr"/>
                      <a:endParaRPr lang="en-GB" dirty="0"/>
                    </a:p>
                  </a:txBody>
                  <a:tcPr anchor="ctr">
                    <a:lnT w="19050" cap="flat" cmpd="sng" algn="ctr">
                      <a:solidFill>
                        <a:schemeClr val="tx1"/>
                      </a:solidFill>
                      <a:prstDash val="solid"/>
                      <a:round/>
                      <a:headEnd type="none" w="med" len="med"/>
                      <a:tailEnd type="none" w="med" len="med"/>
                    </a:lnT>
                    <a:solidFill>
                      <a:srgbClr val="FCE9C0"/>
                    </a:solidFill>
                  </a:tcPr>
                </a:tc>
                <a:extLst>
                  <a:ext uri="{0D108BD9-81ED-4DB2-BD59-A6C34878D82A}">
                    <a16:rowId xmlns:a16="http://schemas.microsoft.com/office/drawing/2014/main" val="10001"/>
                  </a:ext>
                </a:extLst>
              </a:tr>
            </a:tbl>
          </a:graphicData>
        </a:graphic>
      </p:graphicFrame>
      <p:sp>
        <p:nvSpPr>
          <p:cNvPr id="48" name="Oval 47"/>
          <p:cNvSpPr/>
          <p:nvPr/>
        </p:nvSpPr>
        <p:spPr>
          <a:xfrm>
            <a:off x="2572384" y="3374419"/>
            <a:ext cx="122377" cy="12237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p:cNvSpPr/>
          <p:nvPr/>
        </p:nvSpPr>
        <p:spPr>
          <a:xfrm>
            <a:off x="2572384" y="4116180"/>
            <a:ext cx="122377" cy="12237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1" name="Group 50"/>
          <p:cNvGrpSpPr/>
          <p:nvPr/>
        </p:nvGrpSpPr>
        <p:grpSpPr>
          <a:xfrm>
            <a:off x="2578642" y="2297563"/>
            <a:ext cx="3980780" cy="626919"/>
            <a:chOff x="503239" y="1632693"/>
            <a:chExt cx="3980780" cy="626919"/>
          </a:xfrm>
        </p:grpSpPr>
        <p:sp>
          <p:nvSpPr>
            <p:cNvPr id="52" name="Rectangle 51"/>
            <p:cNvSpPr/>
            <p:nvPr/>
          </p:nvSpPr>
          <p:spPr>
            <a:xfrm>
              <a:off x="503239" y="1632693"/>
              <a:ext cx="3980780" cy="626919"/>
            </a:xfrm>
            <a:prstGeom prst="rect">
              <a:avLst/>
            </a:prstGeom>
            <a:solidFill>
              <a:srgbClr val="FAD7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p:cNvSpPr/>
            <p:nvPr/>
          </p:nvSpPr>
          <p:spPr>
            <a:xfrm>
              <a:off x="694265" y="1680591"/>
              <a:ext cx="3184399" cy="523220"/>
            </a:xfrm>
            <a:prstGeom prst="rect">
              <a:avLst/>
            </a:prstGeom>
          </p:spPr>
          <p:txBody>
            <a:bodyPr wrap="square">
              <a:spAutoFit/>
            </a:bodyPr>
            <a:lstStyle/>
            <a:p>
              <a:r>
                <a:rPr lang="en-GB" sz="2800" dirty="0">
                  <a:latin typeface="+mj-lt"/>
                </a:rPr>
                <a:t>0.314 - 0.223 =</a:t>
              </a:r>
            </a:p>
          </p:txBody>
        </p:sp>
      </p:grpSp>
      <p:grpSp>
        <p:nvGrpSpPr>
          <p:cNvPr id="64" name="Group 63"/>
          <p:cNvGrpSpPr/>
          <p:nvPr/>
        </p:nvGrpSpPr>
        <p:grpSpPr>
          <a:xfrm>
            <a:off x="5264473" y="4894117"/>
            <a:ext cx="563028" cy="584775"/>
            <a:chOff x="7190582" y="5207388"/>
            <a:chExt cx="563028" cy="584775"/>
          </a:xfrm>
        </p:grpSpPr>
        <p:sp>
          <p:nvSpPr>
            <p:cNvPr id="65" name="Oval 64"/>
            <p:cNvSpPr/>
            <p:nvPr/>
          </p:nvSpPr>
          <p:spPr>
            <a:xfrm>
              <a:off x="7191954" y="5207893"/>
              <a:ext cx="560285" cy="560285"/>
            </a:xfrm>
            <a:prstGeom prst="ellipse">
              <a:avLst/>
            </a:prstGeom>
            <a:solidFill>
              <a:schemeClr val="bg1"/>
            </a:solidFill>
            <a:ln w="28575">
              <a:solidFill>
                <a:srgbClr val="7EC2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TextBox 65"/>
            <p:cNvSpPr txBox="1"/>
            <p:nvPr/>
          </p:nvSpPr>
          <p:spPr>
            <a:xfrm>
              <a:off x="7190582" y="5207388"/>
              <a:ext cx="563028" cy="584775"/>
            </a:xfrm>
            <a:prstGeom prst="rect">
              <a:avLst/>
            </a:prstGeom>
            <a:noFill/>
          </p:spPr>
          <p:txBody>
            <a:bodyPr wrap="square" rtlCol="0">
              <a:spAutoFit/>
            </a:bodyPr>
            <a:lstStyle/>
            <a:p>
              <a:pPr algn="ctr"/>
              <a:r>
                <a:rPr lang="en-GB" sz="3200" b="1" dirty="0">
                  <a:solidFill>
                    <a:srgbClr val="7EC24A"/>
                  </a:solidFill>
                </a:rPr>
                <a:t>9</a:t>
              </a:r>
            </a:p>
          </p:txBody>
        </p:sp>
      </p:grpSp>
      <p:grpSp>
        <p:nvGrpSpPr>
          <p:cNvPr id="67" name="Group 66"/>
          <p:cNvGrpSpPr/>
          <p:nvPr/>
        </p:nvGrpSpPr>
        <p:grpSpPr>
          <a:xfrm>
            <a:off x="3282665" y="4894117"/>
            <a:ext cx="563028" cy="584775"/>
            <a:chOff x="7190582" y="5207388"/>
            <a:chExt cx="563028" cy="584775"/>
          </a:xfrm>
        </p:grpSpPr>
        <p:sp>
          <p:nvSpPr>
            <p:cNvPr id="68" name="Oval 67"/>
            <p:cNvSpPr/>
            <p:nvPr/>
          </p:nvSpPr>
          <p:spPr>
            <a:xfrm>
              <a:off x="7191954" y="5207893"/>
              <a:ext cx="560285" cy="560285"/>
            </a:xfrm>
            <a:prstGeom prst="ellipse">
              <a:avLst/>
            </a:prstGeom>
            <a:solidFill>
              <a:schemeClr val="bg1"/>
            </a:solidFill>
            <a:ln w="28575">
              <a:solidFill>
                <a:srgbClr val="F186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TextBox 68"/>
            <p:cNvSpPr txBox="1"/>
            <p:nvPr/>
          </p:nvSpPr>
          <p:spPr>
            <a:xfrm>
              <a:off x="7190582" y="5207388"/>
              <a:ext cx="563028" cy="584775"/>
            </a:xfrm>
            <a:prstGeom prst="rect">
              <a:avLst/>
            </a:prstGeom>
            <a:noFill/>
          </p:spPr>
          <p:txBody>
            <a:bodyPr wrap="square" rtlCol="0">
              <a:spAutoFit/>
            </a:bodyPr>
            <a:lstStyle/>
            <a:p>
              <a:pPr algn="ctr"/>
              <a:r>
                <a:rPr lang="en-GB" sz="3200" b="1" dirty="0">
                  <a:solidFill>
                    <a:srgbClr val="F1864E"/>
                  </a:solidFill>
                </a:rPr>
                <a:t>0</a:t>
              </a:r>
            </a:p>
          </p:txBody>
        </p:sp>
      </p:grpSp>
      <p:grpSp>
        <p:nvGrpSpPr>
          <p:cNvPr id="70" name="Group 69"/>
          <p:cNvGrpSpPr/>
          <p:nvPr/>
        </p:nvGrpSpPr>
        <p:grpSpPr>
          <a:xfrm>
            <a:off x="1334173" y="4894117"/>
            <a:ext cx="563028" cy="584775"/>
            <a:chOff x="7190582" y="5207388"/>
            <a:chExt cx="563028" cy="584775"/>
          </a:xfrm>
        </p:grpSpPr>
        <p:sp>
          <p:nvSpPr>
            <p:cNvPr id="71" name="Oval 70"/>
            <p:cNvSpPr/>
            <p:nvPr/>
          </p:nvSpPr>
          <p:spPr>
            <a:xfrm>
              <a:off x="7191954" y="5207893"/>
              <a:ext cx="560285" cy="560285"/>
            </a:xfrm>
            <a:prstGeom prst="ellipse">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TextBox 71"/>
            <p:cNvSpPr txBox="1"/>
            <p:nvPr/>
          </p:nvSpPr>
          <p:spPr>
            <a:xfrm>
              <a:off x="7190582" y="5207388"/>
              <a:ext cx="563028" cy="584775"/>
            </a:xfrm>
            <a:prstGeom prst="rect">
              <a:avLst/>
            </a:prstGeom>
            <a:noFill/>
          </p:spPr>
          <p:txBody>
            <a:bodyPr wrap="square" rtlCol="0">
              <a:spAutoFit/>
            </a:bodyPr>
            <a:lstStyle/>
            <a:p>
              <a:pPr algn="ctr"/>
              <a:r>
                <a:rPr lang="en-GB" sz="3200" b="1" dirty="0">
                  <a:solidFill>
                    <a:srgbClr val="7768AD"/>
                  </a:solidFill>
                </a:rPr>
                <a:t>0</a:t>
              </a:r>
            </a:p>
          </p:txBody>
        </p:sp>
      </p:grpSp>
      <p:sp>
        <p:nvSpPr>
          <p:cNvPr id="73" name="Rectangle 72"/>
          <p:cNvSpPr/>
          <p:nvPr/>
        </p:nvSpPr>
        <p:spPr>
          <a:xfrm>
            <a:off x="5277098" y="2352335"/>
            <a:ext cx="1466032" cy="523220"/>
          </a:xfrm>
          <a:prstGeom prst="rect">
            <a:avLst/>
          </a:prstGeom>
        </p:spPr>
        <p:txBody>
          <a:bodyPr wrap="square">
            <a:spAutoFit/>
          </a:bodyPr>
          <a:lstStyle/>
          <a:p>
            <a:r>
              <a:rPr lang="en-GB" sz="2800" b="1" dirty="0"/>
              <a:t>0.091</a:t>
            </a:r>
          </a:p>
        </p:txBody>
      </p:sp>
      <p:grpSp>
        <p:nvGrpSpPr>
          <p:cNvPr id="97" name="Group 96"/>
          <p:cNvGrpSpPr/>
          <p:nvPr/>
        </p:nvGrpSpPr>
        <p:grpSpPr>
          <a:xfrm>
            <a:off x="2730414" y="3722018"/>
            <a:ext cx="558239" cy="252584"/>
            <a:chOff x="2730414" y="3044683"/>
            <a:chExt cx="558239" cy="252584"/>
          </a:xfrm>
        </p:grpSpPr>
        <p:sp>
          <p:nvSpPr>
            <p:cNvPr id="78" name="Oval 77"/>
            <p:cNvSpPr/>
            <p:nvPr/>
          </p:nvSpPr>
          <p:spPr>
            <a:xfrm>
              <a:off x="2730414" y="3044683"/>
              <a:ext cx="252584" cy="252584"/>
            </a:xfrm>
            <a:prstGeom prst="ellipse">
              <a:avLst/>
            </a:prstGeom>
            <a:solidFill>
              <a:srgbClr val="F186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Oval 78"/>
            <p:cNvSpPr/>
            <p:nvPr/>
          </p:nvSpPr>
          <p:spPr>
            <a:xfrm>
              <a:off x="3036069" y="3044683"/>
              <a:ext cx="252584" cy="252584"/>
            </a:xfrm>
            <a:prstGeom prst="ellipse">
              <a:avLst/>
            </a:prstGeom>
            <a:solidFill>
              <a:srgbClr val="F186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0" name="Oval 79"/>
          <p:cNvSpPr/>
          <p:nvPr/>
        </p:nvSpPr>
        <p:spPr>
          <a:xfrm>
            <a:off x="3341724" y="3722018"/>
            <a:ext cx="252584" cy="252584"/>
          </a:xfrm>
          <a:prstGeom prst="ellipse">
            <a:avLst/>
          </a:prstGeom>
          <a:solidFill>
            <a:srgbClr val="F186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 name="Oval 92"/>
          <p:cNvSpPr/>
          <p:nvPr/>
        </p:nvSpPr>
        <p:spPr>
          <a:xfrm>
            <a:off x="4675796" y="3705084"/>
            <a:ext cx="252584" cy="252584"/>
          </a:xfrm>
          <a:prstGeom prst="ellipse">
            <a:avLst/>
          </a:prstGeom>
          <a:solidFill>
            <a:srgbClr val="7E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22" name="Group 121"/>
          <p:cNvGrpSpPr/>
          <p:nvPr/>
        </p:nvGrpSpPr>
        <p:grpSpPr>
          <a:xfrm>
            <a:off x="4675796" y="3705084"/>
            <a:ext cx="1492652" cy="586422"/>
            <a:chOff x="4675796" y="3027749"/>
            <a:chExt cx="1492652" cy="586422"/>
          </a:xfrm>
        </p:grpSpPr>
        <p:sp>
          <p:nvSpPr>
            <p:cNvPr id="94" name="Oval 93"/>
            <p:cNvSpPr/>
            <p:nvPr/>
          </p:nvSpPr>
          <p:spPr>
            <a:xfrm>
              <a:off x="4981451" y="3027749"/>
              <a:ext cx="252584" cy="252584"/>
            </a:xfrm>
            <a:prstGeom prst="ellipse">
              <a:avLst/>
            </a:prstGeom>
            <a:solidFill>
              <a:srgbClr val="7E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 name="Oval 94"/>
            <p:cNvSpPr/>
            <p:nvPr/>
          </p:nvSpPr>
          <p:spPr>
            <a:xfrm>
              <a:off x="5287106" y="3027749"/>
              <a:ext cx="252584" cy="252584"/>
            </a:xfrm>
            <a:prstGeom prst="ellipse">
              <a:avLst/>
            </a:prstGeom>
            <a:solidFill>
              <a:srgbClr val="7E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Oval 95"/>
            <p:cNvSpPr/>
            <p:nvPr/>
          </p:nvSpPr>
          <p:spPr>
            <a:xfrm>
              <a:off x="5604425" y="3027749"/>
              <a:ext cx="252584" cy="252584"/>
            </a:xfrm>
            <a:prstGeom prst="ellipse">
              <a:avLst/>
            </a:prstGeom>
            <a:solidFill>
              <a:srgbClr val="7E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8" name="Oval 97"/>
            <p:cNvSpPr/>
            <p:nvPr/>
          </p:nvSpPr>
          <p:spPr>
            <a:xfrm>
              <a:off x="5915864" y="3027749"/>
              <a:ext cx="252584" cy="252584"/>
            </a:xfrm>
            <a:prstGeom prst="ellipse">
              <a:avLst/>
            </a:prstGeom>
            <a:solidFill>
              <a:srgbClr val="7E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 name="Oval 100"/>
            <p:cNvSpPr/>
            <p:nvPr/>
          </p:nvSpPr>
          <p:spPr>
            <a:xfrm>
              <a:off x="4675796" y="3361587"/>
              <a:ext cx="252584" cy="252584"/>
            </a:xfrm>
            <a:prstGeom prst="ellipse">
              <a:avLst/>
            </a:prstGeom>
            <a:solidFill>
              <a:srgbClr val="7E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 name="Oval 101"/>
            <p:cNvSpPr/>
            <p:nvPr/>
          </p:nvSpPr>
          <p:spPr>
            <a:xfrm>
              <a:off x="4981451" y="3361587"/>
              <a:ext cx="252584" cy="252584"/>
            </a:xfrm>
            <a:prstGeom prst="ellipse">
              <a:avLst/>
            </a:prstGeom>
            <a:solidFill>
              <a:srgbClr val="7E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 name="Oval 102"/>
            <p:cNvSpPr/>
            <p:nvPr/>
          </p:nvSpPr>
          <p:spPr>
            <a:xfrm>
              <a:off x="5287106" y="3361587"/>
              <a:ext cx="252584" cy="252584"/>
            </a:xfrm>
            <a:prstGeom prst="ellipse">
              <a:avLst/>
            </a:prstGeom>
            <a:solidFill>
              <a:srgbClr val="7E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 name="Oval 103"/>
            <p:cNvSpPr/>
            <p:nvPr/>
          </p:nvSpPr>
          <p:spPr>
            <a:xfrm>
              <a:off x="5604425" y="3361587"/>
              <a:ext cx="252584" cy="252584"/>
            </a:xfrm>
            <a:prstGeom prst="ellipse">
              <a:avLst/>
            </a:prstGeom>
            <a:solidFill>
              <a:srgbClr val="7E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23" name="Group 122"/>
          <p:cNvGrpSpPr/>
          <p:nvPr/>
        </p:nvGrpSpPr>
        <p:grpSpPr>
          <a:xfrm>
            <a:off x="4675796" y="4038922"/>
            <a:ext cx="1492652" cy="586422"/>
            <a:chOff x="4675796" y="3361587"/>
            <a:chExt cx="1492652" cy="586422"/>
          </a:xfrm>
        </p:grpSpPr>
        <p:sp>
          <p:nvSpPr>
            <p:cNvPr id="105" name="Oval 104"/>
            <p:cNvSpPr/>
            <p:nvPr/>
          </p:nvSpPr>
          <p:spPr>
            <a:xfrm>
              <a:off x="5915864" y="3361587"/>
              <a:ext cx="252584" cy="252584"/>
            </a:xfrm>
            <a:prstGeom prst="ellipse">
              <a:avLst/>
            </a:prstGeom>
            <a:solidFill>
              <a:srgbClr val="7E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 name="Oval 106"/>
            <p:cNvSpPr/>
            <p:nvPr/>
          </p:nvSpPr>
          <p:spPr>
            <a:xfrm>
              <a:off x="4675796" y="3695425"/>
              <a:ext cx="252584" cy="252584"/>
            </a:xfrm>
            <a:prstGeom prst="ellipse">
              <a:avLst/>
            </a:prstGeom>
            <a:solidFill>
              <a:srgbClr val="7E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12" name="Group 111"/>
          <p:cNvGrpSpPr/>
          <p:nvPr/>
        </p:nvGrpSpPr>
        <p:grpSpPr>
          <a:xfrm>
            <a:off x="7200107" y="4894117"/>
            <a:ext cx="563028" cy="584775"/>
            <a:chOff x="7190582" y="5207388"/>
            <a:chExt cx="563028" cy="584775"/>
          </a:xfrm>
        </p:grpSpPr>
        <p:sp>
          <p:nvSpPr>
            <p:cNvPr id="113" name="Oval 112"/>
            <p:cNvSpPr/>
            <p:nvPr/>
          </p:nvSpPr>
          <p:spPr>
            <a:xfrm>
              <a:off x="7191954" y="5207893"/>
              <a:ext cx="560285" cy="560285"/>
            </a:xfrm>
            <a:prstGeom prst="ellipse">
              <a:avLst/>
            </a:prstGeom>
            <a:solidFill>
              <a:schemeClr val="bg1"/>
            </a:solidFill>
            <a:ln w="28575">
              <a:solidFill>
                <a:srgbClr val="3BB0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4" name="TextBox 113"/>
            <p:cNvSpPr txBox="1"/>
            <p:nvPr/>
          </p:nvSpPr>
          <p:spPr>
            <a:xfrm>
              <a:off x="7190582" y="5207388"/>
              <a:ext cx="563028" cy="584775"/>
            </a:xfrm>
            <a:prstGeom prst="rect">
              <a:avLst/>
            </a:prstGeom>
            <a:noFill/>
          </p:spPr>
          <p:txBody>
            <a:bodyPr wrap="square" rtlCol="0">
              <a:spAutoFit/>
            </a:bodyPr>
            <a:lstStyle/>
            <a:p>
              <a:pPr algn="ctr"/>
              <a:r>
                <a:rPr lang="en-GB" sz="3200" b="1" dirty="0">
                  <a:solidFill>
                    <a:srgbClr val="3BB0E5"/>
                  </a:solidFill>
                </a:rPr>
                <a:t>1</a:t>
              </a:r>
            </a:p>
          </p:txBody>
        </p:sp>
      </p:grpSp>
      <p:sp>
        <p:nvSpPr>
          <p:cNvPr id="116" name="Oval 115"/>
          <p:cNvSpPr/>
          <p:nvPr/>
        </p:nvSpPr>
        <p:spPr>
          <a:xfrm>
            <a:off x="6632596" y="3705084"/>
            <a:ext cx="252584" cy="252584"/>
          </a:xfrm>
          <a:prstGeom prst="ellipse">
            <a:avLst/>
          </a:prstGeom>
          <a:solidFill>
            <a:srgbClr val="3BB0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21" name="Group 120"/>
          <p:cNvGrpSpPr/>
          <p:nvPr/>
        </p:nvGrpSpPr>
        <p:grpSpPr>
          <a:xfrm>
            <a:off x="6938251" y="3705084"/>
            <a:ext cx="875558" cy="252584"/>
            <a:chOff x="6938251" y="3027749"/>
            <a:chExt cx="875558" cy="252584"/>
          </a:xfrm>
        </p:grpSpPr>
        <p:sp>
          <p:nvSpPr>
            <p:cNvPr id="117" name="Oval 116"/>
            <p:cNvSpPr/>
            <p:nvPr/>
          </p:nvSpPr>
          <p:spPr>
            <a:xfrm>
              <a:off x="6938251" y="3027749"/>
              <a:ext cx="252584" cy="252584"/>
            </a:xfrm>
            <a:prstGeom prst="ellipse">
              <a:avLst/>
            </a:prstGeom>
            <a:solidFill>
              <a:srgbClr val="3BB0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8" name="Oval 117"/>
            <p:cNvSpPr/>
            <p:nvPr/>
          </p:nvSpPr>
          <p:spPr>
            <a:xfrm>
              <a:off x="7243906" y="3027749"/>
              <a:ext cx="252584" cy="252584"/>
            </a:xfrm>
            <a:prstGeom prst="ellipse">
              <a:avLst/>
            </a:prstGeom>
            <a:solidFill>
              <a:srgbClr val="3BB0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9" name="Oval 118"/>
            <p:cNvSpPr/>
            <p:nvPr/>
          </p:nvSpPr>
          <p:spPr>
            <a:xfrm>
              <a:off x="7561225" y="3027749"/>
              <a:ext cx="252584" cy="252584"/>
            </a:xfrm>
            <a:prstGeom prst="ellipse">
              <a:avLst/>
            </a:prstGeom>
            <a:solidFill>
              <a:srgbClr val="3BB0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4" name="Oval 123"/>
          <p:cNvSpPr/>
          <p:nvPr/>
        </p:nvSpPr>
        <p:spPr>
          <a:xfrm>
            <a:off x="2534284" y="5078765"/>
            <a:ext cx="190398" cy="19039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airs"/>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696800" y="612000"/>
            <a:ext cx="864000" cy="864000"/>
          </a:xfrm>
          <a:prstGeom prst="rect">
            <a:avLst/>
          </a:prstGeom>
        </p:spPr>
      </p:pic>
      <p:grpSp>
        <p:nvGrpSpPr>
          <p:cNvPr id="77" name="Group 76"/>
          <p:cNvGrpSpPr/>
          <p:nvPr/>
        </p:nvGrpSpPr>
        <p:grpSpPr>
          <a:xfrm>
            <a:off x="2398430" y="5759778"/>
            <a:ext cx="4330700" cy="457200"/>
            <a:chOff x="765175" y="5810250"/>
            <a:chExt cx="4330700" cy="457200"/>
          </a:xfrm>
        </p:grpSpPr>
        <p:sp>
          <p:nvSpPr>
            <p:cNvPr id="81" name="Rectangle 80"/>
            <p:cNvSpPr/>
            <p:nvPr/>
          </p:nvSpPr>
          <p:spPr>
            <a:xfrm>
              <a:off x="765175" y="5810250"/>
              <a:ext cx="4216400" cy="457200"/>
            </a:xfrm>
            <a:prstGeom prst="rect">
              <a:avLst/>
            </a:prstGeom>
            <a:solidFill>
              <a:srgbClr val="FAD78C"/>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TextBox 81"/>
            <p:cNvSpPr txBox="1"/>
            <p:nvPr/>
          </p:nvSpPr>
          <p:spPr>
            <a:xfrm>
              <a:off x="838200" y="5842225"/>
              <a:ext cx="752475" cy="369332"/>
            </a:xfrm>
            <a:prstGeom prst="rect">
              <a:avLst/>
            </a:prstGeom>
            <a:noFill/>
          </p:spPr>
          <p:txBody>
            <a:bodyPr wrap="square" rtlCol="0">
              <a:spAutoFit/>
            </a:bodyPr>
            <a:lstStyle/>
            <a:p>
              <a:r>
                <a:rPr lang="en-GB" b="1" dirty="0"/>
                <a:t>Key</a:t>
              </a:r>
            </a:p>
          </p:txBody>
        </p:sp>
        <p:sp>
          <p:nvSpPr>
            <p:cNvPr id="83" name="Oval 82"/>
            <p:cNvSpPr/>
            <p:nvPr/>
          </p:nvSpPr>
          <p:spPr>
            <a:xfrm>
              <a:off x="1705957" y="5912558"/>
              <a:ext cx="252584" cy="252584"/>
            </a:xfrm>
            <a:prstGeom prst="ellipse">
              <a:avLst/>
            </a:prstGeom>
            <a:solidFill>
              <a:srgbClr val="F186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TextBox 83"/>
            <p:cNvSpPr txBox="1"/>
            <p:nvPr/>
          </p:nvSpPr>
          <p:spPr>
            <a:xfrm>
              <a:off x="2000250" y="5861275"/>
              <a:ext cx="752475" cy="369332"/>
            </a:xfrm>
            <a:prstGeom prst="rect">
              <a:avLst/>
            </a:prstGeom>
            <a:noFill/>
          </p:spPr>
          <p:txBody>
            <a:bodyPr wrap="square" rtlCol="0">
              <a:spAutoFit/>
            </a:bodyPr>
            <a:lstStyle/>
            <a:p>
              <a:r>
                <a:rPr lang="en-GB" dirty="0"/>
                <a:t>0.1</a:t>
              </a:r>
            </a:p>
          </p:txBody>
        </p:sp>
        <p:sp>
          <p:nvSpPr>
            <p:cNvPr id="85" name="Oval 84"/>
            <p:cNvSpPr/>
            <p:nvPr/>
          </p:nvSpPr>
          <p:spPr>
            <a:xfrm>
              <a:off x="2752725" y="5912558"/>
              <a:ext cx="252584" cy="252584"/>
            </a:xfrm>
            <a:prstGeom prst="ellipse">
              <a:avLst/>
            </a:prstGeom>
            <a:solidFill>
              <a:srgbClr val="7E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TextBox 85"/>
            <p:cNvSpPr txBox="1"/>
            <p:nvPr/>
          </p:nvSpPr>
          <p:spPr>
            <a:xfrm>
              <a:off x="3047018" y="5861275"/>
              <a:ext cx="752475" cy="369332"/>
            </a:xfrm>
            <a:prstGeom prst="rect">
              <a:avLst/>
            </a:prstGeom>
            <a:noFill/>
          </p:spPr>
          <p:txBody>
            <a:bodyPr wrap="square" rtlCol="0">
              <a:spAutoFit/>
            </a:bodyPr>
            <a:lstStyle/>
            <a:p>
              <a:r>
                <a:rPr lang="en-GB" dirty="0"/>
                <a:t>0.01</a:t>
              </a:r>
            </a:p>
          </p:txBody>
        </p:sp>
        <p:sp>
          <p:nvSpPr>
            <p:cNvPr id="87" name="Oval 86"/>
            <p:cNvSpPr/>
            <p:nvPr/>
          </p:nvSpPr>
          <p:spPr>
            <a:xfrm>
              <a:off x="3865186" y="5912558"/>
              <a:ext cx="252584" cy="252584"/>
            </a:xfrm>
            <a:prstGeom prst="ellipse">
              <a:avLst/>
            </a:prstGeom>
            <a:solidFill>
              <a:srgbClr val="3BB0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TextBox 87"/>
            <p:cNvSpPr txBox="1"/>
            <p:nvPr/>
          </p:nvSpPr>
          <p:spPr>
            <a:xfrm>
              <a:off x="4159479" y="5861275"/>
              <a:ext cx="936396" cy="369332"/>
            </a:xfrm>
            <a:prstGeom prst="rect">
              <a:avLst/>
            </a:prstGeom>
            <a:noFill/>
          </p:spPr>
          <p:txBody>
            <a:bodyPr wrap="square" rtlCol="0">
              <a:spAutoFit/>
            </a:bodyPr>
            <a:lstStyle/>
            <a:p>
              <a:r>
                <a:rPr lang="en-GB" dirty="0"/>
                <a:t>0.001</a:t>
              </a:r>
            </a:p>
          </p:txBody>
        </p:sp>
      </p:grpSp>
      <p:grpSp>
        <p:nvGrpSpPr>
          <p:cNvPr id="89" name="Group 88"/>
          <p:cNvGrpSpPr/>
          <p:nvPr/>
        </p:nvGrpSpPr>
        <p:grpSpPr>
          <a:xfrm>
            <a:off x="503239" y="1462126"/>
            <a:ext cx="4478213" cy="680199"/>
            <a:chOff x="503239" y="1455805"/>
            <a:chExt cx="4478213" cy="680199"/>
          </a:xfrm>
        </p:grpSpPr>
        <p:sp>
          <p:nvSpPr>
            <p:cNvPr id="90" name="Rectangle 89"/>
            <p:cNvSpPr/>
            <p:nvPr/>
          </p:nvSpPr>
          <p:spPr>
            <a:xfrm>
              <a:off x="503239" y="1455904"/>
              <a:ext cx="4280428" cy="680100"/>
            </a:xfrm>
            <a:prstGeom prst="rect">
              <a:avLst/>
            </a:prstGeom>
            <a:solidFill>
              <a:srgbClr val="FAD7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Rectangle 90"/>
            <p:cNvSpPr/>
            <p:nvPr/>
          </p:nvSpPr>
          <p:spPr>
            <a:xfrm>
              <a:off x="694266" y="1455805"/>
              <a:ext cx="4287186" cy="646331"/>
            </a:xfrm>
            <a:prstGeom prst="rect">
              <a:avLst/>
            </a:prstGeom>
          </p:spPr>
          <p:txBody>
            <a:bodyPr wrap="square">
              <a:spAutoFit/>
            </a:bodyPr>
            <a:lstStyle/>
            <a:p>
              <a:r>
                <a:rPr lang="en-GB" dirty="0">
                  <a:latin typeface="Twinkl" pitchFamily="50" charset="0"/>
                </a:rPr>
                <a:t>We can also use a place value grid to help us subtract decimal numbers.</a:t>
              </a:r>
            </a:p>
          </p:txBody>
        </p:sp>
      </p:grpSp>
    </p:spTree>
    <p:extLst>
      <p:ext uri="{BB962C8B-B14F-4D97-AF65-F5344CB8AC3E}">
        <p14:creationId xmlns:p14="http://schemas.microsoft.com/office/powerpoint/2010/main" val="520553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fade">
                                      <p:cBhvr>
                                        <p:cTn id="11" dur="500"/>
                                        <p:tgtEl>
                                          <p:spTgt spid="48"/>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fade">
                                      <p:cBhvr>
                                        <p:cTn id="14" dur="500"/>
                                        <p:tgtEl>
                                          <p:spTgt spid="49"/>
                                        </p:tgtEl>
                                      </p:cBhvr>
                                    </p:animEffect>
                                  </p:childTnLst>
                                </p:cTn>
                              </p:par>
                              <p:par>
                                <p:cTn id="15" presetID="10" presetClass="entr" presetSubtype="0" fill="hold" nodeType="with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500"/>
                                        <p:tgtEl>
                                          <p:spTgt spid="47"/>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77"/>
                                        </p:tgtEl>
                                        <p:attrNameLst>
                                          <p:attrName>style.visibility</p:attrName>
                                        </p:attrNameLst>
                                      </p:cBhvr>
                                      <p:to>
                                        <p:strVal val="visible"/>
                                      </p:to>
                                    </p:set>
                                    <p:animEffect transition="in" filter="fade">
                                      <p:cBhvr>
                                        <p:cTn id="21" dur="500"/>
                                        <p:tgtEl>
                                          <p:spTgt spid="7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80"/>
                                        </p:tgtEl>
                                        <p:attrNameLst>
                                          <p:attrName>style.visibility</p:attrName>
                                        </p:attrNameLst>
                                      </p:cBhvr>
                                      <p:to>
                                        <p:strVal val="visible"/>
                                      </p:to>
                                    </p:set>
                                    <p:animEffect transition="in" filter="fade">
                                      <p:cBhvr>
                                        <p:cTn id="29" dur="500"/>
                                        <p:tgtEl>
                                          <p:spTgt spid="80"/>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93"/>
                                        </p:tgtEl>
                                        <p:attrNameLst>
                                          <p:attrName>style.visibility</p:attrName>
                                        </p:attrNameLst>
                                      </p:cBhvr>
                                      <p:to>
                                        <p:strVal val="visible"/>
                                      </p:to>
                                    </p:set>
                                    <p:animEffect transition="in" filter="fade">
                                      <p:cBhvr>
                                        <p:cTn id="33" dur="500"/>
                                        <p:tgtEl>
                                          <p:spTgt spid="93"/>
                                        </p:tgtEl>
                                      </p:cBhvr>
                                    </p:animEffect>
                                  </p:childTnLst>
                                </p:cTn>
                              </p:par>
                            </p:childTnLst>
                          </p:cTn>
                        </p:par>
                        <p:par>
                          <p:cTn id="34" fill="hold">
                            <p:stCondLst>
                              <p:cond delay="1000"/>
                            </p:stCondLst>
                            <p:childTnLst>
                              <p:par>
                                <p:cTn id="35" presetID="10" presetClass="entr" presetSubtype="0" fill="hold" grpId="0" nodeType="afterEffect">
                                  <p:stCondLst>
                                    <p:cond delay="0"/>
                                  </p:stCondLst>
                                  <p:childTnLst>
                                    <p:set>
                                      <p:cBhvr>
                                        <p:cTn id="36" dur="1" fill="hold">
                                          <p:stCondLst>
                                            <p:cond delay="0"/>
                                          </p:stCondLst>
                                        </p:cTn>
                                        <p:tgtEl>
                                          <p:spTgt spid="116"/>
                                        </p:tgtEl>
                                        <p:attrNameLst>
                                          <p:attrName>style.visibility</p:attrName>
                                        </p:attrNameLst>
                                      </p:cBhvr>
                                      <p:to>
                                        <p:strVal val="visible"/>
                                      </p:to>
                                    </p:set>
                                    <p:animEffect transition="in" filter="fade">
                                      <p:cBhvr>
                                        <p:cTn id="37" dur="500"/>
                                        <p:tgtEl>
                                          <p:spTgt spid="116"/>
                                        </p:tgtEl>
                                      </p:cBhvr>
                                    </p:animEffect>
                                  </p:childTnLst>
                                </p:cTn>
                              </p:par>
                              <p:par>
                                <p:cTn id="38" presetID="10" presetClass="entr" presetSubtype="0" fill="hold" nodeType="withEffect">
                                  <p:stCondLst>
                                    <p:cond delay="0"/>
                                  </p:stCondLst>
                                  <p:childTnLst>
                                    <p:set>
                                      <p:cBhvr>
                                        <p:cTn id="39" dur="1" fill="hold">
                                          <p:stCondLst>
                                            <p:cond delay="0"/>
                                          </p:stCondLst>
                                        </p:cTn>
                                        <p:tgtEl>
                                          <p:spTgt spid="121"/>
                                        </p:tgtEl>
                                        <p:attrNameLst>
                                          <p:attrName>style.visibility</p:attrName>
                                        </p:attrNameLst>
                                      </p:cBhvr>
                                      <p:to>
                                        <p:strVal val="visible"/>
                                      </p:to>
                                    </p:set>
                                    <p:animEffect transition="in" filter="fade">
                                      <p:cBhvr>
                                        <p:cTn id="40" dur="500"/>
                                        <p:tgtEl>
                                          <p:spTgt spid="12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nodeType="clickEffect">
                                  <p:stCondLst>
                                    <p:cond delay="0"/>
                                  </p:stCondLst>
                                  <p:childTnLst>
                                    <p:animEffect transition="out" filter="fade">
                                      <p:cBhvr>
                                        <p:cTn id="44" dur="500"/>
                                        <p:tgtEl>
                                          <p:spTgt spid="121"/>
                                        </p:tgtEl>
                                      </p:cBhvr>
                                    </p:animEffect>
                                    <p:set>
                                      <p:cBhvr>
                                        <p:cTn id="45" dur="1" fill="hold">
                                          <p:stCondLst>
                                            <p:cond delay="499"/>
                                          </p:stCondLst>
                                        </p:cTn>
                                        <p:tgtEl>
                                          <p:spTgt spid="121"/>
                                        </p:tgtEl>
                                        <p:attrNameLst>
                                          <p:attrName>style.visibility</p:attrName>
                                        </p:attrNameLst>
                                      </p:cBhvr>
                                      <p:to>
                                        <p:strVal val="hidden"/>
                                      </p:to>
                                    </p:set>
                                  </p:childTnLst>
                                </p:cTn>
                              </p:par>
                            </p:childTnLst>
                          </p:cTn>
                        </p:par>
                        <p:par>
                          <p:cTn id="46" fill="hold">
                            <p:stCondLst>
                              <p:cond delay="500"/>
                            </p:stCondLst>
                            <p:childTnLst>
                              <p:par>
                                <p:cTn id="47" presetID="10" presetClass="entr" presetSubtype="0" fill="hold" nodeType="afterEffect">
                                  <p:stCondLst>
                                    <p:cond delay="0"/>
                                  </p:stCondLst>
                                  <p:childTnLst>
                                    <p:set>
                                      <p:cBhvr>
                                        <p:cTn id="48" dur="1" fill="hold">
                                          <p:stCondLst>
                                            <p:cond delay="0"/>
                                          </p:stCondLst>
                                        </p:cTn>
                                        <p:tgtEl>
                                          <p:spTgt spid="112"/>
                                        </p:tgtEl>
                                        <p:attrNameLst>
                                          <p:attrName>style.visibility</p:attrName>
                                        </p:attrNameLst>
                                      </p:cBhvr>
                                      <p:to>
                                        <p:strVal val="visible"/>
                                      </p:to>
                                    </p:set>
                                    <p:animEffect transition="in" filter="fade">
                                      <p:cBhvr>
                                        <p:cTn id="49" dur="500"/>
                                        <p:tgtEl>
                                          <p:spTgt spid="112"/>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path" presetSubtype="0" accel="50000" decel="50000" fill="hold" grpId="1" nodeType="clickEffect">
                                  <p:stCondLst>
                                    <p:cond delay="0"/>
                                  </p:stCondLst>
                                  <p:childTnLst>
                                    <p:animMotion origin="layout" path="M 3.33333E-6 -1.11111E-6 L 0.17951 -0.00324 " pathEditMode="relative" rAng="0" ptsTypes="AA">
                                      <p:cBhvr>
                                        <p:cTn id="53" dur="1500" fill="hold"/>
                                        <p:tgtEl>
                                          <p:spTgt spid="80"/>
                                        </p:tgtEl>
                                        <p:attrNameLst>
                                          <p:attrName>ppt_x</p:attrName>
                                          <p:attrName>ppt_y</p:attrName>
                                        </p:attrNameLst>
                                      </p:cBhvr>
                                      <p:rCtr x="8976" y="-162"/>
                                    </p:animMotion>
                                  </p:childTnLst>
                                </p:cTn>
                              </p:par>
                            </p:childTnLst>
                          </p:cTn>
                        </p:par>
                        <p:par>
                          <p:cTn id="54" fill="hold">
                            <p:stCondLst>
                              <p:cond delay="1500"/>
                            </p:stCondLst>
                            <p:childTnLst>
                              <p:par>
                                <p:cTn id="55" presetID="10" presetClass="exit" presetSubtype="0" fill="hold" grpId="2" nodeType="afterEffect">
                                  <p:stCondLst>
                                    <p:cond delay="0"/>
                                  </p:stCondLst>
                                  <p:childTnLst>
                                    <p:animEffect transition="out" filter="fade">
                                      <p:cBhvr>
                                        <p:cTn id="56" dur="500"/>
                                        <p:tgtEl>
                                          <p:spTgt spid="80"/>
                                        </p:tgtEl>
                                      </p:cBhvr>
                                    </p:animEffect>
                                    <p:set>
                                      <p:cBhvr>
                                        <p:cTn id="57" dur="1" fill="hold">
                                          <p:stCondLst>
                                            <p:cond delay="499"/>
                                          </p:stCondLst>
                                        </p:cTn>
                                        <p:tgtEl>
                                          <p:spTgt spid="80"/>
                                        </p:tgtEl>
                                        <p:attrNameLst>
                                          <p:attrName>style.visibility</p:attrName>
                                        </p:attrNameLst>
                                      </p:cBhvr>
                                      <p:to>
                                        <p:strVal val="hidden"/>
                                      </p:to>
                                    </p:set>
                                  </p:childTnLst>
                                </p:cTn>
                              </p:par>
                            </p:childTnLst>
                          </p:cTn>
                        </p:par>
                        <p:par>
                          <p:cTn id="58" fill="hold">
                            <p:stCondLst>
                              <p:cond delay="2000"/>
                            </p:stCondLst>
                            <p:childTnLst>
                              <p:par>
                                <p:cTn id="59" presetID="10" presetClass="entr" presetSubtype="0" fill="hold" nodeType="afterEffect">
                                  <p:stCondLst>
                                    <p:cond delay="0"/>
                                  </p:stCondLst>
                                  <p:childTnLst>
                                    <p:set>
                                      <p:cBhvr>
                                        <p:cTn id="60" dur="1" fill="hold">
                                          <p:stCondLst>
                                            <p:cond delay="0"/>
                                          </p:stCondLst>
                                        </p:cTn>
                                        <p:tgtEl>
                                          <p:spTgt spid="122"/>
                                        </p:tgtEl>
                                        <p:attrNameLst>
                                          <p:attrName>style.visibility</p:attrName>
                                        </p:attrNameLst>
                                      </p:cBhvr>
                                      <p:to>
                                        <p:strVal val="visible"/>
                                      </p:to>
                                    </p:set>
                                    <p:animEffect transition="in" filter="fade">
                                      <p:cBhvr>
                                        <p:cTn id="61" dur="500"/>
                                        <p:tgtEl>
                                          <p:spTgt spid="122"/>
                                        </p:tgtEl>
                                      </p:cBhvr>
                                    </p:animEffect>
                                  </p:childTnLst>
                                </p:cTn>
                              </p:par>
                              <p:par>
                                <p:cTn id="62" presetID="10" presetClass="entr" presetSubtype="0" fill="hold" nodeType="withEffect">
                                  <p:stCondLst>
                                    <p:cond delay="0"/>
                                  </p:stCondLst>
                                  <p:childTnLst>
                                    <p:set>
                                      <p:cBhvr>
                                        <p:cTn id="63" dur="1" fill="hold">
                                          <p:stCondLst>
                                            <p:cond delay="0"/>
                                          </p:stCondLst>
                                        </p:cTn>
                                        <p:tgtEl>
                                          <p:spTgt spid="123"/>
                                        </p:tgtEl>
                                        <p:attrNameLst>
                                          <p:attrName>style.visibility</p:attrName>
                                        </p:attrNameLst>
                                      </p:cBhvr>
                                      <p:to>
                                        <p:strVal val="visible"/>
                                      </p:to>
                                    </p:set>
                                    <p:animEffect transition="in" filter="fade">
                                      <p:cBhvr>
                                        <p:cTn id="64" dur="500"/>
                                        <p:tgtEl>
                                          <p:spTgt spid="123"/>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nodeType="clickEffect">
                                  <p:stCondLst>
                                    <p:cond delay="0"/>
                                  </p:stCondLst>
                                  <p:childTnLst>
                                    <p:animEffect transition="out" filter="fade">
                                      <p:cBhvr>
                                        <p:cTn id="68" dur="500"/>
                                        <p:tgtEl>
                                          <p:spTgt spid="123"/>
                                        </p:tgtEl>
                                      </p:cBhvr>
                                    </p:animEffect>
                                    <p:set>
                                      <p:cBhvr>
                                        <p:cTn id="69" dur="1" fill="hold">
                                          <p:stCondLst>
                                            <p:cond delay="499"/>
                                          </p:stCondLst>
                                        </p:cTn>
                                        <p:tgtEl>
                                          <p:spTgt spid="123"/>
                                        </p:tgtEl>
                                        <p:attrNameLst>
                                          <p:attrName>style.visibility</p:attrName>
                                        </p:attrNameLst>
                                      </p:cBhvr>
                                      <p:to>
                                        <p:strVal val="hidden"/>
                                      </p:to>
                                    </p:set>
                                  </p:childTnLst>
                                </p:cTn>
                              </p:par>
                            </p:childTnLst>
                          </p:cTn>
                        </p:par>
                        <p:par>
                          <p:cTn id="70" fill="hold">
                            <p:stCondLst>
                              <p:cond delay="500"/>
                            </p:stCondLst>
                            <p:childTnLst>
                              <p:par>
                                <p:cTn id="71" presetID="10" presetClass="entr" presetSubtype="0" fill="hold" nodeType="afterEffect">
                                  <p:stCondLst>
                                    <p:cond delay="0"/>
                                  </p:stCondLst>
                                  <p:childTnLst>
                                    <p:set>
                                      <p:cBhvr>
                                        <p:cTn id="72" dur="1" fill="hold">
                                          <p:stCondLst>
                                            <p:cond delay="0"/>
                                          </p:stCondLst>
                                        </p:cTn>
                                        <p:tgtEl>
                                          <p:spTgt spid="64"/>
                                        </p:tgtEl>
                                        <p:attrNameLst>
                                          <p:attrName>style.visibility</p:attrName>
                                        </p:attrNameLst>
                                      </p:cBhvr>
                                      <p:to>
                                        <p:strVal val="visible"/>
                                      </p:to>
                                    </p:set>
                                    <p:animEffect transition="in" filter="fade">
                                      <p:cBhvr>
                                        <p:cTn id="73" dur="500"/>
                                        <p:tgtEl>
                                          <p:spTgt spid="64"/>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97"/>
                                        </p:tgtEl>
                                      </p:cBhvr>
                                    </p:animEffect>
                                    <p:set>
                                      <p:cBhvr>
                                        <p:cTn id="78" dur="1" fill="hold">
                                          <p:stCondLst>
                                            <p:cond delay="499"/>
                                          </p:stCondLst>
                                        </p:cTn>
                                        <p:tgtEl>
                                          <p:spTgt spid="97"/>
                                        </p:tgtEl>
                                        <p:attrNameLst>
                                          <p:attrName>style.visibility</p:attrName>
                                        </p:attrNameLst>
                                      </p:cBhvr>
                                      <p:to>
                                        <p:strVal val="hidden"/>
                                      </p:to>
                                    </p:set>
                                  </p:childTnLst>
                                </p:cTn>
                              </p:par>
                            </p:childTnLst>
                          </p:cTn>
                        </p:par>
                        <p:par>
                          <p:cTn id="79" fill="hold">
                            <p:stCondLst>
                              <p:cond delay="500"/>
                            </p:stCondLst>
                            <p:childTnLst>
                              <p:par>
                                <p:cTn id="80" presetID="10" presetClass="entr" presetSubtype="0" fill="hold" nodeType="afterEffect">
                                  <p:stCondLst>
                                    <p:cond delay="0"/>
                                  </p:stCondLst>
                                  <p:childTnLst>
                                    <p:set>
                                      <p:cBhvr>
                                        <p:cTn id="81" dur="1" fill="hold">
                                          <p:stCondLst>
                                            <p:cond delay="0"/>
                                          </p:stCondLst>
                                        </p:cTn>
                                        <p:tgtEl>
                                          <p:spTgt spid="67"/>
                                        </p:tgtEl>
                                        <p:attrNameLst>
                                          <p:attrName>style.visibility</p:attrName>
                                        </p:attrNameLst>
                                      </p:cBhvr>
                                      <p:to>
                                        <p:strVal val="visible"/>
                                      </p:to>
                                    </p:set>
                                    <p:animEffect transition="in" filter="fade">
                                      <p:cBhvr>
                                        <p:cTn id="82" dur="500"/>
                                        <p:tgtEl>
                                          <p:spTgt spid="67"/>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124"/>
                                        </p:tgtEl>
                                        <p:attrNameLst>
                                          <p:attrName>style.visibility</p:attrName>
                                        </p:attrNameLst>
                                      </p:cBhvr>
                                      <p:to>
                                        <p:strVal val="visible"/>
                                      </p:to>
                                    </p:set>
                                    <p:animEffect transition="in" filter="fade">
                                      <p:cBhvr>
                                        <p:cTn id="87" dur="500"/>
                                        <p:tgtEl>
                                          <p:spTgt spid="124"/>
                                        </p:tgtEl>
                                      </p:cBhvr>
                                    </p:animEffect>
                                  </p:childTnLst>
                                </p:cTn>
                              </p:par>
                              <p:par>
                                <p:cTn id="88" presetID="10" presetClass="entr" presetSubtype="0" fill="hold" nodeType="withEffect">
                                  <p:stCondLst>
                                    <p:cond delay="0"/>
                                  </p:stCondLst>
                                  <p:childTnLst>
                                    <p:set>
                                      <p:cBhvr>
                                        <p:cTn id="89" dur="1" fill="hold">
                                          <p:stCondLst>
                                            <p:cond delay="0"/>
                                          </p:stCondLst>
                                        </p:cTn>
                                        <p:tgtEl>
                                          <p:spTgt spid="70"/>
                                        </p:tgtEl>
                                        <p:attrNameLst>
                                          <p:attrName>style.visibility</p:attrName>
                                        </p:attrNameLst>
                                      </p:cBhvr>
                                      <p:to>
                                        <p:strVal val="visible"/>
                                      </p:to>
                                    </p:set>
                                    <p:animEffect transition="in" filter="fade">
                                      <p:cBhvr>
                                        <p:cTn id="90" dur="500"/>
                                        <p:tgtEl>
                                          <p:spTgt spid="70"/>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73"/>
                                        </p:tgtEl>
                                        <p:attrNameLst>
                                          <p:attrName>style.visibility</p:attrName>
                                        </p:attrNameLst>
                                      </p:cBhvr>
                                      <p:to>
                                        <p:strVal val="visible"/>
                                      </p:to>
                                    </p:set>
                                    <p:animEffect transition="in" filter="fade">
                                      <p:cBhvr>
                                        <p:cTn id="95"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P spid="73" grpId="0"/>
      <p:bldP spid="80" grpId="0" animBg="1"/>
      <p:bldP spid="80" grpId="1" animBg="1"/>
      <p:bldP spid="80" grpId="2" animBg="1"/>
      <p:bldP spid="93" grpId="0" animBg="1"/>
      <p:bldP spid="116" grpId="0" animBg="1"/>
      <p:bldP spid="12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t="12977"/>
          <a:stretch/>
        </p:blipFill>
        <p:spPr>
          <a:xfrm>
            <a:off x="503238" y="1337733"/>
            <a:ext cx="8137525" cy="5007505"/>
          </a:xfrm>
          <a:prstGeom prst="rect">
            <a:avLst/>
          </a:prstGeom>
        </p:spPr>
      </p:pic>
      <p:pic>
        <p:nvPicPr>
          <p:cNvPr id="4" name="Pairs"/>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96800" y="612000"/>
            <a:ext cx="864000" cy="864000"/>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9696968">
            <a:off x="6526983" y="1645176"/>
            <a:ext cx="1833563" cy="1434789"/>
          </a:xfrm>
          <a:prstGeom prst="rect">
            <a:avLst/>
          </a:prstGeom>
          <a:effectLst>
            <a:outerShdw blurRad="50800" dist="114300" dir="7140000" algn="ctr" rotWithShape="0">
              <a:srgbClr val="000000">
                <a:alpha val="43137"/>
              </a:srgbClr>
            </a:outerShdw>
          </a:effectLst>
        </p:spPr>
      </p:pic>
      <p:pic>
        <p:nvPicPr>
          <p:cNvPr id="9" name="Picture 8"/>
          <p:cNvPicPr>
            <a:picLocks noChangeAspect="1"/>
          </p:cNvPicPr>
          <p:nvPr/>
        </p:nvPicPr>
        <p:blipFill rotWithShape="1">
          <a:blip r:embed="rId5">
            <a:extLst>
              <a:ext uri="{28A0092B-C50C-407E-A947-70E740481C1C}">
                <a14:useLocalDpi xmlns:a14="http://schemas.microsoft.com/office/drawing/2010/main"/>
              </a:ext>
            </a:extLst>
          </a:blip>
          <a:srcRect b="49762"/>
          <a:stretch/>
        </p:blipFill>
        <p:spPr>
          <a:xfrm>
            <a:off x="1764943" y="3739355"/>
            <a:ext cx="5353887" cy="2626938"/>
          </a:xfrm>
          <a:prstGeom prst="rect">
            <a:avLst/>
          </a:prstGeom>
          <a:effectLst>
            <a:outerShdw blurRad="50800" dist="38100" dir="10200000" algn="ctr" rotWithShape="0">
              <a:srgbClr val="000000">
                <a:alpha val="43137"/>
              </a:srgbClr>
            </a:outerShdw>
          </a:effectLst>
        </p:spPr>
      </p:pic>
      <p:pic>
        <p:nvPicPr>
          <p:cNvPr id="11" name="Picture 10"/>
          <p:cNvPicPr>
            <a:picLocks noChangeAspect="1"/>
          </p:cNvPicPr>
          <p:nvPr/>
        </p:nvPicPr>
        <p:blipFill rotWithShape="1">
          <a:blip r:embed="rId6" cstate="screen">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a:ext>
            </a:extLst>
          </a:blip>
          <a:srcRect l="56058" t="7278" b="53458"/>
          <a:stretch/>
        </p:blipFill>
        <p:spPr>
          <a:xfrm>
            <a:off x="2947868" y="5374191"/>
            <a:ext cx="846491" cy="796272"/>
          </a:xfrm>
          <a:prstGeom prst="rect">
            <a:avLst/>
          </a:prstGeom>
          <a:effectLst>
            <a:outerShdw blurRad="50800" dist="12700" dir="5400000" algn="ctr" rotWithShape="0">
              <a:srgbClr val="000000">
                <a:alpha val="43137"/>
              </a:srgbClr>
            </a:outerShdw>
          </a:effectLst>
        </p:spPr>
      </p:pic>
      <p:pic>
        <p:nvPicPr>
          <p:cNvPr id="8" name="Picture 7"/>
          <p:cNvPicPr>
            <a:picLocks noChangeAspect="1"/>
          </p:cNvPicPr>
          <p:nvPr/>
        </p:nvPicPr>
        <p:blipFill rotWithShape="1">
          <a:blip r:embed="rId8" cstate="screen">
            <a:extLst>
              <a:ext uri="{28A0092B-C50C-407E-A947-70E740481C1C}">
                <a14:useLocalDpi xmlns:a14="http://schemas.microsoft.com/office/drawing/2010/main"/>
              </a:ext>
            </a:extLst>
          </a:blip>
          <a:srcRect b="15633"/>
          <a:stretch/>
        </p:blipFill>
        <p:spPr>
          <a:xfrm rot="21028035">
            <a:off x="3396890" y="4066175"/>
            <a:ext cx="3172710" cy="2800079"/>
          </a:xfrm>
          <a:prstGeom prst="rect">
            <a:avLst/>
          </a:prstGeom>
          <a:effectLst>
            <a:outerShdw blurRad="50800" dist="25400" dir="10200000" algn="ctr" rotWithShape="0">
              <a:srgbClr val="000000">
                <a:alpha val="43137"/>
              </a:srgbClr>
            </a:outerShdw>
          </a:effectLst>
        </p:spPr>
      </p:pic>
      <p:pic>
        <p:nvPicPr>
          <p:cNvPr id="7" name="Picture 6"/>
          <p:cNvPicPr>
            <a:picLocks noChangeAspect="1"/>
          </p:cNvPicPr>
          <p:nvPr/>
        </p:nvPicPr>
        <p:blipFill rotWithShape="1">
          <a:blip r:embed="rId9" cstate="screen">
            <a:extLst>
              <a:ext uri="{28A0092B-C50C-407E-A947-70E740481C1C}">
                <a14:useLocalDpi xmlns:a14="http://schemas.microsoft.com/office/drawing/2010/main"/>
              </a:ext>
            </a:extLst>
          </a:blip>
          <a:srcRect l="46795" b="67169"/>
          <a:stretch/>
        </p:blipFill>
        <p:spPr>
          <a:xfrm rot="16200000">
            <a:off x="6212664" y="3917139"/>
            <a:ext cx="3194711" cy="1661487"/>
          </a:xfrm>
          <a:prstGeom prst="rect">
            <a:avLst/>
          </a:prstGeom>
          <a:effectLst>
            <a:outerShdw blurRad="50800" dist="139700" dir="10560000" algn="ctr" rotWithShape="0">
              <a:srgbClr val="000000">
                <a:alpha val="43137"/>
              </a:srgbClr>
            </a:outerShdw>
          </a:effectLst>
        </p:spPr>
      </p:pic>
      <p:pic>
        <p:nvPicPr>
          <p:cNvPr id="12" name="Picture 11"/>
          <p:cNvPicPr>
            <a:picLocks noChangeAspect="1"/>
          </p:cNvPicPr>
          <p:nvPr/>
        </p:nvPicPr>
        <p:blipFill rotWithShape="1">
          <a:blip r:embed="rId6" cstate="screen">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a:ext>
            </a:extLst>
          </a:blip>
          <a:srcRect l="56058" t="7278" b="53458"/>
          <a:stretch/>
        </p:blipFill>
        <p:spPr>
          <a:xfrm rot="6588351">
            <a:off x="5612784" y="2808108"/>
            <a:ext cx="846491" cy="796272"/>
          </a:xfrm>
          <a:prstGeom prst="rect">
            <a:avLst/>
          </a:prstGeom>
          <a:effectLst>
            <a:outerShdw blurRad="50800" dist="12700" dir="5400000" algn="ctr" rotWithShape="0">
              <a:srgbClr val="000000">
                <a:alpha val="43137"/>
              </a:srgbClr>
            </a:outerShdw>
          </a:effectLst>
        </p:spPr>
      </p:pic>
      <p:pic>
        <p:nvPicPr>
          <p:cNvPr id="13" name="Picture 12"/>
          <p:cNvPicPr>
            <a:picLocks noChangeAspect="1"/>
          </p:cNvPicPr>
          <p:nvPr/>
        </p:nvPicPr>
        <p:blipFill rotWithShape="1">
          <a:blip r:embed="rId6" cstate="screen">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a:ext>
            </a:extLst>
          </a:blip>
          <a:srcRect l="56058" t="7278" r="22015" b="59521"/>
          <a:stretch/>
        </p:blipFill>
        <p:spPr>
          <a:xfrm rot="13982186">
            <a:off x="2736667" y="3489332"/>
            <a:ext cx="422401" cy="673313"/>
          </a:xfrm>
          <a:prstGeom prst="rect">
            <a:avLst/>
          </a:prstGeom>
          <a:effectLst>
            <a:outerShdw blurRad="50800" dist="12700" dir="5400000" algn="ctr" rotWithShape="0">
              <a:srgbClr val="000000">
                <a:alpha val="43137"/>
              </a:srgbClr>
            </a:outerShdw>
          </a:effectLst>
        </p:spPr>
      </p:pic>
      <p:pic>
        <p:nvPicPr>
          <p:cNvPr id="14" name="Picture 13"/>
          <p:cNvPicPr>
            <a:picLocks noChangeAspect="1"/>
          </p:cNvPicPr>
          <p:nvPr/>
        </p:nvPicPr>
        <p:blipFill rotWithShape="1">
          <a:blip r:embed="rId10"/>
          <a:srcRect l="12594" t="86500" r="56209" b="6409"/>
          <a:stretch/>
        </p:blipFill>
        <p:spPr>
          <a:xfrm>
            <a:off x="1561381" y="6350151"/>
            <a:ext cx="7600272" cy="520017"/>
          </a:xfrm>
          <a:prstGeom prst="rect">
            <a:avLst/>
          </a:prstGeom>
        </p:spPr>
      </p:pic>
      <p:pic>
        <p:nvPicPr>
          <p:cNvPr id="18" name="Picture 17"/>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587154">
            <a:off x="58242" y="765472"/>
            <a:ext cx="2697872" cy="3815320"/>
          </a:xfrm>
          <a:prstGeom prst="rect">
            <a:avLst/>
          </a:prstGeom>
          <a:effectLst>
            <a:outerShdw blurRad="50800" dist="50800" dir="5220000" algn="ctr" rotWithShape="0">
              <a:srgbClr val="000000">
                <a:alpha val="43137"/>
              </a:srgbClr>
            </a:outerShdw>
          </a:effectLst>
        </p:spPr>
      </p:pic>
      <p:pic>
        <p:nvPicPr>
          <p:cNvPr id="16" name="Picture 15"/>
          <p:cNvPicPr>
            <a:picLocks noChangeAspect="1"/>
          </p:cNvPicPr>
          <p:nvPr/>
        </p:nvPicPr>
        <p:blipFill rotWithShape="1">
          <a:blip r:embed="rId10"/>
          <a:srcRect l="5803" t="14686" r="91690" b="13501"/>
          <a:stretch/>
        </p:blipFill>
        <p:spPr>
          <a:xfrm>
            <a:off x="-101600" y="1083734"/>
            <a:ext cx="610718" cy="5266418"/>
          </a:xfrm>
          <a:prstGeom prst="rect">
            <a:avLst/>
          </a:prstGeom>
        </p:spPr>
      </p:pic>
      <p:sp>
        <p:nvSpPr>
          <p:cNvPr id="17" name="Rectangle 16"/>
          <p:cNvSpPr/>
          <p:nvPr/>
        </p:nvSpPr>
        <p:spPr>
          <a:xfrm>
            <a:off x="503238" y="512198"/>
            <a:ext cx="2274468" cy="8245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436480" y="697112"/>
            <a:ext cx="7355416" cy="615553"/>
          </a:xfrm>
          <a:prstGeom prst="rect">
            <a:avLst/>
          </a:prstGeom>
        </p:spPr>
        <p:txBody>
          <a:bodyPr wrap="square" lIns="0" tIns="0" rIns="0" bIns="0">
            <a:spAutoFit/>
          </a:bodyPr>
          <a:lstStyle/>
          <a:p>
            <a:pPr algn="ctr"/>
            <a:r>
              <a:rPr lang="en-GB" altLang="en-US" sz="4000" dirty="0">
                <a:latin typeface="+mj-lt"/>
              </a:rPr>
              <a:t>Subtracting Decimals Practice</a:t>
            </a:r>
          </a:p>
        </p:txBody>
      </p:sp>
      <p:grpSp>
        <p:nvGrpSpPr>
          <p:cNvPr id="19" name="Group 18"/>
          <p:cNvGrpSpPr/>
          <p:nvPr/>
        </p:nvGrpSpPr>
        <p:grpSpPr>
          <a:xfrm>
            <a:off x="503239" y="1487527"/>
            <a:ext cx="5948361" cy="680199"/>
            <a:chOff x="503239" y="1455805"/>
            <a:chExt cx="5948361" cy="680199"/>
          </a:xfrm>
        </p:grpSpPr>
        <p:sp>
          <p:nvSpPr>
            <p:cNvPr id="20" name="Rectangle 19"/>
            <p:cNvSpPr/>
            <p:nvPr/>
          </p:nvSpPr>
          <p:spPr>
            <a:xfrm>
              <a:off x="503239" y="1455904"/>
              <a:ext cx="5177894" cy="680100"/>
            </a:xfrm>
            <a:prstGeom prst="rect">
              <a:avLst/>
            </a:prstGeom>
            <a:solidFill>
              <a:srgbClr val="FAD7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p:nvSpPr>
          <p:spPr>
            <a:xfrm>
              <a:off x="694265" y="1455805"/>
              <a:ext cx="5757335" cy="646331"/>
            </a:xfrm>
            <a:prstGeom prst="rect">
              <a:avLst/>
            </a:prstGeom>
          </p:spPr>
          <p:txBody>
            <a:bodyPr wrap="square">
              <a:spAutoFit/>
            </a:bodyPr>
            <a:lstStyle/>
            <a:p>
              <a:r>
                <a:rPr lang="en-GB" dirty="0">
                  <a:latin typeface="Twinkl" pitchFamily="50" charset="0"/>
                </a:rPr>
                <a:t>Use a place value grid to complete one of these decimal subtraction calculations:</a:t>
              </a:r>
            </a:p>
          </p:txBody>
        </p:sp>
      </p:grpSp>
      <p:graphicFrame>
        <p:nvGraphicFramePr>
          <p:cNvPr id="22" name="Table 21"/>
          <p:cNvGraphicFramePr>
            <a:graphicFrameLocks noGrp="1"/>
          </p:cNvGraphicFramePr>
          <p:nvPr>
            <p:extLst>
              <p:ext uri="{D42A27DB-BD31-4B8C-83A1-F6EECF244321}">
                <p14:modId xmlns:p14="http://schemas.microsoft.com/office/powerpoint/2010/main" val="1982441800"/>
              </p:ext>
            </p:extLst>
          </p:nvPr>
        </p:nvGraphicFramePr>
        <p:xfrm>
          <a:off x="694265" y="3705934"/>
          <a:ext cx="7767928" cy="1462963"/>
        </p:xfrm>
        <a:graphic>
          <a:graphicData uri="http://schemas.openxmlformats.org/drawingml/2006/table">
            <a:tbl>
              <a:tblPr firstRow="1" bandRow="1">
                <a:tableStyleId>{5940675A-B579-460E-94D1-54222C63F5DA}</a:tableStyleId>
              </a:tblPr>
              <a:tblGrid>
                <a:gridCol w="1941982">
                  <a:extLst>
                    <a:ext uri="{9D8B030D-6E8A-4147-A177-3AD203B41FA5}">
                      <a16:colId xmlns:a16="http://schemas.microsoft.com/office/drawing/2014/main" val="20000"/>
                    </a:ext>
                  </a:extLst>
                </a:gridCol>
                <a:gridCol w="1941982">
                  <a:extLst>
                    <a:ext uri="{9D8B030D-6E8A-4147-A177-3AD203B41FA5}">
                      <a16:colId xmlns:a16="http://schemas.microsoft.com/office/drawing/2014/main" val="20001"/>
                    </a:ext>
                  </a:extLst>
                </a:gridCol>
                <a:gridCol w="1941982">
                  <a:extLst>
                    <a:ext uri="{9D8B030D-6E8A-4147-A177-3AD203B41FA5}">
                      <a16:colId xmlns:a16="http://schemas.microsoft.com/office/drawing/2014/main" val="20002"/>
                    </a:ext>
                  </a:extLst>
                </a:gridCol>
                <a:gridCol w="1941982">
                  <a:extLst>
                    <a:ext uri="{9D8B030D-6E8A-4147-A177-3AD203B41FA5}">
                      <a16:colId xmlns:a16="http://schemas.microsoft.com/office/drawing/2014/main" val="20003"/>
                    </a:ext>
                  </a:extLst>
                </a:gridCol>
              </a:tblGrid>
              <a:tr h="324000">
                <a:tc>
                  <a:txBody>
                    <a:bodyPr/>
                    <a:lstStyle/>
                    <a:p>
                      <a:pPr algn="ctr"/>
                      <a:r>
                        <a:rPr lang="en-GB" b="1" dirty="0"/>
                        <a:t>Ones</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AD78C"/>
                    </a:solidFill>
                  </a:tcPr>
                </a:tc>
                <a:tc>
                  <a:txBody>
                    <a:bodyPr/>
                    <a:lstStyle/>
                    <a:p>
                      <a:pPr algn="ctr"/>
                      <a:r>
                        <a:rPr lang="en-GB" b="1" dirty="0"/>
                        <a:t>Tenths</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AD78C"/>
                    </a:solidFill>
                  </a:tcPr>
                </a:tc>
                <a:tc>
                  <a:txBody>
                    <a:bodyPr/>
                    <a:lstStyle/>
                    <a:p>
                      <a:pPr algn="ctr"/>
                      <a:r>
                        <a:rPr lang="en-GB" b="1" dirty="0"/>
                        <a:t>Hundredths</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AD78C"/>
                    </a:solidFill>
                  </a:tcPr>
                </a:tc>
                <a:tc>
                  <a:txBody>
                    <a:bodyPr/>
                    <a:lstStyle/>
                    <a:p>
                      <a:pPr algn="ctr"/>
                      <a:r>
                        <a:rPr lang="en-GB" b="1" dirty="0"/>
                        <a:t>Thousandths</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AD78C"/>
                    </a:solidFill>
                  </a:tcPr>
                </a:tc>
                <a:extLst>
                  <a:ext uri="{0D108BD9-81ED-4DB2-BD59-A6C34878D82A}">
                    <a16:rowId xmlns:a16="http://schemas.microsoft.com/office/drawing/2014/main" val="10000"/>
                  </a:ext>
                </a:extLst>
              </a:tr>
              <a:tr h="1097203">
                <a:tc>
                  <a:txBody>
                    <a:bodyPr/>
                    <a:lstStyle/>
                    <a:p>
                      <a:pPr algn="ctr"/>
                      <a:endParaRPr lang="en-GB" dirty="0"/>
                    </a:p>
                  </a:txBody>
                  <a:tcPr anchor="ctr">
                    <a:lnT w="19050" cap="flat" cmpd="sng" algn="ctr">
                      <a:solidFill>
                        <a:schemeClr val="tx1"/>
                      </a:solidFill>
                      <a:prstDash val="solid"/>
                      <a:round/>
                      <a:headEnd type="none" w="med" len="med"/>
                      <a:tailEnd type="none" w="med" len="med"/>
                    </a:lnT>
                    <a:solidFill>
                      <a:srgbClr val="FCE9C0"/>
                    </a:solidFill>
                  </a:tcPr>
                </a:tc>
                <a:tc>
                  <a:txBody>
                    <a:bodyPr/>
                    <a:lstStyle/>
                    <a:p>
                      <a:pPr algn="ctr"/>
                      <a:endParaRPr lang="en-GB" dirty="0"/>
                    </a:p>
                  </a:txBody>
                  <a:tcPr anchor="ctr">
                    <a:lnT w="19050" cap="flat" cmpd="sng" algn="ctr">
                      <a:solidFill>
                        <a:schemeClr val="tx1"/>
                      </a:solidFill>
                      <a:prstDash val="solid"/>
                      <a:round/>
                      <a:headEnd type="none" w="med" len="med"/>
                      <a:tailEnd type="none" w="med" len="med"/>
                    </a:lnT>
                    <a:solidFill>
                      <a:srgbClr val="FCE9C0"/>
                    </a:solidFill>
                  </a:tcPr>
                </a:tc>
                <a:tc>
                  <a:txBody>
                    <a:bodyPr/>
                    <a:lstStyle/>
                    <a:p>
                      <a:pPr algn="ctr"/>
                      <a:endParaRPr lang="en-GB" dirty="0"/>
                    </a:p>
                  </a:txBody>
                  <a:tcPr anchor="ctr">
                    <a:lnT w="19050" cap="flat" cmpd="sng" algn="ctr">
                      <a:solidFill>
                        <a:schemeClr val="tx1"/>
                      </a:solidFill>
                      <a:prstDash val="solid"/>
                      <a:round/>
                      <a:headEnd type="none" w="med" len="med"/>
                      <a:tailEnd type="none" w="med" len="med"/>
                    </a:lnT>
                    <a:solidFill>
                      <a:srgbClr val="FCE9C0"/>
                    </a:solidFill>
                  </a:tcPr>
                </a:tc>
                <a:tc>
                  <a:txBody>
                    <a:bodyPr/>
                    <a:lstStyle/>
                    <a:p>
                      <a:pPr algn="ctr"/>
                      <a:endParaRPr lang="en-GB" dirty="0"/>
                    </a:p>
                  </a:txBody>
                  <a:tcPr anchor="ctr">
                    <a:lnT w="19050" cap="flat" cmpd="sng" algn="ctr">
                      <a:solidFill>
                        <a:schemeClr val="tx1"/>
                      </a:solidFill>
                      <a:prstDash val="solid"/>
                      <a:round/>
                      <a:headEnd type="none" w="med" len="med"/>
                      <a:tailEnd type="none" w="med" len="med"/>
                    </a:lnT>
                    <a:solidFill>
                      <a:srgbClr val="FCE9C0"/>
                    </a:solidFill>
                  </a:tcPr>
                </a:tc>
                <a:extLst>
                  <a:ext uri="{0D108BD9-81ED-4DB2-BD59-A6C34878D82A}">
                    <a16:rowId xmlns:a16="http://schemas.microsoft.com/office/drawing/2014/main" val="10001"/>
                  </a:ext>
                </a:extLst>
              </a:tr>
            </a:tbl>
          </a:graphicData>
        </a:graphic>
      </p:graphicFrame>
      <p:sp>
        <p:nvSpPr>
          <p:cNvPr id="23" name="Oval 22"/>
          <p:cNvSpPr/>
          <p:nvPr/>
        </p:nvSpPr>
        <p:spPr>
          <a:xfrm>
            <a:off x="2572384" y="3831613"/>
            <a:ext cx="122377" cy="12237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p:cNvSpPr/>
          <p:nvPr/>
        </p:nvSpPr>
        <p:spPr>
          <a:xfrm>
            <a:off x="2572384" y="4573374"/>
            <a:ext cx="122377" cy="12237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6" name="Group 25"/>
          <p:cNvGrpSpPr/>
          <p:nvPr/>
        </p:nvGrpSpPr>
        <p:grpSpPr>
          <a:xfrm>
            <a:off x="979780" y="2364581"/>
            <a:ext cx="2000497" cy="523266"/>
            <a:chOff x="503238" y="1455904"/>
            <a:chExt cx="2000497" cy="523266"/>
          </a:xfrm>
        </p:grpSpPr>
        <p:sp>
          <p:nvSpPr>
            <p:cNvPr id="27" name="Rectangle 26"/>
            <p:cNvSpPr/>
            <p:nvPr/>
          </p:nvSpPr>
          <p:spPr>
            <a:xfrm>
              <a:off x="503239" y="1455904"/>
              <a:ext cx="2000496" cy="523266"/>
            </a:xfrm>
            <a:prstGeom prst="rect">
              <a:avLst/>
            </a:prstGeom>
            <a:solidFill>
              <a:srgbClr val="F186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p:cNvSpPr/>
            <p:nvPr/>
          </p:nvSpPr>
          <p:spPr>
            <a:xfrm>
              <a:off x="503238" y="1519723"/>
              <a:ext cx="2000497" cy="400110"/>
            </a:xfrm>
            <a:prstGeom prst="rect">
              <a:avLst/>
            </a:prstGeom>
          </p:spPr>
          <p:txBody>
            <a:bodyPr wrap="square">
              <a:spAutoFit/>
            </a:bodyPr>
            <a:lstStyle/>
            <a:p>
              <a:pPr algn="ctr"/>
              <a:r>
                <a:rPr lang="en-GB" sz="2000" dirty="0">
                  <a:solidFill>
                    <a:schemeClr val="bg1"/>
                  </a:solidFill>
                  <a:latin typeface="+mj-lt"/>
                </a:rPr>
                <a:t>0.42 - 0.34</a:t>
              </a:r>
            </a:p>
          </p:txBody>
        </p:sp>
      </p:grpSp>
      <p:grpSp>
        <p:nvGrpSpPr>
          <p:cNvPr id="29" name="Group 28"/>
          <p:cNvGrpSpPr/>
          <p:nvPr/>
        </p:nvGrpSpPr>
        <p:grpSpPr>
          <a:xfrm>
            <a:off x="3565050" y="2364581"/>
            <a:ext cx="2000497" cy="523266"/>
            <a:chOff x="503238" y="1455904"/>
            <a:chExt cx="2000497" cy="523266"/>
          </a:xfrm>
        </p:grpSpPr>
        <p:sp>
          <p:nvSpPr>
            <p:cNvPr id="30" name="Rectangle 29"/>
            <p:cNvSpPr/>
            <p:nvPr/>
          </p:nvSpPr>
          <p:spPr>
            <a:xfrm>
              <a:off x="503239" y="1455904"/>
              <a:ext cx="2000496" cy="523266"/>
            </a:xfrm>
            <a:prstGeom prst="rect">
              <a:avLst/>
            </a:prstGeom>
            <a:solidFill>
              <a:srgbClr val="F186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1864E"/>
                </a:solidFill>
              </a:endParaRPr>
            </a:p>
          </p:txBody>
        </p:sp>
        <p:sp>
          <p:nvSpPr>
            <p:cNvPr id="31" name="Rectangle 30"/>
            <p:cNvSpPr/>
            <p:nvPr/>
          </p:nvSpPr>
          <p:spPr>
            <a:xfrm>
              <a:off x="503238" y="1519723"/>
              <a:ext cx="2000497" cy="400110"/>
            </a:xfrm>
            <a:prstGeom prst="rect">
              <a:avLst/>
            </a:prstGeom>
          </p:spPr>
          <p:txBody>
            <a:bodyPr wrap="square">
              <a:spAutoFit/>
            </a:bodyPr>
            <a:lstStyle/>
            <a:p>
              <a:pPr algn="ctr"/>
              <a:r>
                <a:rPr lang="en-GB" sz="2000" dirty="0">
                  <a:solidFill>
                    <a:schemeClr val="bg1"/>
                  </a:solidFill>
                  <a:latin typeface="+mj-lt"/>
                </a:rPr>
                <a:t>0.581 - 0.358</a:t>
              </a:r>
            </a:p>
          </p:txBody>
        </p:sp>
      </p:grpSp>
      <p:grpSp>
        <p:nvGrpSpPr>
          <p:cNvPr id="32" name="Group 31"/>
          <p:cNvGrpSpPr/>
          <p:nvPr/>
        </p:nvGrpSpPr>
        <p:grpSpPr>
          <a:xfrm>
            <a:off x="6150320" y="2364581"/>
            <a:ext cx="2000497" cy="523266"/>
            <a:chOff x="503238" y="1455904"/>
            <a:chExt cx="2000497" cy="523266"/>
          </a:xfrm>
        </p:grpSpPr>
        <p:sp>
          <p:nvSpPr>
            <p:cNvPr id="33" name="Rectangle 32"/>
            <p:cNvSpPr/>
            <p:nvPr/>
          </p:nvSpPr>
          <p:spPr>
            <a:xfrm>
              <a:off x="503239" y="1455904"/>
              <a:ext cx="2000496" cy="523266"/>
            </a:xfrm>
            <a:prstGeom prst="rect">
              <a:avLst/>
            </a:prstGeom>
            <a:solidFill>
              <a:srgbClr val="F186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p:cNvSpPr/>
            <p:nvPr/>
          </p:nvSpPr>
          <p:spPr>
            <a:xfrm>
              <a:off x="503238" y="1519723"/>
              <a:ext cx="2000497" cy="400110"/>
            </a:xfrm>
            <a:prstGeom prst="rect">
              <a:avLst/>
            </a:prstGeom>
          </p:spPr>
          <p:txBody>
            <a:bodyPr wrap="square">
              <a:spAutoFit/>
            </a:bodyPr>
            <a:lstStyle/>
            <a:p>
              <a:pPr algn="ctr"/>
              <a:r>
                <a:rPr lang="en-GB" sz="2000" dirty="0">
                  <a:solidFill>
                    <a:schemeClr val="bg1"/>
                  </a:solidFill>
                  <a:latin typeface="+mj-lt"/>
                </a:rPr>
                <a:t>0.67 - 0.543</a:t>
              </a:r>
            </a:p>
          </p:txBody>
        </p:sp>
      </p:grpSp>
      <p:grpSp>
        <p:nvGrpSpPr>
          <p:cNvPr id="35" name="Group 34"/>
          <p:cNvGrpSpPr/>
          <p:nvPr/>
        </p:nvGrpSpPr>
        <p:grpSpPr>
          <a:xfrm>
            <a:off x="974326" y="2926391"/>
            <a:ext cx="2000497" cy="523266"/>
            <a:chOff x="503238" y="1455904"/>
            <a:chExt cx="2000497" cy="523266"/>
          </a:xfrm>
        </p:grpSpPr>
        <p:sp>
          <p:nvSpPr>
            <p:cNvPr id="36" name="Rectangle 35"/>
            <p:cNvSpPr/>
            <p:nvPr/>
          </p:nvSpPr>
          <p:spPr>
            <a:xfrm>
              <a:off x="503239" y="1455904"/>
              <a:ext cx="2000496" cy="523266"/>
            </a:xfrm>
            <a:prstGeom prst="rect">
              <a:avLst/>
            </a:prstGeom>
            <a:solidFill>
              <a:srgbClr val="7E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7" name="Rectangle 36">
              <a:hlinkClick r:id="rId12" action="ppaction://hlinksldjump"/>
            </p:cNvPr>
            <p:cNvSpPr/>
            <p:nvPr/>
          </p:nvSpPr>
          <p:spPr>
            <a:xfrm>
              <a:off x="503238" y="1502789"/>
              <a:ext cx="2000497" cy="400110"/>
            </a:xfrm>
            <a:prstGeom prst="rect">
              <a:avLst/>
            </a:prstGeom>
          </p:spPr>
          <p:txBody>
            <a:bodyPr wrap="square">
              <a:spAutoFit/>
            </a:bodyPr>
            <a:lstStyle/>
            <a:p>
              <a:pPr algn="ctr"/>
              <a:r>
                <a:rPr lang="en-GB" sz="2000" dirty="0">
                  <a:latin typeface="+mj-lt"/>
                </a:rPr>
                <a:t>Show Answer</a:t>
              </a:r>
            </a:p>
          </p:txBody>
        </p:sp>
      </p:grpSp>
      <p:grpSp>
        <p:nvGrpSpPr>
          <p:cNvPr id="38" name="Group 37"/>
          <p:cNvGrpSpPr/>
          <p:nvPr/>
        </p:nvGrpSpPr>
        <p:grpSpPr>
          <a:xfrm>
            <a:off x="3565050" y="2926391"/>
            <a:ext cx="2000497" cy="523266"/>
            <a:chOff x="503238" y="1455904"/>
            <a:chExt cx="2000497" cy="523266"/>
          </a:xfrm>
        </p:grpSpPr>
        <p:sp>
          <p:nvSpPr>
            <p:cNvPr id="39" name="Rectangle 38"/>
            <p:cNvSpPr/>
            <p:nvPr/>
          </p:nvSpPr>
          <p:spPr>
            <a:xfrm>
              <a:off x="503239" y="1455904"/>
              <a:ext cx="2000496" cy="523266"/>
            </a:xfrm>
            <a:prstGeom prst="rect">
              <a:avLst/>
            </a:prstGeom>
            <a:solidFill>
              <a:srgbClr val="7E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0" name="Rectangle 39">
              <a:hlinkClick r:id="rId13" action="ppaction://hlinksldjump"/>
            </p:cNvPr>
            <p:cNvSpPr/>
            <p:nvPr/>
          </p:nvSpPr>
          <p:spPr>
            <a:xfrm>
              <a:off x="503238" y="1502789"/>
              <a:ext cx="2000497" cy="400110"/>
            </a:xfrm>
            <a:prstGeom prst="rect">
              <a:avLst/>
            </a:prstGeom>
          </p:spPr>
          <p:txBody>
            <a:bodyPr wrap="square">
              <a:spAutoFit/>
            </a:bodyPr>
            <a:lstStyle/>
            <a:p>
              <a:pPr algn="ctr"/>
              <a:r>
                <a:rPr lang="en-GB" sz="2000" dirty="0">
                  <a:latin typeface="+mj-lt"/>
                </a:rPr>
                <a:t>Show Answer</a:t>
              </a:r>
            </a:p>
          </p:txBody>
        </p:sp>
      </p:grpSp>
      <p:grpSp>
        <p:nvGrpSpPr>
          <p:cNvPr id="41" name="Group 40"/>
          <p:cNvGrpSpPr/>
          <p:nvPr/>
        </p:nvGrpSpPr>
        <p:grpSpPr>
          <a:xfrm>
            <a:off x="6153286" y="2926391"/>
            <a:ext cx="2000497" cy="523266"/>
            <a:chOff x="503238" y="1455904"/>
            <a:chExt cx="2000497" cy="523266"/>
          </a:xfrm>
        </p:grpSpPr>
        <p:sp>
          <p:nvSpPr>
            <p:cNvPr id="42" name="Rectangle 41"/>
            <p:cNvSpPr/>
            <p:nvPr/>
          </p:nvSpPr>
          <p:spPr>
            <a:xfrm>
              <a:off x="503239" y="1455904"/>
              <a:ext cx="2000496" cy="523266"/>
            </a:xfrm>
            <a:prstGeom prst="rect">
              <a:avLst/>
            </a:prstGeom>
            <a:solidFill>
              <a:srgbClr val="7E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3" name="Rectangle 42">
              <a:hlinkClick r:id="rId14" action="ppaction://hlinksldjump"/>
            </p:cNvPr>
            <p:cNvSpPr/>
            <p:nvPr/>
          </p:nvSpPr>
          <p:spPr>
            <a:xfrm>
              <a:off x="503238" y="1502789"/>
              <a:ext cx="2000497" cy="400110"/>
            </a:xfrm>
            <a:prstGeom prst="rect">
              <a:avLst/>
            </a:prstGeom>
          </p:spPr>
          <p:txBody>
            <a:bodyPr wrap="square">
              <a:spAutoFit/>
            </a:bodyPr>
            <a:lstStyle/>
            <a:p>
              <a:pPr algn="ctr"/>
              <a:r>
                <a:rPr lang="en-GB" sz="2000" dirty="0">
                  <a:latin typeface="+mj-lt"/>
                </a:rPr>
                <a:t>Show Answer</a:t>
              </a:r>
            </a:p>
          </p:txBody>
        </p:sp>
      </p:grpSp>
      <p:grpSp>
        <p:nvGrpSpPr>
          <p:cNvPr id="44" name="Group 43"/>
          <p:cNvGrpSpPr/>
          <p:nvPr/>
        </p:nvGrpSpPr>
        <p:grpSpPr>
          <a:xfrm>
            <a:off x="3869056" y="5728144"/>
            <a:ext cx="1380278" cy="523266"/>
            <a:chOff x="813348" y="1455904"/>
            <a:chExt cx="1380278" cy="523266"/>
          </a:xfrm>
        </p:grpSpPr>
        <p:sp>
          <p:nvSpPr>
            <p:cNvPr id="45" name="Rectangle 44"/>
            <p:cNvSpPr/>
            <p:nvPr/>
          </p:nvSpPr>
          <p:spPr>
            <a:xfrm>
              <a:off x="813349" y="1455904"/>
              <a:ext cx="1380276" cy="523266"/>
            </a:xfrm>
            <a:prstGeom prst="rect">
              <a:avLst/>
            </a:prstGeom>
            <a:solidFill>
              <a:srgbClr val="7E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 </a:t>
              </a:r>
            </a:p>
          </p:txBody>
        </p:sp>
        <p:sp>
          <p:nvSpPr>
            <p:cNvPr id="46" name="Rectangle 45">
              <a:hlinkClick r:id="rId15" action="ppaction://hlinksldjump"/>
            </p:cNvPr>
            <p:cNvSpPr/>
            <p:nvPr/>
          </p:nvSpPr>
          <p:spPr>
            <a:xfrm>
              <a:off x="813348" y="1502789"/>
              <a:ext cx="1380278" cy="400110"/>
            </a:xfrm>
            <a:prstGeom prst="rect">
              <a:avLst/>
            </a:prstGeom>
          </p:spPr>
          <p:txBody>
            <a:bodyPr wrap="square">
              <a:spAutoFit/>
            </a:bodyPr>
            <a:lstStyle/>
            <a:p>
              <a:pPr algn="ctr"/>
              <a:r>
                <a:rPr lang="en-GB" sz="2000" dirty="0">
                  <a:latin typeface="+mj-lt"/>
                </a:rPr>
                <a:t>Next</a:t>
              </a:r>
            </a:p>
          </p:txBody>
        </p:sp>
      </p:grpSp>
    </p:spTree>
    <p:extLst>
      <p:ext uri="{BB962C8B-B14F-4D97-AF65-F5344CB8AC3E}">
        <p14:creationId xmlns:p14="http://schemas.microsoft.com/office/powerpoint/2010/main" val="1827256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0"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500"/>
                                        <p:tgtEl>
                                          <p:spTgt spid="35"/>
                                        </p:tgtEl>
                                      </p:cBhvr>
                                    </p:animEffect>
                                  </p:childTnLst>
                                </p:cTn>
                              </p:par>
                              <p:par>
                                <p:cTn id="18" presetID="10" presetClass="entr" presetSubtype="0" fill="hold" nodeType="with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fade">
                                      <p:cBhvr>
                                        <p:cTn id="20" dur="500"/>
                                        <p:tgtEl>
                                          <p:spTgt spid="38"/>
                                        </p:tgtEl>
                                      </p:cBhvr>
                                    </p:animEffect>
                                  </p:childTnLst>
                                </p:cTn>
                              </p:par>
                              <p:par>
                                <p:cTn id="21" presetID="10" presetClass="entr" presetSubtype="0" fill="hold" nodeType="with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fade">
                                      <p:cBhvr>
                                        <p:cTn id="23" dur="500"/>
                                        <p:tgtEl>
                                          <p:spTgt spid="41"/>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childTnLst>
                                </p:cTn>
                              </p:par>
                              <p:par>
                                <p:cTn id="31" presetID="10"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fade">
                                      <p:cBhvr>
                                        <p:cTn id="3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503238" y="1337733"/>
            <a:ext cx="8658415" cy="5532435"/>
            <a:chOff x="503238" y="1337733"/>
            <a:chExt cx="8658415" cy="5532435"/>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t="12977"/>
            <a:stretch/>
          </p:blipFill>
          <p:spPr>
            <a:xfrm>
              <a:off x="503238" y="1337733"/>
              <a:ext cx="8137525" cy="5007505"/>
            </a:xfrm>
            <a:prstGeom prst="rect">
              <a:avLst/>
            </a:prstGeom>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9696968">
              <a:off x="6526983" y="1645176"/>
              <a:ext cx="1833563" cy="1434789"/>
            </a:xfrm>
            <a:prstGeom prst="rect">
              <a:avLst/>
            </a:prstGeom>
            <a:effectLst>
              <a:outerShdw blurRad="50800" dist="114300" dir="7140000" algn="ctr" rotWithShape="0">
                <a:srgbClr val="000000">
                  <a:alpha val="43137"/>
                </a:srgbClr>
              </a:outerShdw>
            </a:effectLst>
          </p:spPr>
        </p:pic>
        <p:pic>
          <p:nvPicPr>
            <p:cNvPr id="9" name="Picture 8"/>
            <p:cNvPicPr>
              <a:picLocks noChangeAspect="1"/>
            </p:cNvPicPr>
            <p:nvPr/>
          </p:nvPicPr>
          <p:blipFill rotWithShape="1">
            <a:blip r:embed="rId4">
              <a:extLst>
                <a:ext uri="{28A0092B-C50C-407E-A947-70E740481C1C}">
                  <a14:useLocalDpi xmlns:a14="http://schemas.microsoft.com/office/drawing/2010/main"/>
                </a:ext>
              </a:extLst>
            </a:blip>
            <a:srcRect b="49762"/>
            <a:stretch/>
          </p:blipFill>
          <p:spPr>
            <a:xfrm>
              <a:off x="1764943" y="3739355"/>
              <a:ext cx="5353887" cy="2626938"/>
            </a:xfrm>
            <a:prstGeom prst="rect">
              <a:avLst/>
            </a:prstGeom>
            <a:effectLst>
              <a:outerShdw blurRad="50800" dist="38100" dir="10200000" algn="ctr" rotWithShape="0">
                <a:srgbClr val="000000">
                  <a:alpha val="43137"/>
                </a:srgbClr>
              </a:outerShdw>
            </a:effectLst>
          </p:spPr>
        </p:pic>
        <p:pic>
          <p:nvPicPr>
            <p:cNvPr id="11" name="Picture 10"/>
            <p:cNvPicPr>
              <a:picLocks noChangeAspect="1"/>
            </p:cNvPicPr>
            <p:nvPr/>
          </p:nvPicPr>
          <p:blipFill rotWithShape="1">
            <a:blip r:embed="rId5" cstate="screen">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a:ext>
              </a:extLst>
            </a:blip>
            <a:srcRect l="56058" t="7278" b="53458"/>
            <a:stretch/>
          </p:blipFill>
          <p:spPr>
            <a:xfrm>
              <a:off x="2947868" y="5374191"/>
              <a:ext cx="846491" cy="796272"/>
            </a:xfrm>
            <a:prstGeom prst="rect">
              <a:avLst/>
            </a:prstGeom>
            <a:effectLst>
              <a:outerShdw blurRad="50800" dist="12700" dir="5400000" algn="ctr" rotWithShape="0">
                <a:srgbClr val="000000">
                  <a:alpha val="43137"/>
                </a:srgbClr>
              </a:outerShdw>
            </a:effectLst>
          </p:spPr>
        </p:pic>
        <p:pic>
          <p:nvPicPr>
            <p:cNvPr id="8" name="Picture 7"/>
            <p:cNvPicPr>
              <a:picLocks noChangeAspect="1"/>
            </p:cNvPicPr>
            <p:nvPr/>
          </p:nvPicPr>
          <p:blipFill rotWithShape="1">
            <a:blip r:embed="rId7" cstate="screen">
              <a:extLst>
                <a:ext uri="{28A0092B-C50C-407E-A947-70E740481C1C}">
                  <a14:useLocalDpi xmlns:a14="http://schemas.microsoft.com/office/drawing/2010/main"/>
                </a:ext>
              </a:extLst>
            </a:blip>
            <a:srcRect b="15633"/>
            <a:stretch/>
          </p:blipFill>
          <p:spPr>
            <a:xfrm rot="21028035">
              <a:off x="3396890" y="4066175"/>
              <a:ext cx="3172710" cy="2800079"/>
            </a:xfrm>
            <a:prstGeom prst="rect">
              <a:avLst/>
            </a:prstGeom>
            <a:effectLst>
              <a:outerShdw blurRad="50800" dist="25400" dir="10200000" algn="ctr" rotWithShape="0">
                <a:srgbClr val="000000">
                  <a:alpha val="43137"/>
                </a:srgbClr>
              </a:outerShdw>
            </a:effectLst>
          </p:spPr>
        </p:pic>
        <p:pic>
          <p:nvPicPr>
            <p:cNvPr id="7" name="Picture 6"/>
            <p:cNvPicPr>
              <a:picLocks noChangeAspect="1"/>
            </p:cNvPicPr>
            <p:nvPr/>
          </p:nvPicPr>
          <p:blipFill rotWithShape="1">
            <a:blip r:embed="rId8" cstate="screen">
              <a:extLst>
                <a:ext uri="{28A0092B-C50C-407E-A947-70E740481C1C}">
                  <a14:useLocalDpi xmlns:a14="http://schemas.microsoft.com/office/drawing/2010/main"/>
                </a:ext>
              </a:extLst>
            </a:blip>
            <a:srcRect l="46795" b="67169"/>
            <a:stretch/>
          </p:blipFill>
          <p:spPr>
            <a:xfrm rot="16200000">
              <a:off x="6212664" y="3917139"/>
              <a:ext cx="3194711" cy="1661487"/>
            </a:xfrm>
            <a:prstGeom prst="rect">
              <a:avLst/>
            </a:prstGeom>
            <a:effectLst>
              <a:outerShdw blurRad="50800" dist="139700" dir="10560000" algn="ctr" rotWithShape="0">
                <a:srgbClr val="000000">
                  <a:alpha val="43137"/>
                </a:srgbClr>
              </a:outerShdw>
            </a:effectLst>
          </p:spPr>
        </p:pic>
        <p:pic>
          <p:nvPicPr>
            <p:cNvPr id="12" name="Picture 11"/>
            <p:cNvPicPr>
              <a:picLocks noChangeAspect="1"/>
            </p:cNvPicPr>
            <p:nvPr/>
          </p:nvPicPr>
          <p:blipFill rotWithShape="1">
            <a:blip r:embed="rId5" cstate="screen">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a:ext>
              </a:extLst>
            </a:blip>
            <a:srcRect l="56058" t="7278" b="53458"/>
            <a:stretch/>
          </p:blipFill>
          <p:spPr>
            <a:xfrm rot="6588351">
              <a:off x="5612784" y="2808108"/>
              <a:ext cx="846491" cy="796272"/>
            </a:xfrm>
            <a:prstGeom prst="rect">
              <a:avLst/>
            </a:prstGeom>
            <a:effectLst>
              <a:outerShdw blurRad="50800" dist="12700" dir="5400000" algn="ctr" rotWithShape="0">
                <a:srgbClr val="000000">
                  <a:alpha val="43137"/>
                </a:srgbClr>
              </a:outerShdw>
            </a:effectLst>
          </p:spPr>
        </p:pic>
        <p:pic>
          <p:nvPicPr>
            <p:cNvPr id="13" name="Picture 12"/>
            <p:cNvPicPr>
              <a:picLocks noChangeAspect="1"/>
            </p:cNvPicPr>
            <p:nvPr/>
          </p:nvPicPr>
          <p:blipFill rotWithShape="1">
            <a:blip r:embed="rId5" cstate="screen">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a:ext>
              </a:extLst>
            </a:blip>
            <a:srcRect l="56058" t="7278" r="22015" b="59521"/>
            <a:stretch/>
          </p:blipFill>
          <p:spPr>
            <a:xfrm rot="13982186">
              <a:off x="2736667" y="3489332"/>
              <a:ext cx="422401" cy="673313"/>
            </a:xfrm>
            <a:prstGeom prst="rect">
              <a:avLst/>
            </a:prstGeom>
            <a:effectLst>
              <a:outerShdw blurRad="50800" dist="12700" dir="5400000" algn="ctr" rotWithShape="0">
                <a:srgbClr val="000000">
                  <a:alpha val="43137"/>
                </a:srgbClr>
              </a:outerShdw>
            </a:effectLst>
          </p:spPr>
        </p:pic>
        <p:pic>
          <p:nvPicPr>
            <p:cNvPr id="14" name="Picture 13"/>
            <p:cNvPicPr>
              <a:picLocks noChangeAspect="1"/>
            </p:cNvPicPr>
            <p:nvPr/>
          </p:nvPicPr>
          <p:blipFill rotWithShape="1">
            <a:blip r:embed="rId9"/>
            <a:srcRect l="12594" t="86500" r="56209" b="6409"/>
            <a:stretch/>
          </p:blipFill>
          <p:spPr>
            <a:xfrm>
              <a:off x="1561381" y="6350151"/>
              <a:ext cx="7600272" cy="520017"/>
            </a:xfrm>
            <a:prstGeom prst="rect">
              <a:avLst/>
            </a:prstGeom>
          </p:spPr>
        </p:pic>
      </p:grpSp>
      <p:pic>
        <p:nvPicPr>
          <p:cNvPr id="18" name="Picture 17"/>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587154">
            <a:off x="58242" y="765472"/>
            <a:ext cx="2697872" cy="3815320"/>
          </a:xfrm>
          <a:prstGeom prst="rect">
            <a:avLst/>
          </a:prstGeom>
          <a:effectLst>
            <a:outerShdw blurRad="50800" dist="50800" dir="5220000" algn="ctr" rotWithShape="0">
              <a:srgbClr val="000000">
                <a:alpha val="43137"/>
              </a:srgbClr>
            </a:outerShdw>
          </a:effectLst>
        </p:spPr>
      </p:pic>
      <p:pic>
        <p:nvPicPr>
          <p:cNvPr id="16" name="Picture 15"/>
          <p:cNvPicPr>
            <a:picLocks noChangeAspect="1"/>
          </p:cNvPicPr>
          <p:nvPr/>
        </p:nvPicPr>
        <p:blipFill rotWithShape="1">
          <a:blip r:embed="rId9"/>
          <a:srcRect l="5803" t="14686" r="91690" b="13501"/>
          <a:stretch/>
        </p:blipFill>
        <p:spPr>
          <a:xfrm>
            <a:off x="-101600" y="1083734"/>
            <a:ext cx="610718" cy="5266418"/>
          </a:xfrm>
          <a:prstGeom prst="rect">
            <a:avLst/>
          </a:prstGeom>
        </p:spPr>
      </p:pic>
      <p:sp>
        <p:nvSpPr>
          <p:cNvPr id="17" name="Rectangle 16"/>
          <p:cNvSpPr/>
          <p:nvPr/>
        </p:nvSpPr>
        <p:spPr>
          <a:xfrm>
            <a:off x="503238" y="512198"/>
            <a:ext cx="2274468" cy="8245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436480" y="697112"/>
            <a:ext cx="7355416" cy="615553"/>
          </a:xfrm>
          <a:prstGeom prst="rect">
            <a:avLst/>
          </a:prstGeom>
        </p:spPr>
        <p:txBody>
          <a:bodyPr wrap="square" lIns="0" tIns="0" rIns="0" bIns="0">
            <a:spAutoFit/>
          </a:bodyPr>
          <a:lstStyle/>
          <a:p>
            <a:pPr algn="ctr"/>
            <a:r>
              <a:rPr lang="en-GB" altLang="en-US" sz="4000" dirty="0">
                <a:latin typeface="+mj-lt"/>
              </a:rPr>
              <a:t>Subtracting Decimals Practice</a:t>
            </a:r>
          </a:p>
        </p:txBody>
      </p:sp>
      <p:graphicFrame>
        <p:nvGraphicFramePr>
          <p:cNvPr id="47" name="Table 46"/>
          <p:cNvGraphicFramePr>
            <a:graphicFrameLocks noGrp="1"/>
          </p:cNvGraphicFramePr>
          <p:nvPr>
            <p:extLst>
              <p:ext uri="{D42A27DB-BD31-4B8C-83A1-F6EECF244321}">
                <p14:modId xmlns:p14="http://schemas.microsoft.com/office/powerpoint/2010/main" val="196158978"/>
              </p:ext>
            </p:extLst>
          </p:nvPr>
        </p:nvGraphicFramePr>
        <p:xfrm>
          <a:off x="694265" y="2571405"/>
          <a:ext cx="7767928" cy="1462963"/>
        </p:xfrm>
        <a:graphic>
          <a:graphicData uri="http://schemas.openxmlformats.org/drawingml/2006/table">
            <a:tbl>
              <a:tblPr firstRow="1" bandRow="1">
                <a:tableStyleId>{5940675A-B579-460E-94D1-54222C63F5DA}</a:tableStyleId>
              </a:tblPr>
              <a:tblGrid>
                <a:gridCol w="1941982">
                  <a:extLst>
                    <a:ext uri="{9D8B030D-6E8A-4147-A177-3AD203B41FA5}">
                      <a16:colId xmlns:a16="http://schemas.microsoft.com/office/drawing/2014/main" val="20000"/>
                    </a:ext>
                  </a:extLst>
                </a:gridCol>
                <a:gridCol w="1941982">
                  <a:extLst>
                    <a:ext uri="{9D8B030D-6E8A-4147-A177-3AD203B41FA5}">
                      <a16:colId xmlns:a16="http://schemas.microsoft.com/office/drawing/2014/main" val="20001"/>
                    </a:ext>
                  </a:extLst>
                </a:gridCol>
                <a:gridCol w="1941982">
                  <a:extLst>
                    <a:ext uri="{9D8B030D-6E8A-4147-A177-3AD203B41FA5}">
                      <a16:colId xmlns:a16="http://schemas.microsoft.com/office/drawing/2014/main" val="20002"/>
                    </a:ext>
                  </a:extLst>
                </a:gridCol>
                <a:gridCol w="1941982">
                  <a:extLst>
                    <a:ext uri="{9D8B030D-6E8A-4147-A177-3AD203B41FA5}">
                      <a16:colId xmlns:a16="http://schemas.microsoft.com/office/drawing/2014/main" val="20003"/>
                    </a:ext>
                  </a:extLst>
                </a:gridCol>
              </a:tblGrid>
              <a:tr h="324000">
                <a:tc>
                  <a:txBody>
                    <a:bodyPr/>
                    <a:lstStyle/>
                    <a:p>
                      <a:pPr algn="ctr"/>
                      <a:r>
                        <a:rPr lang="en-GB" b="1" dirty="0"/>
                        <a:t>Ones</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AD78C"/>
                    </a:solidFill>
                  </a:tcPr>
                </a:tc>
                <a:tc>
                  <a:txBody>
                    <a:bodyPr/>
                    <a:lstStyle/>
                    <a:p>
                      <a:pPr algn="ctr"/>
                      <a:r>
                        <a:rPr lang="en-GB" b="1" dirty="0"/>
                        <a:t>Tenths</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AD78C"/>
                    </a:solidFill>
                  </a:tcPr>
                </a:tc>
                <a:tc>
                  <a:txBody>
                    <a:bodyPr/>
                    <a:lstStyle/>
                    <a:p>
                      <a:pPr algn="ctr"/>
                      <a:r>
                        <a:rPr lang="en-GB" b="1" dirty="0"/>
                        <a:t>Hundredths</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AD78C"/>
                    </a:solidFill>
                  </a:tcPr>
                </a:tc>
                <a:tc>
                  <a:txBody>
                    <a:bodyPr/>
                    <a:lstStyle/>
                    <a:p>
                      <a:pPr algn="ctr"/>
                      <a:r>
                        <a:rPr lang="en-GB" b="1" dirty="0"/>
                        <a:t>Thousandths</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AD78C"/>
                    </a:solidFill>
                  </a:tcPr>
                </a:tc>
                <a:extLst>
                  <a:ext uri="{0D108BD9-81ED-4DB2-BD59-A6C34878D82A}">
                    <a16:rowId xmlns:a16="http://schemas.microsoft.com/office/drawing/2014/main" val="10000"/>
                  </a:ext>
                </a:extLst>
              </a:tr>
              <a:tr h="1097203">
                <a:tc>
                  <a:txBody>
                    <a:bodyPr/>
                    <a:lstStyle/>
                    <a:p>
                      <a:pPr algn="ctr"/>
                      <a:endParaRPr lang="en-GB" dirty="0"/>
                    </a:p>
                  </a:txBody>
                  <a:tcPr anchor="ctr">
                    <a:lnT w="19050" cap="flat" cmpd="sng" algn="ctr">
                      <a:solidFill>
                        <a:schemeClr val="tx1"/>
                      </a:solidFill>
                      <a:prstDash val="solid"/>
                      <a:round/>
                      <a:headEnd type="none" w="med" len="med"/>
                      <a:tailEnd type="none" w="med" len="med"/>
                    </a:lnT>
                    <a:solidFill>
                      <a:srgbClr val="FCE9C0"/>
                    </a:solidFill>
                  </a:tcPr>
                </a:tc>
                <a:tc>
                  <a:txBody>
                    <a:bodyPr/>
                    <a:lstStyle/>
                    <a:p>
                      <a:pPr algn="ctr"/>
                      <a:endParaRPr lang="en-GB" dirty="0"/>
                    </a:p>
                  </a:txBody>
                  <a:tcPr anchor="ctr">
                    <a:lnT w="19050" cap="flat" cmpd="sng" algn="ctr">
                      <a:solidFill>
                        <a:schemeClr val="tx1"/>
                      </a:solidFill>
                      <a:prstDash val="solid"/>
                      <a:round/>
                      <a:headEnd type="none" w="med" len="med"/>
                      <a:tailEnd type="none" w="med" len="med"/>
                    </a:lnT>
                    <a:solidFill>
                      <a:srgbClr val="FCE9C0"/>
                    </a:solidFill>
                  </a:tcPr>
                </a:tc>
                <a:tc>
                  <a:txBody>
                    <a:bodyPr/>
                    <a:lstStyle/>
                    <a:p>
                      <a:pPr algn="ctr"/>
                      <a:endParaRPr lang="en-GB" dirty="0"/>
                    </a:p>
                  </a:txBody>
                  <a:tcPr anchor="ctr">
                    <a:lnT w="19050" cap="flat" cmpd="sng" algn="ctr">
                      <a:solidFill>
                        <a:schemeClr val="tx1"/>
                      </a:solidFill>
                      <a:prstDash val="solid"/>
                      <a:round/>
                      <a:headEnd type="none" w="med" len="med"/>
                      <a:tailEnd type="none" w="med" len="med"/>
                    </a:lnT>
                    <a:solidFill>
                      <a:srgbClr val="FCE9C0"/>
                    </a:solidFill>
                  </a:tcPr>
                </a:tc>
                <a:tc>
                  <a:txBody>
                    <a:bodyPr/>
                    <a:lstStyle/>
                    <a:p>
                      <a:pPr algn="ctr"/>
                      <a:endParaRPr lang="en-GB" dirty="0"/>
                    </a:p>
                  </a:txBody>
                  <a:tcPr anchor="ctr">
                    <a:lnT w="19050" cap="flat" cmpd="sng" algn="ctr">
                      <a:solidFill>
                        <a:schemeClr val="tx1"/>
                      </a:solidFill>
                      <a:prstDash val="solid"/>
                      <a:round/>
                      <a:headEnd type="none" w="med" len="med"/>
                      <a:tailEnd type="none" w="med" len="med"/>
                    </a:lnT>
                    <a:solidFill>
                      <a:srgbClr val="FCE9C0"/>
                    </a:solidFill>
                  </a:tcPr>
                </a:tc>
                <a:extLst>
                  <a:ext uri="{0D108BD9-81ED-4DB2-BD59-A6C34878D82A}">
                    <a16:rowId xmlns:a16="http://schemas.microsoft.com/office/drawing/2014/main" val="10001"/>
                  </a:ext>
                </a:extLst>
              </a:tr>
            </a:tbl>
          </a:graphicData>
        </a:graphic>
      </p:graphicFrame>
      <p:sp>
        <p:nvSpPr>
          <p:cNvPr id="48" name="Oval 47"/>
          <p:cNvSpPr/>
          <p:nvPr/>
        </p:nvSpPr>
        <p:spPr>
          <a:xfrm>
            <a:off x="2572384" y="2697084"/>
            <a:ext cx="122377" cy="12237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p:cNvSpPr/>
          <p:nvPr/>
        </p:nvSpPr>
        <p:spPr>
          <a:xfrm>
            <a:off x="2572384" y="3438845"/>
            <a:ext cx="122377" cy="12237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1" name="Group 50"/>
          <p:cNvGrpSpPr/>
          <p:nvPr/>
        </p:nvGrpSpPr>
        <p:grpSpPr>
          <a:xfrm>
            <a:off x="2773377" y="1620228"/>
            <a:ext cx="3589806" cy="626919"/>
            <a:chOff x="503239" y="1632693"/>
            <a:chExt cx="3589806" cy="626919"/>
          </a:xfrm>
        </p:grpSpPr>
        <p:sp>
          <p:nvSpPr>
            <p:cNvPr id="52" name="Rectangle 51"/>
            <p:cNvSpPr/>
            <p:nvPr/>
          </p:nvSpPr>
          <p:spPr>
            <a:xfrm>
              <a:off x="503239" y="1632693"/>
              <a:ext cx="3589806" cy="626919"/>
            </a:xfrm>
            <a:prstGeom prst="rect">
              <a:avLst/>
            </a:prstGeom>
            <a:solidFill>
              <a:srgbClr val="FAD7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p:cNvSpPr/>
            <p:nvPr/>
          </p:nvSpPr>
          <p:spPr>
            <a:xfrm>
              <a:off x="694265" y="1680591"/>
              <a:ext cx="3184399" cy="523220"/>
            </a:xfrm>
            <a:prstGeom prst="rect">
              <a:avLst/>
            </a:prstGeom>
          </p:spPr>
          <p:txBody>
            <a:bodyPr wrap="square">
              <a:spAutoFit/>
            </a:bodyPr>
            <a:lstStyle/>
            <a:p>
              <a:r>
                <a:rPr lang="en-GB" sz="2800" dirty="0">
                  <a:latin typeface="+mj-lt"/>
                </a:rPr>
                <a:t>0.42 - 0.34 =</a:t>
              </a:r>
            </a:p>
          </p:txBody>
        </p:sp>
      </p:grpSp>
      <p:grpSp>
        <p:nvGrpSpPr>
          <p:cNvPr id="54" name="Group 53"/>
          <p:cNvGrpSpPr/>
          <p:nvPr/>
        </p:nvGrpSpPr>
        <p:grpSpPr>
          <a:xfrm>
            <a:off x="706720" y="5702479"/>
            <a:ext cx="3034318" cy="457200"/>
            <a:chOff x="765175" y="5810250"/>
            <a:chExt cx="3034318" cy="457200"/>
          </a:xfrm>
        </p:grpSpPr>
        <p:sp>
          <p:nvSpPr>
            <p:cNvPr id="55" name="Rectangle 54"/>
            <p:cNvSpPr/>
            <p:nvPr/>
          </p:nvSpPr>
          <p:spPr>
            <a:xfrm>
              <a:off x="765175" y="5810250"/>
              <a:ext cx="3034318" cy="457200"/>
            </a:xfrm>
            <a:prstGeom prst="rect">
              <a:avLst/>
            </a:prstGeom>
            <a:solidFill>
              <a:srgbClr val="FAD78C"/>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TextBox 55"/>
            <p:cNvSpPr txBox="1"/>
            <p:nvPr/>
          </p:nvSpPr>
          <p:spPr>
            <a:xfrm>
              <a:off x="838200" y="5842225"/>
              <a:ext cx="752475" cy="369332"/>
            </a:xfrm>
            <a:prstGeom prst="rect">
              <a:avLst/>
            </a:prstGeom>
            <a:noFill/>
          </p:spPr>
          <p:txBody>
            <a:bodyPr wrap="square" rtlCol="0">
              <a:spAutoFit/>
            </a:bodyPr>
            <a:lstStyle/>
            <a:p>
              <a:r>
                <a:rPr lang="en-GB" b="1" dirty="0"/>
                <a:t>Key</a:t>
              </a:r>
            </a:p>
          </p:txBody>
        </p:sp>
        <p:sp>
          <p:nvSpPr>
            <p:cNvPr id="57" name="Oval 56"/>
            <p:cNvSpPr/>
            <p:nvPr/>
          </p:nvSpPr>
          <p:spPr>
            <a:xfrm>
              <a:off x="1705957" y="5912558"/>
              <a:ext cx="252584" cy="252584"/>
            </a:xfrm>
            <a:prstGeom prst="ellipse">
              <a:avLst/>
            </a:prstGeom>
            <a:solidFill>
              <a:srgbClr val="F186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TextBox 57"/>
            <p:cNvSpPr txBox="1"/>
            <p:nvPr/>
          </p:nvSpPr>
          <p:spPr>
            <a:xfrm>
              <a:off x="2000250" y="5861275"/>
              <a:ext cx="752475" cy="369332"/>
            </a:xfrm>
            <a:prstGeom prst="rect">
              <a:avLst/>
            </a:prstGeom>
            <a:noFill/>
          </p:spPr>
          <p:txBody>
            <a:bodyPr wrap="square" rtlCol="0">
              <a:spAutoFit/>
            </a:bodyPr>
            <a:lstStyle/>
            <a:p>
              <a:r>
                <a:rPr lang="en-GB" dirty="0"/>
                <a:t>0.1</a:t>
              </a:r>
            </a:p>
          </p:txBody>
        </p:sp>
        <p:sp>
          <p:nvSpPr>
            <p:cNvPr id="59" name="Oval 58"/>
            <p:cNvSpPr/>
            <p:nvPr/>
          </p:nvSpPr>
          <p:spPr>
            <a:xfrm>
              <a:off x="2752725" y="5912558"/>
              <a:ext cx="252584" cy="252584"/>
            </a:xfrm>
            <a:prstGeom prst="ellipse">
              <a:avLst/>
            </a:prstGeom>
            <a:solidFill>
              <a:srgbClr val="7E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TextBox 59"/>
            <p:cNvSpPr txBox="1"/>
            <p:nvPr/>
          </p:nvSpPr>
          <p:spPr>
            <a:xfrm>
              <a:off x="3047018" y="5861275"/>
              <a:ext cx="752475" cy="369332"/>
            </a:xfrm>
            <a:prstGeom prst="rect">
              <a:avLst/>
            </a:prstGeom>
            <a:noFill/>
          </p:spPr>
          <p:txBody>
            <a:bodyPr wrap="square" rtlCol="0">
              <a:spAutoFit/>
            </a:bodyPr>
            <a:lstStyle/>
            <a:p>
              <a:r>
                <a:rPr lang="en-GB" dirty="0"/>
                <a:t>0.01</a:t>
              </a:r>
            </a:p>
          </p:txBody>
        </p:sp>
      </p:grpSp>
      <p:grpSp>
        <p:nvGrpSpPr>
          <p:cNvPr id="64" name="Group 63"/>
          <p:cNvGrpSpPr/>
          <p:nvPr/>
        </p:nvGrpSpPr>
        <p:grpSpPr>
          <a:xfrm>
            <a:off x="5264473" y="4216782"/>
            <a:ext cx="563028" cy="584775"/>
            <a:chOff x="7190582" y="5207388"/>
            <a:chExt cx="563028" cy="584775"/>
          </a:xfrm>
        </p:grpSpPr>
        <p:sp>
          <p:nvSpPr>
            <p:cNvPr id="65" name="Oval 64"/>
            <p:cNvSpPr/>
            <p:nvPr/>
          </p:nvSpPr>
          <p:spPr>
            <a:xfrm>
              <a:off x="7191954" y="5207893"/>
              <a:ext cx="560285" cy="560285"/>
            </a:xfrm>
            <a:prstGeom prst="ellipse">
              <a:avLst/>
            </a:prstGeom>
            <a:solidFill>
              <a:schemeClr val="bg1"/>
            </a:solidFill>
            <a:ln w="28575">
              <a:solidFill>
                <a:srgbClr val="7EC2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TextBox 65"/>
            <p:cNvSpPr txBox="1"/>
            <p:nvPr/>
          </p:nvSpPr>
          <p:spPr>
            <a:xfrm>
              <a:off x="7190582" y="5207388"/>
              <a:ext cx="563028" cy="584775"/>
            </a:xfrm>
            <a:prstGeom prst="rect">
              <a:avLst/>
            </a:prstGeom>
            <a:noFill/>
          </p:spPr>
          <p:txBody>
            <a:bodyPr wrap="square" rtlCol="0">
              <a:spAutoFit/>
            </a:bodyPr>
            <a:lstStyle/>
            <a:p>
              <a:pPr algn="ctr"/>
              <a:r>
                <a:rPr lang="en-GB" sz="3200" b="1" dirty="0">
                  <a:solidFill>
                    <a:srgbClr val="7EC24A"/>
                  </a:solidFill>
                </a:rPr>
                <a:t>8</a:t>
              </a:r>
            </a:p>
          </p:txBody>
        </p:sp>
      </p:grpSp>
      <p:grpSp>
        <p:nvGrpSpPr>
          <p:cNvPr id="67" name="Group 66"/>
          <p:cNvGrpSpPr/>
          <p:nvPr/>
        </p:nvGrpSpPr>
        <p:grpSpPr>
          <a:xfrm>
            <a:off x="3282665" y="4216782"/>
            <a:ext cx="563028" cy="584775"/>
            <a:chOff x="7190582" y="5207388"/>
            <a:chExt cx="563028" cy="584775"/>
          </a:xfrm>
        </p:grpSpPr>
        <p:sp>
          <p:nvSpPr>
            <p:cNvPr id="68" name="Oval 67"/>
            <p:cNvSpPr/>
            <p:nvPr/>
          </p:nvSpPr>
          <p:spPr>
            <a:xfrm>
              <a:off x="7191954" y="5207893"/>
              <a:ext cx="560285" cy="560285"/>
            </a:xfrm>
            <a:prstGeom prst="ellipse">
              <a:avLst/>
            </a:prstGeom>
            <a:solidFill>
              <a:schemeClr val="bg1"/>
            </a:solidFill>
            <a:ln w="28575">
              <a:solidFill>
                <a:srgbClr val="F186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TextBox 68"/>
            <p:cNvSpPr txBox="1"/>
            <p:nvPr/>
          </p:nvSpPr>
          <p:spPr>
            <a:xfrm>
              <a:off x="7190582" y="5207388"/>
              <a:ext cx="563028" cy="584775"/>
            </a:xfrm>
            <a:prstGeom prst="rect">
              <a:avLst/>
            </a:prstGeom>
            <a:noFill/>
          </p:spPr>
          <p:txBody>
            <a:bodyPr wrap="square" rtlCol="0">
              <a:spAutoFit/>
            </a:bodyPr>
            <a:lstStyle/>
            <a:p>
              <a:pPr algn="ctr"/>
              <a:r>
                <a:rPr lang="en-GB" sz="3200" b="1" dirty="0">
                  <a:solidFill>
                    <a:srgbClr val="F1864E"/>
                  </a:solidFill>
                </a:rPr>
                <a:t>0</a:t>
              </a:r>
            </a:p>
          </p:txBody>
        </p:sp>
      </p:grpSp>
      <p:grpSp>
        <p:nvGrpSpPr>
          <p:cNvPr id="70" name="Group 69"/>
          <p:cNvGrpSpPr/>
          <p:nvPr/>
        </p:nvGrpSpPr>
        <p:grpSpPr>
          <a:xfrm>
            <a:off x="1334173" y="4216782"/>
            <a:ext cx="563028" cy="584775"/>
            <a:chOff x="7190582" y="5207388"/>
            <a:chExt cx="563028" cy="584775"/>
          </a:xfrm>
        </p:grpSpPr>
        <p:sp>
          <p:nvSpPr>
            <p:cNvPr id="71" name="Oval 70"/>
            <p:cNvSpPr/>
            <p:nvPr/>
          </p:nvSpPr>
          <p:spPr>
            <a:xfrm>
              <a:off x="7191954" y="5207893"/>
              <a:ext cx="560285" cy="560285"/>
            </a:xfrm>
            <a:prstGeom prst="ellipse">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TextBox 71"/>
            <p:cNvSpPr txBox="1"/>
            <p:nvPr/>
          </p:nvSpPr>
          <p:spPr>
            <a:xfrm>
              <a:off x="7190582" y="5207388"/>
              <a:ext cx="563028" cy="584775"/>
            </a:xfrm>
            <a:prstGeom prst="rect">
              <a:avLst/>
            </a:prstGeom>
            <a:noFill/>
          </p:spPr>
          <p:txBody>
            <a:bodyPr wrap="square" rtlCol="0">
              <a:spAutoFit/>
            </a:bodyPr>
            <a:lstStyle/>
            <a:p>
              <a:pPr algn="ctr"/>
              <a:r>
                <a:rPr lang="en-GB" sz="3200" b="1" dirty="0">
                  <a:solidFill>
                    <a:srgbClr val="7768AD"/>
                  </a:solidFill>
                </a:rPr>
                <a:t>0</a:t>
              </a:r>
            </a:p>
          </p:txBody>
        </p:sp>
      </p:grpSp>
      <p:sp>
        <p:nvSpPr>
          <p:cNvPr id="73" name="Rectangle 72"/>
          <p:cNvSpPr/>
          <p:nvPr/>
        </p:nvSpPr>
        <p:spPr>
          <a:xfrm>
            <a:off x="5183964" y="1675000"/>
            <a:ext cx="1466032" cy="523220"/>
          </a:xfrm>
          <a:prstGeom prst="rect">
            <a:avLst/>
          </a:prstGeom>
        </p:spPr>
        <p:txBody>
          <a:bodyPr wrap="square">
            <a:spAutoFit/>
          </a:bodyPr>
          <a:lstStyle/>
          <a:p>
            <a:r>
              <a:rPr lang="en-GB" sz="2800" b="1" dirty="0"/>
              <a:t>0.08</a:t>
            </a:r>
          </a:p>
        </p:txBody>
      </p:sp>
      <p:grpSp>
        <p:nvGrpSpPr>
          <p:cNvPr id="74" name="Group 73"/>
          <p:cNvGrpSpPr/>
          <p:nvPr/>
        </p:nvGrpSpPr>
        <p:grpSpPr>
          <a:xfrm>
            <a:off x="7047934" y="5651414"/>
            <a:ext cx="1419948" cy="523266"/>
            <a:chOff x="793513" y="1455904"/>
            <a:chExt cx="1419948" cy="523266"/>
          </a:xfrm>
        </p:grpSpPr>
        <p:sp>
          <p:nvSpPr>
            <p:cNvPr id="75" name="Rectangle 74"/>
            <p:cNvSpPr/>
            <p:nvPr/>
          </p:nvSpPr>
          <p:spPr>
            <a:xfrm>
              <a:off x="793513" y="1455904"/>
              <a:ext cx="1419948" cy="523266"/>
            </a:xfrm>
            <a:prstGeom prst="rect">
              <a:avLst/>
            </a:prstGeom>
            <a:solidFill>
              <a:srgbClr val="7E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76" name="Rectangle 75">
              <a:hlinkClick r:id="rId11" action="ppaction://hlinksldjump"/>
            </p:cNvPr>
            <p:cNvSpPr/>
            <p:nvPr/>
          </p:nvSpPr>
          <p:spPr>
            <a:xfrm>
              <a:off x="799201" y="1502789"/>
              <a:ext cx="1408572" cy="400110"/>
            </a:xfrm>
            <a:prstGeom prst="rect">
              <a:avLst/>
            </a:prstGeom>
          </p:spPr>
          <p:txBody>
            <a:bodyPr wrap="square">
              <a:spAutoFit/>
            </a:bodyPr>
            <a:lstStyle/>
            <a:p>
              <a:pPr algn="ctr"/>
              <a:r>
                <a:rPr lang="en-GB" sz="2000" dirty="0">
                  <a:latin typeface="+mj-lt"/>
                </a:rPr>
                <a:t>Back</a:t>
              </a:r>
            </a:p>
          </p:txBody>
        </p:sp>
      </p:grpSp>
      <p:grpSp>
        <p:nvGrpSpPr>
          <p:cNvPr id="126" name="Group 125"/>
          <p:cNvGrpSpPr/>
          <p:nvPr/>
        </p:nvGrpSpPr>
        <p:grpSpPr>
          <a:xfrm>
            <a:off x="2730414" y="3044683"/>
            <a:ext cx="863894" cy="252584"/>
            <a:chOff x="2730414" y="3044683"/>
            <a:chExt cx="863894" cy="252584"/>
          </a:xfrm>
        </p:grpSpPr>
        <p:sp>
          <p:nvSpPr>
            <p:cNvPr id="78" name="Oval 77"/>
            <p:cNvSpPr/>
            <p:nvPr/>
          </p:nvSpPr>
          <p:spPr>
            <a:xfrm>
              <a:off x="2730414" y="3044683"/>
              <a:ext cx="252584" cy="252584"/>
            </a:xfrm>
            <a:prstGeom prst="ellipse">
              <a:avLst/>
            </a:prstGeom>
            <a:solidFill>
              <a:srgbClr val="F186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Oval 78"/>
            <p:cNvSpPr/>
            <p:nvPr/>
          </p:nvSpPr>
          <p:spPr>
            <a:xfrm>
              <a:off x="3036069" y="3044683"/>
              <a:ext cx="252584" cy="252584"/>
            </a:xfrm>
            <a:prstGeom prst="ellipse">
              <a:avLst/>
            </a:prstGeom>
            <a:solidFill>
              <a:srgbClr val="F186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Oval 79"/>
            <p:cNvSpPr/>
            <p:nvPr/>
          </p:nvSpPr>
          <p:spPr>
            <a:xfrm>
              <a:off x="3341724" y="3044683"/>
              <a:ext cx="252584" cy="252584"/>
            </a:xfrm>
            <a:prstGeom prst="ellipse">
              <a:avLst/>
            </a:prstGeom>
            <a:solidFill>
              <a:srgbClr val="F186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27" name="Group 126"/>
          <p:cNvGrpSpPr/>
          <p:nvPr/>
        </p:nvGrpSpPr>
        <p:grpSpPr>
          <a:xfrm>
            <a:off x="4675796" y="3027749"/>
            <a:ext cx="558239" cy="252584"/>
            <a:chOff x="4675796" y="3027749"/>
            <a:chExt cx="558239" cy="252584"/>
          </a:xfrm>
        </p:grpSpPr>
        <p:sp>
          <p:nvSpPr>
            <p:cNvPr id="93" name="Oval 92"/>
            <p:cNvSpPr/>
            <p:nvPr/>
          </p:nvSpPr>
          <p:spPr>
            <a:xfrm>
              <a:off x="4675796" y="3027749"/>
              <a:ext cx="252584" cy="252584"/>
            </a:xfrm>
            <a:prstGeom prst="ellipse">
              <a:avLst/>
            </a:prstGeom>
            <a:solidFill>
              <a:srgbClr val="7E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 name="Oval 93"/>
            <p:cNvSpPr/>
            <p:nvPr/>
          </p:nvSpPr>
          <p:spPr>
            <a:xfrm>
              <a:off x="4981451" y="3027749"/>
              <a:ext cx="252584" cy="252584"/>
            </a:xfrm>
            <a:prstGeom prst="ellipse">
              <a:avLst/>
            </a:prstGeom>
            <a:solidFill>
              <a:srgbClr val="7E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28" name="Group 127"/>
          <p:cNvGrpSpPr/>
          <p:nvPr/>
        </p:nvGrpSpPr>
        <p:grpSpPr>
          <a:xfrm>
            <a:off x="4675796" y="3027749"/>
            <a:ext cx="1492652" cy="586422"/>
            <a:chOff x="4675796" y="3027749"/>
            <a:chExt cx="1492652" cy="586422"/>
          </a:xfrm>
        </p:grpSpPr>
        <p:sp>
          <p:nvSpPr>
            <p:cNvPr id="95" name="Oval 94"/>
            <p:cNvSpPr/>
            <p:nvPr/>
          </p:nvSpPr>
          <p:spPr>
            <a:xfrm>
              <a:off x="5287106" y="3027749"/>
              <a:ext cx="252584" cy="252584"/>
            </a:xfrm>
            <a:prstGeom prst="ellipse">
              <a:avLst/>
            </a:prstGeom>
            <a:solidFill>
              <a:srgbClr val="7E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Oval 95"/>
            <p:cNvSpPr/>
            <p:nvPr/>
          </p:nvSpPr>
          <p:spPr>
            <a:xfrm>
              <a:off x="5604425" y="3027749"/>
              <a:ext cx="252584" cy="252584"/>
            </a:xfrm>
            <a:prstGeom prst="ellipse">
              <a:avLst/>
            </a:prstGeom>
            <a:solidFill>
              <a:srgbClr val="7E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8" name="Oval 97"/>
            <p:cNvSpPr/>
            <p:nvPr/>
          </p:nvSpPr>
          <p:spPr>
            <a:xfrm>
              <a:off x="5915864" y="3027749"/>
              <a:ext cx="252584" cy="252584"/>
            </a:xfrm>
            <a:prstGeom prst="ellipse">
              <a:avLst/>
            </a:prstGeom>
            <a:solidFill>
              <a:srgbClr val="7E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 name="Oval 100"/>
            <p:cNvSpPr/>
            <p:nvPr/>
          </p:nvSpPr>
          <p:spPr>
            <a:xfrm>
              <a:off x="4675796" y="3361587"/>
              <a:ext cx="252584" cy="252584"/>
            </a:xfrm>
            <a:prstGeom prst="ellipse">
              <a:avLst/>
            </a:prstGeom>
            <a:solidFill>
              <a:srgbClr val="7E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 name="Oval 101"/>
            <p:cNvSpPr/>
            <p:nvPr/>
          </p:nvSpPr>
          <p:spPr>
            <a:xfrm>
              <a:off x="4981451" y="3361587"/>
              <a:ext cx="252584" cy="252584"/>
            </a:xfrm>
            <a:prstGeom prst="ellipse">
              <a:avLst/>
            </a:prstGeom>
            <a:solidFill>
              <a:srgbClr val="7E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 name="Oval 102"/>
            <p:cNvSpPr/>
            <p:nvPr/>
          </p:nvSpPr>
          <p:spPr>
            <a:xfrm>
              <a:off x="5287106" y="3361587"/>
              <a:ext cx="252584" cy="252584"/>
            </a:xfrm>
            <a:prstGeom prst="ellipse">
              <a:avLst/>
            </a:prstGeom>
            <a:solidFill>
              <a:srgbClr val="7E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4" name="Oval 123"/>
          <p:cNvSpPr/>
          <p:nvPr/>
        </p:nvSpPr>
        <p:spPr>
          <a:xfrm>
            <a:off x="2534284" y="4401430"/>
            <a:ext cx="190398" cy="19039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airs"/>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696800" y="612000"/>
            <a:ext cx="864000" cy="864000"/>
          </a:xfrm>
          <a:prstGeom prst="rect">
            <a:avLst/>
          </a:prstGeom>
        </p:spPr>
      </p:pic>
      <p:sp>
        <p:nvSpPr>
          <p:cNvPr id="125" name="Oval 124"/>
          <p:cNvSpPr/>
          <p:nvPr/>
        </p:nvSpPr>
        <p:spPr>
          <a:xfrm>
            <a:off x="3647379" y="3044683"/>
            <a:ext cx="252584" cy="252584"/>
          </a:xfrm>
          <a:prstGeom prst="ellipse">
            <a:avLst/>
          </a:prstGeom>
          <a:solidFill>
            <a:srgbClr val="F186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31" name="Group 130"/>
          <p:cNvGrpSpPr/>
          <p:nvPr/>
        </p:nvGrpSpPr>
        <p:grpSpPr>
          <a:xfrm>
            <a:off x="4675796" y="3361587"/>
            <a:ext cx="1492652" cy="586422"/>
            <a:chOff x="4675796" y="3361587"/>
            <a:chExt cx="1492652" cy="586422"/>
          </a:xfrm>
        </p:grpSpPr>
        <p:sp>
          <p:nvSpPr>
            <p:cNvPr id="104" name="Oval 103"/>
            <p:cNvSpPr/>
            <p:nvPr/>
          </p:nvSpPr>
          <p:spPr>
            <a:xfrm>
              <a:off x="5604425" y="3361587"/>
              <a:ext cx="252584" cy="252584"/>
            </a:xfrm>
            <a:prstGeom prst="ellipse">
              <a:avLst/>
            </a:prstGeom>
            <a:solidFill>
              <a:srgbClr val="7E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 name="Oval 104"/>
            <p:cNvSpPr/>
            <p:nvPr/>
          </p:nvSpPr>
          <p:spPr>
            <a:xfrm>
              <a:off x="5915864" y="3361587"/>
              <a:ext cx="252584" cy="252584"/>
            </a:xfrm>
            <a:prstGeom prst="ellipse">
              <a:avLst/>
            </a:prstGeom>
            <a:solidFill>
              <a:srgbClr val="7E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 name="Oval 106"/>
            <p:cNvSpPr/>
            <p:nvPr/>
          </p:nvSpPr>
          <p:spPr>
            <a:xfrm>
              <a:off x="4675796" y="3695425"/>
              <a:ext cx="252584" cy="252584"/>
            </a:xfrm>
            <a:prstGeom prst="ellipse">
              <a:avLst/>
            </a:prstGeom>
            <a:solidFill>
              <a:srgbClr val="7E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0" name="Oval 129"/>
            <p:cNvSpPr/>
            <p:nvPr/>
          </p:nvSpPr>
          <p:spPr>
            <a:xfrm>
              <a:off x="4981451" y="3695425"/>
              <a:ext cx="252584" cy="252584"/>
            </a:xfrm>
            <a:prstGeom prst="ellipse">
              <a:avLst/>
            </a:prstGeom>
            <a:solidFill>
              <a:srgbClr val="7E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827918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6"/>
                                        </p:tgtEl>
                                        <p:attrNameLst>
                                          <p:attrName>style.visibility</p:attrName>
                                        </p:attrNameLst>
                                      </p:cBhvr>
                                      <p:to>
                                        <p:strVal val="visible"/>
                                      </p:to>
                                    </p:set>
                                    <p:animEffect transition="in" filter="fade">
                                      <p:cBhvr>
                                        <p:cTn id="7" dur="500"/>
                                        <p:tgtEl>
                                          <p:spTgt spid="1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5"/>
                                        </p:tgtEl>
                                        <p:attrNameLst>
                                          <p:attrName>style.visibility</p:attrName>
                                        </p:attrNameLst>
                                      </p:cBhvr>
                                      <p:to>
                                        <p:strVal val="visible"/>
                                      </p:to>
                                    </p:set>
                                    <p:animEffect transition="in" filter="fade">
                                      <p:cBhvr>
                                        <p:cTn id="10" dur="500"/>
                                        <p:tgtEl>
                                          <p:spTgt spid="125"/>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27"/>
                                        </p:tgtEl>
                                        <p:attrNameLst>
                                          <p:attrName>style.visibility</p:attrName>
                                        </p:attrNameLst>
                                      </p:cBhvr>
                                      <p:to>
                                        <p:strVal val="visible"/>
                                      </p:to>
                                    </p:set>
                                    <p:animEffect transition="in" filter="fade">
                                      <p:cBhvr>
                                        <p:cTn id="14" dur="500"/>
                                        <p:tgtEl>
                                          <p:spTgt spid="12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1" nodeType="clickEffect">
                                  <p:stCondLst>
                                    <p:cond delay="0"/>
                                  </p:stCondLst>
                                  <p:childTnLst>
                                    <p:animMotion origin="layout" path="M -3.61111E-6 1.48148E-6 L 0.18073 -0.00278 " pathEditMode="relative" rAng="0" ptsTypes="AA">
                                      <p:cBhvr>
                                        <p:cTn id="18" dur="1500" fill="hold"/>
                                        <p:tgtEl>
                                          <p:spTgt spid="125"/>
                                        </p:tgtEl>
                                        <p:attrNameLst>
                                          <p:attrName>ppt_x</p:attrName>
                                          <p:attrName>ppt_y</p:attrName>
                                        </p:attrNameLst>
                                      </p:cBhvr>
                                      <p:rCtr x="9028" y="-139"/>
                                    </p:animMotion>
                                  </p:childTnLst>
                                </p:cTn>
                              </p:par>
                            </p:childTnLst>
                          </p:cTn>
                        </p:par>
                        <p:par>
                          <p:cTn id="19" fill="hold">
                            <p:stCondLst>
                              <p:cond delay="1500"/>
                            </p:stCondLst>
                            <p:childTnLst>
                              <p:par>
                                <p:cTn id="20" presetID="10" presetClass="exit" presetSubtype="0" fill="hold" grpId="2" nodeType="afterEffect">
                                  <p:stCondLst>
                                    <p:cond delay="0"/>
                                  </p:stCondLst>
                                  <p:childTnLst>
                                    <p:animEffect transition="out" filter="fade">
                                      <p:cBhvr>
                                        <p:cTn id="21" dur="500"/>
                                        <p:tgtEl>
                                          <p:spTgt spid="125"/>
                                        </p:tgtEl>
                                      </p:cBhvr>
                                    </p:animEffect>
                                    <p:set>
                                      <p:cBhvr>
                                        <p:cTn id="22" dur="1" fill="hold">
                                          <p:stCondLst>
                                            <p:cond delay="499"/>
                                          </p:stCondLst>
                                        </p:cTn>
                                        <p:tgtEl>
                                          <p:spTgt spid="125"/>
                                        </p:tgtEl>
                                        <p:attrNameLst>
                                          <p:attrName>style.visibility</p:attrName>
                                        </p:attrNameLst>
                                      </p:cBhvr>
                                      <p:to>
                                        <p:strVal val="hidden"/>
                                      </p:to>
                                    </p:se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128"/>
                                        </p:tgtEl>
                                        <p:attrNameLst>
                                          <p:attrName>style.visibility</p:attrName>
                                        </p:attrNameLst>
                                      </p:cBhvr>
                                      <p:to>
                                        <p:strVal val="visible"/>
                                      </p:to>
                                    </p:set>
                                    <p:animEffect transition="in" filter="fade">
                                      <p:cBhvr>
                                        <p:cTn id="26" dur="500"/>
                                        <p:tgtEl>
                                          <p:spTgt spid="128"/>
                                        </p:tgtEl>
                                      </p:cBhvr>
                                    </p:animEffect>
                                  </p:childTnLst>
                                </p:cTn>
                              </p:par>
                              <p:par>
                                <p:cTn id="27" presetID="10" presetClass="entr" presetSubtype="0" fill="hold" nodeType="withEffect">
                                  <p:stCondLst>
                                    <p:cond delay="0"/>
                                  </p:stCondLst>
                                  <p:childTnLst>
                                    <p:set>
                                      <p:cBhvr>
                                        <p:cTn id="28" dur="1" fill="hold">
                                          <p:stCondLst>
                                            <p:cond delay="0"/>
                                          </p:stCondLst>
                                        </p:cTn>
                                        <p:tgtEl>
                                          <p:spTgt spid="131"/>
                                        </p:tgtEl>
                                        <p:attrNameLst>
                                          <p:attrName>style.visibility</p:attrName>
                                        </p:attrNameLst>
                                      </p:cBhvr>
                                      <p:to>
                                        <p:strVal val="visible"/>
                                      </p:to>
                                    </p:set>
                                    <p:animEffect transition="in" filter="fade">
                                      <p:cBhvr>
                                        <p:cTn id="29" dur="500"/>
                                        <p:tgtEl>
                                          <p:spTgt spid="13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31"/>
                                        </p:tgtEl>
                                      </p:cBhvr>
                                    </p:animEffect>
                                    <p:set>
                                      <p:cBhvr>
                                        <p:cTn id="34" dur="1" fill="hold">
                                          <p:stCondLst>
                                            <p:cond delay="499"/>
                                          </p:stCondLst>
                                        </p:cTn>
                                        <p:tgtEl>
                                          <p:spTgt spid="131"/>
                                        </p:tgtEl>
                                        <p:attrNameLst>
                                          <p:attrName>style.visibility</p:attrName>
                                        </p:attrNameLst>
                                      </p:cBhvr>
                                      <p:to>
                                        <p:strVal val="hidden"/>
                                      </p:to>
                                    </p:se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64"/>
                                        </p:tgtEl>
                                        <p:attrNameLst>
                                          <p:attrName>style.visibility</p:attrName>
                                        </p:attrNameLst>
                                      </p:cBhvr>
                                      <p:to>
                                        <p:strVal val="visible"/>
                                      </p:to>
                                    </p:set>
                                    <p:animEffect transition="in" filter="fade">
                                      <p:cBhvr>
                                        <p:cTn id="38" dur="500"/>
                                        <p:tgtEl>
                                          <p:spTgt spid="6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26"/>
                                        </p:tgtEl>
                                      </p:cBhvr>
                                    </p:animEffect>
                                    <p:set>
                                      <p:cBhvr>
                                        <p:cTn id="43" dur="1" fill="hold">
                                          <p:stCondLst>
                                            <p:cond delay="499"/>
                                          </p:stCondLst>
                                        </p:cTn>
                                        <p:tgtEl>
                                          <p:spTgt spid="126"/>
                                        </p:tgtEl>
                                        <p:attrNameLst>
                                          <p:attrName>style.visibility</p:attrName>
                                        </p:attrNameLst>
                                      </p:cBhvr>
                                      <p:to>
                                        <p:strVal val="hidden"/>
                                      </p:to>
                                    </p:set>
                                  </p:childTnLst>
                                </p:cTn>
                              </p:par>
                            </p:childTnLst>
                          </p:cTn>
                        </p:par>
                        <p:par>
                          <p:cTn id="44" fill="hold">
                            <p:stCondLst>
                              <p:cond delay="500"/>
                            </p:stCondLst>
                            <p:childTnLst>
                              <p:par>
                                <p:cTn id="45" presetID="10" presetClass="entr" presetSubtype="0" fill="hold" nodeType="afterEffect">
                                  <p:stCondLst>
                                    <p:cond delay="0"/>
                                  </p:stCondLst>
                                  <p:childTnLst>
                                    <p:set>
                                      <p:cBhvr>
                                        <p:cTn id="46" dur="1" fill="hold">
                                          <p:stCondLst>
                                            <p:cond delay="0"/>
                                          </p:stCondLst>
                                        </p:cTn>
                                        <p:tgtEl>
                                          <p:spTgt spid="67"/>
                                        </p:tgtEl>
                                        <p:attrNameLst>
                                          <p:attrName>style.visibility</p:attrName>
                                        </p:attrNameLst>
                                      </p:cBhvr>
                                      <p:to>
                                        <p:strVal val="visible"/>
                                      </p:to>
                                    </p:set>
                                    <p:animEffect transition="in" filter="fade">
                                      <p:cBhvr>
                                        <p:cTn id="47" dur="500"/>
                                        <p:tgtEl>
                                          <p:spTgt spid="6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24"/>
                                        </p:tgtEl>
                                        <p:attrNameLst>
                                          <p:attrName>style.visibility</p:attrName>
                                        </p:attrNameLst>
                                      </p:cBhvr>
                                      <p:to>
                                        <p:strVal val="visible"/>
                                      </p:to>
                                    </p:set>
                                    <p:animEffect transition="in" filter="fade">
                                      <p:cBhvr>
                                        <p:cTn id="52" dur="500"/>
                                        <p:tgtEl>
                                          <p:spTgt spid="124"/>
                                        </p:tgtEl>
                                      </p:cBhvr>
                                    </p:animEffect>
                                  </p:childTnLst>
                                </p:cTn>
                              </p:par>
                              <p:par>
                                <p:cTn id="53" presetID="10" presetClass="entr" presetSubtype="0" fill="hold" nodeType="withEffect">
                                  <p:stCondLst>
                                    <p:cond delay="0"/>
                                  </p:stCondLst>
                                  <p:childTnLst>
                                    <p:set>
                                      <p:cBhvr>
                                        <p:cTn id="54" dur="1" fill="hold">
                                          <p:stCondLst>
                                            <p:cond delay="0"/>
                                          </p:stCondLst>
                                        </p:cTn>
                                        <p:tgtEl>
                                          <p:spTgt spid="70"/>
                                        </p:tgtEl>
                                        <p:attrNameLst>
                                          <p:attrName>style.visibility</p:attrName>
                                        </p:attrNameLst>
                                      </p:cBhvr>
                                      <p:to>
                                        <p:strVal val="visible"/>
                                      </p:to>
                                    </p:set>
                                    <p:animEffect transition="in" filter="fade">
                                      <p:cBhvr>
                                        <p:cTn id="55" dur="500"/>
                                        <p:tgtEl>
                                          <p:spTgt spid="70"/>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73"/>
                                        </p:tgtEl>
                                        <p:attrNameLst>
                                          <p:attrName>style.visibility</p:attrName>
                                        </p:attrNameLst>
                                      </p:cBhvr>
                                      <p:to>
                                        <p:strVal val="visible"/>
                                      </p:to>
                                    </p:set>
                                    <p:animEffect transition="in" filter="fade">
                                      <p:cBhvr>
                                        <p:cTn id="60"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P spid="124" grpId="0" animBg="1"/>
      <p:bldP spid="125" grpId="0" animBg="1"/>
      <p:bldP spid="125" grpId="1" animBg="1"/>
      <p:bldP spid="125" grpId="2"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503238" y="1337733"/>
            <a:ext cx="8658415" cy="5532435"/>
            <a:chOff x="503238" y="1337733"/>
            <a:chExt cx="8658415" cy="5532435"/>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t="12977"/>
            <a:stretch/>
          </p:blipFill>
          <p:spPr>
            <a:xfrm>
              <a:off x="503238" y="1337733"/>
              <a:ext cx="8137525" cy="5007505"/>
            </a:xfrm>
            <a:prstGeom prst="rect">
              <a:avLst/>
            </a:prstGeom>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9696968">
              <a:off x="6526983" y="1645176"/>
              <a:ext cx="1833563" cy="1434789"/>
            </a:xfrm>
            <a:prstGeom prst="rect">
              <a:avLst/>
            </a:prstGeom>
            <a:effectLst>
              <a:outerShdw blurRad="50800" dist="114300" dir="7140000" algn="ctr" rotWithShape="0">
                <a:srgbClr val="000000">
                  <a:alpha val="43137"/>
                </a:srgbClr>
              </a:outerShdw>
            </a:effectLst>
          </p:spPr>
        </p:pic>
        <p:pic>
          <p:nvPicPr>
            <p:cNvPr id="9" name="Picture 8"/>
            <p:cNvPicPr>
              <a:picLocks noChangeAspect="1"/>
            </p:cNvPicPr>
            <p:nvPr/>
          </p:nvPicPr>
          <p:blipFill rotWithShape="1">
            <a:blip r:embed="rId4">
              <a:extLst>
                <a:ext uri="{28A0092B-C50C-407E-A947-70E740481C1C}">
                  <a14:useLocalDpi xmlns:a14="http://schemas.microsoft.com/office/drawing/2010/main"/>
                </a:ext>
              </a:extLst>
            </a:blip>
            <a:srcRect b="49762"/>
            <a:stretch/>
          </p:blipFill>
          <p:spPr>
            <a:xfrm>
              <a:off x="1764943" y="3739355"/>
              <a:ext cx="5353887" cy="2626938"/>
            </a:xfrm>
            <a:prstGeom prst="rect">
              <a:avLst/>
            </a:prstGeom>
            <a:effectLst>
              <a:outerShdw blurRad="50800" dist="38100" dir="10200000" algn="ctr" rotWithShape="0">
                <a:srgbClr val="000000">
                  <a:alpha val="43137"/>
                </a:srgbClr>
              </a:outerShdw>
            </a:effectLst>
          </p:spPr>
        </p:pic>
        <p:pic>
          <p:nvPicPr>
            <p:cNvPr id="11" name="Picture 10"/>
            <p:cNvPicPr>
              <a:picLocks noChangeAspect="1"/>
            </p:cNvPicPr>
            <p:nvPr/>
          </p:nvPicPr>
          <p:blipFill rotWithShape="1">
            <a:blip r:embed="rId5" cstate="screen">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a:ext>
              </a:extLst>
            </a:blip>
            <a:srcRect l="56058" t="7278" b="53458"/>
            <a:stretch/>
          </p:blipFill>
          <p:spPr>
            <a:xfrm>
              <a:off x="2947868" y="5374191"/>
              <a:ext cx="846491" cy="796272"/>
            </a:xfrm>
            <a:prstGeom prst="rect">
              <a:avLst/>
            </a:prstGeom>
            <a:effectLst>
              <a:outerShdw blurRad="50800" dist="12700" dir="5400000" algn="ctr" rotWithShape="0">
                <a:srgbClr val="000000">
                  <a:alpha val="43137"/>
                </a:srgbClr>
              </a:outerShdw>
            </a:effectLst>
          </p:spPr>
        </p:pic>
        <p:pic>
          <p:nvPicPr>
            <p:cNvPr id="8" name="Picture 7"/>
            <p:cNvPicPr>
              <a:picLocks noChangeAspect="1"/>
            </p:cNvPicPr>
            <p:nvPr/>
          </p:nvPicPr>
          <p:blipFill rotWithShape="1">
            <a:blip r:embed="rId7" cstate="screen">
              <a:extLst>
                <a:ext uri="{28A0092B-C50C-407E-A947-70E740481C1C}">
                  <a14:useLocalDpi xmlns:a14="http://schemas.microsoft.com/office/drawing/2010/main"/>
                </a:ext>
              </a:extLst>
            </a:blip>
            <a:srcRect b="15633"/>
            <a:stretch/>
          </p:blipFill>
          <p:spPr>
            <a:xfrm rot="21028035">
              <a:off x="3396890" y="4066175"/>
              <a:ext cx="3172710" cy="2800079"/>
            </a:xfrm>
            <a:prstGeom prst="rect">
              <a:avLst/>
            </a:prstGeom>
            <a:effectLst>
              <a:outerShdw blurRad="50800" dist="25400" dir="10200000" algn="ctr" rotWithShape="0">
                <a:srgbClr val="000000">
                  <a:alpha val="43137"/>
                </a:srgbClr>
              </a:outerShdw>
            </a:effectLst>
          </p:spPr>
        </p:pic>
        <p:pic>
          <p:nvPicPr>
            <p:cNvPr id="7" name="Picture 6"/>
            <p:cNvPicPr>
              <a:picLocks noChangeAspect="1"/>
            </p:cNvPicPr>
            <p:nvPr/>
          </p:nvPicPr>
          <p:blipFill rotWithShape="1">
            <a:blip r:embed="rId8" cstate="screen">
              <a:extLst>
                <a:ext uri="{28A0092B-C50C-407E-A947-70E740481C1C}">
                  <a14:useLocalDpi xmlns:a14="http://schemas.microsoft.com/office/drawing/2010/main"/>
                </a:ext>
              </a:extLst>
            </a:blip>
            <a:srcRect l="46795" b="67169"/>
            <a:stretch/>
          </p:blipFill>
          <p:spPr>
            <a:xfrm rot="16200000">
              <a:off x="6212664" y="3917139"/>
              <a:ext cx="3194711" cy="1661487"/>
            </a:xfrm>
            <a:prstGeom prst="rect">
              <a:avLst/>
            </a:prstGeom>
            <a:effectLst>
              <a:outerShdw blurRad="50800" dist="139700" dir="10560000" algn="ctr" rotWithShape="0">
                <a:srgbClr val="000000">
                  <a:alpha val="43137"/>
                </a:srgbClr>
              </a:outerShdw>
            </a:effectLst>
          </p:spPr>
        </p:pic>
        <p:pic>
          <p:nvPicPr>
            <p:cNvPr id="12" name="Picture 11"/>
            <p:cNvPicPr>
              <a:picLocks noChangeAspect="1"/>
            </p:cNvPicPr>
            <p:nvPr/>
          </p:nvPicPr>
          <p:blipFill rotWithShape="1">
            <a:blip r:embed="rId5" cstate="screen">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a:ext>
              </a:extLst>
            </a:blip>
            <a:srcRect l="56058" t="7278" b="53458"/>
            <a:stretch/>
          </p:blipFill>
          <p:spPr>
            <a:xfrm rot="6588351">
              <a:off x="5612784" y="2808108"/>
              <a:ext cx="846491" cy="796272"/>
            </a:xfrm>
            <a:prstGeom prst="rect">
              <a:avLst/>
            </a:prstGeom>
            <a:effectLst>
              <a:outerShdw blurRad="50800" dist="12700" dir="5400000" algn="ctr" rotWithShape="0">
                <a:srgbClr val="000000">
                  <a:alpha val="43137"/>
                </a:srgbClr>
              </a:outerShdw>
            </a:effectLst>
          </p:spPr>
        </p:pic>
        <p:pic>
          <p:nvPicPr>
            <p:cNvPr id="13" name="Picture 12"/>
            <p:cNvPicPr>
              <a:picLocks noChangeAspect="1"/>
            </p:cNvPicPr>
            <p:nvPr/>
          </p:nvPicPr>
          <p:blipFill rotWithShape="1">
            <a:blip r:embed="rId5" cstate="screen">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a:ext>
              </a:extLst>
            </a:blip>
            <a:srcRect l="56058" t="7278" r="22015" b="59521"/>
            <a:stretch/>
          </p:blipFill>
          <p:spPr>
            <a:xfrm rot="13982186">
              <a:off x="2736667" y="3489332"/>
              <a:ext cx="422401" cy="673313"/>
            </a:xfrm>
            <a:prstGeom prst="rect">
              <a:avLst/>
            </a:prstGeom>
            <a:effectLst>
              <a:outerShdw blurRad="50800" dist="12700" dir="5400000" algn="ctr" rotWithShape="0">
                <a:srgbClr val="000000">
                  <a:alpha val="43137"/>
                </a:srgbClr>
              </a:outerShdw>
            </a:effectLst>
          </p:spPr>
        </p:pic>
        <p:pic>
          <p:nvPicPr>
            <p:cNvPr id="14" name="Picture 13"/>
            <p:cNvPicPr>
              <a:picLocks noChangeAspect="1"/>
            </p:cNvPicPr>
            <p:nvPr/>
          </p:nvPicPr>
          <p:blipFill rotWithShape="1">
            <a:blip r:embed="rId9"/>
            <a:srcRect l="12594" t="86500" r="56209" b="6409"/>
            <a:stretch/>
          </p:blipFill>
          <p:spPr>
            <a:xfrm>
              <a:off x="1561381" y="6350151"/>
              <a:ext cx="7600272" cy="520017"/>
            </a:xfrm>
            <a:prstGeom prst="rect">
              <a:avLst/>
            </a:prstGeom>
          </p:spPr>
        </p:pic>
      </p:grpSp>
      <p:pic>
        <p:nvPicPr>
          <p:cNvPr id="18" name="Picture 17"/>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587154">
            <a:off x="58242" y="765472"/>
            <a:ext cx="2697872" cy="3815320"/>
          </a:xfrm>
          <a:prstGeom prst="rect">
            <a:avLst/>
          </a:prstGeom>
          <a:effectLst>
            <a:outerShdw blurRad="50800" dist="50800" dir="5220000" algn="ctr" rotWithShape="0">
              <a:srgbClr val="000000">
                <a:alpha val="43137"/>
              </a:srgbClr>
            </a:outerShdw>
          </a:effectLst>
        </p:spPr>
      </p:pic>
      <p:pic>
        <p:nvPicPr>
          <p:cNvPr id="16" name="Picture 15"/>
          <p:cNvPicPr>
            <a:picLocks noChangeAspect="1"/>
          </p:cNvPicPr>
          <p:nvPr/>
        </p:nvPicPr>
        <p:blipFill rotWithShape="1">
          <a:blip r:embed="rId9"/>
          <a:srcRect l="5803" t="14686" r="91690" b="13501"/>
          <a:stretch/>
        </p:blipFill>
        <p:spPr>
          <a:xfrm>
            <a:off x="-101600" y="1083734"/>
            <a:ext cx="610718" cy="5266418"/>
          </a:xfrm>
          <a:prstGeom prst="rect">
            <a:avLst/>
          </a:prstGeom>
        </p:spPr>
      </p:pic>
      <p:sp>
        <p:nvSpPr>
          <p:cNvPr id="17" name="Rectangle 16"/>
          <p:cNvSpPr/>
          <p:nvPr/>
        </p:nvSpPr>
        <p:spPr>
          <a:xfrm>
            <a:off x="503238" y="512198"/>
            <a:ext cx="2274468" cy="8245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436480" y="697112"/>
            <a:ext cx="7355416" cy="615553"/>
          </a:xfrm>
          <a:prstGeom prst="rect">
            <a:avLst/>
          </a:prstGeom>
        </p:spPr>
        <p:txBody>
          <a:bodyPr wrap="square" lIns="0" tIns="0" rIns="0" bIns="0">
            <a:spAutoFit/>
          </a:bodyPr>
          <a:lstStyle/>
          <a:p>
            <a:pPr algn="ctr"/>
            <a:r>
              <a:rPr lang="en-GB" altLang="en-US" sz="4000" dirty="0">
                <a:latin typeface="+mj-lt"/>
              </a:rPr>
              <a:t>Subtracting Decimals Practice</a:t>
            </a:r>
          </a:p>
        </p:txBody>
      </p:sp>
      <p:graphicFrame>
        <p:nvGraphicFramePr>
          <p:cNvPr id="47" name="Table 46"/>
          <p:cNvGraphicFramePr>
            <a:graphicFrameLocks noGrp="1"/>
          </p:cNvGraphicFramePr>
          <p:nvPr>
            <p:extLst/>
          </p:nvPr>
        </p:nvGraphicFramePr>
        <p:xfrm>
          <a:off x="694265" y="2571405"/>
          <a:ext cx="7767928" cy="1462963"/>
        </p:xfrm>
        <a:graphic>
          <a:graphicData uri="http://schemas.openxmlformats.org/drawingml/2006/table">
            <a:tbl>
              <a:tblPr firstRow="1" bandRow="1">
                <a:tableStyleId>{5940675A-B579-460E-94D1-54222C63F5DA}</a:tableStyleId>
              </a:tblPr>
              <a:tblGrid>
                <a:gridCol w="1941982">
                  <a:extLst>
                    <a:ext uri="{9D8B030D-6E8A-4147-A177-3AD203B41FA5}">
                      <a16:colId xmlns:a16="http://schemas.microsoft.com/office/drawing/2014/main" val="20000"/>
                    </a:ext>
                  </a:extLst>
                </a:gridCol>
                <a:gridCol w="1941982">
                  <a:extLst>
                    <a:ext uri="{9D8B030D-6E8A-4147-A177-3AD203B41FA5}">
                      <a16:colId xmlns:a16="http://schemas.microsoft.com/office/drawing/2014/main" val="20001"/>
                    </a:ext>
                  </a:extLst>
                </a:gridCol>
                <a:gridCol w="1941982">
                  <a:extLst>
                    <a:ext uri="{9D8B030D-6E8A-4147-A177-3AD203B41FA5}">
                      <a16:colId xmlns:a16="http://schemas.microsoft.com/office/drawing/2014/main" val="20002"/>
                    </a:ext>
                  </a:extLst>
                </a:gridCol>
                <a:gridCol w="1941982">
                  <a:extLst>
                    <a:ext uri="{9D8B030D-6E8A-4147-A177-3AD203B41FA5}">
                      <a16:colId xmlns:a16="http://schemas.microsoft.com/office/drawing/2014/main" val="20003"/>
                    </a:ext>
                  </a:extLst>
                </a:gridCol>
              </a:tblGrid>
              <a:tr h="324000">
                <a:tc>
                  <a:txBody>
                    <a:bodyPr/>
                    <a:lstStyle/>
                    <a:p>
                      <a:pPr algn="ctr"/>
                      <a:r>
                        <a:rPr lang="en-GB" b="1" dirty="0"/>
                        <a:t>Ones</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AD78C"/>
                    </a:solidFill>
                  </a:tcPr>
                </a:tc>
                <a:tc>
                  <a:txBody>
                    <a:bodyPr/>
                    <a:lstStyle/>
                    <a:p>
                      <a:pPr algn="ctr"/>
                      <a:r>
                        <a:rPr lang="en-GB" b="1" dirty="0"/>
                        <a:t>Tenths</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AD78C"/>
                    </a:solidFill>
                  </a:tcPr>
                </a:tc>
                <a:tc>
                  <a:txBody>
                    <a:bodyPr/>
                    <a:lstStyle/>
                    <a:p>
                      <a:pPr algn="ctr"/>
                      <a:r>
                        <a:rPr lang="en-GB" b="1" dirty="0"/>
                        <a:t>Hundredths</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AD78C"/>
                    </a:solidFill>
                  </a:tcPr>
                </a:tc>
                <a:tc>
                  <a:txBody>
                    <a:bodyPr/>
                    <a:lstStyle/>
                    <a:p>
                      <a:pPr algn="ctr"/>
                      <a:r>
                        <a:rPr lang="en-GB" b="1" dirty="0"/>
                        <a:t>Thousandths</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AD78C"/>
                    </a:solidFill>
                  </a:tcPr>
                </a:tc>
                <a:extLst>
                  <a:ext uri="{0D108BD9-81ED-4DB2-BD59-A6C34878D82A}">
                    <a16:rowId xmlns:a16="http://schemas.microsoft.com/office/drawing/2014/main" val="10000"/>
                  </a:ext>
                </a:extLst>
              </a:tr>
              <a:tr h="1097203">
                <a:tc>
                  <a:txBody>
                    <a:bodyPr/>
                    <a:lstStyle/>
                    <a:p>
                      <a:pPr algn="ctr"/>
                      <a:endParaRPr lang="en-GB" dirty="0"/>
                    </a:p>
                  </a:txBody>
                  <a:tcPr anchor="ctr">
                    <a:lnT w="19050" cap="flat" cmpd="sng" algn="ctr">
                      <a:solidFill>
                        <a:schemeClr val="tx1"/>
                      </a:solidFill>
                      <a:prstDash val="solid"/>
                      <a:round/>
                      <a:headEnd type="none" w="med" len="med"/>
                      <a:tailEnd type="none" w="med" len="med"/>
                    </a:lnT>
                    <a:solidFill>
                      <a:srgbClr val="FCE9C0"/>
                    </a:solidFill>
                  </a:tcPr>
                </a:tc>
                <a:tc>
                  <a:txBody>
                    <a:bodyPr/>
                    <a:lstStyle/>
                    <a:p>
                      <a:pPr algn="ctr"/>
                      <a:endParaRPr lang="en-GB" dirty="0"/>
                    </a:p>
                  </a:txBody>
                  <a:tcPr anchor="ctr">
                    <a:lnT w="19050" cap="flat" cmpd="sng" algn="ctr">
                      <a:solidFill>
                        <a:schemeClr val="tx1"/>
                      </a:solidFill>
                      <a:prstDash val="solid"/>
                      <a:round/>
                      <a:headEnd type="none" w="med" len="med"/>
                      <a:tailEnd type="none" w="med" len="med"/>
                    </a:lnT>
                    <a:solidFill>
                      <a:srgbClr val="FCE9C0"/>
                    </a:solidFill>
                  </a:tcPr>
                </a:tc>
                <a:tc>
                  <a:txBody>
                    <a:bodyPr/>
                    <a:lstStyle/>
                    <a:p>
                      <a:pPr algn="ctr"/>
                      <a:endParaRPr lang="en-GB" dirty="0"/>
                    </a:p>
                  </a:txBody>
                  <a:tcPr anchor="ctr">
                    <a:lnT w="19050" cap="flat" cmpd="sng" algn="ctr">
                      <a:solidFill>
                        <a:schemeClr val="tx1"/>
                      </a:solidFill>
                      <a:prstDash val="solid"/>
                      <a:round/>
                      <a:headEnd type="none" w="med" len="med"/>
                      <a:tailEnd type="none" w="med" len="med"/>
                    </a:lnT>
                    <a:solidFill>
                      <a:srgbClr val="FCE9C0"/>
                    </a:solidFill>
                  </a:tcPr>
                </a:tc>
                <a:tc>
                  <a:txBody>
                    <a:bodyPr/>
                    <a:lstStyle/>
                    <a:p>
                      <a:pPr algn="ctr"/>
                      <a:endParaRPr lang="en-GB" dirty="0"/>
                    </a:p>
                  </a:txBody>
                  <a:tcPr anchor="ctr">
                    <a:lnT w="19050" cap="flat" cmpd="sng" algn="ctr">
                      <a:solidFill>
                        <a:schemeClr val="tx1"/>
                      </a:solidFill>
                      <a:prstDash val="solid"/>
                      <a:round/>
                      <a:headEnd type="none" w="med" len="med"/>
                      <a:tailEnd type="none" w="med" len="med"/>
                    </a:lnT>
                    <a:solidFill>
                      <a:srgbClr val="FCE9C0"/>
                    </a:solidFill>
                  </a:tcPr>
                </a:tc>
                <a:extLst>
                  <a:ext uri="{0D108BD9-81ED-4DB2-BD59-A6C34878D82A}">
                    <a16:rowId xmlns:a16="http://schemas.microsoft.com/office/drawing/2014/main" val="10001"/>
                  </a:ext>
                </a:extLst>
              </a:tr>
            </a:tbl>
          </a:graphicData>
        </a:graphic>
      </p:graphicFrame>
      <p:sp>
        <p:nvSpPr>
          <p:cNvPr id="48" name="Oval 47"/>
          <p:cNvSpPr/>
          <p:nvPr/>
        </p:nvSpPr>
        <p:spPr>
          <a:xfrm>
            <a:off x="2572384" y="2697084"/>
            <a:ext cx="122377" cy="12237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p:cNvSpPr/>
          <p:nvPr/>
        </p:nvSpPr>
        <p:spPr>
          <a:xfrm>
            <a:off x="2572384" y="3438845"/>
            <a:ext cx="122377" cy="12237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1" name="Group 50"/>
          <p:cNvGrpSpPr/>
          <p:nvPr/>
        </p:nvGrpSpPr>
        <p:grpSpPr>
          <a:xfrm>
            <a:off x="2587109" y="1620228"/>
            <a:ext cx="3984282" cy="626919"/>
            <a:chOff x="503239" y="1632693"/>
            <a:chExt cx="3984282" cy="626919"/>
          </a:xfrm>
        </p:grpSpPr>
        <p:sp>
          <p:nvSpPr>
            <p:cNvPr id="52" name="Rectangle 51"/>
            <p:cNvSpPr/>
            <p:nvPr/>
          </p:nvSpPr>
          <p:spPr>
            <a:xfrm>
              <a:off x="503239" y="1632693"/>
              <a:ext cx="3984282" cy="626919"/>
            </a:xfrm>
            <a:prstGeom prst="rect">
              <a:avLst/>
            </a:prstGeom>
            <a:solidFill>
              <a:srgbClr val="FAD7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p:cNvSpPr/>
            <p:nvPr/>
          </p:nvSpPr>
          <p:spPr>
            <a:xfrm>
              <a:off x="694265" y="1680591"/>
              <a:ext cx="3184399" cy="523220"/>
            </a:xfrm>
            <a:prstGeom prst="rect">
              <a:avLst/>
            </a:prstGeom>
          </p:spPr>
          <p:txBody>
            <a:bodyPr wrap="square">
              <a:spAutoFit/>
            </a:bodyPr>
            <a:lstStyle/>
            <a:p>
              <a:r>
                <a:rPr lang="en-GB" sz="2800" dirty="0">
                  <a:latin typeface="+mj-lt"/>
                </a:rPr>
                <a:t>0.581 - 0.358 =</a:t>
              </a:r>
            </a:p>
          </p:txBody>
        </p:sp>
      </p:grpSp>
      <p:grpSp>
        <p:nvGrpSpPr>
          <p:cNvPr id="64" name="Group 63"/>
          <p:cNvGrpSpPr/>
          <p:nvPr/>
        </p:nvGrpSpPr>
        <p:grpSpPr>
          <a:xfrm>
            <a:off x="5264473" y="4216782"/>
            <a:ext cx="563028" cy="584775"/>
            <a:chOff x="7190582" y="5207388"/>
            <a:chExt cx="563028" cy="584775"/>
          </a:xfrm>
        </p:grpSpPr>
        <p:sp>
          <p:nvSpPr>
            <p:cNvPr id="65" name="Oval 64"/>
            <p:cNvSpPr/>
            <p:nvPr/>
          </p:nvSpPr>
          <p:spPr>
            <a:xfrm>
              <a:off x="7191954" y="5207893"/>
              <a:ext cx="560285" cy="560285"/>
            </a:xfrm>
            <a:prstGeom prst="ellipse">
              <a:avLst/>
            </a:prstGeom>
            <a:solidFill>
              <a:schemeClr val="bg1"/>
            </a:solidFill>
            <a:ln w="28575">
              <a:solidFill>
                <a:srgbClr val="7EC2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TextBox 65"/>
            <p:cNvSpPr txBox="1"/>
            <p:nvPr/>
          </p:nvSpPr>
          <p:spPr>
            <a:xfrm>
              <a:off x="7190582" y="5207388"/>
              <a:ext cx="563028" cy="584775"/>
            </a:xfrm>
            <a:prstGeom prst="rect">
              <a:avLst/>
            </a:prstGeom>
            <a:noFill/>
          </p:spPr>
          <p:txBody>
            <a:bodyPr wrap="square" rtlCol="0">
              <a:spAutoFit/>
            </a:bodyPr>
            <a:lstStyle/>
            <a:p>
              <a:pPr algn="ctr"/>
              <a:r>
                <a:rPr lang="en-GB" sz="3200" b="1" dirty="0">
                  <a:solidFill>
                    <a:srgbClr val="7EC24A"/>
                  </a:solidFill>
                </a:rPr>
                <a:t>2</a:t>
              </a:r>
            </a:p>
          </p:txBody>
        </p:sp>
      </p:grpSp>
      <p:grpSp>
        <p:nvGrpSpPr>
          <p:cNvPr id="67" name="Group 66"/>
          <p:cNvGrpSpPr/>
          <p:nvPr/>
        </p:nvGrpSpPr>
        <p:grpSpPr>
          <a:xfrm>
            <a:off x="3282665" y="4216782"/>
            <a:ext cx="563028" cy="584775"/>
            <a:chOff x="7190582" y="5207388"/>
            <a:chExt cx="563028" cy="584775"/>
          </a:xfrm>
        </p:grpSpPr>
        <p:sp>
          <p:nvSpPr>
            <p:cNvPr id="68" name="Oval 67"/>
            <p:cNvSpPr/>
            <p:nvPr/>
          </p:nvSpPr>
          <p:spPr>
            <a:xfrm>
              <a:off x="7191954" y="5207893"/>
              <a:ext cx="560285" cy="560285"/>
            </a:xfrm>
            <a:prstGeom prst="ellipse">
              <a:avLst/>
            </a:prstGeom>
            <a:solidFill>
              <a:schemeClr val="bg1"/>
            </a:solidFill>
            <a:ln w="28575">
              <a:solidFill>
                <a:srgbClr val="F186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TextBox 68"/>
            <p:cNvSpPr txBox="1"/>
            <p:nvPr/>
          </p:nvSpPr>
          <p:spPr>
            <a:xfrm>
              <a:off x="7190582" y="5207388"/>
              <a:ext cx="563028" cy="584775"/>
            </a:xfrm>
            <a:prstGeom prst="rect">
              <a:avLst/>
            </a:prstGeom>
            <a:noFill/>
          </p:spPr>
          <p:txBody>
            <a:bodyPr wrap="square" rtlCol="0">
              <a:spAutoFit/>
            </a:bodyPr>
            <a:lstStyle/>
            <a:p>
              <a:pPr algn="ctr"/>
              <a:r>
                <a:rPr lang="en-GB" sz="3200" b="1" dirty="0">
                  <a:solidFill>
                    <a:srgbClr val="F1864E"/>
                  </a:solidFill>
                </a:rPr>
                <a:t>2</a:t>
              </a:r>
            </a:p>
          </p:txBody>
        </p:sp>
      </p:grpSp>
      <p:grpSp>
        <p:nvGrpSpPr>
          <p:cNvPr id="70" name="Group 69"/>
          <p:cNvGrpSpPr/>
          <p:nvPr/>
        </p:nvGrpSpPr>
        <p:grpSpPr>
          <a:xfrm>
            <a:off x="1334173" y="4216782"/>
            <a:ext cx="563028" cy="584775"/>
            <a:chOff x="7190582" y="5207388"/>
            <a:chExt cx="563028" cy="584775"/>
          </a:xfrm>
        </p:grpSpPr>
        <p:sp>
          <p:nvSpPr>
            <p:cNvPr id="71" name="Oval 70"/>
            <p:cNvSpPr/>
            <p:nvPr/>
          </p:nvSpPr>
          <p:spPr>
            <a:xfrm>
              <a:off x="7191954" y="5207893"/>
              <a:ext cx="560285" cy="560285"/>
            </a:xfrm>
            <a:prstGeom prst="ellipse">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TextBox 71"/>
            <p:cNvSpPr txBox="1"/>
            <p:nvPr/>
          </p:nvSpPr>
          <p:spPr>
            <a:xfrm>
              <a:off x="7190582" y="5207388"/>
              <a:ext cx="563028" cy="584775"/>
            </a:xfrm>
            <a:prstGeom prst="rect">
              <a:avLst/>
            </a:prstGeom>
            <a:noFill/>
          </p:spPr>
          <p:txBody>
            <a:bodyPr wrap="square" rtlCol="0">
              <a:spAutoFit/>
            </a:bodyPr>
            <a:lstStyle/>
            <a:p>
              <a:pPr algn="ctr"/>
              <a:r>
                <a:rPr lang="en-GB" sz="3200" b="1" dirty="0">
                  <a:solidFill>
                    <a:srgbClr val="7768AD"/>
                  </a:solidFill>
                </a:rPr>
                <a:t>0</a:t>
              </a:r>
            </a:p>
          </p:txBody>
        </p:sp>
      </p:grpSp>
      <p:sp>
        <p:nvSpPr>
          <p:cNvPr id="73" name="Rectangle 72"/>
          <p:cNvSpPr/>
          <p:nvPr/>
        </p:nvSpPr>
        <p:spPr>
          <a:xfrm>
            <a:off x="5336361" y="1675000"/>
            <a:ext cx="1466032" cy="523220"/>
          </a:xfrm>
          <a:prstGeom prst="rect">
            <a:avLst/>
          </a:prstGeom>
        </p:spPr>
        <p:txBody>
          <a:bodyPr wrap="square">
            <a:spAutoFit/>
          </a:bodyPr>
          <a:lstStyle/>
          <a:p>
            <a:r>
              <a:rPr lang="en-GB" sz="2800" b="1" dirty="0"/>
              <a:t>0.223</a:t>
            </a:r>
          </a:p>
        </p:txBody>
      </p:sp>
      <p:grpSp>
        <p:nvGrpSpPr>
          <p:cNvPr id="74" name="Group 73"/>
          <p:cNvGrpSpPr/>
          <p:nvPr/>
        </p:nvGrpSpPr>
        <p:grpSpPr>
          <a:xfrm>
            <a:off x="7047934" y="5651414"/>
            <a:ext cx="1419948" cy="523266"/>
            <a:chOff x="793513" y="1455904"/>
            <a:chExt cx="1419948" cy="523266"/>
          </a:xfrm>
        </p:grpSpPr>
        <p:sp>
          <p:nvSpPr>
            <p:cNvPr id="75" name="Rectangle 74"/>
            <p:cNvSpPr/>
            <p:nvPr/>
          </p:nvSpPr>
          <p:spPr>
            <a:xfrm>
              <a:off x="793513" y="1455904"/>
              <a:ext cx="1419948" cy="523266"/>
            </a:xfrm>
            <a:prstGeom prst="rect">
              <a:avLst/>
            </a:prstGeom>
            <a:solidFill>
              <a:srgbClr val="7E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76" name="Rectangle 75">
              <a:hlinkClick r:id="rId11" action="ppaction://hlinksldjump"/>
            </p:cNvPr>
            <p:cNvSpPr/>
            <p:nvPr/>
          </p:nvSpPr>
          <p:spPr>
            <a:xfrm>
              <a:off x="799201" y="1502789"/>
              <a:ext cx="1408572" cy="400110"/>
            </a:xfrm>
            <a:prstGeom prst="rect">
              <a:avLst/>
            </a:prstGeom>
          </p:spPr>
          <p:txBody>
            <a:bodyPr wrap="square">
              <a:spAutoFit/>
            </a:bodyPr>
            <a:lstStyle/>
            <a:p>
              <a:pPr algn="ctr"/>
              <a:r>
                <a:rPr lang="en-GB" sz="2000" dirty="0">
                  <a:latin typeface="+mj-lt"/>
                </a:rPr>
                <a:t>Back</a:t>
              </a:r>
            </a:p>
          </p:txBody>
        </p:sp>
      </p:grpSp>
      <p:grpSp>
        <p:nvGrpSpPr>
          <p:cNvPr id="21" name="Group 20"/>
          <p:cNvGrpSpPr/>
          <p:nvPr/>
        </p:nvGrpSpPr>
        <p:grpSpPr>
          <a:xfrm>
            <a:off x="4675796" y="3027749"/>
            <a:ext cx="558239" cy="252584"/>
            <a:chOff x="4675796" y="3027749"/>
            <a:chExt cx="558239" cy="252584"/>
          </a:xfrm>
        </p:grpSpPr>
        <p:sp>
          <p:nvSpPr>
            <p:cNvPr id="93" name="Oval 92"/>
            <p:cNvSpPr/>
            <p:nvPr/>
          </p:nvSpPr>
          <p:spPr>
            <a:xfrm>
              <a:off x="4675796" y="3027749"/>
              <a:ext cx="252584" cy="252584"/>
            </a:xfrm>
            <a:prstGeom prst="ellipse">
              <a:avLst/>
            </a:prstGeom>
            <a:solidFill>
              <a:srgbClr val="7E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 name="Oval 93"/>
            <p:cNvSpPr/>
            <p:nvPr/>
          </p:nvSpPr>
          <p:spPr>
            <a:xfrm>
              <a:off x="4981451" y="3027749"/>
              <a:ext cx="252584" cy="252584"/>
            </a:xfrm>
            <a:prstGeom prst="ellipse">
              <a:avLst/>
            </a:prstGeom>
            <a:solidFill>
              <a:srgbClr val="7E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 name="Group 19"/>
          <p:cNvGrpSpPr/>
          <p:nvPr/>
        </p:nvGrpSpPr>
        <p:grpSpPr>
          <a:xfrm>
            <a:off x="4675796" y="3027749"/>
            <a:ext cx="1492652" cy="586422"/>
            <a:chOff x="4675796" y="3027749"/>
            <a:chExt cx="1492652" cy="586422"/>
          </a:xfrm>
        </p:grpSpPr>
        <p:sp>
          <p:nvSpPr>
            <p:cNvPr id="95" name="Oval 94"/>
            <p:cNvSpPr/>
            <p:nvPr/>
          </p:nvSpPr>
          <p:spPr>
            <a:xfrm>
              <a:off x="5287106" y="3027749"/>
              <a:ext cx="252584" cy="252584"/>
            </a:xfrm>
            <a:prstGeom prst="ellipse">
              <a:avLst/>
            </a:prstGeom>
            <a:solidFill>
              <a:srgbClr val="7E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Oval 95"/>
            <p:cNvSpPr/>
            <p:nvPr/>
          </p:nvSpPr>
          <p:spPr>
            <a:xfrm>
              <a:off x="5604425" y="3027749"/>
              <a:ext cx="252584" cy="252584"/>
            </a:xfrm>
            <a:prstGeom prst="ellipse">
              <a:avLst/>
            </a:prstGeom>
            <a:solidFill>
              <a:srgbClr val="7E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8" name="Oval 97"/>
            <p:cNvSpPr/>
            <p:nvPr/>
          </p:nvSpPr>
          <p:spPr>
            <a:xfrm>
              <a:off x="5915864" y="3027749"/>
              <a:ext cx="252584" cy="252584"/>
            </a:xfrm>
            <a:prstGeom prst="ellipse">
              <a:avLst/>
            </a:prstGeom>
            <a:solidFill>
              <a:srgbClr val="7E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 name="Oval 100"/>
            <p:cNvSpPr/>
            <p:nvPr/>
          </p:nvSpPr>
          <p:spPr>
            <a:xfrm>
              <a:off x="4675796" y="3361587"/>
              <a:ext cx="252584" cy="252584"/>
            </a:xfrm>
            <a:prstGeom prst="ellipse">
              <a:avLst/>
            </a:prstGeom>
            <a:solidFill>
              <a:srgbClr val="7E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 name="Oval 101"/>
            <p:cNvSpPr/>
            <p:nvPr/>
          </p:nvSpPr>
          <p:spPr>
            <a:xfrm>
              <a:off x="4981451" y="3361587"/>
              <a:ext cx="252584" cy="252584"/>
            </a:xfrm>
            <a:prstGeom prst="ellipse">
              <a:avLst/>
            </a:prstGeom>
            <a:solidFill>
              <a:srgbClr val="7E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3" name="Oval 102"/>
          <p:cNvSpPr/>
          <p:nvPr/>
        </p:nvSpPr>
        <p:spPr>
          <a:xfrm>
            <a:off x="5287106" y="3361587"/>
            <a:ext cx="252584" cy="252584"/>
          </a:xfrm>
          <a:prstGeom prst="ellipse">
            <a:avLst/>
          </a:prstGeom>
          <a:solidFill>
            <a:srgbClr val="7E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4" name="Oval 123"/>
          <p:cNvSpPr/>
          <p:nvPr/>
        </p:nvSpPr>
        <p:spPr>
          <a:xfrm>
            <a:off x="2534284" y="4401430"/>
            <a:ext cx="190398" cy="19039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airs"/>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696800" y="612000"/>
            <a:ext cx="864000" cy="864000"/>
          </a:xfrm>
          <a:prstGeom prst="rect">
            <a:avLst/>
          </a:prstGeom>
        </p:spPr>
      </p:pic>
      <p:grpSp>
        <p:nvGrpSpPr>
          <p:cNvPr id="77" name="Group 76"/>
          <p:cNvGrpSpPr/>
          <p:nvPr/>
        </p:nvGrpSpPr>
        <p:grpSpPr>
          <a:xfrm>
            <a:off x="705090" y="5759778"/>
            <a:ext cx="4330700" cy="457200"/>
            <a:chOff x="765175" y="5810250"/>
            <a:chExt cx="4330700" cy="457200"/>
          </a:xfrm>
        </p:grpSpPr>
        <p:sp>
          <p:nvSpPr>
            <p:cNvPr id="81" name="Rectangle 80"/>
            <p:cNvSpPr/>
            <p:nvPr/>
          </p:nvSpPr>
          <p:spPr>
            <a:xfrm>
              <a:off x="765175" y="5810250"/>
              <a:ext cx="4216400" cy="457200"/>
            </a:xfrm>
            <a:prstGeom prst="rect">
              <a:avLst/>
            </a:prstGeom>
            <a:solidFill>
              <a:srgbClr val="FAD78C"/>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TextBox 81"/>
            <p:cNvSpPr txBox="1"/>
            <p:nvPr/>
          </p:nvSpPr>
          <p:spPr>
            <a:xfrm>
              <a:off x="838200" y="5842225"/>
              <a:ext cx="752475" cy="369332"/>
            </a:xfrm>
            <a:prstGeom prst="rect">
              <a:avLst/>
            </a:prstGeom>
            <a:noFill/>
          </p:spPr>
          <p:txBody>
            <a:bodyPr wrap="square" rtlCol="0">
              <a:spAutoFit/>
            </a:bodyPr>
            <a:lstStyle/>
            <a:p>
              <a:r>
                <a:rPr lang="en-GB" b="1" dirty="0"/>
                <a:t>Key</a:t>
              </a:r>
            </a:p>
          </p:txBody>
        </p:sp>
        <p:sp>
          <p:nvSpPr>
            <p:cNvPr id="83" name="Oval 82"/>
            <p:cNvSpPr/>
            <p:nvPr/>
          </p:nvSpPr>
          <p:spPr>
            <a:xfrm>
              <a:off x="1705957" y="5912558"/>
              <a:ext cx="252584" cy="252584"/>
            </a:xfrm>
            <a:prstGeom prst="ellipse">
              <a:avLst/>
            </a:prstGeom>
            <a:solidFill>
              <a:srgbClr val="F186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TextBox 83"/>
            <p:cNvSpPr txBox="1"/>
            <p:nvPr/>
          </p:nvSpPr>
          <p:spPr>
            <a:xfrm>
              <a:off x="2000250" y="5861275"/>
              <a:ext cx="752475" cy="369332"/>
            </a:xfrm>
            <a:prstGeom prst="rect">
              <a:avLst/>
            </a:prstGeom>
            <a:noFill/>
          </p:spPr>
          <p:txBody>
            <a:bodyPr wrap="square" rtlCol="0">
              <a:spAutoFit/>
            </a:bodyPr>
            <a:lstStyle/>
            <a:p>
              <a:r>
                <a:rPr lang="en-GB" dirty="0"/>
                <a:t>0.1</a:t>
              </a:r>
            </a:p>
          </p:txBody>
        </p:sp>
        <p:sp>
          <p:nvSpPr>
            <p:cNvPr id="85" name="Oval 84"/>
            <p:cNvSpPr/>
            <p:nvPr/>
          </p:nvSpPr>
          <p:spPr>
            <a:xfrm>
              <a:off x="2752725" y="5912558"/>
              <a:ext cx="252584" cy="252584"/>
            </a:xfrm>
            <a:prstGeom prst="ellipse">
              <a:avLst/>
            </a:prstGeom>
            <a:solidFill>
              <a:srgbClr val="7E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TextBox 85"/>
            <p:cNvSpPr txBox="1"/>
            <p:nvPr/>
          </p:nvSpPr>
          <p:spPr>
            <a:xfrm>
              <a:off x="3047018" y="5861275"/>
              <a:ext cx="752475" cy="369332"/>
            </a:xfrm>
            <a:prstGeom prst="rect">
              <a:avLst/>
            </a:prstGeom>
            <a:noFill/>
          </p:spPr>
          <p:txBody>
            <a:bodyPr wrap="square" rtlCol="0">
              <a:spAutoFit/>
            </a:bodyPr>
            <a:lstStyle/>
            <a:p>
              <a:r>
                <a:rPr lang="en-GB" dirty="0"/>
                <a:t>0.01</a:t>
              </a:r>
            </a:p>
          </p:txBody>
        </p:sp>
        <p:sp>
          <p:nvSpPr>
            <p:cNvPr id="87" name="Oval 86"/>
            <p:cNvSpPr/>
            <p:nvPr/>
          </p:nvSpPr>
          <p:spPr>
            <a:xfrm>
              <a:off x="3865186" y="5912558"/>
              <a:ext cx="252584" cy="252584"/>
            </a:xfrm>
            <a:prstGeom prst="ellipse">
              <a:avLst/>
            </a:prstGeom>
            <a:solidFill>
              <a:srgbClr val="3BB0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TextBox 87"/>
            <p:cNvSpPr txBox="1"/>
            <p:nvPr/>
          </p:nvSpPr>
          <p:spPr>
            <a:xfrm>
              <a:off x="4159479" y="5861275"/>
              <a:ext cx="936396" cy="369332"/>
            </a:xfrm>
            <a:prstGeom prst="rect">
              <a:avLst/>
            </a:prstGeom>
            <a:noFill/>
          </p:spPr>
          <p:txBody>
            <a:bodyPr wrap="square" rtlCol="0">
              <a:spAutoFit/>
            </a:bodyPr>
            <a:lstStyle/>
            <a:p>
              <a:r>
                <a:rPr lang="en-GB" dirty="0"/>
                <a:t>0.001</a:t>
              </a:r>
            </a:p>
          </p:txBody>
        </p:sp>
      </p:grpSp>
      <p:sp>
        <p:nvSpPr>
          <p:cNvPr id="90" name="Oval 89"/>
          <p:cNvSpPr/>
          <p:nvPr/>
        </p:nvSpPr>
        <p:spPr>
          <a:xfrm>
            <a:off x="6617012" y="3021778"/>
            <a:ext cx="252584" cy="252584"/>
          </a:xfrm>
          <a:prstGeom prst="ellipse">
            <a:avLst/>
          </a:prstGeom>
          <a:solidFill>
            <a:srgbClr val="3BB0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Group 14"/>
          <p:cNvGrpSpPr/>
          <p:nvPr/>
        </p:nvGrpSpPr>
        <p:grpSpPr>
          <a:xfrm>
            <a:off x="6922667" y="3021778"/>
            <a:ext cx="558239" cy="252584"/>
            <a:chOff x="6922667" y="3021778"/>
            <a:chExt cx="558239" cy="252584"/>
          </a:xfrm>
        </p:grpSpPr>
        <p:sp>
          <p:nvSpPr>
            <p:cNvPr id="91" name="Oval 90"/>
            <p:cNvSpPr/>
            <p:nvPr/>
          </p:nvSpPr>
          <p:spPr>
            <a:xfrm>
              <a:off x="6922667" y="3021778"/>
              <a:ext cx="252584" cy="252584"/>
            </a:xfrm>
            <a:prstGeom prst="ellipse">
              <a:avLst/>
            </a:prstGeom>
            <a:solidFill>
              <a:srgbClr val="3BB0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Oval 91"/>
            <p:cNvSpPr/>
            <p:nvPr/>
          </p:nvSpPr>
          <p:spPr>
            <a:xfrm>
              <a:off x="7228322" y="3021778"/>
              <a:ext cx="252584" cy="252584"/>
            </a:xfrm>
            <a:prstGeom prst="ellipse">
              <a:avLst/>
            </a:prstGeom>
            <a:solidFill>
              <a:srgbClr val="3BB0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9" name="Group 18"/>
          <p:cNvGrpSpPr/>
          <p:nvPr/>
        </p:nvGrpSpPr>
        <p:grpSpPr>
          <a:xfrm>
            <a:off x="6617012" y="3021778"/>
            <a:ext cx="1492652" cy="931005"/>
            <a:chOff x="6617012" y="3021778"/>
            <a:chExt cx="1492652" cy="931005"/>
          </a:xfrm>
        </p:grpSpPr>
        <p:sp>
          <p:nvSpPr>
            <p:cNvPr id="97" name="Oval 96"/>
            <p:cNvSpPr/>
            <p:nvPr/>
          </p:nvSpPr>
          <p:spPr>
            <a:xfrm>
              <a:off x="7545641" y="3021778"/>
              <a:ext cx="252584" cy="252584"/>
            </a:xfrm>
            <a:prstGeom prst="ellipse">
              <a:avLst/>
            </a:prstGeom>
            <a:solidFill>
              <a:srgbClr val="3BB0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 name="Oval 98"/>
            <p:cNvSpPr/>
            <p:nvPr/>
          </p:nvSpPr>
          <p:spPr>
            <a:xfrm>
              <a:off x="7857080" y="3021778"/>
              <a:ext cx="252584" cy="252584"/>
            </a:xfrm>
            <a:prstGeom prst="ellipse">
              <a:avLst/>
            </a:prstGeom>
            <a:solidFill>
              <a:srgbClr val="3BB0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 name="Oval 105"/>
            <p:cNvSpPr/>
            <p:nvPr/>
          </p:nvSpPr>
          <p:spPr>
            <a:xfrm>
              <a:off x="6617012" y="3360900"/>
              <a:ext cx="252584" cy="252584"/>
            </a:xfrm>
            <a:prstGeom prst="ellipse">
              <a:avLst/>
            </a:prstGeom>
            <a:solidFill>
              <a:srgbClr val="3BB0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 name="Oval 107"/>
            <p:cNvSpPr/>
            <p:nvPr/>
          </p:nvSpPr>
          <p:spPr>
            <a:xfrm>
              <a:off x="6922667" y="3360900"/>
              <a:ext cx="252584" cy="252584"/>
            </a:xfrm>
            <a:prstGeom prst="ellipse">
              <a:avLst/>
            </a:prstGeom>
            <a:solidFill>
              <a:srgbClr val="3BB0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 name="Oval 108"/>
            <p:cNvSpPr/>
            <p:nvPr/>
          </p:nvSpPr>
          <p:spPr>
            <a:xfrm>
              <a:off x="7228322" y="3360900"/>
              <a:ext cx="252584" cy="252584"/>
            </a:xfrm>
            <a:prstGeom prst="ellipse">
              <a:avLst/>
            </a:prstGeom>
            <a:solidFill>
              <a:srgbClr val="3BB0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 name="Oval 109"/>
            <p:cNvSpPr/>
            <p:nvPr/>
          </p:nvSpPr>
          <p:spPr>
            <a:xfrm>
              <a:off x="7545641" y="3360900"/>
              <a:ext cx="252584" cy="252584"/>
            </a:xfrm>
            <a:prstGeom prst="ellipse">
              <a:avLst/>
            </a:prstGeom>
            <a:solidFill>
              <a:srgbClr val="3BB0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 name="Oval 110"/>
            <p:cNvSpPr/>
            <p:nvPr/>
          </p:nvSpPr>
          <p:spPr>
            <a:xfrm>
              <a:off x="7857080" y="3360900"/>
              <a:ext cx="252584" cy="252584"/>
            </a:xfrm>
            <a:prstGeom prst="ellipse">
              <a:avLst/>
            </a:prstGeom>
            <a:solidFill>
              <a:srgbClr val="3BB0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3" name="Oval 112"/>
            <p:cNvSpPr/>
            <p:nvPr/>
          </p:nvSpPr>
          <p:spPr>
            <a:xfrm>
              <a:off x="6617012" y="3700199"/>
              <a:ext cx="252584" cy="252584"/>
            </a:xfrm>
            <a:prstGeom prst="ellipse">
              <a:avLst/>
            </a:prstGeom>
            <a:solidFill>
              <a:srgbClr val="3BB0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3" name="Group 22"/>
          <p:cNvGrpSpPr/>
          <p:nvPr/>
        </p:nvGrpSpPr>
        <p:grpSpPr>
          <a:xfrm>
            <a:off x="2720391" y="3019803"/>
            <a:ext cx="558239" cy="252584"/>
            <a:chOff x="2720391" y="3019803"/>
            <a:chExt cx="558239" cy="252584"/>
          </a:xfrm>
        </p:grpSpPr>
        <p:sp>
          <p:nvSpPr>
            <p:cNvPr id="119" name="Oval 118"/>
            <p:cNvSpPr/>
            <p:nvPr/>
          </p:nvSpPr>
          <p:spPr>
            <a:xfrm>
              <a:off x="2720391" y="3019803"/>
              <a:ext cx="252584" cy="252584"/>
            </a:xfrm>
            <a:prstGeom prst="ellipse">
              <a:avLst/>
            </a:prstGeom>
            <a:solidFill>
              <a:srgbClr val="F186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0" name="Oval 119"/>
            <p:cNvSpPr/>
            <p:nvPr/>
          </p:nvSpPr>
          <p:spPr>
            <a:xfrm>
              <a:off x="3026046" y="3019803"/>
              <a:ext cx="252584" cy="252584"/>
            </a:xfrm>
            <a:prstGeom prst="ellipse">
              <a:avLst/>
            </a:prstGeom>
            <a:solidFill>
              <a:srgbClr val="F186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2" name="Group 21"/>
          <p:cNvGrpSpPr/>
          <p:nvPr/>
        </p:nvGrpSpPr>
        <p:grpSpPr>
          <a:xfrm>
            <a:off x="3331701" y="3019803"/>
            <a:ext cx="881342" cy="252584"/>
            <a:chOff x="3331701" y="3019803"/>
            <a:chExt cx="881342" cy="252584"/>
          </a:xfrm>
        </p:grpSpPr>
        <p:sp>
          <p:nvSpPr>
            <p:cNvPr id="121" name="Oval 120"/>
            <p:cNvSpPr/>
            <p:nvPr/>
          </p:nvSpPr>
          <p:spPr>
            <a:xfrm>
              <a:off x="3331701" y="3019803"/>
              <a:ext cx="252584" cy="252584"/>
            </a:xfrm>
            <a:prstGeom prst="ellipse">
              <a:avLst/>
            </a:prstGeom>
            <a:solidFill>
              <a:srgbClr val="F186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 name="Oval 121"/>
            <p:cNvSpPr/>
            <p:nvPr/>
          </p:nvSpPr>
          <p:spPr>
            <a:xfrm>
              <a:off x="3649020" y="3019803"/>
              <a:ext cx="252584" cy="252584"/>
            </a:xfrm>
            <a:prstGeom prst="ellipse">
              <a:avLst/>
            </a:prstGeom>
            <a:solidFill>
              <a:srgbClr val="F186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 name="Oval 122"/>
            <p:cNvSpPr/>
            <p:nvPr/>
          </p:nvSpPr>
          <p:spPr>
            <a:xfrm>
              <a:off x="3960459" y="3019803"/>
              <a:ext cx="252584" cy="252584"/>
            </a:xfrm>
            <a:prstGeom prst="ellipse">
              <a:avLst/>
            </a:prstGeom>
            <a:solidFill>
              <a:srgbClr val="F186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29" name="Group 128"/>
          <p:cNvGrpSpPr/>
          <p:nvPr/>
        </p:nvGrpSpPr>
        <p:grpSpPr>
          <a:xfrm>
            <a:off x="7200107" y="4216782"/>
            <a:ext cx="563028" cy="584775"/>
            <a:chOff x="7190582" y="5207388"/>
            <a:chExt cx="563028" cy="584775"/>
          </a:xfrm>
        </p:grpSpPr>
        <p:sp>
          <p:nvSpPr>
            <p:cNvPr id="132" name="Oval 131"/>
            <p:cNvSpPr/>
            <p:nvPr/>
          </p:nvSpPr>
          <p:spPr>
            <a:xfrm>
              <a:off x="7191954" y="5207893"/>
              <a:ext cx="560285" cy="560285"/>
            </a:xfrm>
            <a:prstGeom prst="ellipse">
              <a:avLst/>
            </a:prstGeom>
            <a:solidFill>
              <a:schemeClr val="bg1"/>
            </a:solidFill>
            <a:ln w="28575">
              <a:solidFill>
                <a:srgbClr val="3BB0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TextBox 132"/>
            <p:cNvSpPr txBox="1"/>
            <p:nvPr/>
          </p:nvSpPr>
          <p:spPr>
            <a:xfrm>
              <a:off x="7190582" y="5207388"/>
              <a:ext cx="563028" cy="584775"/>
            </a:xfrm>
            <a:prstGeom prst="rect">
              <a:avLst/>
            </a:prstGeom>
            <a:noFill/>
          </p:spPr>
          <p:txBody>
            <a:bodyPr wrap="square" rtlCol="0">
              <a:spAutoFit/>
            </a:bodyPr>
            <a:lstStyle/>
            <a:p>
              <a:pPr algn="ctr"/>
              <a:r>
                <a:rPr lang="en-GB" sz="3200" b="1" dirty="0">
                  <a:solidFill>
                    <a:srgbClr val="3BB0E5"/>
                  </a:solidFill>
                </a:rPr>
                <a:t>3</a:t>
              </a:r>
            </a:p>
          </p:txBody>
        </p:sp>
      </p:grpSp>
    </p:spTree>
    <p:extLst>
      <p:ext uri="{BB962C8B-B14F-4D97-AF65-F5344CB8AC3E}">
        <p14:creationId xmlns:p14="http://schemas.microsoft.com/office/powerpoint/2010/main" val="101586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500"/>
                                        <p:tgtEl>
                                          <p:spTgt spid="21"/>
                                        </p:tgtEl>
                                      </p:cBhvr>
                                    </p:animEffect>
                                  </p:childTnLst>
                                </p:cTn>
                              </p:par>
                              <p:par>
                                <p:cTn id="15" presetID="10"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3"/>
                                        </p:tgtEl>
                                        <p:attrNameLst>
                                          <p:attrName>style.visibility</p:attrName>
                                        </p:attrNameLst>
                                      </p:cBhvr>
                                      <p:to>
                                        <p:strVal val="visible"/>
                                      </p:to>
                                    </p:set>
                                    <p:animEffect transition="in" filter="fade">
                                      <p:cBhvr>
                                        <p:cTn id="20" dur="500"/>
                                        <p:tgtEl>
                                          <p:spTgt spid="103"/>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90"/>
                                        </p:tgtEl>
                                        <p:attrNameLst>
                                          <p:attrName>style.visibility</p:attrName>
                                        </p:attrNameLst>
                                      </p:cBhvr>
                                      <p:to>
                                        <p:strVal val="visible"/>
                                      </p:to>
                                    </p:set>
                                    <p:animEffect transition="in" filter="fade">
                                      <p:cBhvr>
                                        <p:cTn id="24" dur="500"/>
                                        <p:tgtEl>
                                          <p:spTgt spid="90"/>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path" presetSubtype="0" accel="50000" decel="50000" fill="hold" grpId="1" nodeType="clickEffect">
                                  <p:stCondLst>
                                    <p:cond delay="0"/>
                                  </p:stCondLst>
                                  <p:childTnLst>
                                    <p:animMotion origin="layout" path="M -3.88889E-6 -4.81481E-6 L 0.17882 -0.05 " pathEditMode="relative" rAng="0" ptsTypes="AA">
                                      <p:cBhvr>
                                        <p:cTn id="28" dur="1500" fill="hold"/>
                                        <p:tgtEl>
                                          <p:spTgt spid="103"/>
                                        </p:tgtEl>
                                        <p:attrNameLst>
                                          <p:attrName>ppt_x</p:attrName>
                                          <p:attrName>ppt_y</p:attrName>
                                        </p:attrNameLst>
                                      </p:cBhvr>
                                      <p:rCtr x="8941" y="-2500"/>
                                    </p:animMotion>
                                  </p:childTnLst>
                                </p:cTn>
                              </p:par>
                            </p:childTnLst>
                          </p:cTn>
                        </p:par>
                        <p:par>
                          <p:cTn id="29" fill="hold">
                            <p:stCondLst>
                              <p:cond delay="1500"/>
                            </p:stCondLst>
                            <p:childTnLst>
                              <p:par>
                                <p:cTn id="30" presetID="10" presetClass="exit" presetSubtype="0" fill="hold" grpId="2" nodeType="afterEffect">
                                  <p:stCondLst>
                                    <p:cond delay="0"/>
                                  </p:stCondLst>
                                  <p:childTnLst>
                                    <p:animEffect transition="out" filter="fade">
                                      <p:cBhvr>
                                        <p:cTn id="31" dur="500"/>
                                        <p:tgtEl>
                                          <p:spTgt spid="103"/>
                                        </p:tgtEl>
                                      </p:cBhvr>
                                    </p:animEffect>
                                    <p:set>
                                      <p:cBhvr>
                                        <p:cTn id="32" dur="1" fill="hold">
                                          <p:stCondLst>
                                            <p:cond delay="499"/>
                                          </p:stCondLst>
                                        </p:cTn>
                                        <p:tgtEl>
                                          <p:spTgt spid="103"/>
                                        </p:tgtEl>
                                        <p:attrNameLst>
                                          <p:attrName>style.visibility</p:attrName>
                                        </p:attrNameLst>
                                      </p:cBhvr>
                                      <p:to>
                                        <p:strVal val="hidden"/>
                                      </p:to>
                                    </p:set>
                                  </p:childTnLst>
                                </p:cTn>
                              </p:par>
                            </p:childTnLst>
                          </p:cTn>
                        </p:par>
                        <p:par>
                          <p:cTn id="33" fill="hold">
                            <p:stCondLst>
                              <p:cond delay="2000"/>
                            </p:stCondLst>
                            <p:childTnLst>
                              <p:par>
                                <p:cTn id="34" presetID="10" presetClass="entr" presetSubtype="0" fill="hold"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par>
                                <p:cTn id="37" presetID="10"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19"/>
                                        </p:tgtEl>
                                      </p:cBhvr>
                                    </p:animEffect>
                                    <p:set>
                                      <p:cBhvr>
                                        <p:cTn id="44" dur="1" fill="hold">
                                          <p:stCondLst>
                                            <p:cond delay="499"/>
                                          </p:stCondLst>
                                        </p:cTn>
                                        <p:tgtEl>
                                          <p:spTgt spid="19"/>
                                        </p:tgtEl>
                                        <p:attrNameLst>
                                          <p:attrName>style.visibility</p:attrName>
                                        </p:attrNameLst>
                                      </p:cBhvr>
                                      <p:to>
                                        <p:strVal val="hidden"/>
                                      </p:to>
                                    </p:set>
                                  </p:childTnLst>
                                </p:cTn>
                              </p:par>
                            </p:childTnLst>
                          </p:cTn>
                        </p:par>
                        <p:par>
                          <p:cTn id="45" fill="hold">
                            <p:stCondLst>
                              <p:cond delay="500"/>
                            </p:stCondLst>
                            <p:childTnLst>
                              <p:par>
                                <p:cTn id="46" presetID="10" presetClass="entr" presetSubtype="0" fill="hold" nodeType="afterEffect">
                                  <p:stCondLst>
                                    <p:cond delay="0"/>
                                  </p:stCondLst>
                                  <p:childTnLst>
                                    <p:set>
                                      <p:cBhvr>
                                        <p:cTn id="47" dur="1" fill="hold">
                                          <p:stCondLst>
                                            <p:cond delay="0"/>
                                          </p:stCondLst>
                                        </p:cTn>
                                        <p:tgtEl>
                                          <p:spTgt spid="129"/>
                                        </p:tgtEl>
                                        <p:attrNameLst>
                                          <p:attrName>style.visibility</p:attrName>
                                        </p:attrNameLst>
                                      </p:cBhvr>
                                      <p:to>
                                        <p:strVal val="visible"/>
                                      </p:to>
                                    </p:set>
                                    <p:animEffect transition="in" filter="fade">
                                      <p:cBhvr>
                                        <p:cTn id="48" dur="500"/>
                                        <p:tgtEl>
                                          <p:spTgt spid="129"/>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nodeType="clickEffect">
                                  <p:stCondLst>
                                    <p:cond delay="0"/>
                                  </p:stCondLst>
                                  <p:childTnLst>
                                    <p:animEffect transition="out" filter="fade">
                                      <p:cBhvr>
                                        <p:cTn id="52" dur="500"/>
                                        <p:tgtEl>
                                          <p:spTgt spid="20"/>
                                        </p:tgtEl>
                                      </p:cBhvr>
                                    </p:animEffect>
                                    <p:set>
                                      <p:cBhvr>
                                        <p:cTn id="53" dur="1" fill="hold">
                                          <p:stCondLst>
                                            <p:cond delay="499"/>
                                          </p:stCondLst>
                                        </p:cTn>
                                        <p:tgtEl>
                                          <p:spTgt spid="20"/>
                                        </p:tgtEl>
                                        <p:attrNameLst>
                                          <p:attrName>style.visibility</p:attrName>
                                        </p:attrNameLst>
                                      </p:cBhvr>
                                      <p:to>
                                        <p:strVal val="hidden"/>
                                      </p:to>
                                    </p:set>
                                  </p:childTnLst>
                                </p:cTn>
                              </p:par>
                            </p:childTnLst>
                          </p:cTn>
                        </p:par>
                        <p:par>
                          <p:cTn id="54" fill="hold">
                            <p:stCondLst>
                              <p:cond delay="500"/>
                            </p:stCondLst>
                            <p:childTnLst>
                              <p:par>
                                <p:cTn id="55" presetID="10" presetClass="entr" presetSubtype="0" fill="hold" nodeType="afterEffect">
                                  <p:stCondLst>
                                    <p:cond delay="0"/>
                                  </p:stCondLst>
                                  <p:childTnLst>
                                    <p:set>
                                      <p:cBhvr>
                                        <p:cTn id="56" dur="1" fill="hold">
                                          <p:stCondLst>
                                            <p:cond delay="0"/>
                                          </p:stCondLst>
                                        </p:cTn>
                                        <p:tgtEl>
                                          <p:spTgt spid="64"/>
                                        </p:tgtEl>
                                        <p:attrNameLst>
                                          <p:attrName>style.visibility</p:attrName>
                                        </p:attrNameLst>
                                      </p:cBhvr>
                                      <p:to>
                                        <p:strVal val="visible"/>
                                      </p:to>
                                    </p:set>
                                    <p:animEffect transition="in" filter="fade">
                                      <p:cBhvr>
                                        <p:cTn id="57" dur="500"/>
                                        <p:tgtEl>
                                          <p:spTgt spid="6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22"/>
                                        </p:tgtEl>
                                      </p:cBhvr>
                                    </p:animEffect>
                                    <p:set>
                                      <p:cBhvr>
                                        <p:cTn id="62" dur="1" fill="hold">
                                          <p:stCondLst>
                                            <p:cond delay="499"/>
                                          </p:stCondLst>
                                        </p:cTn>
                                        <p:tgtEl>
                                          <p:spTgt spid="22"/>
                                        </p:tgtEl>
                                        <p:attrNameLst>
                                          <p:attrName>style.visibility</p:attrName>
                                        </p:attrNameLst>
                                      </p:cBhvr>
                                      <p:to>
                                        <p:strVal val="hidden"/>
                                      </p:to>
                                    </p:set>
                                  </p:childTnLst>
                                </p:cTn>
                              </p:par>
                            </p:childTnLst>
                          </p:cTn>
                        </p:par>
                        <p:par>
                          <p:cTn id="63" fill="hold">
                            <p:stCondLst>
                              <p:cond delay="500"/>
                            </p:stCondLst>
                            <p:childTnLst>
                              <p:par>
                                <p:cTn id="64" presetID="10" presetClass="entr" presetSubtype="0" fill="hold" nodeType="afterEffect">
                                  <p:stCondLst>
                                    <p:cond delay="0"/>
                                  </p:stCondLst>
                                  <p:childTnLst>
                                    <p:set>
                                      <p:cBhvr>
                                        <p:cTn id="65" dur="1" fill="hold">
                                          <p:stCondLst>
                                            <p:cond delay="0"/>
                                          </p:stCondLst>
                                        </p:cTn>
                                        <p:tgtEl>
                                          <p:spTgt spid="67"/>
                                        </p:tgtEl>
                                        <p:attrNameLst>
                                          <p:attrName>style.visibility</p:attrName>
                                        </p:attrNameLst>
                                      </p:cBhvr>
                                      <p:to>
                                        <p:strVal val="visible"/>
                                      </p:to>
                                    </p:set>
                                    <p:animEffect transition="in" filter="fade">
                                      <p:cBhvr>
                                        <p:cTn id="66" dur="500"/>
                                        <p:tgtEl>
                                          <p:spTgt spid="67"/>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124"/>
                                        </p:tgtEl>
                                        <p:attrNameLst>
                                          <p:attrName>style.visibility</p:attrName>
                                        </p:attrNameLst>
                                      </p:cBhvr>
                                      <p:to>
                                        <p:strVal val="visible"/>
                                      </p:to>
                                    </p:set>
                                    <p:animEffect transition="in" filter="fade">
                                      <p:cBhvr>
                                        <p:cTn id="71" dur="500"/>
                                        <p:tgtEl>
                                          <p:spTgt spid="124"/>
                                        </p:tgtEl>
                                      </p:cBhvr>
                                    </p:animEffect>
                                  </p:childTnLst>
                                </p:cTn>
                              </p:par>
                              <p:par>
                                <p:cTn id="72" presetID="10" presetClass="entr" presetSubtype="0" fill="hold" nodeType="withEffect">
                                  <p:stCondLst>
                                    <p:cond delay="0"/>
                                  </p:stCondLst>
                                  <p:childTnLst>
                                    <p:set>
                                      <p:cBhvr>
                                        <p:cTn id="73" dur="1" fill="hold">
                                          <p:stCondLst>
                                            <p:cond delay="0"/>
                                          </p:stCondLst>
                                        </p:cTn>
                                        <p:tgtEl>
                                          <p:spTgt spid="70"/>
                                        </p:tgtEl>
                                        <p:attrNameLst>
                                          <p:attrName>style.visibility</p:attrName>
                                        </p:attrNameLst>
                                      </p:cBhvr>
                                      <p:to>
                                        <p:strVal val="visible"/>
                                      </p:to>
                                    </p:set>
                                    <p:animEffect transition="in" filter="fade">
                                      <p:cBhvr>
                                        <p:cTn id="74" dur="500"/>
                                        <p:tgtEl>
                                          <p:spTgt spid="70"/>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73"/>
                                        </p:tgtEl>
                                        <p:attrNameLst>
                                          <p:attrName>style.visibility</p:attrName>
                                        </p:attrNameLst>
                                      </p:cBhvr>
                                      <p:to>
                                        <p:strVal val="visible"/>
                                      </p:to>
                                    </p:set>
                                    <p:animEffect transition="in" filter="fade">
                                      <p:cBhvr>
                                        <p:cTn id="79"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P spid="103" grpId="0" animBg="1"/>
      <p:bldP spid="103" grpId="1" animBg="1"/>
      <p:bldP spid="103" grpId="2" animBg="1"/>
      <p:bldP spid="124" grpId="0" animBg="1"/>
      <p:bldP spid="9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503238" y="1337733"/>
            <a:ext cx="8658415" cy="5532435"/>
            <a:chOff x="503238" y="1337733"/>
            <a:chExt cx="8658415" cy="5532435"/>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t="12977"/>
            <a:stretch/>
          </p:blipFill>
          <p:spPr>
            <a:xfrm>
              <a:off x="503238" y="1337733"/>
              <a:ext cx="8137525" cy="5007505"/>
            </a:xfrm>
            <a:prstGeom prst="rect">
              <a:avLst/>
            </a:prstGeom>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9696968">
              <a:off x="6526983" y="1645176"/>
              <a:ext cx="1833563" cy="1434789"/>
            </a:xfrm>
            <a:prstGeom prst="rect">
              <a:avLst/>
            </a:prstGeom>
            <a:effectLst>
              <a:outerShdw blurRad="50800" dist="114300" dir="7140000" algn="ctr" rotWithShape="0">
                <a:srgbClr val="000000">
                  <a:alpha val="43137"/>
                </a:srgbClr>
              </a:outerShdw>
            </a:effectLst>
          </p:spPr>
        </p:pic>
        <p:pic>
          <p:nvPicPr>
            <p:cNvPr id="9" name="Picture 8"/>
            <p:cNvPicPr>
              <a:picLocks noChangeAspect="1"/>
            </p:cNvPicPr>
            <p:nvPr/>
          </p:nvPicPr>
          <p:blipFill rotWithShape="1">
            <a:blip r:embed="rId4">
              <a:extLst>
                <a:ext uri="{28A0092B-C50C-407E-A947-70E740481C1C}">
                  <a14:useLocalDpi xmlns:a14="http://schemas.microsoft.com/office/drawing/2010/main"/>
                </a:ext>
              </a:extLst>
            </a:blip>
            <a:srcRect b="49762"/>
            <a:stretch/>
          </p:blipFill>
          <p:spPr>
            <a:xfrm>
              <a:off x="1764943" y="3739355"/>
              <a:ext cx="5353887" cy="2626938"/>
            </a:xfrm>
            <a:prstGeom prst="rect">
              <a:avLst/>
            </a:prstGeom>
            <a:effectLst>
              <a:outerShdw blurRad="50800" dist="38100" dir="10200000" algn="ctr" rotWithShape="0">
                <a:srgbClr val="000000">
                  <a:alpha val="43137"/>
                </a:srgbClr>
              </a:outerShdw>
            </a:effectLst>
          </p:spPr>
        </p:pic>
        <p:pic>
          <p:nvPicPr>
            <p:cNvPr id="11" name="Picture 10"/>
            <p:cNvPicPr>
              <a:picLocks noChangeAspect="1"/>
            </p:cNvPicPr>
            <p:nvPr/>
          </p:nvPicPr>
          <p:blipFill rotWithShape="1">
            <a:blip r:embed="rId5" cstate="screen">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a:ext>
              </a:extLst>
            </a:blip>
            <a:srcRect l="56058" t="7278" b="53458"/>
            <a:stretch/>
          </p:blipFill>
          <p:spPr>
            <a:xfrm>
              <a:off x="2947868" y="5374191"/>
              <a:ext cx="846491" cy="796272"/>
            </a:xfrm>
            <a:prstGeom prst="rect">
              <a:avLst/>
            </a:prstGeom>
            <a:effectLst>
              <a:outerShdw blurRad="50800" dist="12700" dir="5400000" algn="ctr" rotWithShape="0">
                <a:srgbClr val="000000">
                  <a:alpha val="43137"/>
                </a:srgbClr>
              </a:outerShdw>
            </a:effectLst>
          </p:spPr>
        </p:pic>
        <p:pic>
          <p:nvPicPr>
            <p:cNvPr id="8" name="Picture 7"/>
            <p:cNvPicPr>
              <a:picLocks noChangeAspect="1"/>
            </p:cNvPicPr>
            <p:nvPr/>
          </p:nvPicPr>
          <p:blipFill rotWithShape="1">
            <a:blip r:embed="rId7" cstate="screen">
              <a:extLst>
                <a:ext uri="{28A0092B-C50C-407E-A947-70E740481C1C}">
                  <a14:useLocalDpi xmlns:a14="http://schemas.microsoft.com/office/drawing/2010/main"/>
                </a:ext>
              </a:extLst>
            </a:blip>
            <a:srcRect b="15633"/>
            <a:stretch/>
          </p:blipFill>
          <p:spPr>
            <a:xfrm rot="21028035">
              <a:off x="3396890" y="4066175"/>
              <a:ext cx="3172710" cy="2800079"/>
            </a:xfrm>
            <a:prstGeom prst="rect">
              <a:avLst/>
            </a:prstGeom>
            <a:effectLst>
              <a:outerShdw blurRad="50800" dist="25400" dir="10200000" algn="ctr" rotWithShape="0">
                <a:srgbClr val="000000">
                  <a:alpha val="43137"/>
                </a:srgbClr>
              </a:outerShdw>
            </a:effectLst>
          </p:spPr>
        </p:pic>
        <p:pic>
          <p:nvPicPr>
            <p:cNvPr id="7" name="Picture 6"/>
            <p:cNvPicPr>
              <a:picLocks noChangeAspect="1"/>
            </p:cNvPicPr>
            <p:nvPr/>
          </p:nvPicPr>
          <p:blipFill rotWithShape="1">
            <a:blip r:embed="rId8" cstate="screen">
              <a:extLst>
                <a:ext uri="{28A0092B-C50C-407E-A947-70E740481C1C}">
                  <a14:useLocalDpi xmlns:a14="http://schemas.microsoft.com/office/drawing/2010/main"/>
                </a:ext>
              </a:extLst>
            </a:blip>
            <a:srcRect l="46795" b="67169"/>
            <a:stretch/>
          </p:blipFill>
          <p:spPr>
            <a:xfrm rot="16200000">
              <a:off x="6212664" y="3917139"/>
              <a:ext cx="3194711" cy="1661487"/>
            </a:xfrm>
            <a:prstGeom prst="rect">
              <a:avLst/>
            </a:prstGeom>
            <a:effectLst>
              <a:outerShdw blurRad="50800" dist="139700" dir="10560000" algn="ctr" rotWithShape="0">
                <a:srgbClr val="000000">
                  <a:alpha val="43137"/>
                </a:srgbClr>
              </a:outerShdw>
            </a:effectLst>
          </p:spPr>
        </p:pic>
        <p:pic>
          <p:nvPicPr>
            <p:cNvPr id="12" name="Picture 11"/>
            <p:cNvPicPr>
              <a:picLocks noChangeAspect="1"/>
            </p:cNvPicPr>
            <p:nvPr/>
          </p:nvPicPr>
          <p:blipFill rotWithShape="1">
            <a:blip r:embed="rId5" cstate="screen">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a:ext>
              </a:extLst>
            </a:blip>
            <a:srcRect l="56058" t="7278" b="53458"/>
            <a:stretch/>
          </p:blipFill>
          <p:spPr>
            <a:xfrm rot="6588351">
              <a:off x="5612784" y="2808108"/>
              <a:ext cx="846491" cy="796272"/>
            </a:xfrm>
            <a:prstGeom prst="rect">
              <a:avLst/>
            </a:prstGeom>
            <a:effectLst>
              <a:outerShdw blurRad="50800" dist="12700" dir="5400000" algn="ctr" rotWithShape="0">
                <a:srgbClr val="000000">
                  <a:alpha val="43137"/>
                </a:srgbClr>
              </a:outerShdw>
            </a:effectLst>
          </p:spPr>
        </p:pic>
        <p:pic>
          <p:nvPicPr>
            <p:cNvPr id="13" name="Picture 12"/>
            <p:cNvPicPr>
              <a:picLocks noChangeAspect="1"/>
            </p:cNvPicPr>
            <p:nvPr/>
          </p:nvPicPr>
          <p:blipFill rotWithShape="1">
            <a:blip r:embed="rId5" cstate="screen">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a:ext>
              </a:extLst>
            </a:blip>
            <a:srcRect l="56058" t="7278" r="22015" b="59521"/>
            <a:stretch/>
          </p:blipFill>
          <p:spPr>
            <a:xfrm rot="13982186">
              <a:off x="2736667" y="3489332"/>
              <a:ext cx="422401" cy="673313"/>
            </a:xfrm>
            <a:prstGeom prst="rect">
              <a:avLst/>
            </a:prstGeom>
            <a:effectLst>
              <a:outerShdw blurRad="50800" dist="12700" dir="5400000" algn="ctr" rotWithShape="0">
                <a:srgbClr val="000000">
                  <a:alpha val="43137"/>
                </a:srgbClr>
              </a:outerShdw>
            </a:effectLst>
          </p:spPr>
        </p:pic>
        <p:pic>
          <p:nvPicPr>
            <p:cNvPr id="14" name="Picture 13"/>
            <p:cNvPicPr>
              <a:picLocks noChangeAspect="1"/>
            </p:cNvPicPr>
            <p:nvPr/>
          </p:nvPicPr>
          <p:blipFill rotWithShape="1">
            <a:blip r:embed="rId9"/>
            <a:srcRect l="12594" t="86500" r="56209" b="6409"/>
            <a:stretch/>
          </p:blipFill>
          <p:spPr>
            <a:xfrm>
              <a:off x="1561381" y="6350151"/>
              <a:ext cx="7600272" cy="520017"/>
            </a:xfrm>
            <a:prstGeom prst="rect">
              <a:avLst/>
            </a:prstGeom>
          </p:spPr>
        </p:pic>
      </p:grpSp>
      <p:pic>
        <p:nvPicPr>
          <p:cNvPr id="18" name="Picture 17"/>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587154">
            <a:off x="58242" y="765472"/>
            <a:ext cx="2697872" cy="3815320"/>
          </a:xfrm>
          <a:prstGeom prst="rect">
            <a:avLst/>
          </a:prstGeom>
          <a:effectLst>
            <a:outerShdw blurRad="50800" dist="50800" dir="5220000" algn="ctr" rotWithShape="0">
              <a:srgbClr val="000000">
                <a:alpha val="43137"/>
              </a:srgbClr>
            </a:outerShdw>
          </a:effectLst>
        </p:spPr>
      </p:pic>
      <p:pic>
        <p:nvPicPr>
          <p:cNvPr id="16" name="Picture 15"/>
          <p:cNvPicPr>
            <a:picLocks noChangeAspect="1"/>
          </p:cNvPicPr>
          <p:nvPr/>
        </p:nvPicPr>
        <p:blipFill rotWithShape="1">
          <a:blip r:embed="rId9"/>
          <a:srcRect l="5803" t="14686" r="91690" b="13501"/>
          <a:stretch/>
        </p:blipFill>
        <p:spPr>
          <a:xfrm>
            <a:off x="-101600" y="1083734"/>
            <a:ext cx="610718" cy="5266418"/>
          </a:xfrm>
          <a:prstGeom prst="rect">
            <a:avLst/>
          </a:prstGeom>
        </p:spPr>
      </p:pic>
      <p:sp>
        <p:nvSpPr>
          <p:cNvPr id="17" name="Rectangle 16"/>
          <p:cNvSpPr/>
          <p:nvPr/>
        </p:nvSpPr>
        <p:spPr>
          <a:xfrm>
            <a:off x="503238" y="512198"/>
            <a:ext cx="2274468" cy="8245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436480" y="697112"/>
            <a:ext cx="7355416" cy="615553"/>
          </a:xfrm>
          <a:prstGeom prst="rect">
            <a:avLst/>
          </a:prstGeom>
        </p:spPr>
        <p:txBody>
          <a:bodyPr wrap="square" lIns="0" tIns="0" rIns="0" bIns="0">
            <a:spAutoFit/>
          </a:bodyPr>
          <a:lstStyle/>
          <a:p>
            <a:pPr algn="ctr"/>
            <a:r>
              <a:rPr lang="en-GB" altLang="en-US" sz="4000" dirty="0">
                <a:latin typeface="+mj-lt"/>
              </a:rPr>
              <a:t>Subtracting Decimals Practice</a:t>
            </a:r>
          </a:p>
        </p:txBody>
      </p:sp>
      <p:graphicFrame>
        <p:nvGraphicFramePr>
          <p:cNvPr id="47" name="Table 46"/>
          <p:cNvGraphicFramePr>
            <a:graphicFrameLocks noGrp="1"/>
          </p:cNvGraphicFramePr>
          <p:nvPr>
            <p:extLst/>
          </p:nvPr>
        </p:nvGraphicFramePr>
        <p:xfrm>
          <a:off x="694265" y="2571405"/>
          <a:ext cx="7767928" cy="1462963"/>
        </p:xfrm>
        <a:graphic>
          <a:graphicData uri="http://schemas.openxmlformats.org/drawingml/2006/table">
            <a:tbl>
              <a:tblPr firstRow="1" bandRow="1">
                <a:tableStyleId>{5940675A-B579-460E-94D1-54222C63F5DA}</a:tableStyleId>
              </a:tblPr>
              <a:tblGrid>
                <a:gridCol w="1941982">
                  <a:extLst>
                    <a:ext uri="{9D8B030D-6E8A-4147-A177-3AD203B41FA5}">
                      <a16:colId xmlns:a16="http://schemas.microsoft.com/office/drawing/2014/main" val="20000"/>
                    </a:ext>
                  </a:extLst>
                </a:gridCol>
                <a:gridCol w="1941982">
                  <a:extLst>
                    <a:ext uri="{9D8B030D-6E8A-4147-A177-3AD203B41FA5}">
                      <a16:colId xmlns:a16="http://schemas.microsoft.com/office/drawing/2014/main" val="20001"/>
                    </a:ext>
                  </a:extLst>
                </a:gridCol>
                <a:gridCol w="1941982">
                  <a:extLst>
                    <a:ext uri="{9D8B030D-6E8A-4147-A177-3AD203B41FA5}">
                      <a16:colId xmlns:a16="http://schemas.microsoft.com/office/drawing/2014/main" val="20002"/>
                    </a:ext>
                  </a:extLst>
                </a:gridCol>
                <a:gridCol w="1941982">
                  <a:extLst>
                    <a:ext uri="{9D8B030D-6E8A-4147-A177-3AD203B41FA5}">
                      <a16:colId xmlns:a16="http://schemas.microsoft.com/office/drawing/2014/main" val="20003"/>
                    </a:ext>
                  </a:extLst>
                </a:gridCol>
              </a:tblGrid>
              <a:tr h="324000">
                <a:tc>
                  <a:txBody>
                    <a:bodyPr/>
                    <a:lstStyle/>
                    <a:p>
                      <a:pPr algn="ctr"/>
                      <a:r>
                        <a:rPr lang="en-GB" b="1" dirty="0"/>
                        <a:t>Ones</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AD78C"/>
                    </a:solidFill>
                  </a:tcPr>
                </a:tc>
                <a:tc>
                  <a:txBody>
                    <a:bodyPr/>
                    <a:lstStyle/>
                    <a:p>
                      <a:pPr algn="ctr"/>
                      <a:r>
                        <a:rPr lang="en-GB" b="1" dirty="0"/>
                        <a:t>Tenths</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AD78C"/>
                    </a:solidFill>
                  </a:tcPr>
                </a:tc>
                <a:tc>
                  <a:txBody>
                    <a:bodyPr/>
                    <a:lstStyle/>
                    <a:p>
                      <a:pPr algn="ctr"/>
                      <a:r>
                        <a:rPr lang="en-GB" b="1" dirty="0"/>
                        <a:t>Hundredths</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AD78C"/>
                    </a:solidFill>
                  </a:tcPr>
                </a:tc>
                <a:tc>
                  <a:txBody>
                    <a:bodyPr/>
                    <a:lstStyle/>
                    <a:p>
                      <a:pPr algn="ctr"/>
                      <a:r>
                        <a:rPr lang="en-GB" b="1" dirty="0"/>
                        <a:t>Thousandths</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AD78C"/>
                    </a:solidFill>
                  </a:tcPr>
                </a:tc>
                <a:extLst>
                  <a:ext uri="{0D108BD9-81ED-4DB2-BD59-A6C34878D82A}">
                    <a16:rowId xmlns:a16="http://schemas.microsoft.com/office/drawing/2014/main" val="10000"/>
                  </a:ext>
                </a:extLst>
              </a:tr>
              <a:tr h="1097203">
                <a:tc>
                  <a:txBody>
                    <a:bodyPr/>
                    <a:lstStyle/>
                    <a:p>
                      <a:pPr algn="ctr"/>
                      <a:endParaRPr lang="en-GB" dirty="0"/>
                    </a:p>
                  </a:txBody>
                  <a:tcPr anchor="ctr">
                    <a:lnT w="19050" cap="flat" cmpd="sng" algn="ctr">
                      <a:solidFill>
                        <a:schemeClr val="tx1"/>
                      </a:solidFill>
                      <a:prstDash val="solid"/>
                      <a:round/>
                      <a:headEnd type="none" w="med" len="med"/>
                      <a:tailEnd type="none" w="med" len="med"/>
                    </a:lnT>
                    <a:solidFill>
                      <a:srgbClr val="FCE9C0"/>
                    </a:solidFill>
                  </a:tcPr>
                </a:tc>
                <a:tc>
                  <a:txBody>
                    <a:bodyPr/>
                    <a:lstStyle/>
                    <a:p>
                      <a:pPr algn="ctr"/>
                      <a:endParaRPr lang="en-GB" dirty="0"/>
                    </a:p>
                  </a:txBody>
                  <a:tcPr anchor="ctr">
                    <a:lnT w="19050" cap="flat" cmpd="sng" algn="ctr">
                      <a:solidFill>
                        <a:schemeClr val="tx1"/>
                      </a:solidFill>
                      <a:prstDash val="solid"/>
                      <a:round/>
                      <a:headEnd type="none" w="med" len="med"/>
                      <a:tailEnd type="none" w="med" len="med"/>
                    </a:lnT>
                    <a:solidFill>
                      <a:srgbClr val="FCE9C0"/>
                    </a:solidFill>
                  </a:tcPr>
                </a:tc>
                <a:tc>
                  <a:txBody>
                    <a:bodyPr/>
                    <a:lstStyle/>
                    <a:p>
                      <a:pPr algn="ctr"/>
                      <a:endParaRPr lang="en-GB" dirty="0"/>
                    </a:p>
                  </a:txBody>
                  <a:tcPr anchor="ctr">
                    <a:lnT w="19050" cap="flat" cmpd="sng" algn="ctr">
                      <a:solidFill>
                        <a:schemeClr val="tx1"/>
                      </a:solidFill>
                      <a:prstDash val="solid"/>
                      <a:round/>
                      <a:headEnd type="none" w="med" len="med"/>
                      <a:tailEnd type="none" w="med" len="med"/>
                    </a:lnT>
                    <a:solidFill>
                      <a:srgbClr val="FCE9C0"/>
                    </a:solidFill>
                  </a:tcPr>
                </a:tc>
                <a:tc>
                  <a:txBody>
                    <a:bodyPr/>
                    <a:lstStyle/>
                    <a:p>
                      <a:pPr algn="ctr"/>
                      <a:endParaRPr lang="en-GB" dirty="0"/>
                    </a:p>
                  </a:txBody>
                  <a:tcPr anchor="ctr">
                    <a:lnT w="19050" cap="flat" cmpd="sng" algn="ctr">
                      <a:solidFill>
                        <a:schemeClr val="tx1"/>
                      </a:solidFill>
                      <a:prstDash val="solid"/>
                      <a:round/>
                      <a:headEnd type="none" w="med" len="med"/>
                      <a:tailEnd type="none" w="med" len="med"/>
                    </a:lnT>
                    <a:solidFill>
                      <a:srgbClr val="FCE9C0"/>
                    </a:solidFill>
                  </a:tcPr>
                </a:tc>
                <a:extLst>
                  <a:ext uri="{0D108BD9-81ED-4DB2-BD59-A6C34878D82A}">
                    <a16:rowId xmlns:a16="http://schemas.microsoft.com/office/drawing/2014/main" val="10001"/>
                  </a:ext>
                </a:extLst>
              </a:tr>
            </a:tbl>
          </a:graphicData>
        </a:graphic>
      </p:graphicFrame>
      <p:sp>
        <p:nvSpPr>
          <p:cNvPr id="48" name="Oval 47"/>
          <p:cNvSpPr/>
          <p:nvPr/>
        </p:nvSpPr>
        <p:spPr>
          <a:xfrm>
            <a:off x="2572384" y="2697084"/>
            <a:ext cx="122377" cy="12237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p:cNvSpPr/>
          <p:nvPr/>
        </p:nvSpPr>
        <p:spPr>
          <a:xfrm>
            <a:off x="2572384" y="3438845"/>
            <a:ext cx="122377" cy="12237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1" name="Group 50"/>
          <p:cNvGrpSpPr/>
          <p:nvPr/>
        </p:nvGrpSpPr>
        <p:grpSpPr>
          <a:xfrm>
            <a:off x="2773379" y="1620228"/>
            <a:ext cx="3581339" cy="626919"/>
            <a:chOff x="503239" y="1632693"/>
            <a:chExt cx="3581339" cy="626919"/>
          </a:xfrm>
        </p:grpSpPr>
        <p:sp>
          <p:nvSpPr>
            <p:cNvPr id="52" name="Rectangle 51"/>
            <p:cNvSpPr/>
            <p:nvPr/>
          </p:nvSpPr>
          <p:spPr>
            <a:xfrm>
              <a:off x="503239" y="1632693"/>
              <a:ext cx="3581339" cy="626919"/>
            </a:xfrm>
            <a:prstGeom prst="rect">
              <a:avLst/>
            </a:prstGeom>
            <a:solidFill>
              <a:srgbClr val="FAD7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p:cNvSpPr/>
            <p:nvPr/>
          </p:nvSpPr>
          <p:spPr>
            <a:xfrm>
              <a:off x="694265" y="1680591"/>
              <a:ext cx="3184399" cy="523220"/>
            </a:xfrm>
            <a:prstGeom prst="rect">
              <a:avLst/>
            </a:prstGeom>
          </p:spPr>
          <p:txBody>
            <a:bodyPr wrap="square">
              <a:spAutoFit/>
            </a:bodyPr>
            <a:lstStyle/>
            <a:p>
              <a:r>
                <a:rPr lang="en-GB" sz="2800" dirty="0">
                  <a:latin typeface="+mj-lt"/>
                </a:rPr>
                <a:t>1.67 - 0.543 =</a:t>
              </a:r>
            </a:p>
          </p:txBody>
        </p:sp>
      </p:grpSp>
      <p:grpSp>
        <p:nvGrpSpPr>
          <p:cNvPr id="64" name="Group 63"/>
          <p:cNvGrpSpPr/>
          <p:nvPr/>
        </p:nvGrpSpPr>
        <p:grpSpPr>
          <a:xfrm>
            <a:off x="5264473" y="4216782"/>
            <a:ext cx="563028" cy="584775"/>
            <a:chOff x="7190582" y="5207388"/>
            <a:chExt cx="563028" cy="584775"/>
          </a:xfrm>
        </p:grpSpPr>
        <p:sp>
          <p:nvSpPr>
            <p:cNvPr id="65" name="Oval 64"/>
            <p:cNvSpPr/>
            <p:nvPr/>
          </p:nvSpPr>
          <p:spPr>
            <a:xfrm>
              <a:off x="7191954" y="5207893"/>
              <a:ext cx="560285" cy="560285"/>
            </a:xfrm>
            <a:prstGeom prst="ellipse">
              <a:avLst/>
            </a:prstGeom>
            <a:solidFill>
              <a:schemeClr val="bg1"/>
            </a:solidFill>
            <a:ln w="28575">
              <a:solidFill>
                <a:srgbClr val="7EC2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TextBox 65"/>
            <p:cNvSpPr txBox="1"/>
            <p:nvPr/>
          </p:nvSpPr>
          <p:spPr>
            <a:xfrm>
              <a:off x="7190582" y="5207388"/>
              <a:ext cx="563028" cy="584775"/>
            </a:xfrm>
            <a:prstGeom prst="rect">
              <a:avLst/>
            </a:prstGeom>
            <a:noFill/>
          </p:spPr>
          <p:txBody>
            <a:bodyPr wrap="square" rtlCol="0">
              <a:spAutoFit/>
            </a:bodyPr>
            <a:lstStyle/>
            <a:p>
              <a:pPr algn="ctr"/>
              <a:r>
                <a:rPr lang="en-GB" sz="3200" b="1" dirty="0">
                  <a:solidFill>
                    <a:srgbClr val="7EC24A"/>
                  </a:solidFill>
                </a:rPr>
                <a:t>2</a:t>
              </a:r>
            </a:p>
          </p:txBody>
        </p:sp>
      </p:grpSp>
      <p:grpSp>
        <p:nvGrpSpPr>
          <p:cNvPr id="67" name="Group 66"/>
          <p:cNvGrpSpPr/>
          <p:nvPr/>
        </p:nvGrpSpPr>
        <p:grpSpPr>
          <a:xfrm>
            <a:off x="3282665" y="4216782"/>
            <a:ext cx="563028" cy="584775"/>
            <a:chOff x="7190582" y="5207388"/>
            <a:chExt cx="563028" cy="584775"/>
          </a:xfrm>
        </p:grpSpPr>
        <p:sp>
          <p:nvSpPr>
            <p:cNvPr id="68" name="Oval 67"/>
            <p:cNvSpPr/>
            <p:nvPr/>
          </p:nvSpPr>
          <p:spPr>
            <a:xfrm>
              <a:off x="7191954" y="5207893"/>
              <a:ext cx="560285" cy="560285"/>
            </a:xfrm>
            <a:prstGeom prst="ellipse">
              <a:avLst/>
            </a:prstGeom>
            <a:solidFill>
              <a:schemeClr val="bg1"/>
            </a:solidFill>
            <a:ln w="28575">
              <a:solidFill>
                <a:srgbClr val="F186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TextBox 68"/>
            <p:cNvSpPr txBox="1"/>
            <p:nvPr/>
          </p:nvSpPr>
          <p:spPr>
            <a:xfrm>
              <a:off x="7190582" y="5207388"/>
              <a:ext cx="563028" cy="584775"/>
            </a:xfrm>
            <a:prstGeom prst="rect">
              <a:avLst/>
            </a:prstGeom>
            <a:noFill/>
          </p:spPr>
          <p:txBody>
            <a:bodyPr wrap="square" rtlCol="0">
              <a:spAutoFit/>
            </a:bodyPr>
            <a:lstStyle/>
            <a:p>
              <a:pPr algn="ctr"/>
              <a:r>
                <a:rPr lang="en-GB" sz="3200" b="1" dirty="0">
                  <a:solidFill>
                    <a:srgbClr val="F1864E"/>
                  </a:solidFill>
                </a:rPr>
                <a:t>1</a:t>
              </a:r>
            </a:p>
          </p:txBody>
        </p:sp>
      </p:grpSp>
      <p:grpSp>
        <p:nvGrpSpPr>
          <p:cNvPr id="70" name="Group 69"/>
          <p:cNvGrpSpPr/>
          <p:nvPr/>
        </p:nvGrpSpPr>
        <p:grpSpPr>
          <a:xfrm>
            <a:off x="1334173" y="4216782"/>
            <a:ext cx="563028" cy="584775"/>
            <a:chOff x="7190582" y="5207388"/>
            <a:chExt cx="563028" cy="584775"/>
          </a:xfrm>
        </p:grpSpPr>
        <p:sp>
          <p:nvSpPr>
            <p:cNvPr id="71" name="Oval 70"/>
            <p:cNvSpPr/>
            <p:nvPr/>
          </p:nvSpPr>
          <p:spPr>
            <a:xfrm>
              <a:off x="7191954" y="5207893"/>
              <a:ext cx="560285" cy="560285"/>
            </a:xfrm>
            <a:prstGeom prst="ellipse">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TextBox 71"/>
            <p:cNvSpPr txBox="1"/>
            <p:nvPr/>
          </p:nvSpPr>
          <p:spPr>
            <a:xfrm>
              <a:off x="7190582" y="5207388"/>
              <a:ext cx="563028" cy="584775"/>
            </a:xfrm>
            <a:prstGeom prst="rect">
              <a:avLst/>
            </a:prstGeom>
            <a:noFill/>
          </p:spPr>
          <p:txBody>
            <a:bodyPr wrap="square" rtlCol="0">
              <a:spAutoFit/>
            </a:bodyPr>
            <a:lstStyle/>
            <a:p>
              <a:pPr algn="ctr"/>
              <a:r>
                <a:rPr lang="en-GB" sz="3200" b="1" dirty="0">
                  <a:solidFill>
                    <a:srgbClr val="7768AD"/>
                  </a:solidFill>
                </a:rPr>
                <a:t>1</a:t>
              </a:r>
            </a:p>
          </p:txBody>
        </p:sp>
      </p:grpSp>
      <p:sp>
        <p:nvSpPr>
          <p:cNvPr id="73" name="Rectangle 72"/>
          <p:cNvSpPr/>
          <p:nvPr/>
        </p:nvSpPr>
        <p:spPr>
          <a:xfrm>
            <a:off x="5251696" y="1666533"/>
            <a:ext cx="1466032" cy="523220"/>
          </a:xfrm>
          <a:prstGeom prst="rect">
            <a:avLst/>
          </a:prstGeom>
        </p:spPr>
        <p:txBody>
          <a:bodyPr wrap="square">
            <a:spAutoFit/>
          </a:bodyPr>
          <a:lstStyle/>
          <a:p>
            <a:r>
              <a:rPr lang="en-GB" sz="2800" b="1" dirty="0"/>
              <a:t>1.127</a:t>
            </a:r>
          </a:p>
        </p:txBody>
      </p:sp>
      <p:grpSp>
        <p:nvGrpSpPr>
          <p:cNvPr id="74" name="Group 73"/>
          <p:cNvGrpSpPr/>
          <p:nvPr/>
        </p:nvGrpSpPr>
        <p:grpSpPr>
          <a:xfrm>
            <a:off x="7047934" y="5651414"/>
            <a:ext cx="1419948" cy="523266"/>
            <a:chOff x="793513" y="1455904"/>
            <a:chExt cx="1419948" cy="523266"/>
          </a:xfrm>
        </p:grpSpPr>
        <p:sp>
          <p:nvSpPr>
            <p:cNvPr id="75" name="Rectangle 74"/>
            <p:cNvSpPr/>
            <p:nvPr/>
          </p:nvSpPr>
          <p:spPr>
            <a:xfrm>
              <a:off x="793513" y="1455904"/>
              <a:ext cx="1419948" cy="523266"/>
            </a:xfrm>
            <a:prstGeom prst="rect">
              <a:avLst/>
            </a:prstGeom>
            <a:solidFill>
              <a:srgbClr val="7E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76" name="Rectangle 75">
              <a:hlinkClick r:id="rId11" action="ppaction://hlinksldjump"/>
            </p:cNvPr>
            <p:cNvSpPr/>
            <p:nvPr/>
          </p:nvSpPr>
          <p:spPr>
            <a:xfrm>
              <a:off x="799201" y="1502789"/>
              <a:ext cx="1408572" cy="400110"/>
            </a:xfrm>
            <a:prstGeom prst="rect">
              <a:avLst/>
            </a:prstGeom>
          </p:spPr>
          <p:txBody>
            <a:bodyPr wrap="square">
              <a:spAutoFit/>
            </a:bodyPr>
            <a:lstStyle/>
            <a:p>
              <a:pPr algn="ctr"/>
              <a:r>
                <a:rPr lang="en-GB" sz="2000" dirty="0">
                  <a:latin typeface="+mj-lt"/>
                </a:rPr>
                <a:t>Back</a:t>
              </a:r>
            </a:p>
          </p:txBody>
        </p:sp>
      </p:grpSp>
      <p:grpSp>
        <p:nvGrpSpPr>
          <p:cNvPr id="26" name="Group 25"/>
          <p:cNvGrpSpPr/>
          <p:nvPr/>
        </p:nvGrpSpPr>
        <p:grpSpPr>
          <a:xfrm>
            <a:off x="4675796" y="3027749"/>
            <a:ext cx="558239" cy="252584"/>
            <a:chOff x="4675796" y="3027749"/>
            <a:chExt cx="558239" cy="252584"/>
          </a:xfrm>
        </p:grpSpPr>
        <p:sp>
          <p:nvSpPr>
            <p:cNvPr id="93" name="Oval 92"/>
            <p:cNvSpPr/>
            <p:nvPr/>
          </p:nvSpPr>
          <p:spPr>
            <a:xfrm>
              <a:off x="4675796" y="3027749"/>
              <a:ext cx="252584" cy="252584"/>
            </a:xfrm>
            <a:prstGeom prst="ellipse">
              <a:avLst/>
            </a:prstGeom>
            <a:solidFill>
              <a:srgbClr val="7E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 name="Oval 93"/>
            <p:cNvSpPr/>
            <p:nvPr/>
          </p:nvSpPr>
          <p:spPr>
            <a:xfrm>
              <a:off x="4981451" y="3027749"/>
              <a:ext cx="252584" cy="252584"/>
            </a:xfrm>
            <a:prstGeom prst="ellipse">
              <a:avLst/>
            </a:prstGeom>
            <a:solidFill>
              <a:srgbClr val="7E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5" name="Group 24"/>
          <p:cNvGrpSpPr/>
          <p:nvPr/>
        </p:nvGrpSpPr>
        <p:grpSpPr>
          <a:xfrm>
            <a:off x="4675796" y="3027749"/>
            <a:ext cx="1492652" cy="586422"/>
            <a:chOff x="4675796" y="3027749"/>
            <a:chExt cx="1492652" cy="586422"/>
          </a:xfrm>
        </p:grpSpPr>
        <p:sp>
          <p:nvSpPr>
            <p:cNvPr id="95" name="Oval 94"/>
            <p:cNvSpPr/>
            <p:nvPr/>
          </p:nvSpPr>
          <p:spPr>
            <a:xfrm>
              <a:off x="5287106" y="3027749"/>
              <a:ext cx="252584" cy="252584"/>
            </a:xfrm>
            <a:prstGeom prst="ellipse">
              <a:avLst/>
            </a:prstGeom>
            <a:solidFill>
              <a:srgbClr val="7E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Oval 95"/>
            <p:cNvSpPr/>
            <p:nvPr/>
          </p:nvSpPr>
          <p:spPr>
            <a:xfrm>
              <a:off x="5604425" y="3027749"/>
              <a:ext cx="252584" cy="252584"/>
            </a:xfrm>
            <a:prstGeom prst="ellipse">
              <a:avLst/>
            </a:prstGeom>
            <a:solidFill>
              <a:srgbClr val="7E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8" name="Oval 97"/>
            <p:cNvSpPr/>
            <p:nvPr/>
          </p:nvSpPr>
          <p:spPr>
            <a:xfrm>
              <a:off x="5915864" y="3027749"/>
              <a:ext cx="252584" cy="252584"/>
            </a:xfrm>
            <a:prstGeom prst="ellipse">
              <a:avLst/>
            </a:prstGeom>
            <a:solidFill>
              <a:srgbClr val="7E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 name="Oval 100"/>
            <p:cNvSpPr/>
            <p:nvPr/>
          </p:nvSpPr>
          <p:spPr>
            <a:xfrm>
              <a:off x="4675796" y="3361587"/>
              <a:ext cx="252584" cy="252584"/>
            </a:xfrm>
            <a:prstGeom prst="ellipse">
              <a:avLst/>
            </a:prstGeom>
            <a:solidFill>
              <a:srgbClr val="7E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2" name="Oval 101"/>
          <p:cNvSpPr/>
          <p:nvPr/>
        </p:nvSpPr>
        <p:spPr>
          <a:xfrm>
            <a:off x="4981451" y="3361587"/>
            <a:ext cx="252584" cy="252584"/>
          </a:xfrm>
          <a:prstGeom prst="ellipse">
            <a:avLst/>
          </a:prstGeom>
          <a:solidFill>
            <a:srgbClr val="7E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4" name="Oval 123"/>
          <p:cNvSpPr/>
          <p:nvPr/>
        </p:nvSpPr>
        <p:spPr>
          <a:xfrm>
            <a:off x="2534284" y="4401430"/>
            <a:ext cx="190398" cy="19039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airs"/>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696800" y="612000"/>
            <a:ext cx="864000" cy="864000"/>
          </a:xfrm>
          <a:prstGeom prst="rect">
            <a:avLst/>
          </a:prstGeom>
        </p:spPr>
      </p:pic>
      <p:grpSp>
        <p:nvGrpSpPr>
          <p:cNvPr id="5" name="Group 4"/>
          <p:cNvGrpSpPr/>
          <p:nvPr/>
        </p:nvGrpSpPr>
        <p:grpSpPr>
          <a:xfrm>
            <a:off x="6617012" y="3021778"/>
            <a:ext cx="1492652" cy="591706"/>
            <a:chOff x="6617012" y="3021778"/>
            <a:chExt cx="1492652" cy="591706"/>
          </a:xfrm>
        </p:grpSpPr>
        <p:sp>
          <p:nvSpPr>
            <p:cNvPr id="90" name="Oval 89"/>
            <p:cNvSpPr/>
            <p:nvPr/>
          </p:nvSpPr>
          <p:spPr>
            <a:xfrm>
              <a:off x="6617012" y="3021778"/>
              <a:ext cx="252584" cy="252584"/>
            </a:xfrm>
            <a:prstGeom prst="ellipse">
              <a:avLst/>
            </a:prstGeom>
            <a:solidFill>
              <a:srgbClr val="3BB0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Oval 90"/>
            <p:cNvSpPr/>
            <p:nvPr/>
          </p:nvSpPr>
          <p:spPr>
            <a:xfrm>
              <a:off x="6922667" y="3021778"/>
              <a:ext cx="252584" cy="252584"/>
            </a:xfrm>
            <a:prstGeom prst="ellipse">
              <a:avLst/>
            </a:prstGeom>
            <a:solidFill>
              <a:srgbClr val="3BB0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Oval 91"/>
            <p:cNvSpPr/>
            <p:nvPr/>
          </p:nvSpPr>
          <p:spPr>
            <a:xfrm>
              <a:off x="7228322" y="3021778"/>
              <a:ext cx="252584" cy="252584"/>
            </a:xfrm>
            <a:prstGeom prst="ellipse">
              <a:avLst/>
            </a:prstGeom>
            <a:solidFill>
              <a:srgbClr val="3BB0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 name="Oval 96"/>
            <p:cNvSpPr/>
            <p:nvPr/>
          </p:nvSpPr>
          <p:spPr>
            <a:xfrm>
              <a:off x="7545641" y="3021778"/>
              <a:ext cx="252584" cy="252584"/>
            </a:xfrm>
            <a:prstGeom prst="ellipse">
              <a:avLst/>
            </a:prstGeom>
            <a:solidFill>
              <a:srgbClr val="3BB0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 name="Oval 98"/>
            <p:cNvSpPr/>
            <p:nvPr/>
          </p:nvSpPr>
          <p:spPr>
            <a:xfrm>
              <a:off x="7857080" y="3021778"/>
              <a:ext cx="252584" cy="252584"/>
            </a:xfrm>
            <a:prstGeom prst="ellipse">
              <a:avLst/>
            </a:prstGeom>
            <a:solidFill>
              <a:srgbClr val="3BB0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 name="Oval 105"/>
            <p:cNvSpPr/>
            <p:nvPr/>
          </p:nvSpPr>
          <p:spPr>
            <a:xfrm>
              <a:off x="6617012" y="3360900"/>
              <a:ext cx="252584" cy="252584"/>
            </a:xfrm>
            <a:prstGeom prst="ellipse">
              <a:avLst/>
            </a:prstGeom>
            <a:solidFill>
              <a:srgbClr val="3BB0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 name="Oval 107"/>
            <p:cNvSpPr/>
            <p:nvPr/>
          </p:nvSpPr>
          <p:spPr>
            <a:xfrm>
              <a:off x="6922667" y="3360900"/>
              <a:ext cx="252584" cy="252584"/>
            </a:xfrm>
            <a:prstGeom prst="ellipse">
              <a:avLst/>
            </a:prstGeom>
            <a:solidFill>
              <a:srgbClr val="3BB0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4" name="Group 23"/>
          <p:cNvGrpSpPr/>
          <p:nvPr/>
        </p:nvGrpSpPr>
        <p:grpSpPr>
          <a:xfrm>
            <a:off x="7228322" y="3360900"/>
            <a:ext cx="881342" cy="252584"/>
            <a:chOff x="7228322" y="3360900"/>
            <a:chExt cx="881342" cy="252584"/>
          </a:xfrm>
        </p:grpSpPr>
        <p:sp>
          <p:nvSpPr>
            <p:cNvPr id="109" name="Oval 108"/>
            <p:cNvSpPr/>
            <p:nvPr/>
          </p:nvSpPr>
          <p:spPr>
            <a:xfrm>
              <a:off x="7228322" y="3360900"/>
              <a:ext cx="252584" cy="252584"/>
            </a:xfrm>
            <a:prstGeom prst="ellipse">
              <a:avLst/>
            </a:prstGeom>
            <a:solidFill>
              <a:srgbClr val="3BB0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 name="Oval 109"/>
            <p:cNvSpPr/>
            <p:nvPr/>
          </p:nvSpPr>
          <p:spPr>
            <a:xfrm>
              <a:off x="7545641" y="3360900"/>
              <a:ext cx="252584" cy="252584"/>
            </a:xfrm>
            <a:prstGeom prst="ellipse">
              <a:avLst/>
            </a:prstGeom>
            <a:solidFill>
              <a:srgbClr val="3BB0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 name="Oval 110"/>
            <p:cNvSpPr/>
            <p:nvPr/>
          </p:nvSpPr>
          <p:spPr>
            <a:xfrm>
              <a:off x="7857080" y="3360900"/>
              <a:ext cx="252584" cy="252584"/>
            </a:xfrm>
            <a:prstGeom prst="ellipse">
              <a:avLst/>
            </a:prstGeom>
            <a:solidFill>
              <a:srgbClr val="3BB0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9" name="Oval 118"/>
          <p:cNvSpPr/>
          <p:nvPr/>
        </p:nvSpPr>
        <p:spPr>
          <a:xfrm>
            <a:off x="2720391" y="3019803"/>
            <a:ext cx="252584" cy="252584"/>
          </a:xfrm>
          <a:prstGeom prst="ellipse">
            <a:avLst/>
          </a:prstGeom>
          <a:solidFill>
            <a:srgbClr val="F186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29" name="Group 128"/>
          <p:cNvGrpSpPr/>
          <p:nvPr/>
        </p:nvGrpSpPr>
        <p:grpSpPr>
          <a:xfrm>
            <a:off x="7200107" y="4216782"/>
            <a:ext cx="563028" cy="584775"/>
            <a:chOff x="7190582" y="5207388"/>
            <a:chExt cx="563028" cy="584775"/>
          </a:xfrm>
        </p:grpSpPr>
        <p:sp>
          <p:nvSpPr>
            <p:cNvPr id="132" name="Oval 131"/>
            <p:cNvSpPr/>
            <p:nvPr/>
          </p:nvSpPr>
          <p:spPr>
            <a:xfrm>
              <a:off x="7191954" y="5207893"/>
              <a:ext cx="560285" cy="560285"/>
            </a:xfrm>
            <a:prstGeom prst="ellipse">
              <a:avLst/>
            </a:prstGeom>
            <a:solidFill>
              <a:schemeClr val="bg1"/>
            </a:solidFill>
            <a:ln w="28575">
              <a:solidFill>
                <a:srgbClr val="3BB0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TextBox 132"/>
            <p:cNvSpPr txBox="1"/>
            <p:nvPr/>
          </p:nvSpPr>
          <p:spPr>
            <a:xfrm>
              <a:off x="7190582" y="5207388"/>
              <a:ext cx="563028" cy="584775"/>
            </a:xfrm>
            <a:prstGeom prst="rect">
              <a:avLst/>
            </a:prstGeom>
            <a:noFill/>
          </p:spPr>
          <p:txBody>
            <a:bodyPr wrap="square" rtlCol="0">
              <a:spAutoFit/>
            </a:bodyPr>
            <a:lstStyle/>
            <a:p>
              <a:pPr algn="ctr"/>
              <a:r>
                <a:rPr lang="en-GB" sz="3200" b="1" dirty="0">
                  <a:solidFill>
                    <a:srgbClr val="3BB0E5"/>
                  </a:solidFill>
                </a:rPr>
                <a:t>7</a:t>
              </a:r>
            </a:p>
          </p:txBody>
        </p:sp>
      </p:grpSp>
      <p:sp>
        <p:nvSpPr>
          <p:cNvPr id="79" name="Oval 78"/>
          <p:cNvSpPr/>
          <p:nvPr/>
        </p:nvSpPr>
        <p:spPr>
          <a:xfrm>
            <a:off x="808077" y="3019803"/>
            <a:ext cx="252584" cy="252584"/>
          </a:xfrm>
          <a:prstGeom prst="ellipse">
            <a:avLst/>
          </a:prstGeom>
          <a:solidFill>
            <a:srgbClr val="7768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0" name="Group 79"/>
          <p:cNvGrpSpPr/>
          <p:nvPr/>
        </p:nvGrpSpPr>
        <p:grpSpPr>
          <a:xfrm>
            <a:off x="694265" y="5702711"/>
            <a:ext cx="5302902" cy="457200"/>
            <a:chOff x="694265" y="5812782"/>
            <a:chExt cx="5302902" cy="457200"/>
          </a:xfrm>
        </p:grpSpPr>
        <p:sp>
          <p:nvSpPr>
            <p:cNvPr id="89" name="Rectangle 88"/>
            <p:cNvSpPr/>
            <p:nvPr/>
          </p:nvSpPr>
          <p:spPr>
            <a:xfrm>
              <a:off x="694265" y="5812782"/>
              <a:ext cx="5302902" cy="457200"/>
            </a:xfrm>
            <a:prstGeom prst="rect">
              <a:avLst/>
            </a:prstGeom>
            <a:solidFill>
              <a:srgbClr val="FAD78C"/>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 name="TextBox 99"/>
            <p:cNvSpPr txBox="1"/>
            <p:nvPr/>
          </p:nvSpPr>
          <p:spPr>
            <a:xfrm>
              <a:off x="767290" y="5844757"/>
              <a:ext cx="752475" cy="369332"/>
            </a:xfrm>
            <a:prstGeom prst="rect">
              <a:avLst/>
            </a:prstGeom>
            <a:noFill/>
          </p:spPr>
          <p:txBody>
            <a:bodyPr wrap="square" rtlCol="0">
              <a:spAutoFit/>
            </a:bodyPr>
            <a:lstStyle/>
            <a:p>
              <a:r>
                <a:rPr lang="en-GB" b="1" dirty="0"/>
                <a:t>Key</a:t>
              </a:r>
            </a:p>
          </p:txBody>
        </p:sp>
        <p:sp>
          <p:nvSpPr>
            <p:cNvPr id="104" name="Oval 103"/>
            <p:cNvSpPr/>
            <p:nvPr/>
          </p:nvSpPr>
          <p:spPr>
            <a:xfrm>
              <a:off x="2574851" y="5915090"/>
              <a:ext cx="252584" cy="252584"/>
            </a:xfrm>
            <a:prstGeom prst="ellipse">
              <a:avLst/>
            </a:prstGeom>
            <a:solidFill>
              <a:srgbClr val="F186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 name="TextBox 104"/>
            <p:cNvSpPr txBox="1"/>
            <p:nvPr/>
          </p:nvSpPr>
          <p:spPr>
            <a:xfrm>
              <a:off x="2869144" y="5863807"/>
              <a:ext cx="752475" cy="369332"/>
            </a:xfrm>
            <a:prstGeom prst="rect">
              <a:avLst/>
            </a:prstGeom>
            <a:noFill/>
          </p:spPr>
          <p:txBody>
            <a:bodyPr wrap="square" rtlCol="0">
              <a:spAutoFit/>
            </a:bodyPr>
            <a:lstStyle/>
            <a:p>
              <a:r>
                <a:rPr lang="en-GB" dirty="0"/>
                <a:t>0.1</a:t>
              </a:r>
            </a:p>
          </p:txBody>
        </p:sp>
        <p:sp>
          <p:nvSpPr>
            <p:cNvPr id="107" name="Oval 106"/>
            <p:cNvSpPr/>
            <p:nvPr/>
          </p:nvSpPr>
          <p:spPr>
            <a:xfrm>
              <a:off x="3621619" y="5915090"/>
              <a:ext cx="252584" cy="252584"/>
            </a:xfrm>
            <a:prstGeom prst="ellipse">
              <a:avLst/>
            </a:prstGeom>
            <a:solidFill>
              <a:srgbClr val="7E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 name="TextBox 111"/>
            <p:cNvSpPr txBox="1"/>
            <p:nvPr/>
          </p:nvSpPr>
          <p:spPr>
            <a:xfrm>
              <a:off x="3915912" y="5863807"/>
              <a:ext cx="752475" cy="369332"/>
            </a:xfrm>
            <a:prstGeom prst="rect">
              <a:avLst/>
            </a:prstGeom>
            <a:noFill/>
          </p:spPr>
          <p:txBody>
            <a:bodyPr wrap="square" rtlCol="0">
              <a:spAutoFit/>
            </a:bodyPr>
            <a:lstStyle/>
            <a:p>
              <a:r>
                <a:rPr lang="en-GB" dirty="0"/>
                <a:t>0.01</a:t>
              </a:r>
            </a:p>
          </p:txBody>
        </p:sp>
        <p:sp>
          <p:nvSpPr>
            <p:cNvPr id="114" name="Oval 113"/>
            <p:cNvSpPr/>
            <p:nvPr/>
          </p:nvSpPr>
          <p:spPr>
            <a:xfrm>
              <a:off x="4734080" y="5915090"/>
              <a:ext cx="252584" cy="252584"/>
            </a:xfrm>
            <a:prstGeom prst="ellipse">
              <a:avLst/>
            </a:prstGeom>
            <a:solidFill>
              <a:srgbClr val="3BB0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5" name="TextBox 114"/>
            <p:cNvSpPr txBox="1"/>
            <p:nvPr/>
          </p:nvSpPr>
          <p:spPr>
            <a:xfrm>
              <a:off x="5028373" y="5863807"/>
              <a:ext cx="936396" cy="369332"/>
            </a:xfrm>
            <a:prstGeom prst="rect">
              <a:avLst/>
            </a:prstGeom>
            <a:noFill/>
          </p:spPr>
          <p:txBody>
            <a:bodyPr wrap="square" rtlCol="0">
              <a:spAutoFit/>
            </a:bodyPr>
            <a:lstStyle/>
            <a:p>
              <a:r>
                <a:rPr lang="en-GB" dirty="0"/>
                <a:t>0.001</a:t>
              </a:r>
            </a:p>
          </p:txBody>
        </p:sp>
        <p:sp>
          <p:nvSpPr>
            <p:cNvPr id="116" name="Oval 115"/>
            <p:cNvSpPr/>
            <p:nvPr/>
          </p:nvSpPr>
          <p:spPr>
            <a:xfrm>
              <a:off x="1513897" y="5915090"/>
              <a:ext cx="252584" cy="252584"/>
            </a:xfrm>
            <a:prstGeom prst="ellipse">
              <a:avLst/>
            </a:prstGeom>
            <a:solidFill>
              <a:srgbClr val="7768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7" name="TextBox 116"/>
            <p:cNvSpPr txBox="1"/>
            <p:nvPr/>
          </p:nvSpPr>
          <p:spPr>
            <a:xfrm>
              <a:off x="1742723" y="5863807"/>
              <a:ext cx="752475" cy="369332"/>
            </a:xfrm>
            <a:prstGeom prst="rect">
              <a:avLst/>
            </a:prstGeom>
            <a:noFill/>
          </p:spPr>
          <p:txBody>
            <a:bodyPr wrap="square" rtlCol="0">
              <a:spAutoFit/>
            </a:bodyPr>
            <a:lstStyle/>
            <a:p>
              <a:r>
                <a:rPr lang="en-GB" dirty="0"/>
                <a:t>1</a:t>
              </a:r>
            </a:p>
          </p:txBody>
        </p:sp>
      </p:grpSp>
      <p:grpSp>
        <p:nvGrpSpPr>
          <p:cNvPr id="27" name="Group 26"/>
          <p:cNvGrpSpPr/>
          <p:nvPr/>
        </p:nvGrpSpPr>
        <p:grpSpPr>
          <a:xfrm>
            <a:off x="2719972" y="3019803"/>
            <a:ext cx="1493071" cy="591752"/>
            <a:chOff x="2719972" y="3019803"/>
            <a:chExt cx="1493071" cy="591752"/>
          </a:xfrm>
        </p:grpSpPr>
        <p:sp>
          <p:nvSpPr>
            <p:cNvPr id="120" name="Oval 119"/>
            <p:cNvSpPr/>
            <p:nvPr/>
          </p:nvSpPr>
          <p:spPr>
            <a:xfrm>
              <a:off x="3026046" y="3019803"/>
              <a:ext cx="252584" cy="252584"/>
            </a:xfrm>
            <a:prstGeom prst="ellipse">
              <a:avLst/>
            </a:prstGeom>
            <a:solidFill>
              <a:srgbClr val="F186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1" name="Oval 120"/>
            <p:cNvSpPr/>
            <p:nvPr/>
          </p:nvSpPr>
          <p:spPr>
            <a:xfrm>
              <a:off x="3331701" y="3019803"/>
              <a:ext cx="252584" cy="252584"/>
            </a:xfrm>
            <a:prstGeom prst="ellipse">
              <a:avLst/>
            </a:prstGeom>
            <a:solidFill>
              <a:srgbClr val="F186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 name="Oval 121"/>
            <p:cNvSpPr/>
            <p:nvPr/>
          </p:nvSpPr>
          <p:spPr>
            <a:xfrm>
              <a:off x="3649020" y="3019803"/>
              <a:ext cx="252584" cy="252584"/>
            </a:xfrm>
            <a:prstGeom prst="ellipse">
              <a:avLst/>
            </a:prstGeom>
            <a:solidFill>
              <a:srgbClr val="F186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 name="Oval 122"/>
            <p:cNvSpPr/>
            <p:nvPr/>
          </p:nvSpPr>
          <p:spPr>
            <a:xfrm>
              <a:off x="3960459" y="3019803"/>
              <a:ext cx="252584" cy="252584"/>
            </a:xfrm>
            <a:prstGeom prst="ellipse">
              <a:avLst/>
            </a:prstGeom>
            <a:solidFill>
              <a:srgbClr val="F186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8" name="Oval 117"/>
            <p:cNvSpPr/>
            <p:nvPr/>
          </p:nvSpPr>
          <p:spPr>
            <a:xfrm>
              <a:off x="2719972" y="3358971"/>
              <a:ext cx="252584" cy="252584"/>
            </a:xfrm>
            <a:prstGeom prst="ellipse">
              <a:avLst/>
            </a:prstGeom>
            <a:solidFill>
              <a:srgbClr val="F186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150282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fade">
                                      <p:cBhvr>
                                        <p:cTn id="7" dur="500"/>
                                        <p:tgtEl>
                                          <p:spTgt spid="7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9"/>
                                        </p:tgtEl>
                                        <p:attrNameLst>
                                          <p:attrName>style.visibility</p:attrName>
                                        </p:attrNameLst>
                                      </p:cBhvr>
                                      <p:to>
                                        <p:strVal val="visible"/>
                                      </p:to>
                                    </p:set>
                                    <p:animEffect transition="in" filter="fade">
                                      <p:cBhvr>
                                        <p:cTn id="11" dur="500"/>
                                        <p:tgtEl>
                                          <p:spTgt spid="119"/>
                                        </p:tgtEl>
                                      </p:cBhvr>
                                    </p:animEffect>
                                  </p:childTnLst>
                                </p:cTn>
                              </p:par>
                              <p:par>
                                <p:cTn id="12" presetID="10" presetClass="entr" presetSubtype="0" fill="hold" nodeType="with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par>
                                <p:cTn id="19" presetID="10"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2"/>
                                        </p:tgtEl>
                                        <p:attrNameLst>
                                          <p:attrName>style.visibility</p:attrName>
                                        </p:attrNameLst>
                                      </p:cBhvr>
                                      <p:to>
                                        <p:strVal val="visible"/>
                                      </p:to>
                                    </p:set>
                                    <p:animEffect transition="in" filter="fade">
                                      <p:cBhvr>
                                        <p:cTn id="24" dur="500"/>
                                        <p:tgtEl>
                                          <p:spTgt spid="102"/>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path" presetSubtype="0" accel="50000" decel="50000" fill="hold" grpId="1" nodeType="clickEffect">
                                  <p:stCondLst>
                                    <p:cond delay="0"/>
                                  </p:stCondLst>
                                  <p:childTnLst>
                                    <p:animMotion origin="layout" path="M 3.05556E-6 -4.81481E-6 L 0.17899 -0.04953 " pathEditMode="relative" rAng="0" ptsTypes="AA">
                                      <p:cBhvr>
                                        <p:cTn id="28" dur="1500" fill="hold"/>
                                        <p:tgtEl>
                                          <p:spTgt spid="102"/>
                                        </p:tgtEl>
                                        <p:attrNameLst>
                                          <p:attrName>ppt_x</p:attrName>
                                          <p:attrName>ppt_y</p:attrName>
                                        </p:attrNameLst>
                                      </p:cBhvr>
                                      <p:rCtr x="8941" y="-2477"/>
                                    </p:animMotion>
                                  </p:childTnLst>
                                </p:cTn>
                              </p:par>
                            </p:childTnLst>
                          </p:cTn>
                        </p:par>
                        <p:par>
                          <p:cTn id="29" fill="hold">
                            <p:stCondLst>
                              <p:cond delay="1500"/>
                            </p:stCondLst>
                            <p:childTnLst>
                              <p:par>
                                <p:cTn id="30" presetID="10" presetClass="exit" presetSubtype="0" fill="hold" grpId="2" nodeType="afterEffect">
                                  <p:stCondLst>
                                    <p:cond delay="0"/>
                                  </p:stCondLst>
                                  <p:childTnLst>
                                    <p:animEffect transition="out" filter="fade">
                                      <p:cBhvr>
                                        <p:cTn id="31" dur="500"/>
                                        <p:tgtEl>
                                          <p:spTgt spid="102"/>
                                        </p:tgtEl>
                                      </p:cBhvr>
                                    </p:animEffect>
                                    <p:set>
                                      <p:cBhvr>
                                        <p:cTn id="32" dur="1" fill="hold">
                                          <p:stCondLst>
                                            <p:cond delay="499"/>
                                          </p:stCondLst>
                                        </p:cTn>
                                        <p:tgtEl>
                                          <p:spTgt spid="102"/>
                                        </p:tgtEl>
                                        <p:attrNameLst>
                                          <p:attrName>style.visibility</p:attrName>
                                        </p:attrNameLst>
                                      </p:cBhvr>
                                      <p:to>
                                        <p:strVal val="hidden"/>
                                      </p:to>
                                    </p:set>
                                  </p:childTnLst>
                                </p:cTn>
                              </p:par>
                            </p:childTnLst>
                          </p:cTn>
                        </p:par>
                        <p:par>
                          <p:cTn id="33" fill="hold">
                            <p:stCondLst>
                              <p:cond delay="2000"/>
                            </p:stCondLst>
                            <p:childTnLst>
                              <p:par>
                                <p:cTn id="34" presetID="10" presetClass="entr" presetSubtype="0" fill="hold" nodeType="after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500"/>
                                        <p:tgtEl>
                                          <p:spTgt spid="5"/>
                                        </p:tgtEl>
                                      </p:cBhvr>
                                    </p:animEffect>
                                  </p:childTnLst>
                                </p:cTn>
                              </p:par>
                              <p:par>
                                <p:cTn id="37" presetID="10" presetClass="entr" presetSubtype="0"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500"/>
                                        <p:tgtEl>
                                          <p:spTgt spid="2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24"/>
                                        </p:tgtEl>
                                      </p:cBhvr>
                                    </p:animEffect>
                                    <p:set>
                                      <p:cBhvr>
                                        <p:cTn id="44" dur="1" fill="hold">
                                          <p:stCondLst>
                                            <p:cond delay="499"/>
                                          </p:stCondLst>
                                        </p:cTn>
                                        <p:tgtEl>
                                          <p:spTgt spid="24"/>
                                        </p:tgtEl>
                                        <p:attrNameLst>
                                          <p:attrName>style.visibility</p:attrName>
                                        </p:attrNameLst>
                                      </p:cBhvr>
                                      <p:to>
                                        <p:strVal val="hidden"/>
                                      </p:to>
                                    </p:set>
                                  </p:childTnLst>
                                </p:cTn>
                              </p:par>
                            </p:childTnLst>
                          </p:cTn>
                        </p:par>
                        <p:par>
                          <p:cTn id="45" fill="hold">
                            <p:stCondLst>
                              <p:cond delay="500"/>
                            </p:stCondLst>
                            <p:childTnLst>
                              <p:par>
                                <p:cTn id="46" presetID="10" presetClass="entr" presetSubtype="0" fill="hold" nodeType="afterEffect">
                                  <p:stCondLst>
                                    <p:cond delay="0"/>
                                  </p:stCondLst>
                                  <p:childTnLst>
                                    <p:set>
                                      <p:cBhvr>
                                        <p:cTn id="47" dur="1" fill="hold">
                                          <p:stCondLst>
                                            <p:cond delay="0"/>
                                          </p:stCondLst>
                                        </p:cTn>
                                        <p:tgtEl>
                                          <p:spTgt spid="129"/>
                                        </p:tgtEl>
                                        <p:attrNameLst>
                                          <p:attrName>style.visibility</p:attrName>
                                        </p:attrNameLst>
                                      </p:cBhvr>
                                      <p:to>
                                        <p:strVal val="visible"/>
                                      </p:to>
                                    </p:set>
                                    <p:animEffect transition="in" filter="fade">
                                      <p:cBhvr>
                                        <p:cTn id="48" dur="500"/>
                                        <p:tgtEl>
                                          <p:spTgt spid="129"/>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nodeType="clickEffect">
                                  <p:stCondLst>
                                    <p:cond delay="0"/>
                                  </p:stCondLst>
                                  <p:childTnLst>
                                    <p:animEffect transition="out" filter="fade">
                                      <p:cBhvr>
                                        <p:cTn id="52" dur="500"/>
                                        <p:tgtEl>
                                          <p:spTgt spid="25"/>
                                        </p:tgtEl>
                                      </p:cBhvr>
                                    </p:animEffect>
                                    <p:set>
                                      <p:cBhvr>
                                        <p:cTn id="53" dur="1" fill="hold">
                                          <p:stCondLst>
                                            <p:cond delay="499"/>
                                          </p:stCondLst>
                                        </p:cTn>
                                        <p:tgtEl>
                                          <p:spTgt spid="25"/>
                                        </p:tgtEl>
                                        <p:attrNameLst>
                                          <p:attrName>style.visibility</p:attrName>
                                        </p:attrNameLst>
                                      </p:cBhvr>
                                      <p:to>
                                        <p:strVal val="hidden"/>
                                      </p:to>
                                    </p:set>
                                  </p:childTnLst>
                                </p:cTn>
                              </p:par>
                            </p:childTnLst>
                          </p:cTn>
                        </p:par>
                        <p:par>
                          <p:cTn id="54" fill="hold">
                            <p:stCondLst>
                              <p:cond delay="500"/>
                            </p:stCondLst>
                            <p:childTnLst>
                              <p:par>
                                <p:cTn id="55" presetID="10" presetClass="entr" presetSubtype="0" fill="hold" nodeType="afterEffect">
                                  <p:stCondLst>
                                    <p:cond delay="0"/>
                                  </p:stCondLst>
                                  <p:childTnLst>
                                    <p:set>
                                      <p:cBhvr>
                                        <p:cTn id="56" dur="1" fill="hold">
                                          <p:stCondLst>
                                            <p:cond delay="0"/>
                                          </p:stCondLst>
                                        </p:cTn>
                                        <p:tgtEl>
                                          <p:spTgt spid="64"/>
                                        </p:tgtEl>
                                        <p:attrNameLst>
                                          <p:attrName>style.visibility</p:attrName>
                                        </p:attrNameLst>
                                      </p:cBhvr>
                                      <p:to>
                                        <p:strVal val="visible"/>
                                      </p:to>
                                    </p:set>
                                    <p:animEffect transition="in" filter="fade">
                                      <p:cBhvr>
                                        <p:cTn id="57" dur="500"/>
                                        <p:tgtEl>
                                          <p:spTgt spid="6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27"/>
                                        </p:tgtEl>
                                      </p:cBhvr>
                                    </p:animEffect>
                                    <p:set>
                                      <p:cBhvr>
                                        <p:cTn id="62" dur="1" fill="hold">
                                          <p:stCondLst>
                                            <p:cond delay="499"/>
                                          </p:stCondLst>
                                        </p:cTn>
                                        <p:tgtEl>
                                          <p:spTgt spid="27"/>
                                        </p:tgtEl>
                                        <p:attrNameLst>
                                          <p:attrName>style.visibility</p:attrName>
                                        </p:attrNameLst>
                                      </p:cBhvr>
                                      <p:to>
                                        <p:strVal val="hidden"/>
                                      </p:to>
                                    </p:set>
                                  </p:childTnLst>
                                </p:cTn>
                              </p:par>
                            </p:childTnLst>
                          </p:cTn>
                        </p:par>
                        <p:par>
                          <p:cTn id="63" fill="hold">
                            <p:stCondLst>
                              <p:cond delay="500"/>
                            </p:stCondLst>
                            <p:childTnLst>
                              <p:par>
                                <p:cTn id="64" presetID="10" presetClass="entr" presetSubtype="0" fill="hold" nodeType="afterEffect">
                                  <p:stCondLst>
                                    <p:cond delay="0"/>
                                  </p:stCondLst>
                                  <p:childTnLst>
                                    <p:set>
                                      <p:cBhvr>
                                        <p:cTn id="65" dur="1" fill="hold">
                                          <p:stCondLst>
                                            <p:cond delay="0"/>
                                          </p:stCondLst>
                                        </p:cTn>
                                        <p:tgtEl>
                                          <p:spTgt spid="67"/>
                                        </p:tgtEl>
                                        <p:attrNameLst>
                                          <p:attrName>style.visibility</p:attrName>
                                        </p:attrNameLst>
                                      </p:cBhvr>
                                      <p:to>
                                        <p:strVal val="visible"/>
                                      </p:to>
                                    </p:set>
                                    <p:animEffect transition="in" filter="fade">
                                      <p:cBhvr>
                                        <p:cTn id="66" dur="500"/>
                                        <p:tgtEl>
                                          <p:spTgt spid="67"/>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70"/>
                                        </p:tgtEl>
                                        <p:attrNameLst>
                                          <p:attrName>style.visibility</p:attrName>
                                        </p:attrNameLst>
                                      </p:cBhvr>
                                      <p:to>
                                        <p:strVal val="visible"/>
                                      </p:to>
                                    </p:set>
                                    <p:animEffect transition="in" filter="fade">
                                      <p:cBhvr>
                                        <p:cTn id="71" dur="500"/>
                                        <p:tgtEl>
                                          <p:spTgt spid="70"/>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124"/>
                                        </p:tgtEl>
                                        <p:attrNameLst>
                                          <p:attrName>style.visibility</p:attrName>
                                        </p:attrNameLst>
                                      </p:cBhvr>
                                      <p:to>
                                        <p:strVal val="visible"/>
                                      </p:to>
                                    </p:set>
                                    <p:animEffect transition="in" filter="fade">
                                      <p:cBhvr>
                                        <p:cTn id="74" dur="500"/>
                                        <p:tgtEl>
                                          <p:spTgt spid="124"/>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73"/>
                                        </p:tgtEl>
                                        <p:attrNameLst>
                                          <p:attrName>style.visibility</p:attrName>
                                        </p:attrNameLst>
                                      </p:cBhvr>
                                      <p:to>
                                        <p:strVal val="visible"/>
                                      </p:to>
                                    </p:set>
                                    <p:animEffect transition="in" filter="fade">
                                      <p:cBhvr>
                                        <p:cTn id="79"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P spid="102" grpId="0" animBg="1"/>
      <p:bldP spid="102" grpId="1" animBg="1"/>
      <p:bldP spid="102" grpId="2" animBg="1"/>
      <p:bldP spid="124" grpId="0" animBg="1"/>
      <p:bldP spid="119" grpId="0" animBg="1"/>
      <p:bldP spid="7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t="12977"/>
          <a:stretch/>
        </p:blipFill>
        <p:spPr>
          <a:xfrm>
            <a:off x="503238" y="1337733"/>
            <a:ext cx="8137525" cy="5007505"/>
          </a:xfrm>
          <a:prstGeom prst="rect">
            <a:avLst/>
          </a:prstGeom>
        </p:spPr>
      </p:pic>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r="33419"/>
          <a:stretch/>
        </p:blipFill>
        <p:spPr>
          <a:xfrm>
            <a:off x="4334366" y="1609820"/>
            <a:ext cx="4310101" cy="4578327"/>
          </a:xfrm>
          <a:prstGeom prst="rect">
            <a:avLst/>
          </a:prstGeom>
          <a:effectLst>
            <a:outerShdw blurRad="50800" dist="25400" dir="12000000" algn="ctr" rotWithShape="0">
              <a:srgbClr val="000000">
                <a:alpha val="43137"/>
              </a:srgbClr>
            </a:outerShdw>
          </a:effectLst>
        </p:spPr>
      </p:pic>
      <p:pic>
        <p:nvPicPr>
          <p:cNvPr id="9" name="Picture 8"/>
          <p:cNvPicPr>
            <a:picLocks noChangeAspect="1"/>
          </p:cNvPicPr>
          <p:nvPr/>
        </p:nvPicPr>
        <p:blipFill rotWithShape="1">
          <a:blip r:embed="rId4">
            <a:extLst>
              <a:ext uri="{28A0092B-C50C-407E-A947-70E740481C1C}">
                <a14:useLocalDpi xmlns:a14="http://schemas.microsoft.com/office/drawing/2010/main"/>
              </a:ext>
            </a:extLst>
          </a:blip>
          <a:srcRect r="20662" b="49762"/>
          <a:stretch/>
        </p:blipFill>
        <p:spPr>
          <a:xfrm flipH="1">
            <a:off x="503238" y="3723067"/>
            <a:ext cx="4247669" cy="2626938"/>
          </a:xfrm>
          <a:prstGeom prst="rect">
            <a:avLst/>
          </a:prstGeom>
          <a:effectLst>
            <a:outerShdw blurRad="50800" dist="38100" dir="21540000" algn="ctr" rotWithShape="0">
              <a:srgbClr val="000000">
                <a:alpha val="43137"/>
              </a:srgbClr>
            </a:outerShdw>
          </a:effectLst>
        </p:spPr>
      </p:pic>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1705" y="2947891"/>
            <a:ext cx="4315992" cy="3397347"/>
          </a:xfrm>
          <a:prstGeom prst="rect">
            <a:avLst/>
          </a:prstGeom>
        </p:spPr>
      </p:pic>
      <p:pic>
        <p:nvPicPr>
          <p:cNvPr id="6" name="Picture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42566" y="1695944"/>
            <a:ext cx="3251800" cy="4598683"/>
          </a:xfrm>
          <a:prstGeom prst="rect">
            <a:avLst/>
          </a:prstGeom>
          <a:effectLst>
            <a:outerShdw blurRad="50800" dist="50800" dir="5220000" algn="ctr" rotWithShape="0">
              <a:srgbClr val="000000">
                <a:alpha val="43137"/>
              </a:srgbClr>
            </a:outerShdw>
          </a:effectLst>
        </p:spPr>
      </p:pic>
      <p:pic>
        <p:nvPicPr>
          <p:cNvPr id="10" name="Picture 9"/>
          <p:cNvPicPr>
            <a:picLocks noChangeAspect="1"/>
          </p:cNvPicPr>
          <p:nvPr/>
        </p:nvPicPr>
        <p:blipFill rotWithShape="1">
          <a:blip r:embed="rId7" cstate="screen">
            <a:extLst>
              <a:ext uri="{BEBA8EAE-BF5A-486C-A8C5-ECC9F3942E4B}">
                <a14:imgProps xmlns:a14="http://schemas.microsoft.com/office/drawing/2010/main">
                  <a14:imgLayer r:embed="rId8">
                    <a14:imgEffect>
                      <a14:saturation sat="66000"/>
                    </a14:imgEffect>
                  </a14:imgLayer>
                </a14:imgProps>
              </a:ext>
              <a:ext uri="{28A0092B-C50C-407E-A947-70E740481C1C}">
                <a14:useLocalDpi xmlns:a14="http://schemas.microsoft.com/office/drawing/2010/main"/>
              </a:ext>
            </a:extLst>
          </a:blip>
          <a:srcRect l="56058" t="7278" b="53458"/>
          <a:stretch/>
        </p:blipFill>
        <p:spPr>
          <a:xfrm>
            <a:off x="4635277" y="4382153"/>
            <a:ext cx="846491" cy="796272"/>
          </a:xfrm>
          <a:prstGeom prst="rect">
            <a:avLst/>
          </a:prstGeom>
          <a:effectLst>
            <a:outerShdw blurRad="50800" dist="12700" dir="5400000" algn="ctr" rotWithShape="0">
              <a:srgbClr val="000000">
                <a:alpha val="43137"/>
              </a:srgbClr>
            </a:outerShdw>
          </a:effectLst>
        </p:spPr>
      </p:pic>
      <p:pic>
        <p:nvPicPr>
          <p:cNvPr id="11" name="Picture 10"/>
          <p:cNvPicPr>
            <a:picLocks noChangeAspect="1"/>
          </p:cNvPicPr>
          <p:nvPr/>
        </p:nvPicPr>
        <p:blipFill rotWithShape="1">
          <a:blip r:embed="rId7" cstate="screen">
            <a:extLst>
              <a:ext uri="{BEBA8EAE-BF5A-486C-A8C5-ECC9F3942E4B}">
                <a14:imgProps xmlns:a14="http://schemas.microsoft.com/office/drawing/2010/main">
                  <a14:imgLayer r:embed="rId8">
                    <a14:imgEffect>
                      <a14:saturation sat="66000"/>
                    </a14:imgEffect>
                  </a14:imgLayer>
                </a14:imgProps>
              </a:ext>
              <a:ext uri="{28A0092B-C50C-407E-A947-70E740481C1C}">
                <a14:useLocalDpi xmlns:a14="http://schemas.microsoft.com/office/drawing/2010/main"/>
              </a:ext>
            </a:extLst>
          </a:blip>
          <a:srcRect l="56058" t="15839" r="10032" b="53458"/>
          <a:stretch/>
        </p:blipFill>
        <p:spPr>
          <a:xfrm rot="13944226">
            <a:off x="820442" y="2635094"/>
            <a:ext cx="653228" cy="622665"/>
          </a:xfrm>
          <a:prstGeom prst="rect">
            <a:avLst/>
          </a:prstGeom>
          <a:effectLst>
            <a:outerShdw blurRad="50800" dist="12700" dir="5400000" algn="ctr" rotWithShape="0">
              <a:srgbClr val="000000">
                <a:alpha val="43137"/>
              </a:srgbClr>
            </a:outerShdw>
          </a:effectLst>
        </p:spPr>
      </p:pic>
      <p:pic>
        <p:nvPicPr>
          <p:cNvPr id="12" name="Picture 11"/>
          <p:cNvPicPr>
            <a:picLocks noChangeAspect="1"/>
          </p:cNvPicPr>
          <p:nvPr/>
        </p:nvPicPr>
        <p:blipFill rotWithShape="1">
          <a:blip r:embed="rId7" cstate="screen">
            <a:extLst>
              <a:ext uri="{BEBA8EAE-BF5A-486C-A8C5-ECC9F3942E4B}">
                <a14:imgProps xmlns:a14="http://schemas.microsoft.com/office/drawing/2010/main">
                  <a14:imgLayer r:embed="rId8">
                    <a14:imgEffect>
                      <a14:saturation sat="66000"/>
                    </a14:imgEffect>
                  </a14:imgLayer>
                </a14:imgProps>
              </a:ext>
              <a:ext uri="{28A0092B-C50C-407E-A947-70E740481C1C}">
                <a14:useLocalDpi xmlns:a14="http://schemas.microsoft.com/office/drawing/2010/main"/>
              </a:ext>
            </a:extLst>
          </a:blip>
          <a:srcRect l="82807" t="15839" r="868" b="53458"/>
          <a:stretch/>
        </p:blipFill>
        <p:spPr>
          <a:xfrm rot="13944226">
            <a:off x="733379" y="1815750"/>
            <a:ext cx="314477" cy="622665"/>
          </a:xfrm>
          <a:prstGeom prst="rect">
            <a:avLst/>
          </a:prstGeom>
          <a:effectLst>
            <a:outerShdw blurRad="50800" dist="12700" dir="5400000" algn="ctr" rotWithShape="0">
              <a:srgbClr val="000000">
                <a:alpha val="43137"/>
              </a:srgbClr>
            </a:outerShdw>
          </a:effectLst>
        </p:spPr>
      </p:pic>
      <p:sp>
        <p:nvSpPr>
          <p:cNvPr id="14" name="Rectangle 13"/>
          <p:cNvSpPr/>
          <p:nvPr/>
        </p:nvSpPr>
        <p:spPr>
          <a:xfrm>
            <a:off x="548009" y="6345238"/>
            <a:ext cx="4371124"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2" name="Group 31"/>
          <p:cNvGrpSpPr/>
          <p:nvPr/>
        </p:nvGrpSpPr>
        <p:grpSpPr>
          <a:xfrm>
            <a:off x="1942717" y="3429000"/>
            <a:ext cx="1902299" cy="3553814"/>
            <a:chOff x="1942717" y="3429000"/>
            <a:chExt cx="1902299" cy="3553814"/>
          </a:xfrm>
        </p:grpSpPr>
        <p:grpSp>
          <p:nvGrpSpPr>
            <p:cNvPr id="22" name="Group 21"/>
            <p:cNvGrpSpPr/>
            <p:nvPr/>
          </p:nvGrpSpPr>
          <p:grpSpPr>
            <a:xfrm>
              <a:off x="1942717" y="3429000"/>
              <a:ext cx="1902299" cy="1705964"/>
              <a:chOff x="1942717" y="3429000"/>
              <a:chExt cx="1902299" cy="1705964"/>
            </a:xfrm>
          </p:grpSpPr>
          <p:sp>
            <p:nvSpPr>
              <p:cNvPr id="16" name="Oval 15"/>
              <p:cNvSpPr/>
              <p:nvPr/>
            </p:nvSpPr>
            <p:spPr>
              <a:xfrm>
                <a:off x="1967989" y="3429000"/>
                <a:ext cx="383465" cy="383465"/>
              </a:xfrm>
              <a:prstGeom prst="ellipse">
                <a:avLst/>
              </a:prstGeom>
              <a:solidFill>
                <a:schemeClr val="bg1"/>
              </a:solidFill>
              <a:ln>
                <a:solidFill>
                  <a:srgbClr val="7EC2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019499" y="3491063"/>
                <a:ext cx="277379" cy="254874"/>
              </a:xfrm>
              <a:prstGeom prst="rect">
                <a:avLst/>
              </a:prstGeom>
            </p:spPr>
          </p:pic>
          <p:sp>
            <p:nvSpPr>
              <p:cNvPr id="18" name="Rounded Rectangular Callout 17"/>
              <p:cNvSpPr/>
              <p:nvPr/>
            </p:nvSpPr>
            <p:spPr>
              <a:xfrm>
                <a:off x="1942717" y="4081616"/>
                <a:ext cx="1902299" cy="1053348"/>
              </a:xfrm>
              <a:prstGeom prst="wedgeRoundRectCallout">
                <a:avLst>
                  <a:gd name="adj1" fmla="val -29289"/>
                  <a:gd name="adj2" fmla="val -71688"/>
                  <a:gd name="adj3" fmla="val 16667"/>
                </a:avLst>
              </a:prstGeom>
              <a:solidFill>
                <a:srgbClr val="7E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ed Rectangle 19"/>
              <p:cNvSpPr/>
              <p:nvPr/>
            </p:nvSpPr>
            <p:spPr>
              <a:xfrm>
                <a:off x="2037491" y="4175123"/>
                <a:ext cx="1714301" cy="881879"/>
              </a:xfrm>
              <a:prstGeom prst="roundRect">
                <a:avLst/>
              </a:prstGeom>
              <a:solidFill>
                <a:srgbClr val="F5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p:cNvPicPr>
                <a:picLocks noChangeAspect="1"/>
              </p:cNvPicPr>
              <p:nvPr/>
            </p:nvPicPr>
            <p:blipFill rotWithShape="1">
              <a:blip r:embed="rId10" cstate="screen">
                <a:extLst>
                  <a:ext uri="{28A0092B-C50C-407E-A947-70E740481C1C}">
                    <a14:useLocalDpi xmlns:a14="http://schemas.microsoft.com/office/drawing/2010/main"/>
                  </a:ext>
                </a:extLst>
              </a:blip>
              <a:srcRect l="587" t="745" r="10413" b="73775"/>
              <a:stretch/>
            </p:blipFill>
            <p:spPr>
              <a:xfrm>
                <a:off x="2218957" y="4170362"/>
                <a:ext cx="1443403" cy="889000"/>
              </a:xfrm>
              <a:prstGeom prst="rect">
                <a:avLst/>
              </a:prstGeom>
            </p:spPr>
          </p:pic>
        </p:grpSp>
        <p:grpSp>
          <p:nvGrpSpPr>
            <p:cNvPr id="30" name="Group 29"/>
            <p:cNvGrpSpPr/>
            <p:nvPr/>
          </p:nvGrpSpPr>
          <p:grpSpPr>
            <a:xfrm>
              <a:off x="1942717" y="5276850"/>
              <a:ext cx="1902299" cy="1705964"/>
              <a:chOff x="6362317" y="3458020"/>
              <a:chExt cx="1902299" cy="1705964"/>
            </a:xfrm>
          </p:grpSpPr>
          <p:grpSp>
            <p:nvGrpSpPr>
              <p:cNvPr id="24" name="Group 23"/>
              <p:cNvGrpSpPr/>
              <p:nvPr/>
            </p:nvGrpSpPr>
            <p:grpSpPr>
              <a:xfrm>
                <a:off x="6362317" y="3458020"/>
                <a:ext cx="1902299" cy="1705964"/>
                <a:chOff x="1942717" y="3429000"/>
                <a:chExt cx="1902299" cy="1705964"/>
              </a:xfrm>
            </p:grpSpPr>
            <p:sp>
              <p:nvSpPr>
                <p:cNvPr id="25" name="Oval 24"/>
                <p:cNvSpPr/>
                <p:nvPr/>
              </p:nvSpPr>
              <p:spPr>
                <a:xfrm>
                  <a:off x="1967989" y="3429000"/>
                  <a:ext cx="383465" cy="383465"/>
                </a:xfrm>
                <a:prstGeom prst="ellipse">
                  <a:avLst/>
                </a:prstGeom>
                <a:solidFill>
                  <a:schemeClr val="bg1"/>
                </a:solidFill>
                <a:ln>
                  <a:solidFill>
                    <a:srgbClr val="7EC2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Picture 2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019499" y="3491063"/>
                  <a:ext cx="277379" cy="254874"/>
                </a:xfrm>
                <a:prstGeom prst="rect">
                  <a:avLst/>
                </a:prstGeom>
              </p:spPr>
            </p:pic>
            <p:sp>
              <p:nvSpPr>
                <p:cNvPr id="27" name="Rounded Rectangular Callout 26"/>
                <p:cNvSpPr/>
                <p:nvPr/>
              </p:nvSpPr>
              <p:spPr>
                <a:xfrm>
                  <a:off x="1942717" y="4081616"/>
                  <a:ext cx="1902299" cy="1053348"/>
                </a:xfrm>
                <a:prstGeom prst="wedgeRoundRectCallout">
                  <a:avLst>
                    <a:gd name="adj1" fmla="val -29289"/>
                    <a:gd name="adj2" fmla="val -71688"/>
                    <a:gd name="adj3" fmla="val 16667"/>
                  </a:avLst>
                </a:prstGeom>
                <a:solidFill>
                  <a:srgbClr val="7E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ed Rectangle 27"/>
                <p:cNvSpPr/>
                <p:nvPr/>
              </p:nvSpPr>
              <p:spPr>
                <a:xfrm>
                  <a:off x="2037491" y="4175123"/>
                  <a:ext cx="1714301" cy="881879"/>
                </a:xfrm>
                <a:prstGeom prst="roundRect">
                  <a:avLst/>
                </a:prstGeom>
                <a:solidFill>
                  <a:srgbClr val="F5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3" name="Picture 22"/>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749725" y="4255376"/>
                <a:ext cx="1127482" cy="781160"/>
              </a:xfrm>
              <a:prstGeom prst="rect">
                <a:avLst/>
              </a:prstGeom>
            </p:spPr>
          </p:pic>
        </p:grpSp>
      </p:grpSp>
      <p:pic>
        <p:nvPicPr>
          <p:cNvPr id="31" name="Picture 30"/>
          <p:cNvPicPr>
            <a:picLocks noChangeAspect="1"/>
          </p:cNvPicPr>
          <p:nvPr/>
        </p:nvPicPr>
        <p:blipFill rotWithShape="1">
          <a:blip r:embed="rId12"/>
          <a:srcRect l="12928" t="71595" r="76724"/>
          <a:stretch/>
        </p:blipFill>
        <p:spPr>
          <a:xfrm>
            <a:off x="1628775" y="5257800"/>
            <a:ext cx="2524125" cy="2085958"/>
          </a:xfrm>
          <a:prstGeom prst="rect">
            <a:avLst/>
          </a:prstGeom>
        </p:spPr>
      </p:pic>
      <p:pic>
        <p:nvPicPr>
          <p:cNvPr id="33" name="Picture 32"/>
          <p:cNvPicPr>
            <a:picLocks noChangeAspect="1"/>
          </p:cNvPicPr>
          <p:nvPr/>
        </p:nvPicPr>
        <p:blipFill rotWithShape="1">
          <a:blip r:embed="rId12"/>
          <a:srcRect l="12928" t="18207" r="76724" b="61544"/>
          <a:stretch/>
        </p:blipFill>
        <p:spPr>
          <a:xfrm>
            <a:off x="1628775" y="1337094"/>
            <a:ext cx="2524125" cy="1487069"/>
          </a:xfrm>
          <a:prstGeom prst="rect">
            <a:avLst/>
          </a:prstGeom>
        </p:spPr>
      </p:pic>
      <p:sp>
        <p:nvSpPr>
          <p:cNvPr id="34" name="Rectangle 33"/>
          <p:cNvSpPr/>
          <p:nvPr/>
        </p:nvSpPr>
        <p:spPr>
          <a:xfrm>
            <a:off x="1482468" y="563565"/>
            <a:ext cx="2984583" cy="773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436480" y="697112"/>
            <a:ext cx="8275720" cy="615553"/>
          </a:xfrm>
          <a:prstGeom prst="rect">
            <a:avLst/>
          </a:prstGeom>
        </p:spPr>
        <p:txBody>
          <a:bodyPr wrap="square" lIns="0" tIns="0" rIns="0" bIns="0">
            <a:spAutoFit/>
          </a:bodyPr>
          <a:lstStyle/>
          <a:p>
            <a:pPr algn="ctr"/>
            <a:r>
              <a:rPr lang="en-GB" altLang="en-US" sz="4000" dirty="0">
                <a:latin typeface="+mj-lt"/>
              </a:rPr>
              <a:t>Decimal Calculation</a:t>
            </a:r>
          </a:p>
        </p:txBody>
      </p:sp>
      <p:pic>
        <p:nvPicPr>
          <p:cNvPr id="8" name="Picture 7"/>
          <p:cNvPicPr>
            <a:picLocks noChangeAspect="1"/>
          </p:cNvPicPr>
          <p:nvPr/>
        </p:nvPicPr>
        <p:blipFill rotWithShape="1">
          <a:blip r:embed="rId5" cstate="screen">
            <a:extLst>
              <a:ext uri="{28A0092B-C50C-407E-A947-70E740481C1C}">
                <a14:useLocalDpi xmlns:a14="http://schemas.microsoft.com/office/drawing/2010/main"/>
              </a:ext>
            </a:extLst>
          </a:blip>
          <a:srcRect r="63091" b="69969"/>
          <a:stretch/>
        </p:blipFill>
        <p:spPr>
          <a:xfrm>
            <a:off x="503238" y="2947890"/>
            <a:ext cx="1592981" cy="1020261"/>
          </a:xfrm>
          <a:prstGeom prst="rect">
            <a:avLst/>
          </a:prstGeom>
        </p:spPr>
      </p:pic>
      <p:pic>
        <p:nvPicPr>
          <p:cNvPr id="36" name="Pairs"/>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696800" y="612000"/>
            <a:ext cx="864000" cy="864000"/>
          </a:xfrm>
          <a:prstGeom prst="rect">
            <a:avLst/>
          </a:prstGeom>
        </p:spPr>
      </p:pic>
    </p:spTree>
    <p:extLst>
      <p:ext uri="{BB962C8B-B14F-4D97-AF65-F5344CB8AC3E}">
        <p14:creationId xmlns:p14="http://schemas.microsoft.com/office/powerpoint/2010/main" val="1255658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64" presetClass="path" presetSubtype="0" accel="50000" decel="50000" fill="hold" nodeType="afterEffect">
                                  <p:stCondLst>
                                    <p:cond delay="0"/>
                                  </p:stCondLst>
                                  <p:childTnLst>
                                    <p:animMotion origin="layout" path="M -3.05556E-6 2.22222E-6 L -3.05556E-6 -0.2838 " pathEditMode="relative" rAng="0" ptsTypes="AA">
                                      <p:cBhvr>
                                        <p:cTn id="12" dur="2000" fill="hold"/>
                                        <p:tgtEl>
                                          <p:spTgt spid="32"/>
                                        </p:tgtEl>
                                        <p:attrNameLst>
                                          <p:attrName>ppt_x</p:attrName>
                                          <p:attrName>ppt_y</p:attrName>
                                        </p:attrNameLst>
                                      </p:cBhvr>
                                      <p:rCtr x="0" y="-1419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0271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2" cstate="screen">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a:ext>
            </a:extLst>
          </a:blip>
          <a:srcRect t="12255"/>
          <a:stretch/>
        </p:blipFill>
        <p:spPr>
          <a:xfrm>
            <a:off x="503238" y="1296237"/>
            <a:ext cx="8137525" cy="5049001"/>
          </a:xfrm>
          <a:prstGeom prst="rect">
            <a:avLst/>
          </a:prstGeom>
        </p:spPr>
      </p:pic>
      <p:pic>
        <p:nvPicPr>
          <p:cNvPr id="14" name="Picture 13"/>
          <p:cNvPicPr>
            <a:picLocks noChangeAspect="1"/>
          </p:cNvPicPr>
          <p:nvPr/>
        </p:nvPicPr>
        <p:blipFill rotWithShape="1">
          <a:blip r:embed="rId4" cstate="screen">
            <a:extLst>
              <a:ext uri="{28A0092B-C50C-407E-A947-70E740481C1C}">
                <a14:useLocalDpi xmlns:a14="http://schemas.microsoft.com/office/drawing/2010/main"/>
              </a:ext>
            </a:extLst>
          </a:blip>
          <a:srcRect t="12255"/>
          <a:stretch/>
        </p:blipFill>
        <p:spPr>
          <a:xfrm>
            <a:off x="503238" y="1296236"/>
            <a:ext cx="8137525" cy="5049001"/>
          </a:xfrm>
          <a:prstGeom prst="rect">
            <a:avLst/>
          </a:prstGeom>
        </p:spPr>
      </p:pic>
      <p:pic>
        <p:nvPicPr>
          <p:cNvPr id="7" name="Picture 6"/>
          <p:cNvPicPr>
            <a:picLocks noChangeAspect="1"/>
          </p:cNvPicPr>
          <p:nvPr/>
        </p:nvPicPr>
        <p:blipFill rotWithShape="1">
          <a:blip r:embed="rId5" cstate="screen">
            <a:extLst>
              <a:ext uri="{28A0092B-C50C-407E-A947-70E740481C1C}">
                <a14:useLocalDpi xmlns:a14="http://schemas.microsoft.com/office/drawing/2010/main"/>
              </a:ext>
            </a:extLst>
          </a:blip>
          <a:srcRect t="29388" r="60383" b="7845"/>
          <a:stretch/>
        </p:blipFill>
        <p:spPr>
          <a:xfrm flipH="1">
            <a:off x="500329" y="2044460"/>
            <a:ext cx="2555019" cy="4304582"/>
          </a:xfrm>
          <a:prstGeom prst="rect">
            <a:avLst/>
          </a:prstGeom>
        </p:spPr>
      </p:pic>
      <p:pic>
        <p:nvPicPr>
          <p:cNvPr id="10" name="Whole Class"/>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480751" y="612000"/>
            <a:ext cx="1238498" cy="864000"/>
          </a:xfrm>
          <a:prstGeom prst="rect">
            <a:avLst/>
          </a:prstGeom>
        </p:spPr>
      </p:pic>
      <p:sp>
        <p:nvSpPr>
          <p:cNvPr id="11" name="Rectangle 10"/>
          <p:cNvSpPr/>
          <p:nvPr/>
        </p:nvSpPr>
        <p:spPr>
          <a:xfrm>
            <a:off x="436480" y="697112"/>
            <a:ext cx="8275720" cy="615553"/>
          </a:xfrm>
          <a:prstGeom prst="rect">
            <a:avLst/>
          </a:prstGeom>
        </p:spPr>
        <p:txBody>
          <a:bodyPr wrap="square" lIns="0" tIns="0" rIns="0" bIns="0">
            <a:spAutoFit/>
          </a:bodyPr>
          <a:lstStyle/>
          <a:p>
            <a:pPr algn="ctr"/>
            <a:r>
              <a:rPr lang="en-GB" altLang="en-US" sz="4000" dirty="0">
                <a:latin typeface="+mj-lt"/>
              </a:rPr>
              <a:t>Decimal Calculation</a:t>
            </a:r>
          </a:p>
        </p:txBody>
      </p:sp>
      <p:sp>
        <p:nvSpPr>
          <p:cNvPr id="16" name="Rectangle 15"/>
          <p:cNvSpPr/>
          <p:nvPr/>
        </p:nvSpPr>
        <p:spPr>
          <a:xfrm>
            <a:off x="3212567" y="1828797"/>
            <a:ext cx="5452273" cy="892438"/>
          </a:xfrm>
          <a:prstGeom prst="rect">
            <a:avLst/>
          </a:prstGeom>
          <a:solidFill>
            <a:schemeClr val="bg1"/>
          </a:solidFill>
          <a:ln w="38100">
            <a:solidFill>
              <a:srgbClr val="F186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3289855" y="1958934"/>
            <a:ext cx="4572000" cy="646331"/>
          </a:xfrm>
          <a:prstGeom prst="rect">
            <a:avLst/>
          </a:prstGeom>
        </p:spPr>
        <p:txBody>
          <a:bodyPr>
            <a:spAutoFit/>
          </a:bodyPr>
          <a:lstStyle/>
          <a:p>
            <a:r>
              <a:rPr lang="en-GB" dirty="0">
                <a:latin typeface="Twinkl" pitchFamily="50" charset="0"/>
              </a:rPr>
              <a:t>Hand out the </a:t>
            </a:r>
            <a:r>
              <a:rPr lang="en-GB" dirty="0">
                <a:solidFill>
                  <a:srgbClr val="00B0F0"/>
                </a:solidFill>
                <a:latin typeface="Twinkl" pitchFamily="50" charset="0"/>
              </a:rPr>
              <a:t>Circle Game Question Cards </a:t>
            </a:r>
            <a:r>
              <a:rPr lang="en-GB" dirty="0">
                <a:latin typeface="Twinkl" pitchFamily="50" charset="0"/>
              </a:rPr>
              <a:t>and sit or stand in a circle, facing inwards.</a:t>
            </a:r>
          </a:p>
        </p:txBody>
      </p:sp>
      <p:grpSp>
        <p:nvGrpSpPr>
          <p:cNvPr id="12" name="Group 11"/>
          <p:cNvGrpSpPr/>
          <p:nvPr/>
        </p:nvGrpSpPr>
        <p:grpSpPr>
          <a:xfrm>
            <a:off x="3361267" y="2633364"/>
            <a:ext cx="5296430" cy="3711874"/>
            <a:chOff x="3361267" y="2633364"/>
            <a:chExt cx="5296430" cy="3711874"/>
          </a:xfrm>
        </p:grpSpPr>
        <p:grpSp>
          <p:nvGrpSpPr>
            <p:cNvPr id="6" name="Group 5"/>
            <p:cNvGrpSpPr/>
            <p:nvPr/>
          </p:nvGrpSpPr>
          <p:grpSpPr>
            <a:xfrm flipH="1">
              <a:off x="4333238" y="2947890"/>
              <a:ext cx="4324459" cy="3397348"/>
              <a:chOff x="503238" y="2947890"/>
              <a:chExt cx="4324459" cy="3397348"/>
            </a:xfrm>
          </p:grpSpPr>
          <p:pic>
            <p:nvPicPr>
              <p:cNvPr id="4" name="Picture 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11705" y="2947891"/>
                <a:ext cx="4315992" cy="3397347"/>
              </a:xfrm>
              <a:prstGeom prst="rect">
                <a:avLst/>
              </a:prstGeom>
            </p:spPr>
          </p:pic>
          <p:pic>
            <p:nvPicPr>
              <p:cNvPr id="5" name="Picture 4"/>
              <p:cNvPicPr>
                <a:picLocks noChangeAspect="1"/>
              </p:cNvPicPr>
              <p:nvPr/>
            </p:nvPicPr>
            <p:blipFill rotWithShape="1">
              <a:blip r:embed="rId7" cstate="screen">
                <a:extLst>
                  <a:ext uri="{28A0092B-C50C-407E-A947-70E740481C1C}">
                    <a14:useLocalDpi xmlns:a14="http://schemas.microsoft.com/office/drawing/2010/main"/>
                  </a:ext>
                </a:extLst>
              </a:blip>
              <a:srcRect r="63091" b="69969"/>
              <a:stretch/>
            </p:blipFill>
            <p:spPr>
              <a:xfrm>
                <a:off x="503238" y="2947890"/>
                <a:ext cx="1592981" cy="1020261"/>
              </a:xfrm>
              <a:prstGeom prst="rect">
                <a:avLst/>
              </a:prstGeom>
            </p:spPr>
          </p:pic>
        </p:grpSp>
        <p:pic>
          <p:nvPicPr>
            <p:cNvPr id="3" name="Picture 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361267" y="2633364"/>
              <a:ext cx="4707467" cy="3374794"/>
            </a:xfrm>
            <a:prstGeom prst="rect">
              <a:avLst/>
            </a:prstGeom>
          </p:spPr>
        </p:pic>
      </p:grpSp>
      <p:sp>
        <p:nvSpPr>
          <p:cNvPr id="18" name="Rectangle 17"/>
          <p:cNvSpPr/>
          <p:nvPr/>
        </p:nvSpPr>
        <p:spPr>
          <a:xfrm>
            <a:off x="8640763" y="1676400"/>
            <a:ext cx="45719" cy="114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1" name="Group 20"/>
          <p:cNvGrpSpPr/>
          <p:nvPr/>
        </p:nvGrpSpPr>
        <p:grpSpPr>
          <a:xfrm>
            <a:off x="500328" y="4068636"/>
            <a:ext cx="4533896" cy="1930230"/>
            <a:chOff x="500328" y="3887767"/>
            <a:chExt cx="4533896" cy="1930230"/>
          </a:xfrm>
        </p:grpSpPr>
        <p:sp>
          <p:nvSpPr>
            <p:cNvPr id="19" name="Rectangle 18"/>
            <p:cNvSpPr/>
            <p:nvPr/>
          </p:nvSpPr>
          <p:spPr>
            <a:xfrm>
              <a:off x="500328" y="3887767"/>
              <a:ext cx="4533895" cy="1930230"/>
            </a:xfrm>
            <a:prstGeom prst="rect">
              <a:avLst/>
            </a:prstGeom>
            <a:solidFill>
              <a:srgbClr val="FAD7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a:off x="640991" y="3964347"/>
              <a:ext cx="4393233" cy="1754326"/>
            </a:xfrm>
            <a:prstGeom prst="rect">
              <a:avLst/>
            </a:prstGeom>
          </p:spPr>
          <p:txBody>
            <a:bodyPr wrap="square">
              <a:spAutoFit/>
            </a:bodyPr>
            <a:lstStyle/>
            <a:p>
              <a:r>
                <a:rPr lang="en-GB" dirty="0">
                  <a:latin typeface="Twinkl" pitchFamily="50" charset="0"/>
                </a:rPr>
                <a:t>During each round, a number statement will be shown on the whiteboard. If the answer to the question on your card fits the statement, you have to swap places with another person whose answer fits the statement.</a:t>
              </a:r>
            </a:p>
          </p:txBody>
        </p:sp>
      </p:grpSp>
    </p:spTree>
    <p:extLst>
      <p:ext uri="{BB962C8B-B14F-4D97-AF65-F5344CB8AC3E}">
        <p14:creationId xmlns:p14="http://schemas.microsoft.com/office/powerpoint/2010/main" val="1505302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750"/>
                                        <p:tgtEl>
                                          <p:spTgt spid="14"/>
                                        </p:tgtEl>
                                      </p:cBhvr>
                                    </p:animEffect>
                                    <p:set>
                                      <p:cBhvr>
                                        <p:cTn id="7" dur="1" fill="hold">
                                          <p:stCondLst>
                                            <p:cond delay="749"/>
                                          </p:stCondLst>
                                        </p:cTn>
                                        <p:tgtEl>
                                          <p:spTgt spid="14"/>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750"/>
                                        <p:tgtEl>
                                          <p:spTgt spid="12"/>
                                        </p:tgtEl>
                                      </p:cBhvr>
                                    </p:animEffect>
                                  </p:childTnLst>
                                </p:cTn>
                              </p:par>
                            </p:childTnLst>
                          </p:cTn>
                        </p:par>
                        <p:par>
                          <p:cTn id="11" fill="hold">
                            <p:stCondLst>
                              <p:cond delay="750"/>
                            </p:stCondLst>
                            <p:childTnLst>
                              <p:par>
                                <p:cTn id="12" presetID="22" presetClass="entr" presetSubtype="8" fill="hold" nodeType="after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left)">
                                      <p:cBhvr>
                                        <p:cTn id="1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Whole Class"/>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80751" y="612000"/>
            <a:ext cx="1238498" cy="864000"/>
          </a:xfrm>
          <a:prstGeom prst="rect">
            <a:avLst/>
          </a:prstGeom>
        </p:spPr>
      </p:pic>
      <p:sp>
        <p:nvSpPr>
          <p:cNvPr id="3" name="Rectangle 2"/>
          <p:cNvSpPr/>
          <p:nvPr/>
        </p:nvSpPr>
        <p:spPr>
          <a:xfrm>
            <a:off x="436480" y="697112"/>
            <a:ext cx="8275720" cy="615553"/>
          </a:xfrm>
          <a:prstGeom prst="rect">
            <a:avLst/>
          </a:prstGeom>
        </p:spPr>
        <p:txBody>
          <a:bodyPr wrap="square" lIns="0" tIns="0" rIns="0" bIns="0">
            <a:spAutoFit/>
          </a:bodyPr>
          <a:lstStyle/>
          <a:p>
            <a:pPr algn="ctr"/>
            <a:r>
              <a:rPr lang="en-GB" altLang="en-US" sz="4000" dirty="0">
                <a:latin typeface="+mj-lt"/>
              </a:rPr>
              <a:t>Circle Game</a:t>
            </a: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t="12255"/>
          <a:stretch/>
        </p:blipFill>
        <p:spPr>
          <a:xfrm>
            <a:off x="503238" y="1296236"/>
            <a:ext cx="8137525" cy="5049001"/>
          </a:xfrm>
          <a:prstGeom prst="rect">
            <a:avLst/>
          </a:prstGeom>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l="68255" t="-1566" r="-3778" b="7845"/>
          <a:stretch/>
        </p:blipFill>
        <p:spPr>
          <a:xfrm>
            <a:off x="503238" y="3908809"/>
            <a:ext cx="868459" cy="2436428"/>
          </a:xfrm>
          <a:prstGeom prst="rect">
            <a:avLst/>
          </a:prstGeom>
        </p:spPr>
      </p:pic>
      <p:grpSp>
        <p:nvGrpSpPr>
          <p:cNvPr id="13" name="text1"/>
          <p:cNvGrpSpPr/>
          <p:nvPr/>
        </p:nvGrpSpPr>
        <p:grpSpPr>
          <a:xfrm>
            <a:off x="1663245" y="2818562"/>
            <a:ext cx="5817506" cy="2642717"/>
            <a:chOff x="1663245" y="2587450"/>
            <a:chExt cx="5817506" cy="2642717"/>
          </a:xfrm>
        </p:grpSpPr>
        <p:sp>
          <p:nvSpPr>
            <p:cNvPr id="11" name="Rectangle 10"/>
            <p:cNvSpPr/>
            <p:nvPr/>
          </p:nvSpPr>
          <p:spPr>
            <a:xfrm>
              <a:off x="1663245" y="2587450"/>
              <a:ext cx="5817506" cy="2642717"/>
            </a:xfrm>
            <a:prstGeom prst="rect">
              <a:avLst/>
            </a:prstGeom>
            <a:solidFill>
              <a:schemeClr val="bg1">
                <a:alpha val="92000"/>
              </a:schemeClr>
            </a:solidFill>
            <a:ln w="38100">
              <a:solidFill>
                <a:srgbClr val="FAD7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1984548" y="2757100"/>
              <a:ext cx="5179925" cy="2308324"/>
            </a:xfrm>
            <a:prstGeom prst="rect">
              <a:avLst/>
            </a:prstGeom>
          </p:spPr>
          <p:txBody>
            <a:bodyPr wrap="square">
              <a:spAutoFit/>
            </a:bodyPr>
            <a:lstStyle/>
            <a:p>
              <a:pPr algn="ctr"/>
              <a:r>
                <a:rPr lang="en-GB" sz="3600" dirty="0">
                  <a:latin typeface="Twinkl" pitchFamily="50" charset="0"/>
                </a:rPr>
                <a:t>Change places if </a:t>
              </a:r>
              <a:br>
                <a:rPr lang="en-GB" sz="3600" dirty="0">
                  <a:latin typeface="Twinkl" pitchFamily="50" charset="0"/>
                </a:rPr>
              </a:br>
              <a:r>
                <a:rPr lang="en-GB" sz="3600" dirty="0">
                  <a:latin typeface="Twinkl" pitchFamily="50" charset="0"/>
                </a:rPr>
                <a:t>the answer to your question has an </a:t>
              </a:r>
              <a:br>
                <a:rPr lang="en-GB" sz="3600" dirty="0">
                  <a:latin typeface="Twinkl" pitchFamily="50" charset="0"/>
                </a:rPr>
              </a:br>
              <a:r>
                <a:rPr lang="en-GB" sz="3600" b="1" dirty="0">
                  <a:latin typeface="Twinkl" pitchFamily="50" charset="0"/>
                </a:rPr>
                <a:t>even ones digit</a:t>
              </a:r>
              <a:r>
                <a:rPr lang="en-GB" sz="3600" dirty="0">
                  <a:latin typeface="Twinkl" pitchFamily="50" charset="0"/>
                </a:rPr>
                <a:t>.</a:t>
              </a:r>
            </a:p>
          </p:txBody>
        </p:sp>
      </p:grpSp>
      <p:grpSp>
        <p:nvGrpSpPr>
          <p:cNvPr id="18" name="text2"/>
          <p:cNvGrpSpPr/>
          <p:nvPr/>
        </p:nvGrpSpPr>
        <p:grpSpPr>
          <a:xfrm>
            <a:off x="1663245" y="2818562"/>
            <a:ext cx="5817506" cy="2642717"/>
            <a:chOff x="1663245" y="2587450"/>
            <a:chExt cx="5817506" cy="2642717"/>
          </a:xfrm>
        </p:grpSpPr>
        <p:sp>
          <p:nvSpPr>
            <p:cNvPr id="19" name="Rectangle 18"/>
            <p:cNvSpPr/>
            <p:nvPr/>
          </p:nvSpPr>
          <p:spPr>
            <a:xfrm>
              <a:off x="1663245" y="2587450"/>
              <a:ext cx="5817506" cy="2642717"/>
            </a:xfrm>
            <a:prstGeom prst="rect">
              <a:avLst/>
            </a:prstGeom>
            <a:solidFill>
              <a:schemeClr val="bg1">
                <a:alpha val="92000"/>
              </a:schemeClr>
            </a:solidFill>
            <a:ln w="38100">
              <a:solidFill>
                <a:srgbClr val="FAD7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a:off x="1984548" y="2757100"/>
              <a:ext cx="5179925" cy="2308324"/>
            </a:xfrm>
            <a:prstGeom prst="rect">
              <a:avLst/>
            </a:prstGeom>
          </p:spPr>
          <p:txBody>
            <a:bodyPr wrap="square">
              <a:spAutoFit/>
            </a:bodyPr>
            <a:lstStyle/>
            <a:p>
              <a:pPr algn="ctr"/>
              <a:r>
                <a:rPr lang="en-GB" sz="3600" dirty="0">
                  <a:latin typeface="Twinkl" pitchFamily="50" charset="0"/>
                </a:rPr>
                <a:t>Change places if </a:t>
              </a:r>
              <a:br>
                <a:rPr lang="en-GB" sz="3600" dirty="0">
                  <a:latin typeface="Twinkl" pitchFamily="50" charset="0"/>
                </a:rPr>
              </a:br>
              <a:r>
                <a:rPr lang="en-GB" sz="3600" dirty="0">
                  <a:latin typeface="Twinkl" pitchFamily="50" charset="0"/>
                </a:rPr>
                <a:t>the answer to your question has an </a:t>
              </a:r>
              <a:br>
                <a:rPr lang="en-GB" sz="3600" dirty="0">
                  <a:latin typeface="Twinkl" pitchFamily="50" charset="0"/>
                </a:rPr>
              </a:br>
              <a:r>
                <a:rPr lang="en-GB" sz="3600" b="1" dirty="0">
                  <a:latin typeface="Twinkl" pitchFamily="50" charset="0"/>
                </a:rPr>
                <a:t>odd ones digit</a:t>
              </a:r>
              <a:r>
                <a:rPr lang="en-GB" sz="3600" dirty="0">
                  <a:latin typeface="Twinkl" pitchFamily="50" charset="0"/>
                </a:rPr>
                <a:t>.</a:t>
              </a:r>
            </a:p>
          </p:txBody>
        </p:sp>
      </p:grpSp>
      <p:grpSp>
        <p:nvGrpSpPr>
          <p:cNvPr id="24" name="text3"/>
          <p:cNvGrpSpPr/>
          <p:nvPr/>
        </p:nvGrpSpPr>
        <p:grpSpPr>
          <a:xfrm>
            <a:off x="1663245" y="2818562"/>
            <a:ext cx="5817506" cy="2642717"/>
            <a:chOff x="1663245" y="2587450"/>
            <a:chExt cx="5817506" cy="2642717"/>
          </a:xfrm>
        </p:grpSpPr>
        <p:sp>
          <p:nvSpPr>
            <p:cNvPr id="25" name="Rectangle 24"/>
            <p:cNvSpPr/>
            <p:nvPr/>
          </p:nvSpPr>
          <p:spPr>
            <a:xfrm>
              <a:off x="1663245" y="2587450"/>
              <a:ext cx="5817506" cy="2642717"/>
            </a:xfrm>
            <a:prstGeom prst="rect">
              <a:avLst/>
            </a:prstGeom>
            <a:solidFill>
              <a:schemeClr val="bg1">
                <a:alpha val="92000"/>
              </a:schemeClr>
            </a:solidFill>
            <a:ln w="38100">
              <a:solidFill>
                <a:srgbClr val="FAD7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p:cNvSpPr/>
            <p:nvPr/>
          </p:nvSpPr>
          <p:spPr>
            <a:xfrm>
              <a:off x="1984548" y="2757100"/>
              <a:ext cx="5179925" cy="2308324"/>
            </a:xfrm>
            <a:prstGeom prst="rect">
              <a:avLst/>
            </a:prstGeom>
          </p:spPr>
          <p:txBody>
            <a:bodyPr wrap="square">
              <a:spAutoFit/>
            </a:bodyPr>
            <a:lstStyle/>
            <a:p>
              <a:pPr algn="ctr"/>
              <a:r>
                <a:rPr lang="en-GB" sz="3600" dirty="0">
                  <a:latin typeface="Twinkl" pitchFamily="50" charset="0"/>
                </a:rPr>
                <a:t>Change places if </a:t>
              </a:r>
              <a:br>
                <a:rPr lang="en-GB" sz="3600" dirty="0">
                  <a:latin typeface="Twinkl" pitchFamily="50" charset="0"/>
                </a:rPr>
              </a:br>
              <a:r>
                <a:rPr lang="en-GB" sz="3600" dirty="0">
                  <a:latin typeface="Twinkl" pitchFamily="50" charset="0"/>
                </a:rPr>
                <a:t>the answer to your question has an </a:t>
              </a:r>
              <a:br>
                <a:rPr lang="en-GB" sz="3600" dirty="0">
                  <a:latin typeface="Twinkl" pitchFamily="50" charset="0"/>
                </a:rPr>
              </a:br>
              <a:r>
                <a:rPr lang="en-GB" sz="3600" b="1" dirty="0">
                  <a:latin typeface="Twinkl" pitchFamily="50" charset="0"/>
                </a:rPr>
                <a:t>odd tenths digit</a:t>
              </a:r>
              <a:r>
                <a:rPr lang="en-GB" sz="3600" dirty="0">
                  <a:latin typeface="Twinkl" pitchFamily="50" charset="0"/>
                </a:rPr>
                <a:t>.</a:t>
              </a:r>
            </a:p>
          </p:txBody>
        </p:sp>
      </p:grpSp>
      <p:grpSp>
        <p:nvGrpSpPr>
          <p:cNvPr id="30" name="text4"/>
          <p:cNvGrpSpPr/>
          <p:nvPr/>
        </p:nvGrpSpPr>
        <p:grpSpPr>
          <a:xfrm>
            <a:off x="1663245" y="2818562"/>
            <a:ext cx="5817506" cy="2642717"/>
            <a:chOff x="1663245" y="2587450"/>
            <a:chExt cx="5817506" cy="2642717"/>
          </a:xfrm>
        </p:grpSpPr>
        <p:sp>
          <p:nvSpPr>
            <p:cNvPr id="31" name="Rectangle 30"/>
            <p:cNvSpPr/>
            <p:nvPr/>
          </p:nvSpPr>
          <p:spPr>
            <a:xfrm>
              <a:off x="1663245" y="2587450"/>
              <a:ext cx="5817506" cy="2642717"/>
            </a:xfrm>
            <a:prstGeom prst="rect">
              <a:avLst/>
            </a:prstGeom>
            <a:solidFill>
              <a:schemeClr val="bg1">
                <a:alpha val="92000"/>
              </a:schemeClr>
            </a:solidFill>
            <a:ln w="38100">
              <a:solidFill>
                <a:srgbClr val="FAD7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p:cNvSpPr/>
            <p:nvPr/>
          </p:nvSpPr>
          <p:spPr>
            <a:xfrm>
              <a:off x="1984548" y="2757100"/>
              <a:ext cx="5179925" cy="2308324"/>
            </a:xfrm>
            <a:prstGeom prst="rect">
              <a:avLst/>
            </a:prstGeom>
          </p:spPr>
          <p:txBody>
            <a:bodyPr wrap="square">
              <a:spAutoFit/>
            </a:bodyPr>
            <a:lstStyle/>
            <a:p>
              <a:pPr algn="ctr"/>
              <a:r>
                <a:rPr lang="en-GB" sz="3600" dirty="0">
                  <a:latin typeface="Twinkl" pitchFamily="50" charset="0"/>
                </a:rPr>
                <a:t>Change places if </a:t>
              </a:r>
              <a:br>
                <a:rPr lang="en-GB" sz="3600" dirty="0">
                  <a:latin typeface="Twinkl" pitchFamily="50" charset="0"/>
                </a:rPr>
              </a:br>
              <a:r>
                <a:rPr lang="en-GB" sz="3600" dirty="0">
                  <a:latin typeface="Twinkl" pitchFamily="50" charset="0"/>
                </a:rPr>
                <a:t>the answer to your question has an </a:t>
              </a:r>
              <a:br>
                <a:rPr lang="en-GB" sz="3600" dirty="0">
                  <a:latin typeface="Twinkl" pitchFamily="50" charset="0"/>
                </a:rPr>
              </a:br>
              <a:r>
                <a:rPr lang="en-GB" sz="3600" b="1" dirty="0">
                  <a:latin typeface="Twinkl" pitchFamily="50" charset="0"/>
                </a:rPr>
                <a:t>even tenths digit</a:t>
              </a:r>
              <a:r>
                <a:rPr lang="en-GB" sz="3600" dirty="0">
                  <a:latin typeface="Twinkl" pitchFamily="50" charset="0"/>
                </a:rPr>
                <a:t>.</a:t>
              </a:r>
            </a:p>
          </p:txBody>
        </p:sp>
      </p:grpSp>
      <p:grpSp>
        <p:nvGrpSpPr>
          <p:cNvPr id="36" name="text5"/>
          <p:cNvGrpSpPr/>
          <p:nvPr/>
        </p:nvGrpSpPr>
        <p:grpSpPr>
          <a:xfrm>
            <a:off x="1663245" y="2818562"/>
            <a:ext cx="5817506" cy="2642717"/>
            <a:chOff x="1663245" y="2587450"/>
            <a:chExt cx="5817506" cy="2642717"/>
          </a:xfrm>
        </p:grpSpPr>
        <p:sp>
          <p:nvSpPr>
            <p:cNvPr id="37" name="Rectangle 36"/>
            <p:cNvSpPr/>
            <p:nvPr/>
          </p:nvSpPr>
          <p:spPr>
            <a:xfrm>
              <a:off x="1663245" y="2587450"/>
              <a:ext cx="5817506" cy="2642717"/>
            </a:xfrm>
            <a:prstGeom prst="rect">
              <a:avLst/>
            </a:prstGeom>
            <a:solidFill>
              <a:schemeClr val="bg1">
                <a:alpha val="92000"/>
              </a:schemeClr>
            </a:solidFill>
            <a:ln w="38100">
              <a:solidFill>
                <a:srgbClr val="FAD7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p:cNvSpPr/>
            <p:nvPr/>
          </p:nvSpPr>
          <p:spPr>
            <a:xfrm>
              <a:off x="1984548" y="2757100"/>
              <a:ext cx="5179925" cy="2308324"/>
            </a:xfrm>
            <a:prstGeom prst="rect">
              <a:avLst/>
            </a:prstGeom>
          </p:spPr>
          <p:txBody>
            <a:bodyPr wrap="square">
              <a:spAutoFit/>
            </a:bodyPr>
            <a:lstStyle/>
            <a:p>
              <a:pPr algn="ctr"/>
              <a:r>
                <a:rPr lang="en-GB" sz="3600" dirty="0">
                  <a:latin typeface="Twinkl" pitchFamily="50" charset="0"/>
                </a:rPr>
                <a:t>Change places if </a:t>
              </a:r>
              <a:br>
                <a:rPr lang="en-GB" sz="3600" dirty="0">
                  <a:latin typeface="Twinkl" pitchFamily="50" charset="0"/>
                </a:rPr>
              </a:br>
              <a:r>
                <a:rPr lang="en-GB" sz="3600" dirty="0">
                  <a:latin typeface="Twinkl" pitchFamily="50" charset="0"/>
                </a:rPr>
                <a:t>the answer to your question has an </a:t>
              </a:r>
              <a:br>
                <a:rPr lang="en-GB" sz="3600" dirty="0">
                  <a:latin typeface="Twinkl" pitchFamily="50" charset="0"/>
                </a:rPr>
              </a:br>
              <a:r>
                <a:rPr lang="en-GB" sz="3600" b="1" dirty="0">
                  <a:latin typeface="Twinkl" pitchFamily="50" charset="0"/>
                </a:rPr>
                <a:t>odd hundredths digit</a:t>
              </a:r>
              <a:r>
                <a:rPr lang="en-GB" sz="3600" dirty="0">
                  <a:latin typeface="Twinkl" pitchFamily="50" charset="0"/>
                </a:rPr>
                <a:t>.</a:t>
              </a:r>
            </a:p>
          </p:txBody>
        </p:sp>
      </p:grpSp>
      <p:grpSp>
        <p:nvGrpSpPr>
          <p:cNvPr id="42" name="text6"/>
          <p:cNvGrpSpPr/>
          <p:nvPr/>
        </p:nvGrpSpPr>
        <p:grpSpPr>
          <a:xfrm>
            <a:off x="1663245" y="2818562"/>
            <a:ext cx="5817506" cy="2642717"/>
            <a:chOff x="1663245" y="2587450"/>
            <a:chExt cx="5817506" cy="2642717"/>
          </a:xfrm>
        </p:grpSpPr>
        <p:sp>
          <p:nvSpPr>
            <p:cNvPr id="43" name="Rectangle 42"/>
            <p:cNvSpPr/>
            <p:nvPr/>
          </p:nvSpPr>
          <p:spPr>
            <a:xfrm>
              <a:off x="1663245" y="2587450"/>
              <a:ext cx="5817506" cy="2642717"/>
            </a:xfrm>
            <a:prstGeom prst="rect">
              <a:avLst/>
            </a:prstGeom>
            <a:solidFill>
              <a:schemeClr val="bg1">
                <a:alpha val="92000"/>
              </a:schemeClr>
            </a:solidFill>
            <a:ln w="38100">
              <a:solidFill>
                <a:srgbClr val="FAD7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p:cNvSpPr/>
            <p:nvPr/>
          </p:nvSpPr>
          <p:spPr>
            <a:xfrm>
              <a:off x="1984548" y="2757100"/>
              <a:ext cx="5179925" cy="2308324"/>
            </a:xfrm>
            <a:prstGeom prst="rect">
              <a:avLst/>
            </a:prstGeom>
          </p:spPr>
          <p:txBody>
            <a:bodyPr wrap="square">
              <a:spAutoFit/>
            </a:bodyPr>
            <a:lstStyle/>
            <a:p>
              <a:pPr algn="ctr"/>
              <a:r>
                <a:rPr lang="en-GB" sz="3600" dirty="0">
                  <a:latin typeface="Twinkl" pitchFamily="50" charset="0"/>
                </a:rPr>
                <a:t>Change places if </a:t>
              </a:r>
              <a:br>
                <a:rPr lang="en-GB" sz="3600" dirty="0">
                  <a:latin typeface="Twinkl" pitchFamily="50" charset="0"/>
                </a:rPr>
              </a:br>
              <a:r>
                <a:rPr lang="en-GB" sz="3600" dirty="0">
                  <a:latin typeface="Twinkl" pitchFamily="50" charset="0"/>
                </a:rPr>
                <a:t>the answer to your question has an </a:t>
              </a:r>
              <a:br>
                <a:rPr lang="en-GB" sz="3600" dirty="0">
                  <a:latin typeface="Twinkl" pitchFamily="50" charset="0"/>
                </a:rPr>
              </a:br>
              <a:r>
                <a:rPr lang="en-GB" sz="3600" b="1" dirty="0">
                  <a:latin typeface="Twinkl" pitchFamily="50" charset="0"/>
                </a:rPr>
                <a:t>even hundredths digit</a:t>
              </a:r>
              <a:r>
                <a:rPr lang="en-GB" sz="3600" dirty="0">
                  <a:latin typeface="Twinkl" pitchFamily="50" charset="0"/>
                </a:rPr>
                <a:t>.</a:t>
              </a:r>
            </a:p>
          </p:txBody>
        </p:sp>
      </p:grpSp>
      <p:grpSp>
        <p:nvGrpSpPr>
          <p:cNvPr id="14" name="round1"/>
          <p:cNvGrpSpPr/>
          <p:nvPr/>
        </p:nvGrpSpPr>
        <p:grpSpPr>
          <a:xfrm>
            <a:off x="1678074" y="1735946"/>
            <a:ext cx="5787851" cy="653142"/>
            <a:chOff x="1678074" y="1735946"/>
            <a:chExt cx="5787851" cy="653142"/>
          </a:xfrm>
        </p:grpSpPr>
        <p:sp>
          <p:nvSpPr>
            <p:cNvPr id="7" name="Rectangle 6"/>
            <p:cNvSpPr/>
            <p:nvPr/>
          </p:nvSpPr>
          <p:spPr>
            <a:xfrm>
              <a:off x="1678074" y="1735946"/>
              <a:ext cx="5787851" cy="653142"/>
            </a:xfrm>
            <a:prstGeom prst="rect">
              <a:avLst/>
            </a:prstGeom>
            <a:solidFill>
              <a:srgbClr val="F186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3745490" y="1777369"/>
              <a:ext cx="1653017" cy="584775"/>
            </a:xfrm>
            <a:prstGeom prst="rect">
              <a:avLst/>
            </a:prstGeom>
          </p:spPr>
          <p:txBody>
            <a:bodyPr wrap="none">
              <a:spAutoFit/>
            </a:bodyPr>
            <a:lstStyle/>
            <a:p>
              <a:pPr algn="ctr">
                <a:defRPr/>
              </a:pPr>
              <a:r>
                <a:rPr lang="en-GB" altLang="en-US" sz="3200" b="1" dirty="0">
                  <a:solidFill>
                    <a:schemeClr val="bg1"/>
                  </a:solidFill>
                  <a:latin typeface="Twinkl" pitchFamily="50" charset="0"/>
                </a:rPr>
                <a:t>Round 1</a:t>
              </a:r>
            </a:p>
          </p:txBody>
        </p:sp>
      </p:grpSp>
      <p:grpSp>
        <p:nvGrpSpPr>
          <p:cNvPr id="15" name="round2"/>
          <p:cNvGrpSpPr/>
          <p:nvPr/>
        </p:nvGrpSpPr>
        <p:grpSpPr>
          <a:xfrm>
            <a:off x="1678074" y="1735946"/>
            <a:ext cx="5787851" cy="653142"/>
            <a:chOff x="1678074" y="1735946"/>
            <a:chExt cx="5787851" cy="653142"/>
          </a:xfrm>
        </p:grpSpPr>
        <p:sp>
          <p:nvSpPr>
            <p:cNvPr id="16" name="Rectangle 15"/>
            <p:cNvSpPr/>
            <p:nvPr/>
          </p:nvSpPr>
          <p:spPr>
            <a:xfrm>
              <a:off x="1678074" y="1735946"/>
              <a:ext cx="5787851" cy="653142"/>
            </a:xfrm>
            <a:prstGeom prst="rect">
              <a:avLst/>
            </a:prstGeom>
            <a:solidFill>
              <a:srgbClr val="F186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3720644" y="1777369"/>
              <a:ext cx="1702710" cy="584775"/>
            </a:xfrm>
            <a:prstGeom prst="rect">
              <a:avLst/>
            </a:prstGeom>
          </p:spPr>
          <p:txBody>
            <a:bodyPr wrap="none">
              <a:spAutoFit/>
            </a:bodyPr>
            <a:lstStyle/>
            <a:p>
              <a:pPr algn="ctr">
                <a:defRPr/>
              </a:pPr>
              <a:r>
                <a:rPr lang="en-GB" altLang="en-US" sz="3200" b="1" dirty="0">
                  <a:solidFill>
                    <a:schemeClr val="bg1"/>
                  </a:solidFill>
                  <a:latin typeface="Twinkl" pitchFamily="50" charset="0"/>
                </a:rPr>
                <a:t>Round 2</a:t>
              </a:r>
            </a:p>
          </p:txBody>
        </p:sp>
      </p:grpSp>
      <p:grpSp>
        <p:nvGrpSpPr>
          <p:cNvPr id="21" name="round3"/>
          <p:cNvGrpSpPr/>
          <p:nvPr/>
        </p:nvGrpSpPr>
        <p:grpSpPr>
          <a:xfrm>
            <a:off x="1678074" y="1735946"/>
            <a:ext cx="5787851" cy="653142"/>
            <a:chOff x="1678074" y="1735946"/>
            <a:chExt cx="5787851" cy="653142"/>
          </a:xfrm>
        </p:grpSpPr>
        <p:sp>
          <p:nvSpPr>
            <p:cNvPr id="22" name="Rectangle 21"/>
            <p:cNvSpPr/>
            <p:nvPr/>
          </p:nvSpPr>
          <p:spPr>
            <a:xfrm>
              <a:off x="1678074" y="1735946"/>
              <a:ext cx="5787851" cy="653142"/>
            </a:xfrm>
            <a:prstGeom prst="rect">
              <a:avLst/>
            </a:prstGeom>
            <a:solidFill>
              <a:srgbClr val="F186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3723048" y="1777369"/>
              <a:ext cx="1697901" cy="584775"/>
            </a:xfrm>
            <a:prstGeom prst="rect">
              <a:avLst/>
            </a:prstGeom>
          </p:spPr>
          <p:txBody>
            <a:bodyPr wrap="none">
              <a:spAutoFit/>
            </a:bodyPr>
            <a:lstStyle/>
            <a:p>
              <a:pPr algn="ctr">
                <a:defRPr/>
              </a:pPr>
              <a:r>
                <a:rPr lang="en-GB" altLang="en-US" sz="3200" b="1" dirty="0">
                  <a:solidFill>
                    <a:schemeClr val="bg1"/>
                  </a:solidFill>
                  <a:latin typeface="Twinkl" pitchFamily="50" charset="0"/>
                </a:rPr>
                <a:t>Round 3</a:t>
              </a:r>
            </a:p>
          </p:txBody>
        </p:sp>
      </p:grpSp>
      <p:grpSp>
        <p:nvGrpSpPr>
          <p:cNvPr id="27" name="round4"/>
          <p:cNvGrpSpPr/>
          <p:nvPr/>
        </p:nvGrpSpPr>
        <p:grpSpPr>
          <a:xfrm>
            <a:off x="1678074" y="1735946"/>
            <a:ext cx="5787851" cy="653142"/>
            <a:chOff x="1678074" y="1735946"/>
            <a:chExt cx="5787851" cy="653142"/>
          </a:xfrm>
        </p:grpSpPr>
        <p:sp>
          <p:nvSpPr>
            <p:cNvPr id="28" name="Rectangle 27"/>
            <p:cNvSpPr/>
            <p:nvPr/>
          </p:nvSpPr>
          <p:spPr>
            <a:xfrm>
              <a:off x="1678074" y="1735946"/>
              <a:ext cx="5787851" cy="653142"/>
            </a:xfrm>
            <a:prstGeom prst="rect">
              <a:avLst/>
            </a:prstGeom>
            <a:solidFill>
              <a:srgbClr val="F186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p:cNvSpPr/>
            <p:nvPr/>
          </p:nvSpPr>
          <p:spPr>
            <a:xfrm>
              <a:off x="3709423" y="1777369"/>
              <a:ext cx="1725152" cy="584775"/>
            </a:xfrm>
            <a:prstGeom prst="rect">
              <a:avLst/>
            </a:prstGeom>
          </p:spPr>
          <p:txBody>
            <a:bodyPr wrap="none">
              <a:spAutoFit/>
            </a:bodyPr>
            <a:lstStyle/>
            <a:p>
              <a:pPr algn="ctr">
                <a:defRPr/>
              </a:pPr>
              <a:r>
                <a:rPr lang="en-GB" altLang="en-US" sz="3200" b="1" dirty="0">
                  <a:solidFill>
                    <a:schemeClr val="bg1"/>
                  </a:solidFill>
                  <a:latin typeface="Twinkl" pitchFamily="50" charset="0"/>
                </a:rPr>
                <a:t>Round 4</a:t>
              </a:r>
            </a:p>
          </p:txBody>
        </p:sp>
      </p:grpSp>
      <p:grpSp>
        <p:nvGrpSpPr>
          <p:cNvPr id="33" name="round5"/>
          <p:cNvGrpSpPr/>
          <p:nvPr/>
        </p:nvGrpSpPr>
        <p:grpSpPr>
          <a:xfrm>
            <a:off x="1678074" y="1735946"/>
            <a:ext cx="5787851" cy="653142"/>
            <a:chOff x="1678074" y="1735946"/>
            <a:chExt cx="5787851" cy="653142"/>
          </a:xfrm>
        </p:grpSpPr>
        <p:sp>
          <p:nvSpPr>
            <p:cNvPr id="34" name="Rectangle 33"/>
            <p:cNvSpPr/>
            <p:nvPr/>
          </p:nvSpPr>
          <p:spPr>
            <a:xfrm>
              <a:off x="1678074" y="1735946"/>
              <a:ext cx="5787851" cy="653142"/>
            </a:xfrm>
            <a:prstGeom prst="rect">
              <a:avLst/>
            </a:prstGeom>
            <a:solidFill>
              <a:srgbClr val="F186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p:cNvSpPr/>
            <p:nvPr/>
          </p:nvSpPr>
          <p:spPr>
            <a:xfrm>
              <a:off x="3719843" y="1777369"/>
              <a:ext cx="1704313" cy="584775"/>
            </a:xfrm>
            <a:prstGeom prst="rect">
              <a:avLst/>
            </a:prstGeom>
          </p:spPr>
          <p:txBody>
            <a:bodyPr wrap="none">
              <a:spAutoFit/>
            </a:bodyPr>
            <a:lstStyle/>
            <a:p>
              <a:pPr algn="ctr">
                <a:defRPr/>
              </a:pPr>
              <a:r>
                <a:rPr lang="en-GB" altLang="en-US" sz="3200" b="1" dirty="0">
                  <a:solidFill>
                    <a:schemeClr val="bg1"/>
                  </a:solidFill>
                  <a:latin typeface="Twinkl" pitchFamily="50" charset="0"/>
                </a:rPr>
                <a:t>Round 5</a:t>
              </a:r>
            </a:p>
          </p:txBody>
        </p:sp>
      </p:grpSp>
      <p:grpSp>
        <p:nvGrpSpPr>
          <p:cNvPr id="39" name="round6"/>
          <p:cNvGrpSpPr/>
          <p:nvPr/>
        </p:nvGrpSpPr>
        <p:grpSpPr>
          <a:xfrm>
            <a:off x="1678074" y="1735946"/>
            <a:ext cx="5787851" cy="653142"/>
            <a:chOff x="1678074" y="1735946"/>
            <a:chExt cx="5787851" cy="653142"/>
          </a:xfrm>
        </p:grpSpPr>
        <p:sp>
          <p:nvSpPr>
            <p:cNvPr id="40" name="Rectangle 39"/>
            <p:cNvSpPr/>
            <p:nvPr/>
          </p:nvSpPr>
          <p:spPr>
            <a:xfrm>
              <a:off x="1678074" y="1735946"/>
              <a:ext cx="5787851" cy="653142"/>
            </a:xfrm>
            <a:prstGeom prst="rect">
              <a:avLst/>
            </a:prstGeom>
            <a:solidFill>
              <a:srgbClr val="F186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p:cNvSpPr/>
            <p:nvPr/>
          </p:nvSpPr>
          <p:spPr>
            <a:xfrm>
              <a:off x="3715836" y="1777369"/>
              <a:ext cx="1712328" cy="584775"/>
            </a:xfrm>
            <a:prstGeom prst="rect">
              <a:avLst/>
            </a:prstGeom>
          </p:spPr>
          <p:txBody>
            <a:bodyPr wrap="none">
              <a:spAutoFit/>
            </a:bodyPr>
            <a:lstStyle/>
            <a:p>
              <a:pPr algn="ctr">
                <a:defRPr/>
              </a:pPr>
              <a:r>
                <a:rPr lang="en-GB" altLang="en-US" sz="3200" b="1" dirty="0">
                  <a:solidFill>
                    <a:schemeClr val="bg1"/>
                  </a:solidFill>
                  <a:latin typeface="Twinkl" pitchFamily="50" charset="0"/>
                </a:rPr>
                <a:t>Round 6</a:t>
              </a:r>
            </a:p>
          </p:txBody>
        </p:sp>
      </p:grpSp>
    </p:spTree>
    <p:extLst>
      <p:ext uri="{BB962C8B-B14F-4D97-AF65-F5344CB8AC3E}">
        <p14:creationId xmlns:p14="http://schemas.microsoft.com/office/powerpoint/2010/main" val="1922163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xit" presetSubtype="0" fill="hold" nodeType="withEffect">
                                  <p:stCondLst>
                                    <p:cond delay="0"/>
                                  </p:stCondLst>
                                  <p:childTnLst>
                                    <p:animEffect transition="out" filter="fade">
                                      <p:cBhvr>
                                        <p:cTn id="9" dur="500"/>
                                        <p:tgtEl>
                                          <p:spTgt spid="13"/>
                                        </p:tgtEl>
                                      </p:cBhvr>
                                    </p:animEffect>
                                    <p:set>
                                      <p:cBhvr>
                                        <p:cTn id="10" dur="1" fill="hold">
                                          <p:stCondLst>
                                            <p:cond delay="499"/>
                                          </p:stCondLst>
                                        </p:cTn>
                                        <p:tgtEl>
                                          <p:spTgt spid="13"/>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xit" presetSubtype="0" fill="hold" nodeType="withEffect">
                                  <p:stCondLst>
                                    <p:cond delay="0"/>
                                  </p:stCondLst>
                                  <p:childTnLst>
                                    <p:animEffect transition="out" filter="fade">
                                      <p:cBhvr>
                                        <p:cTn id="20" dur="500"/>
                                        <p:tgtEl>
                                          <p:spTgt spid="18"/>
                                        </p:tgtEl>
                                      </p:cBhvr>
                                    </p:animEffect>
                                    <p:set>
                                      <p:cBhvr>
                                        <p:cTn id="21" dur="1" fill="hold">
                                          <p:stCondLst>
                                            <p:cond delay="499"/>
                                          </p:stCondLst>
                                        </p:cTn>
                                        <p:tgtEl>
                                          <p:spTgt spid="18"/>
                                        </p:tgtEl>
                                        <p:attrNameLst>
                                          <p:attrName>style.visibility</p:attrName>
                                        </p:attrNameLst>
                                      </p:cBhvr>
                                      <p:to>
                                        <p:strVal val="hidden"/>
                                      </p:to>
                                    </p:set>
                                  </p:childTnLst>
                                </p:cTn>
                              </p:par>
                              <p:par>
                                <p:cTn id="22" presetID="10" presetClass="entr" presetSubtype="0"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par>
                                <p:cTn id="30" presetID="10" presetClass="exit" presetSubtype="0" fill="hold" nodeType="withEffect">
                                  <p:stCondLst>
                                    <p:cond delay="0"/>
                                  </p:stCondLst>
                                  <p:childTnLst>
                                    <p:animEffect transition="out" filter="fade">
                                      <p:cBhvr>
                                        <p:cTn id="31" dur="500"/>
                                        <p:tgtEl>
                                          <p:spTgt spid="24"/>
                                        </p:tgtEl>
                                      </p:cBhvr>
                                    </p:animEffect>
                                    <p:set>
                                      <p:cBhvr>
                                        <p:cTn id="32" dur="1" fill="hold">
                                          <p:stCondLst>
                                            <p:cond delay="499"/>
                                          </p:stCondLst>
                                        </p:cTn>
                                        <p:tgtEl>
                                          <p:spTgt spid="24"/>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500"/>
                                        <p:tgtEl>
                                          <p:spTgt spid="3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fade">
                                      <p:cBhvr>
                                        <p:cTn id="40" dur="500"/>
                                        <p:tgtEl>
                                          <p:spTgt spid="33"/>
                                        </p:tgtEl>
                                      </p:cBhvr>
                                    </p:animEffect>
                                  </p:childTnLst>
                                </p:cTn>
                              </p:par>
                              <p:par>
                                <p:cTn id="41" presetID="10" presetClass="exit" presetSubtype="0" fill="hold" nodeType="withEffect">
                                  <p:stCondLst>
                                    <p:cond delay="0"/>
                                  </p:stCondLst>
                                  <p:childTnLst>
                                    <p:animEffect transition="out" filter="fade">
                                      <p:cBhvr>
                                        <p:cTn id="42" dur="500"/>
                                        <p:tgtEl>
                                          <p:spTgt spid="30"/>
                                        </p:tgtEl>
                                      </p:cBhvr>
                                    </p:animEffect>
                                    <p:set>
                                      <p:cBhvr>
                                        <p:cTn id="43" dur="1" fill="hold">
                                          <p:stCondLst>
                                            <p:cond delay="499"/>
                                          </p:stCondLst>
                                        </p:cTn>
                                        <p:tgtEl>
                                          <p:spTgt spid="30"/>
                                        </p:tgtEl>
                                        <p:attrNameLst>
                                          <p:attrName>style.visibility</p:attrName>
                                        </p:attrNameLst>
                                      </p:cBhvr>
                                      <p:to>
                                        <p:strVal val="hidden"/>
                                      </p:to>
                                    </p:set>
                                  </p:childTnLst>
                                </p:cTn>
                              </p:par>
                              <p:par>
                                <p:cTn id="44" presetID="10" presetClass="entr" presetSubtype="0" fill="hold" nodeType="with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fade">
                                      <p:cBhvr>
                                        <p:cTn id="46" dur="500"/>
                                        <p:tgtEl>
                                          <p:spTgt spid="36"/>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fade">
                                      <p:cBhvr>
                                        <p:cTn id="51" dur="500"/>
                                        <p:tgtEl>
                                          <p:spTgt spid="39"/>
                                        </p:tgtEl>
                                      </p:cBhvr>
                                    </p:animEffect>
                                  </p:childTnLst>
                                </p:cTn>
                              </p:par>
                              <p:par>
                                <p:cTn id="52" presetID="10" presetClass="entr" presetSubtype="0" fill="hold" nodeType="withEffect">
                                  <p:stCondLst>
                                    <p:cond delay="0"/>
                                  </p:stCondLst>
                                  <p:childTnLst>
                                    <p:set>
                                      <p:cBhvr>
                                        <p:cTn id="53" dur="1" fill="hold">
                                          <p:stCondLst>
                                            <p:cond delay="0"/>
                                          </p:stCondLst>
                                        </p:cTn>
                                        <p:tgtEl>
                                          <p:spTgt spid="42"/>
                                        </p:tgtEl>
                                        <p:attrNameLst>
                                          <p:attrName>style.visibility</p:attrName>
                                        </p:attrNameLst>
                                      </p:cBhvr>
                                      <p:to>
                                        <p:strVal val="visible"/>
                                      </p:to>
                                    </p:set>
                                    <p:animEffect transition="in" filter="fade">
                                      <p:cBhvr>
                                        <p:cTn id="54" dur="500"/>
                                        <p:tgtEl>
                                          <p:spTgt spid="42"/>
                                        </p:tgtEl>
                                      </p:cBhvr>
                                    </p:animEffect>
                                  </p:childTnLst>
                                </p:cTn>
                              </p:par>
                              <p:par>
                                <p:cTn id="55" presetID="10" presetClass="exit" presetSubtype="0" fill="hold" nodeType="withEffect">
                                  <p:stCondLst>
                                    <p:cond delay="0"/>
                                  </p:stCondLst>
                                  <p:childTnLst>
                                    <p:animEffect transition="out" filter="fade">
                                      <p:cBhvr>
                                        <p:cTn id="56" dur="500"/>
                                        <p:tgtEl>
                                          <p:spTgt spid="36"/>
                                        </p:tgtEl>
                                      </p:cBhvr>
                                    </p:animEffect>
                                    <p:set>
                                      <p:cBhvr>
                                        <p:cTn id="57" dur="1" fill="hold">
                                          <p:stCondLst>
                                            <p:cond delay="499"/>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1350" dirty="0">
                <a:solidFill>
                  <a:srgbClr val="FFFFFF"/>
                </a:solidFill>
              </a:rPr>
              <a:t> </a:t>
            </a:r>
          </a:p>
        </p:txBody>
      </p:sp>
      <p:sp>
        <p:nvSpPr>
          <p:cNvPr id="24" name="Rounded Rectangle 23"/>
          <p:cNvSpPr/>
          <p:nvPr/>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1350" dirty="0">
                <a:solidFill>
                  <a:srgbClr val="FFFFFF"/>
                </a:solidFill>
              </a:rPr>
              <a:t> </a:t>
            </a:r>
          </a:p>
        </p:txBody>
      </p:sp>
      <p:sp>
        <p:nvSpPr>
          <p:cNvPr id="19460" name="Title 1"/>
          <p:cNvSpPr txBox="1">
            <a:spLocks/>
          </p:cNvSpPr>
          <p:nvPr/>
        </p:nvSpPr>
        <p:spPr bwMode="auto">
          <a:xfrm>
            <a:off x="628650" y="30718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9pPr>
          </a:lstStyle>
          <a:p>
            <a:pPr fontAlgn="base">
              <a:spcBef>
                <a:spcPct val="0"/>
              </a:spcBef>
              <a:spcAft>
                <a:spcPct val="0"/>
              </a:spcAft>
              <a:buFontTx/>
              <a:buNone/>
            </a:pPr>
            <a:r>
              <a:rPr lang="en-US" altLang="en-US" sz="3600" b="1" dirty="0">
                <a:latin typeface="Twinkl SemiBold" pitchFamily="2" charset="0"/>
              </a:rPr>
              <a:t>Success Criteria</a:t>
            </a:r>
          </a:p>
        </p:txBody>
      </p:sp>
      <p:sp>
        <p:nvSpPr>
          <p:cNvPr id="19461" name="Title 1"/>
          <p:cNvSpPr txBox="1">
            <a:spLocks/>
          </p:cNvSpPr>
          <p:nvPr/>
        </p:nvSpPr>
        <p:spPr bwMode="auto">
          <a:xfrm>
            <a:off x="628650" y="7350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9pPr>
          </a:lstStyle>
          <a:p>
            <a:pPr fontAlgn="base">
              <a:spcBef>
                <a:spcPct val="0"/>
              </a:spcBef>
              <a:spcAft>
                <a:spcPct val="0"/>
              </a:spcAft>
              <a:buFontTx/>
              <a:buNone/>
            </a:pPr>
            <a:r>
              <a:rPr lang="en-US" altLang="en-US" sz="3600" b="1" dirty="0">
                <a:latin typeface="Twinkl SemiBold" pitchFamily="2" charset="0"/>
              </a:rPr>
              <a:t>Aim</a:t>
            </a:r>
          </a:p>
        </p:txBody>
      </p:sp>
      <p:sp>
        <p:nvSpPr>
          <p:cNvPr id="16" name="Content Placeholder 15"/>
          <p:cNvSpPr>
            <a:spLocks noGrp="1"/>
          </p:cNvSpPr>
          <p:nvPr>
            <p:ph idx="1"/>
          </p:nvPr>
        </p:nvSpPr>
        <p:spPr>
          <a:xfrm>
            <a:off x="628650" y="1127125"/>
            <a:ext cx="7886700" cy="1409700"/>
          </a:xfrm>
        </p:spPr>
        <p:txBody>
          <a:bodyPr>
            <a:normAutofit/>
          </a:bodyPr>
          <a:lstStyle/>
          <a:p>
            <a:pPr>
              <a:defRPr/>
            </a:pPr>
            <a:r>
              <a:rPr lang="en-GB" dirty="0"/>
              <a:t>I can solve problems involving decimals.</a:t>
            </a:r>
          </a:p>
        </p:txBody>
      </p:sp>
      <p:sp>
        <p:nvSpPr>
          <p:cNvPr id="19463" name="Content Placeholder 15"/>
          <p:cNvSpPr txBox="1">
            <a:spLocks/>
          </p:cNvSpPr>
          <p:nvPr/>
        </p:nvSpPr>
        <p:spPr bwMode="auto">
          <a:xfrm>
            <a:off x="628650" y="3467099"/>
            <a:ext cx="7886700" cy="2290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180000" tIns="252000" rIns="252000" bIns="180000"/>
          <a:lstStyle>
            <a:lvl1pPr marL="228600" indent="-228600">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Twinkl" pitchFamily="2" charset="0"/>
              </a:defRPr>
            </a:lvl1pPr>
            <a:lvl2pPr marL="685800" indent="-22860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9pPr>
          </a:lstStyle>
          <a:p>
            <a:pPr fontAlgn="base">
              <a:lnSpc>
                <a:spcPct val="100000"/>
              </a:lnSpc>
              <a:spcAft>
                <a:spcPct val="0"/>
              </a:spcAft>
            </a:pPr>
            <a:r>
              <a:rPr lang="en-GB" altLang="en-US" dirty="0"/>
              <a:t>I can read and write numbers with up to three decimal places.</a:t>
            </a:r>
          </a:p>
          <a:p>
            <a:pPr fontAlgn="base">
              <a:lnSpc>
                <a:spcPct val="100000"/>
              </a:lnSpc>
              <a:spcAft>
                <a:spcPct val="0"/>
              </a:spcAft>
            </a:pPr>
            <a:r>
              <a:rPr lang="en-GB" altLang="en-US" dirty="0"/>
              <a:t>I can solve problems by adding and subtracting decimals, including regrouping and exchanging.</a:t>
            </a:r>
          </a:p>
          <a:p>
            <a:pPr fontAlgn="base">
              <a:lnSpc>
                <a:spcPct val="100000"/>
              </a:lnSpc>
              <a:spcAft>
                <a:spcPct val="0"/>
              </a:spcAft>
            </a:pPr>
            <a:r>
              <a:rPr lang="en-GB" altLang="en-US" dirty="0"/>
              <a:t>I can solve problems by adding and subtracting decimals with a different number of decimal places.</a:t>
            </a:r>
          </a:p>
        </p:txBody>
      </p:sp>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96800" y="612000"/>
            <a:ext cx="864000" cy="864000"/>
          </a:xfrm>
          <a:prstGeom prst="rect">
            <a:avLst/>
          </a:prstGeom>
        </p:spPr>
      </p:pic>
    </p:spTree>
    <p:extLst>
      <p:ext uri="{BB962C8B-B14F-4D97-AF65-F5344CB8AC3E}">
        <p14:creationId xmlns:p14="http://schemas.microsoft.com/office/powerpoint/2010/main" val="27396898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84308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1350" dirty="0">
                <a:solidFill>
                  <a:srgbClr val="FFFFFF"/>
                </a:solidFill>
              </a:rPr>
              <a:t> </a:t>
            </a:r>
          </a:p>
        </p:txBody>
      </p:sp>
      <p:sp>
        <p:nvSpPr>
          <p:cNvPr id="24" name="Rounded Rectangle 23"/>
          <p:cNvSpPr/>
          <p:nvPr/>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1350" dirty="0">
                <a:solidFill>
                  <a:srgbClr val="FFFFFF"/>
                </a:solidFill>
              </a:rPr>
              <a:t> </a:t>
            </a:r>
          </a:p>
        </p:txBody>
      </p:sp>
      <p:sp>
        <p:nvSpPr>
          <p:cNvPr id="19460" name="Title 1"/>
          <p:cNvSpPr txBox="1">
            <a:spLocks/>
          </p:cNvSpPr>
          <p:nvPr/>
        </p:nvSpPr>
        <p:spPr bwMode="auto">
          <a:xfrm>
            <a:off x="628650" y="30718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9pPr>
          </a:lstStyle>
          <a:p>
            <a:pPr fontAlgn="base">
              <a:spcBef>
                <a:spcPct val="0"/>
              </a:spcBef>
              <a:spcAft>
                <a:spcPct val="0"/>
              </a:spcAft>
              <a:buFontTx/>
              <a:buNone/>
            </a:pPr>
            <a:r>
              <a:rPr lang="en-US" altLang="en-US" sz="3600" b="1" dirty="0">
                <a:latin typeface="Twinkl SemiBold" pitchFamily="2" charset="0"/>
              </a:rPr>
              <a:t>Success Criteria</a:t>
            </a:r>
          </a:p>
        </p:txBody>
      </p:sp>
      <p:sp>
        <p:nvSpPr>
          <p:cNvPr id="19461" name="Title 1"/>
          <p:cNvSpPr txBox="1">
            <a:spLocks/>
          </p:cNvSpPr>
          <p:nvPr/>
        </p:nvSpPr>
        <p:spPr bwMode="auto">
          <a:xfrm>
            <a:off x="628650" y="7350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9pPr>
          </a:lstStyle>
          <a:p>
            <a:pPr fontAlgn="base">
              <a:spcBef>
                <a:spcPct val="0"/>
              </a:spcBef>
              <a:spcAft>
                <a:spcPct val="0"/>
              </a:spcAft>
              <a:buFontTx/>
              <a:buNone/>
            </a:pPr>
            <a:r>
              <a:rPr lang="en-US" altLang="en-US" sz="3600" b="1" dirty="0">
                <a:latin typeface="Twinkl SemiBold" pitchFamily="2" charset="0"/>
              </a:rPr>
              <a:t>Aim</a:t>
            </a:r>
          </a:p>
        </p:txBody>
      </p:sp>
      <p:sp>
        <p:nvSpPr>
          <p:cNvPr id="16" name="Content Placeholder 15"/>
          <p:cNvSpPr>
            <a:spLocks noGrp="1"/>
          </p:cNvSpPr>
          <p:nvPr>
            <p:ph idx="1"/>
          </p:nvPr>
        </p:nvSpPr>
        <p:spPr>
          <a:xfrm>
            <a:off x="628650" y="1127125"/>
            <a:ext cx="7886700" cy="1409700"/>
          </a:xfrm>
        </p:spPr>
        <p:txBody>
          <a:bodyPr>
            <a:normAutofit/>
          </a:bodyPr>
          <a:lstStyle/>
          <a:p>
            <a:pPr>
              <a:defRPr/>
            </a:pPr>
            <a:r>
              <a:rPr lang="en-GB" dirty="0"/>
              <a:t>I can solve problems involving decimals.</a:t>
            </a:r>
          </a:p>
        </p:txBody>
      </p:sp>
      <p:sp>
        <p:nvSpPr>
          <p:cNvPr id="19463" name="Content Placeholder 15"/>
          <p:cNvSpPr txBox="1">
            <a:spLocks/>
          </p:cNvSpPr>
          <p:nvPr/>
        </p:nvSpPr>
        <p:spPr bwMode="auto">
          <a:xfrm>
            <a:off x="628650" y="3467099"/>
            <a:ext cx="7886700" cy="2290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180000" tIns="252000" rIns="252000" bIns="180000"/>
          <a:lstStyle>
            <a:lvl1pPr marL="228600" indent="-228600">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Twinkl" pitchFamily="2" charset="0"/>
              </a:defRPr>
            </a:lvl1pPr>
            <a:lvl2pPr marL="685800" indent="-22860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Twinkl" pitchFamily="2" charset="0"/>
              </a:defRPr>
            </a:lvl9pPr>
          </a:lstStyle>
          <a:p>
            <a:pPr fontAlgn="base">
              <a:lnSpc>
                <a:spcPct val="100000"/>
              </a:lnSpc>
              <a:spcAft>
                <a:spcPct val="0"/>
              </a:spcAft>
            </a:pPr>
            <a:r>
              <a:rPr lang="en-GB" altLang="en-US" dirty="0"/>
              <a:t>I can read and write numbers with up to three decimal places.</a:t>
            </a:r>
          </a:p>
          <a:p>
            <a:pPr fontAlgn="base">
              <a:lnSpc>
                <a:spcPct val="100000"/>
              </a:lnSpc>
              <a:spcAft>
                <a:spcPct val="0"/>
              </a:spcAft>
            </a:pPr>
            <a:r>
              <a:rPr lang="en-GB" altLang="en-US" dirty="0"/>
              <a:t>I can solve problems by adding and subtracting decimals, including regrouping and exchanging.</a:t>
            </a:r>
          </a:p>
          <a:p>
            <a:pPr fontAlgn="base">
              <a:lnSpc>
                <a:spcPct val="100000"/>
              </a:lnSpc>
              <a:spcAft>
                <a:spcPct val="0"/>
              </a:spcAft>
            </a:pPr>
            <a:r>
              <a:rPr lang="en-GB" altLang="en-US" dirty="0"/>
              <a:t>I can solve problems by adding and subtracting decimals with a different number of decimal places.</a:t>
            </a:r>
          </a:p>
        </p:txBody>
      </p:sp>
    </p:spTree>
    <p:extLst>
      <p:ext uri="{BB962C8B-B14F-4D97-AF65-F5344CB8AC3E}">
        <p14:creationId xmlns:p14="http://schemas.microsoft.com/office/powerpoint/2010/main" val="34091704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screen">
            <a:extLst>
              <a:ext uri="{28A0092B-C50C-407E-A947-70E740481C1C}">
                <a14:useLocalDpi xmlns:a14="http://schemas.microsoft.com/office/drawing/2010/main"/>
              </a:ext>
            </a:extLst>
          </a:blip>
          <a:srcRect t="3928" b="35342"/>
          <a:stretch/>
        </p:blipFill>
        <p:spPr>
          <a:xfrm>
            <a:off x="503237" y="1408128"/>
            <a:ext cx="8137525" cy="4941873"/>
          </a:xfrm>
          <a:prstGeom prst="rect">
            <a:avLst/>
          </a:prstGeom>
        </p:spPr>
      </p:pic>
      <p:sp>
        <p:nvSpPr>
          <p:cNvPr id="2" name="Rectangle 1"/>
          <p:cNvSpPr/>
          <p:nvPr/>
        </p:nvSpPr>
        <p:spPr>
          <a:xfrm>
            <a:off x="755652" y="697112"/>
            <a:ext cx="7355416" cy="615553"/>
          </a:xfrm>
          <a:prstGeom prst="rect">
            <a:avLst/>
          </a:prstGeom>
        </p:spPr>
        <p:txBody>
          <a:bodyPr wrap="square" lIns="0" tIns="0" rIns="0" bIns="0">
            <a:spAutoFit/>
          </a:bodyPr>
          <a:lstStyle/>
          <a:p>
            <a:pPr algn="ctr"/>
            <a:r>
              <a:rPr lang="en-GB" altLang="en-US" sz="4000" dirty="0">
                <a:latin typeface="+mj-lt"/>
              </a:rPr>
              <a:t>Decimal Number Sequences</a:t>
            </a:r>
            <a:endParaRPr lang="en-GB" sz="4000" dirty="0">
              <a:latin typeface="+mj-lt"/>
            </a:endParaRPr>
          </a:p>
        </p:txBody>
      </p:sp>
      <p:pic>
        <p:nvPicPr>
          <p:cNvPr id="3" name="Picture 1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96800" y="612000"/>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1989667" y="1837267"/>
            <a:ext cx="5384800" cy="1007532"/>
          </a:xfrm>
          <a:prstGeom prst="rect">
            <a:avLst/>
          </a:prstGeom>
          <a:solidFill>
            <a:srgbClr val="FAD7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p:nvPicPr>
        <p:blipFill rotWithShape="1">
          <a:blip r:embed="rId4" cstate="screen">
            <a:extLst>
              <a:ext uri="{28A0092B-C50C-407E-A947-70E740481C1C}">
                <a14:useLocalDpi xmlns:a14="http://schemas.microsoft.com/office/drawing/2010/main"/>
              </a:ext>
            </a:extLst>
          </a:blip>
          <a:srcRect l="65310" b="21137"/>
          <a:stretch/>
        </p:blipFill>
        <p:spPr>
          <a:xfrm>
            <a:off x="503238" y="1494170"/>
            <a:ext cx="2131970" cy="4851068"/>
          </a:xfrm>
          <a:prstGeom prst="rect">
            <a:avLst/>
          </a:prstGeom>
        </p:spPr>
      </p:pic>
      <p:sp>
        <p:nvSpPr>
          <p:cNvPr id="5" name="Rectangle 4"/>
          <p:cNvSpPr/>
          <p:nvPr/>
        </p:nvSpPr>
        <p:spPr>
          <a:xfrm>
            <a:off x="2728341" y="1881809"/>
            <a:ext cx="4544525" cy="923330"/>
          </a:xfrm>
          <a:prstGeom prst="rect">
            <a:avLst/>
          </a:prstGeom>
        </p:spPr>
        <p:txBody>
          <a:bodyPr wrap="square">
            <a:spAutoFit/>
          </a:bodyPr>
          <a:lstStyle/>
          <a:p>
            <a:r>
              <a:rPr lang="en-GB" dirty="0">
                <a:latin typeface="Twinkl" pitchFamily="50" charset="0"/>
              </a:rPr>
              <a:t>Identify how the decimal number sequence is increasing or decreasing. This is called the term-to-term rule.</a:t>
            </a:r>
          </a:p>
        </p:txBody>
      </p:sp>
      <p:grpSp>
        <p:nvGrpSpPr>
          <p:cNvPr id="27" name="Group 26"/>
          <p:cNvGrpSpPr/>
          <p:nvPr/>
        </p:nvGrpSpPr>
        <p:grpSpPr>
          <a:xfrm>
            <a:off x="678368" y="4103985"/>
            <a:ext cx="1159296" cy="1474150"/>
            <a:chOff x="731708" y="4306681"/>
            <a:chExt cx="1159296" cy="1474150"/>
          </a:xfrm>
        </p:grpSpPr>
        <p:pic>
          <p:nvPicPr>
            <p:cNvPr id="12" name="Picture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6200000">
              <a:off x="574281" y="4464108"/>
              <a:ext cx="1474150" cy="1159296"/>
            </a:xfrm>
            <a:prstGeom prst="rect">
              <a:avLst/>
            </a:prstGeom>
          </p:spPr>
        </p:pic>
        <p:sp>
          <p:nvSpPr>
            <p:cNvPr id="21" name="Oval 20"/>
            <p:cNvSpPr/>
            <p:nvPr/>
          </p:nvSpPr>
          <p:spPr>
            <a:xfrm>
              <a:off x="818172" y="4603622"/>
              <a:ext cx="973667" cy="973667"/>
            </a:xfrm>
            <a:prstGeom prst="ellipse">
              <a:avLst/>
            </a:prstGeom>
            <a:solidFill>
              <a:srgbClr val="F1864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p:cNvSpPr txBox="1"/>
            <p:nvPr/>
          </p:nvSpPr>
          <p:spPr>
            <a:xfrm>
              <a:off x="885905" y="4828845"/>
              <a:ext cx="838200" cy="523220"/>
            </a:xfrm>
            <a:prstGeom prst="rect">
              <a:avLst/>
            </a:prstGeom>
            <a:noFill/>
          </p:spPr>
          <p:txBody>
            <a:bodyPr wrap="square" rtlCol="0">
              <a:spAutoFit/>
            </a:bodyPr>
            <a:lstStyle/>
            <a:p>
              <a:pPr algn="ctr"/>
              <a:r>
                <a:rPr lang="en-GB" sz="2800" b="1" dirty="0">
                  <a:solidFill>
                    <a:schemeClr val="bg1"/>
                  </a:solidFill>
                </a:rPr>
                <a:t>2.8</a:t>
              </a:r>
            </a:p>
          </p:txBody>
        </p:sp>
      </p:grpSp>
      <p:grpSp>
        <p:nvGrpSpPr>
          <p:cNvPr id="28" name="Group 27"/>
          <p:cNvGrpSpPr/>
          <p:nvPr/>
        </p:nvGrpSpPr>
        <p:grpSpPr>
          <a:xfrm>
            <a:off x="2009670" y="4103985"/>
            <a:ext cx="1159296" cy="1474150"/>
            <a:chOff x="731708" y="4306681"/>
            <a:chExt cx="1159296" cy="1474150"/>
          </a:xfrm>
        </p:grpSpPr>
        <p:pic>
          <p:nvPicPr>
            <p:cNvPr id="29" name="Picture 2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6200000">
              <a:off x="574281" y="4464108"/>
              <a:ext cx="1474150" cy="1159296"/>
            </a:xfrm>
            <a:prstGeom prst="rect">
              <a:avLst/>
            </a:prstGeom>
          </p:spPr>
        </p:pic>
        <p:sp>
          <p:nvSpPr>
            <p:cNvPr id="30" name="Oval 29"/>
            <p:cNvSpPr/>
            <p:nvPr/>
          </p:nvSpPr>
          <p:spPr>
            <a:xfrm>
              <a:off x="818172" y="4603622"/>
              <a:ext cx="973667" cy="973667"/>
            </a:xfrm>
            <a:prstGeom prst="ellipse">
              <a:avLst/>
            </a:prstGeom>
            <a:solidFill>
              <a:srgbClr val="F1864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Box 30"/>
            <p:cNvSpPr txBox="1"/>
            <p:nvPr/>
          </p:nvSpPr>
          <p:spPr>
            <a:xfrm>
              <a:off x="885905" y="4828845"/>
              <a:ext cx="838200" cy="523220"/>
            </a:xfrm>
            <a:prstGeom prst="rect">
              <a:avLst/>
            </a:prstGeom>
            <a:noFill/>
          </p:spPr>
          <p:txBody>
            <a:bodyPr wrap="square" rtlCol="0">
              <a:spAutoFit/>
            </a:bodyPr>
            <a:lstStyle/>
            <a:p>
              <a:pPr algn="ctr"/>
              <a:r>
                <a:rPr lang="en-GB" sz="2800" b="1" dirty="0">
                  <a:solidFill>
                    <a:schemeClr val="bg1"/>
                  </a:solidFill>
                </a:rPr>
                <a:t>2.4</a:t>
              </a:r>
            </a:p>
          </p:txBody>
        </p:sp>
      </p:grpSp>
      <p:grpSp>
        <p:nvGrpSpPr>
          <p:cNvPr id="32" name="Group 31"/>
          <p:cNvGrpSpPr/>
          <p:nvPr/>
        </p:nvGrpSpPr>
        <p:grpSpPr>
          <a:xfrm>
            <a:off x="3340972" y="4103985"/>
            <a:ext cx="1159296" cy="1474150"/>
            <a:chOff x="731708" y="4306681"/>
            <a:chExt cx="1159296" cy="1474150"/>
          </a:xfrm>
        </p:grpSpPr>
        <p:pic>
          <p:nvPicPr>
            <p:cNvPr id="33" name="Picture 3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6200000">
              <a:off x="574281" y="4464108"/>
              <a:ext cx="1474150" cy="1159296"/>
            </a:xfrm>
            <a:prstGeom prst="rect">
              <a:avLst/>
            </a:prstGeom>
          </p:spPr>
        </p:pic>
        <p:sp>
          <p:nvSpPr>
            <p:cNvPr id="34" name="Oval 33"/>
            <p:cNvSpPr/>
            <p:nvPr/>
          </p:nvSpPr>
          <p:spPr>
            <a:xfrm>
              <a:off x="818172" y="4603622"/>
              <a:ext cx="973667" cy="973667"/>
            </a:xfrm>
            <a:prstGeom prst="ellipse">
              <a:avLst/>
            </a:prstGeom>
            <a:solidFill>
              <a:srgbClr val="F1864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p:cNvSpPr txBox="1"/>
            <p:nvPr/>
          </p:nvSpPr>
          <p:spPr>
            <a:xfrm>
              <a:off x="885905" y="4828845"/>
              <a:ext cx="838200" cy="523220"/>
            </a:xfrm>
            <a:prstGeom prst="rect">
              <a:avLst/>
            </a:prstGeom>
            <a:noFill/>
          </p:spPr>
          <p:txBody>
            <a:bodyPr wrap="square" rtlCol="0">
              <a:spAutoFit/>
            </a:bodyPr>
            <a:lstStyle/>
            <a:p>
              <a:pPr algn="ctr"/>
              <a:r>
                <a:rPr lang="en-GB" sz="2800" b="1" dirty="0">
                  <a:solidFill>
                    <a:schemeClr val="bg1"/>
                  </a:solidFill>
                </a:rPr>
                <a:t>2</a:t>
              </a:r>
            </a:p>
          </p:txBody>
        </p:sp>
      </p:grpSp>
      <p:grpSp>
        <p:nvGrpSpPr>
          <p:cNvPr id="36" name="Group 35"/>
          <p:cNvGrpSpPr/>
          <p:nvPr/>
        </p:nvGrpSpPr>
        <p:grpSpPr>
          <a:xfrm>
            <a:off x="4672274" y="4103985"/>
            <a:ext cx="1159296" cy="1474150"/>
            <a:chOff x="731708" y="4306681"/>
            <a:chExt cx="1159296" cy="1474150"/>
          </a:xfrm>
        </p:grpSpPr>
        <p:pic>
          <p:nvPicPr>
            <p:cNvPr id="37" name="Picture 3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6200000">
              <a:off x="574281" y="4464108"/>
              <a:ext cx="1474150" cy="1159296"/>
            </a:xfrm>
            <a:prstGeom prst="rect">
              <a:avLst/>
            </a:prstGeom>
          </p:spPr>
        </p:pic>
        <p:sp>
          <p:nvSpPr>
            <p:cNvPr id="38" name="Oval 37"/>
            <p:cNvSpPr/>
            <p:nvPr/>
          </p:nvSpPr>
          <p:spPr>
            <a:xfrm>
              <a:off x="818172" y="4603622"/>
              <a:ext cx="973667" cy="973667"/>
            </a:xfrm>
            <a:prstGeom prst="ellips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TextBox 38"/>
            <p:cNvSpPr txBox="1"/>
            <p:nvPr/>
          </p:nvSpPr>
          <p:spPr>
            <a:xfrm>
              <a:off x="885905" y="4828845"/>
              <a:ext cx="838200" cy="523220"/>
            </a:xfrm>
            <a:prstGeom prst="rect">
              <a:avLst/>
            </a:prstGeom>
            <a:noFill/>
          </p:spPr>
          <p:txBody>
            <a:bodyPr wrap="square" rtlCol="0">
              <a:spAutoFit/>
            </a:bodyPr>
            <a:lstStyle/>
            <a:p>
              <a:pPr algn="ctr"/>
              <a:r>
                <a:rPr lang="en-GB" sz="2800" b="1" dirty="0"/>
                <a:t>?</a:t>
              </a:r>
            </a:p>
          </p:txBody>
        </p:sp>
      </p:grpSp>
      <p:grpSp>
        <p:nvGrpSpPr>
          <p:cNvPr id="40" name="Group 39"/>
          <p:cNvGrpSpPr/>
          <p:nvPr/>
        </p:nvGrpSpPr>
        <p:grpSpPr>
          <a:xfrm>
            <a:off x="6029520" y="4103985"/>
            <a:ext cx="1159296" cy="1474150"/>
            <a:chOff x="731708" y="4306681"/>
            <a:chExt cx="1159296" cy="1474150"/>
          </a:xfrm>
        </p:grpSpPr>
        <p:pic>
          <p:nvPicPr>
            <p:cNvPr id="41" name="Picture 4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6200000">
              <a:off x="574281" y="4464108"/>
              <a:ext cx="1474150" cy="1159296"/>
            </a:xfrm>
            <a:prstGeom prst="rect">
              <a:avLst/>
            </a:prstGeom>
          </p:spPr>
        </p:pic>
        <p:sp>
          <p:nvSpPr>
            <p:cNvPr id="42" name="Oval 41"/>
            <p:cNvSpPr/>
            <p:nvPr/>
          </p:nvSpPr>
          <p:spPr>
            <a:xfrm>
              <a:off x="818172" y="4603622"/>
              <a:ext cx="973667" cy="973667"/>
            </a:xfrm>
            <a:prstGeom prst="ellips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Box 42"/>
            <p:cNvSpPr txBox="1"/>
            <p:nvPr/>
          </p:nvSpPr>
          <p:spPr>
            <a:xfrm>
              <a:off x="885905" y="4828845"/>
              <a:ext cx="838200" cy="523220"/>
            </a:xfrm>
            <a:prstGeom prst="rect">
              <a:avLst/>
            </a:prstGeom>
            <a:noFill/>
          </p:spPr>
          <p:txBody>
            <a:bodyPr wrap="square" rtlCol="0">
              <a:spAutoFit/>
            </a:bodyPr>
            <a:lstStyle/>
            <a:p>
              <a:pPr algn="ctr"/>
              <a:r>
                <a:rPr lang="en-GB" sz="2800" b="1" dirty="0"/>
                <a:t>?</a:t>
              </a:r>
            </a:p>
          </p:txBody>
        </p:sp>
      </p:grpSp>
      <p:grpSp>
        <p:nvGrpSpPr>
          <p:cNvPr id="44" name="Group 43"/>
          <p:cNvGrpSpPr/>
          <p:nvPr/>
        </p:nvGrpSpPr>
        <p:grpSpPr>
          <a:xfrm>
            <a:off x="7334880" y="4103985"/>
            <a:ext cx="1159296" cy="1474150"/>
            <a:chOff x="731708" y="4306681"/>
            <a:chExt cx="1159296" cy="1474150"/>
          </a:xfrm>
        </p:grpSpPr>
        <p:pic>
          <p:nvPicPr>
            <p:cNvPr id="45" name="Picture 4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6200000">
              <a:off x="574281" y="4464108"/>
              <a:ext cx="1474150" cy="1159296"/>
            </a:xfrm>
            <a:prstGeom prst="rect">
              <a:avLst/>
            </a:prstGeom>
          </p:spPr>
        </p:pic>
        <p:sp>
          <p:nvSpPr>
            <p:cNvPr id="46" name="Oval 45"/>
            <p:cNvSpPr/>
            <p:nvPr/>
          </p:nvSpPr>
          <p:spPr>
            <a:xfrm>
              <a:off x="818172" y="4603622"/>
              <a:ext cx="973667" cy="973667"/>
            </a:xfrm>
            <a:prstGeom prst="ellips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TextBox 46"/>
            <p:cNvSpPr txBox="1"/>
            <p:nvPr/>
          </p:nvSpPr>
          <p:spPr>
            <a:xfrm>
              <a:off x="885905" y="4828845"/>
              <a:ext cx="838200" cy="523220"/>
            </a:xfrm>
            <a:prstGeom prst="rect">
              <a:avLst/>
            </a:prstGeom>
            <a:noFill/>
          </p:spPr>
          <p:txBody>
            <a:bodyPr wrap="square" rtlCol="0">
              <a:spAutoFit/>
            </a:bodyPr>
            <a:lstStyle/>
            <a:p>
              <a:pPr algn="ctr"/>
              <a:r>
                <a:rPr lang="en-GB" sz="2800" b="1" dirty="0"/>
                <a:t>?</a:t>
              </a:r>
            </a:p>
          </p:txBody>
        </p:sp>
      </p:grpSp>
      <p:grpSp>
        <p:nvGrpSpPr>
          <p:cNvPr id="63" name="Group 62"/>
          <p:cNvGrpSpPr/>
          <p:nvPr/>
        </p:nvGrpSpPr>
        <p:grpSpPr>
          <a:xfrm>
            <a:off x="4672274" y="4103985"/>
            <a:ext cx="1159296" cy="1474150"/>
            <a:chOff x="731708" y="4306681"/>
            <a:chExt cx="1159296" cy="1474150"/>
          </a:xfrm>
        </p:grpSpPr>
        <p:pic>
          <p:nvPicPr>
            <p:cNvPr id="64" name="Picture 6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6200000">
              <a:off x="574281" y="4464108"/>
              <a:ext cx="1474150" cy="1159296"/>
            </a:xfrm>
            <a:prstGeom prst="rect">
              <a:avLst/>
            </a:prstGeom>
          </p:spPr>
        </p:pic>
        <p:sp>
          <p:nvSpPr>
            <p:cNvPr id="65" name="Oval 64"/>
            <p:cNvSpPr/>
            <p:nvPr/>
          </p:nvSpPr>
          <p:spPr>
            <a:xfrm>
              <a:off x="818172" y="4603622"/>
              <a:ext cx="973667" cy="973667"/>
            </a:xfrm>
            <a:prstGeom prst="ellipse">
              <a:avLst/>
            </a:prstGeom>
            <a:solidFill>
              <a:srgbClr val="F1864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TextBox 65"/>
            <p:cNvSpPr txBox="1"/>
            <p:nvPr/>
          </p:nvSpPr>
          <p:spPr>
            <a:xfrm>
              <a:off x="885905" y="4828845"/>
              <a:ext cx="838200" cy="523220"/>
            </a:xfrm>
            <a:prstGeom prst="rect">
              <a:avLst/>
            </a:prstGeom>
            <a:noFill/>
          </p:spPr>
          <p:txBody>
            <a:bodyPr wrap="square" rtlCol="0">
              <a:spAutoFit/>
            </a:bodyPr>
            <a:lstStyle/>
            <a:p>
              <a:pPr algn="ctr"/>
              <a:r>
                <a:rPr lang="en-GB" sz="2800" b="1" dirty="0">
                  <a:solidFill>
                    <a:schemeClr val="bg1"/>
                  </a:solidFill>
                </a:rPr>
                <a:t>1.6</a:t>
              </a:r>
            </a:p>
          </p:txBody>
        </p:sp>
      </p:grpSp>
      <p:grpSp>
        <p:nvGrpSpPr>
          <p:cNvPr id="67" name="Group 66"/>
          <p:cNvGrpSpPr/>
          <p:nvPr/>
        </p:nvGrpSpPr>
        <p:grpSpPr>
          <a:xfrm>
            <a:off x="6029520" y="4103985"/>
            <a:ext cx="1159296" cy="1474150"/>
            <a:chOff x="731708" y="4306681"/>
            <a:chExt cx="1159296" cy="1474150"/>
          </a:xfrm>
        </p:grpSpPr>
        <p:pic>
          <p:nvPicPr>
            <p:cNvPr id="68" name="Picture 6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6200000">
              <a:off x="574281" y="4464108"/>
              <a:ext cx="1474150" cy="1159296"/>
            </a:xfrm>
            <a:prstGeom prst="rect">
              <a:avLst/>
            </a:prstGeom>
          </p:spPr>
        </p:pic>
        <p:sp>
          <p:nvSpPr>
            <p:cNvPr id="69" name="Oval 68"/>
            <p:cNvSpPr/>
            <p:nvPr/>
          </p:nvSpPr>
          <p:spPr>
            <a:xfrm>
              <a:off x="818172" y="4603622"/>
              <a:ext cx="973667" cy="973667"/>
            </a:xfrm>
            <a:prstGeom prst="ellipse">
              <a:avLst/>
            </a:prstGeom>
            <a:solidFill>
              <a:srgbClr val="F1864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TextBox 69"/>
            <p:cNvSpPr txBox="1"/>
            <p:nvPr/>
          </p:nvSpPr>
          <p:spPr>
            <a:xfrm>
              <a:off x="885905" y="4828845"/>
              <a:ext cx="838200" cy="523220"/>
            </a:xfrm>
            <a:prstGeom prst="rect">
              <a:avLst/>
            </a:prstGeom>
            <a:noFill/>
          </p:spPr>
          <p:txBody>
            <a:bodyPr wrap="square" rtlCol="0">
              <a:spAutoFit/>
            </a:bodyPr>
            <a:lstStyle/>
            <a:p>
              <a:pPr algn="ctr"/>
              <a:r>
                <a:rPr lang="en-GB" sz="2800" b="1" dirty="0">
                  <a:solidFill>
                    <a:schemeClr val="bg1"/>
                  </a:solidFill>
                </a:rPr>
                <a:t>1.2</a:t>
              </a:r>
            </a:p>
          </p:txBody>
        </p:sp>
      </p:grpSp>
      <p:grpSp>
        <p:nvGrpSpPr>
          <p:cNvPr id="71" name="Group 70"/>
          <p:cNvGrpSpPr/>
          <p:nvPr/>
        </p:nvGrpSpPr>
        <p:grpSpPr>
          <a:xfrm>
            <a:off x="7334880" y="4103985"/>
            <a:ext cx="1159296" cy="1474150"/>
            <a:chOff x="731708" y="4306681"/>
            <a:chExt cx="1159296" cy="1474150"/>
          </a:xfrm>
        </p:grpSpPr>
        <p:pic>
          <p:nvPicPr>
            <p:cNvPr id="72" name="Picture 7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6200000">
              <a:off x="574281" y="4464108"/>
              <a:ext cx="1474150" cy="1159296"/>
            </a:xfrm>
            <a:prstGeom prst="rect">
              <a:avLst/>
            </a:prstGeom>
          </p:spPr>
        </p:pic>
        <p:sp>
          <p:nvSpPr>
            <p:cNvPr id="73" name="Oval 72"/>
            <p:cNvSpPr/>
            <p:nvPr/>
          </p:nvSpPr>
          <p:spPr>
            <a:xfrm>
              <a:off x="818172" y="4603622"/>
              <a:ext cx="973667" cy="973667"/>
            </a:xfrm>
            <a:prstGeom prst="ellipse">
              <a:avLst/>
            </a:prstGeom>
            <a:solidFill>
              <a:srgbClr val="F1864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TextBox 73"/>
            <p:cNvSpPr txBox="1"/>
            <p:nvPr/>
          </p:nvSpPr>
          <p:spPr>
            <a:xfrm>
              <a:off x="885905" y="4828845"/>
              <a:ext cx="838200" cy="523220"/>
            </a:xfrm>
            <a:prstGeom prst="rect">
              <a:avLst/>
            </a:prstGeom>
            <a:noFill/>
          </p:spPr>
          <p:txBody>
            <a:bodyPr wrap="square" rtlCol="0">
              <a:spAutoFit/>
            </a:bodyPr>
            <a:lstStyle/>
            <a:p>
              <a:pPr algn="ctr"/>
              <a:r>
                <a:rPr lang="en-GB" sz="2800" b="1" dirty="0">
                  <a:solidFill>
                    <a:schemeClr val="bg1"/>
                  </a:solidFill>
                </a:rPr>
                <a:t>0.8</a:t>
              </a:r>
            </a:p>
          </p:txBody>
        </p:sp>
      </p:grpSp>
      <p:grpSp>
        <p:nvGrpSpPr>
          <p:cNvPr id="77" name="Group 76"/>
          <p:cNvGrpSpPr/>
          <p:nvPr/>
        </p:nvGrpSpPr>
        <p:grpSpPr>
          <a:xfrm>
            <a:off x="1257614" y="3008329"/>
            <a:ext cx="1077899" cy="1880886"/>
            <a:chOff x="1257614" y="3115009"/>
            <a:chExt cx="1077899" cy="1880886"/>
          </a:xfrm>
        </p:grpSpPr>
        <p:grpSp>
          <p:nvGrpSpPr>
            <p:cNvPr id="50" name="Group 49"/>
            <p:cNvGrpSpPr/>
            <p:nvPr/>
          </p:nvGrpSpPr>
          <p:grpSpPr>
            <a:xfrm>
              <a:off x="1257614" y="3920990"/>
              <a:ext cx="1077899" cy="1074905"/>
              <a:chOff x="1295714" y="3920990"/>
              <a:chExt cx="1077899" cy="1074905"/>
            </a:xfrm>
          </p:grpSpPr>
          <p:sp>
            <p:nvSpPr>
              <p:cNvPr id="48" name="Arc 47"/>
              <p:cNvSpPr/>
              <p:nvPr/>
            </p:nvSpPr>
            <p:spPr>
              <a:xfrm rot="18980846">
                <a:off x="1295714" y="3920990"/>
                <a:ext cx="1057576" cy="1074905"/>
              </a:xfrm>
              <a:prstGeom prst="arc">
                <a:avLst/>
              </a:prstGeom>
              <a:ln w="571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9" name="Isosceles Triangle 48"/>
              <p:cNvSpPr/>
              <p:nvPr/>
            </p:nvSpPr>
            <p:spPr>
              <a:xfrm rot="7927776">
                <a:off x="2141012" y="4007988"/>
                <a:ext cx="221361" cy="243840"/>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5" name="Oval 74"/>
            <p:cNvSpPr/>
            <p:nvPr/>
          </p:nvSpPr>
          <p:spPr>
            <a:xfrm>
              <a:off x="1516380" y="3115009"/>
              <a:ext cx="647487" cy="647487"/>
            </a:xfrm>
            <a:prstGeom prst="ellips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TextBox 75"/>
            <p:cNvSpPr txBox="1"/>
            <p:nvPr/>
          </p:nvSpPr>
          <p:spPr>
            <a:xfrm>
              <a:off x="1507913" y="3177447"/>
              <a:ext cx="684982" cy="523220"/>
            </a:xfrm>
            <a:prstGeom prst="rect">
              <a:avLst/>
            </a:prstGeom>
            <a:noFill/>
          </p:spPr>
          <p:txBody>
            <a:bodyPr wrap="square" rtlCol="0">
              <a:spAutoFit/>
            </a:bodyPr>
            <a:lstStyle/>
            <a:p>
              <a:pPr algn="ctr"/>
              <a:r>
                <a:rPr lang="en-GB" sz="2800" b="1" dirty="0"/>
                <a:t>?</a:t>
              </a:r>
            </a:p>
          </p:txBody>
        </p:sp>
      </p:grpSp>
      <p:grpSp>
        <p:nvGrpSpPr>
          <p:cNvPr id="90" name="Group 89"/>
          <p:cNvGrpSpPr/>
          <p:nvPr/>
        </p:nvGrpSpPr>
        <p:grpSpPr>
          <a:xfrm>
            <a:off x="2584367" y="3008329"/>
            <a:ext cx="1077899" cy="1880886"/>
            <a:chOff x="1257614" y="3115009"/>
            <a:chExt cx="1077899" cy="1880886"/>
          </a:xfrm>
        </p:grpSpPr>
        <p:grpSp>
          <p:nvGrpSpPr>
            <p:cNvPr id="91" name="Group 90"/>
            <p:cNvGrpSpPr/>
            <p:nvPr/>
          </p:nvGrpSpPr>
          <p:grpSpPr>
            <a:xfrm>
              <a:off x="1257614" y="3920990"/>
              <a:ext cx="1077899" cy="1074905"/>
              <a:chOff x="1295714" y="3920990"/>
              <a:chExt cx="1077899" cy="1074905"/>
            </a:xfrm>
          </p:grpSpPr>
          <p:sp>
            <p:nvSpPr>
              <p:cNvPr id="94" name="Arc 93"/>
              <p:cNvSpPr/>
              <p:nvPr/>
            </p:nvSpPr>
            <p:spPr>
              <a:xfrm rot="18980846">
                <a:off x="1295714" y="3920990"/>
                <a:ext cx="1057576" cy="1074905"/>
              </a:xfrm>
              <a:prstGeom prst="arc">
                <a:avLst/>
              </a:prstGeom>
              <a:ln w="571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5" name="Isosceles Triangle 94"/>
              <p:cNvSpPr/>
              <p:nvPr/>
            </p:nvSpPr>
            <p:spPr>
              <a:xfrm rot="7927776">
                <a:off x="2141012" y="4007988"/>
                <a:ext cx="221361" cy="243840"/>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2" name="Oval 91"/>
            <p:cNvSpPr/>
            <p:nvPr/>
          </p:nvSpPr>
          <p:spPr>
            <a:xfrm>
              <a:off x="1516380" y="3115009"/>
              <a:ext cx="647487" cy="647487"/>
            </a:xfrm>
            <a:prstGeom prst="ellips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 name="TextBox 92"/>
            <p:cNvSpPr txBox="1"/>
            <p:nvPr/>
          </p:nvSpPr>
          <p:spPr>
            <a:xfrm>
              <a:off x="1504149" y="3177445"/>
              <a:ext cx="688746" cy="523220"/>
            </a:xfrm>
            <a:prstGeom prst="rect">
              <a:avLst/>
            </a:prstGeom>
            <a:noFill/>
          </p:spPr>
          <p:txBody>
            <a:bodyPr wrap="square" rtlCol="0">
              <a:spAutoFit/>
            </a:bodyPr>
            <a:lstStyle/>
            <a:p>
              <a:pPr algn="ctr"/>
              <a:r>
                <a:rPr lang="en-GB" sz="2800" b="1" dirty="0"/>
                <a:t>?</a:t>
              </a:r>
            </a:p>
          </p:txBody>
        </p:sp>
      </p:grpSp>
      <p:grpSp>
        <p:nvGrpSpPr>
          <p:cNvPr id="96" name="Group 95"/>
          <p:cNvGrpSpPr/>
          <p:nvPr/>
        </p:nvGrpSpPr>
        <p:grpSpPr>
          <a:xfrm>
            <a:off x="3911120" y="3008329"/>
            <a:ext cx="1077899" cy="1880886"/>
            <a:chOff x="1257614" y="3115009"/>
            <a:chExt cx="1077899" cy="1880886"/>
          </a:xfrm>
        </p:grpSpPr>
        <p:grpSp>
          <p:nvGrpSpPr>
            <p:cNvPr id="97" name="Group 96"/>
            <p:cNvGrpSpPr/>
            <p:nvPr/>
          </p:nvGrpSpPr>
          <p:grpSpPr>
            <a:xfrm>
              <a:off x="1257614" y="3920990"/>
              <a:ext cx="1077899" cy="1074905"/>
              <a:chOff x="1295714" y="3920990"/>
              <a:chExt cx="1077899" cy="1074905"/>
            </a:xfrm>
          </p:grpSpPr>
          <p:sp>
            <p:nvSpPr>
              <p:cNvPr id="100" name="Arc 99"/>
              <p:cNvSpPr/>
              <p:nvPr/>
            </p:nvSpPr>
            <p:spPr>
              <a:xfrm rot="18980846">
                <a:off x="1295714" y="3920990"/>
                <a:ext cx="1057576" cy="1074905"/>
              </a:xfrm>
              <a:prstGeom prst="arc">
                <a:avLst/>
              </a:prstGeom>
              <a:ln w="571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1" name="Isosceles Triangle 100"/>
              <p:cNvSpPr/>
              <p:nvPr/>
            </p:nvSpPr>
            <p:spPr>
              <a:xfrm rot="7927776">
                <a:off x="2141012" y="4007988"/>
                <a:ext cx="221361" cy="243840"/>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8" name="Oval 97"/>
            <p:cNvSpPr/>
            <p:nvPr/>
          </p:nvSpPr>
          <p:spPr>
            <a:xfrm>
              <a:off x="1516380" y="3115009"/>
              <a:ext cx="647487" cy="647487"/>
            </a:xfrm>
            <a:prstGeom prst="ellips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 name="TextBox 98"/>
            <p:cNvSpPr txBox="1"/>
            <p:nvPr/>
          </p:nvSpPr>
          <p:spPr>
            <a:xfrm>
              <a:off x="1499444" y="3185912"/>
              <a:ext cx="688056" cy="523220"/>
            </a:xfrm>
            <a:prstGeom prst="rect">
              <a:avLst/>
            </a:prstGeom>
            <a:noFill/>
          </p:spPr>
          <p:txBody>
            <a:bodyPr wrap="square" rtlCol="0">
              <a:spAutoFit/>
            </a:bodyPr>
            <a:lstStyle/>
            <a:p>
              <a:pPr algn="ctr"/>
              <a:r>
                <a:rPr lang="en-GB" sz="2800" b="1" dirty="0"/>
                <a:t>?</a:t>
              </a:r>
            </a:p>
          </p:txBody>
        </p:sp>
      </p:grpSp>
      <p:grpSp>
        <p:nvGrpSpPr>
          <p:cNvPr id="102" name="Group 101"/>
          <p:cNvGrpSpPr/>
          <p:nvPr/>
        </p:nvGrpSpPr>
        <p:grpSpPr>
          <a:xfrm>
            <a:off x="5237873" y="3008329"/>
            <a:ext cx="1077899" cy="1880886"/>
            <a:chOff x="1257614" y="3115009"/>
            <a:chExt cx="1077899" cy="1880886"/>
          </a:xfrm>
        </p:grpSpPr>
        <p:grpSp>
          <p:nvGrpSpPr>
            <p:cNvPr id="103" name="Group 102"/>
            <p:cNvGrpSpPr/>
            <p:nvPr/>
          </p:nvGrpSpPr>
          <p:grpSpPr>
            <a:xfrm>
              <a:off x="1257614" y="3920990"/>
              <a:ext cx="1077899" cy="1074905"/>
              <a:chOff x="1295714" y="3920990"/>
              <a:chExt cx="1077899" cy="1074905"/>
            </a:xfrm>
          </p:grpSpPr>
          <p:sp>
            <p:nvSpPr>
              <p:cNvPr id="106" name="Arc 105"/>
              <p:cNvSpPr/>
              <p:nvPr/>
            </p:nvSpPr>
            <p:spPr>
              <a:xfrm rot="18980846">
                <a:off x="1295714" y="3920990"/>
                <a:ext cx="1057576" cy="1074905"/>
              </a:xfrm>
              <a:prstGeom prst="arc">
                <a:avLst/>
              </a:prstGeom>
              <a:ln w="571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7" name="Isosceles Triangle 106"/>
              <p:cNvSpPr/>
              <p:nvPr/>
            </p:nvSpPr>
            <p:spPr>
              <a:xfrm rot="7927776">
                <a:off x="2141012" y="4007988"/>
                <a:ext cx="221361" cy="243840"/>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4" name="Oval 103"/>
            <p:cNvSpPr/>
            <p:nvPr/>
          </p:nvSpPr>
          <p:spPr>
            <a:xfrm>
              <a:off x="1516380" y="3115009"/>
              <a:ext cx="647487" cy="647487"/>
            </a:xfrm>
            <a:prstGeom prst="ellipse">
              <a:avLst/>
            </a:prstGeom>
            <a:solidFill>
              <a:srgbClr val="FAD78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 name="TextBox 104"/>
            <p:cNvSpPr txBox="1"/>
            <p:nvPr/>
          </p:nvSpPr>
          <p:spPr>
            <a:xfrm>
              <a:off x="1478883" y="3236714"/>
              <a:ext cx="765804" cy="369332"/>
            </a:xfrm>
            <a:prstGeom prst="rect">
              <a:avLst/>
            </a:prstGeom>
            <a:noFill/>
          </p:spPr>
          <p:txBody>
            <a:bodyPr wrap="square" rtlCol="0">
              <a:spAutoFit/>
            </a:bodyPr>
            <a:lstStyle/>
            <a:p>
              <a:r>
                <a:rPr lang="en-GB" b="1" dirty="0"/>
                <a:t>- 0.4</a:t>
              </a:r>
            </a:p>
          </p:txBody>
        </p:sp>
      </p:grpSp>
      <p:grpSp>
        <p:nvGrpSpPr>
          <p:cNvPr id="114" name="Group 113"/>
          <p:cNvGrpSpPr/>
          <p:nvPr/>
        </p:nvGrpSpPr>
        <p:grpSpPr>
          <a:xfrm>
            <a:off x="6564628" y="3008329"/>
            <a:ext cx="1077899" cy="1880886"/>
            <a:chOff x="1257614" y="3115009"/>
            <a:chExt cx="1077899" cy="1880886"/>
          </a:xfrm>
        </p:grpSpPr>
        <p:grpSp>
          <p:nvGrpSpPr>
            <p:cNvPr id="115" name="Group 114"/>
            <p:cNvGrpSpPr/>
            <p:nvPr/>
          </p:nvGrpSpPr>
          <p:grpSpPr>
            <a:xfrm>
              <a:off x="1257614" y="3920990"/>
              <a:ext cx="1077899" cy="1074905"/>
              <a:chOff x="1295714" y="3920990"/>
              <a:chExt cx="1077899" cy="1074905"/>
            </a:xfrm>
          </p:grpSpPr>
          <p:sp>
            <p:nvSpPr>
              <p:cNvPr id="118" name="Arc 117"/>
              <p:cNvSpPr/>
              <p:nvPr/>
            </p:nvSpPr>
            <p:spPr>
              <a:xfrm rot="18980846">
                <a:off x="1295714" y="3920990"/>
                <a:ext cx="1057576" cy="1074905"/>
              </a:xfrm>
              <a:prstGeom prst="arc">
                <a:avLst/>
              </a:prstGeom>
              <a:ln w="571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19" name="Isosceles Triangle 118"/>
              <p:cNvSpPr/>
              <p:nvPr/>
            </p:nvSpPr>
            <p:spPr>
              <a:xfrm rot="7927776">
                <a:off x="2141012" y="4007988"/>
                <a:ext cx="221361" cy="243840"/>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6" name="Oval 115"/>
            <p:cNvSpPr/>
            <p:nvPr/>
          </p:nvSpPr>
          <p:spPr>
            <a:xfrm>
              <a:off x="1516380" y="3115009"/>
              <a:ext cx="647487" cy="647487"/>
            </a:xfrm>
            <a:prstGeom prst="ellipse">
              <a:avLst/>
            </a:prstGeom>
            <a:solidFill>
              <a:srgbClr val="FAD78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7" name="TextBox 116"/>
            <p:cNvSpPr txBox="1"/>
            <p:nvPr/>
          </p:nvSpPr>
          <p:spPr>
            <a:xfrm>
              <a:off x="1478883" y="3236714"/>
              <a:ext cx="765804" cy="369332"/>
            </a:xfrm>
            <a:prstGeom prst="rect">
              <a:avLst/>
            </a:prstGeom>
            <a:noFill/>
          </p:spPr>
          <p:txBody>
            <a:bodyPr wrap="square" rtlCol="0">
              <a:spAutoFit/>
            </a:bodyPr>
            <a:lstStyle/>
            <a:p>
              <a:r>
                <a:rPr lang="en-GB" b="1" dirty="0"/>
                <a:t>- 0.4</a:t>
              </a:r>
            </a:p>
          </p:txBody>
        </p:sp>
      </p:grpSp>
      <p:grpSp>
        <p:nvGrpSpPr>
          <p:cNvPr id="122" name="Group 121"/>
          <p:cNvGrpSpPr/>
          <p:nvPr/>
        </p:nvGrpSpPr>
        <p:grpSpPr>
          <a:xfrm>
            <a:off x="2805636" y="5778097"/>
            <a:ext cx="6029562" cy="468242"/>
            <a:chOff x="2805636" y="5778097"/>
            <a:chExt cx="6029562" cy="468242"/>
          </a:xfrm>
        </p:grpSpPr>
        <p:sp>
          <p:nvSpPr>
            <p:cNvPr id="120" name="Rectangle 119"/>
            <p:cNvSpPr/>
            <p:nvPr/>
          </p:nvSpPr>
          <p:spPr>
            <a:xfrm>
              <a:off x="2805636" y="5778097"/>
              <a:ext cx="5842747" cy="468242"/>
            </a:xfrm>
            <a:prstGeom prst="rect">
              <a:avLst/>
            </a:prstGeom>
            <a:solidFill>
              <a:srgbClr val="FAD7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1" name="Rectangle 120"/>
            <p:cNvSpPr/>
            <p:nvPr/>
          </p:nvSpPr>
          <p:spPr>
            <a:xfrm>
              <a:off x="2890539" y="5817919"/>
              <a:ext cx="5944659" cy="369332"/>
            </a:xfrm>
            <a:prstGeom prst="rect">
              <a:avLst/>
            </a:prstGeom>
          </p:spPr>
          <p:txBody>
            <a:bodyPr wrap="square">
              <a:spAutoFit/>
            </a:bodyPr>
            <a:lstStyle/>
            <a:p>
              <a:r>
                <a:rPr lang="en-GB" dirty="0">
                  <a:latin typeface="Twinkl" pitchFamily="50" charset="0"/>
                </a:rPr>
                <a:t>What will the next three numbers in the sequence be?</a:t>
              </a:r>
            </a:p>
          </p:txBody>
        </p:sp>
      </p:grpSp>
      <p:grpSp>
        <p:nvGrpSpPr>
          <p:cNvPr id="78" name="Group 77"/>
          <p:cNvGrpSpPr/>
          <p:nvPr/>
        </p:nvGrpSpPr>
        <p:grpSpPr>
          <a:xfrm>
            <a:off x="1257614" y="3008329"/>
            <a:ext cx="1077899" cy="1880886"/>
            <a:chOff x="1257614" y="3115009"/>
            <a:chExt cx="1077899" cy="1880886"/>
          </a:xfrm>
        </p:grpSpPr>
        <p:grpSp>
          <p:nvGrpSpPr>
            <p:cNvPr id="79" name="Group 78"/>
            <p:cNvGrpSpPr/>
            <p:nvPr/>
          </p:nvGrpSpPr>
          <p:grpSpPr>
            <a:xfrm>
              <a:off x="1257614" y="3920990"/>
              <a:ext cx="1077899" cy="1074905"/>
              <a:chOff x="1295714" y="3920990"/>
              <a:chExt cx="1077899" cy="1074905"/>
            </a:xfrm>
          </p:grpSpPr>
          <p:sp>
            <p:nvSpPr>
              <p:cNvPr id="82" name="Arc 81"/>
              <p:cNvSpPr/>
              <p:nvPr/>
            </p:nvSpPr>
            <p:spPr>
              <a:xfrm rot="18980846">
                <a:off x="1295714" y="3920990"/>
                <a:ext cx="1057576" cy="1074905"/>
              </a:xfrm>
              <a:prstGeom prst="arc">
                <a:avLst/>
              </a:prstGeom>
              <a:ln w="571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3" name="Isosceles Triangle 82"/>
              <p:cNvSpPr/>
              <p:nvPr/>
            </p:nvSpPr>
            <p:spPr>
              <a:xfrm rot="7927776">
                <a:off x="2141012" y="4007988"/>
                <a:ext cx="221361" cy="243840"/>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0" name="Oval 79"/>
            <p:cNvSpPr/>
            <p:nvPr/>
          </p:nvSpPr>
          <p:spPr>
            <a:xfrm>
              <a:off x="1516380" y="3115009"/>
              <a:ext cx="647487" cy="647487"/>
            </a:xfrm>
            <a:prstGeom prst="ellipse">
              <a:avLst/>
            </a:prstGeom>
            <a:solidFill>
              <a:srgbClr val="FAD78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TextBox 80"/>
            <p:cNvSpPr txBox="1"/>
            <p:nvPr/>
          </p:nvSpPr>
          <p:spPr>
            <a:xfrm>
              <a:off x="1478883" y="3236714"/>
              <a:ext cx="765804" cy="369332"/>
            </a:xfrm>
            <a:prstGeom prst="rect">
              <a:avLst/>
            </a:prstGeom>
            <a:noFill/>
          </p:spPr>
          <p:txBody>
            <a:bodyPr wrap="square" rtlCol="0">
              <a:spAutoFit/>
            </a:bodyPr>
            <a:lstStyle/>
            <a:p>
              <a:r>
                <a:rPr lang="en-GB" b="1" dirty="0"/>
                <a:t>- 0.4</a:t>
              </a:r>
            </a:p>
          </p:txBody>
        </p:sp>
      </p:grpSp>
      <p:grpSp>
        <p:nvGrpSpPr>
          <p:cNvPr id="84" name="Group 83"/>
          <p:cNvGrpSpPr/>
          <p:nvPr/>
        </p:nvGrpSpPr>
        <p:grpSpPr>
          <a:xfrm>
            <a:off x="2584367" y="3008329"/>
            <a:ext cx="1077899" cy="1880886"/>
            <a:chOff x="1257614" y="3115009"/>
            <a:chExt cx="1077899" cy="1880886"/>
          </a:xfrm>
        </p:grpSpPr>
        <p:grpSp>
          <p:nvGrpSpPr>
            <p:cNvPr id="85" name="Group 84"/>
            <p:cNvGrpSpPr/>
            <p:nvPr/>
          </p:nvGrpSpPr>
          <p:grpSpPr>
            <a:xfrm>
              <a:off x="1257614" y="3920990"/>
              <a:ext cx="1077899" cy="1074905"/>
              <a:chOff x="1295714" y="3920990"/>
              <a:chExt cx="1077899" cy="1074905"/>
            </a:xfrm>
          </p:grpSpPr>
          <p:sp>
            <p:nvSpPr>
              <p:cNvPr id="88" name="Arc 87"/>
              <p:cNvSpPr/>
              <p:nvPr/>
            </p:nvSpPr>
            <p:spPr>
              <a:xfrm rot="18980846">
                <a:off x="1295714" y="3920990"/>
                <a:ext cx="1057576" cy="1074905"/>
              </a:xfrm>
              <a:prstGeom prst="arc">
                <a:avLst/>
              </a:prstGeom>
              <a:ln w="571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9" name="Isosceles Triangle 88"/>
              <p:cNvSpPr/>
              <p:nvPr/>
            </p:nvSpPr>
            <p:spPr>
              <a:xfrm rot="7927776">
                <a:off x="2141012" y="4007988"/>
                <a:ext cx="221361" cy="243840"/>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6" name="Oval 85"/>
            <p:cNvSpPr/>
            <p:nvPr/>
          </p:nvSpPr>
          <p:spPr>
            <a:xfrm>
              <a:off x="1516380" y="3115009"/>
              <a:ext cx="647487" cy="647487"/>
            </a:xfrm>
            <a:prstGeom prst="ellipse">
              <a:avLst/>
            </a:prstGeom>
            <a:solidFill>
              <a:srgbClr val="FAD78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TextBox 86"/>
            <p:cNvSpPr txBox="1"/>
            <p:nvPr/>
          </p:nvSpPr>
          <p:spPr>
            <a:xfrm>
              <a:off x="1478883" y="3236714"/>
              <a:ext cx="765804" cy="369332"/>
            </a:xfrm>
            <a:prstGeom prst="rect">
              <a:avLst/>
            </a:prstGeom>
            <a:noFill/>
          </p:spPr>
          <p:txBody>
            <a:bodyPr wrap="square" rtlCol="0">
              <a:spAutoFit/>
            </a:bodyPr>
            <a:lstStyle/>
            <a:p>
              <a:r>
                <a:rPr lang="en-GB" b="1" dirty="0"/>
                <a:t>- 0.4</a:t>
              </a:r>
            </a:p>
          </p:txBody>
        </p:sp>
      </p:grpSp>
      <p:grpSp>
        <p:nvGrpSpPr>
          <p:cNvPr id="108" name="Group 107"/>
          <p:cNvGrpSpPr/>
          <p:nvPr/>
        </p:nvGrpSpPr>
        <p:grpSpPr>
          <a:xfrm>
            <a:off x="3911120" y="3008329"/>
            <a:ext cx="1077899" cy="1880886"/>
            <a:chOff x="1257614" y="3115009"/>
            <a:chExt cx="1077899" cy="1880886"/>
          </a:xfrm>
        </p:grpSpPr>
        <p:grpSp>
          <p:nvGrpSpPr>
            <p:cNvPr id="109" name="Group 108"/>
            <p:cNvGrpSpPr/>
            <p:nvPr/>
          </p:nvGrpSpPr>
          <p:grpSpPr>
            <a:xfrm>
              <a:off x="1257614" y="3920990"/>
              <a:ext cx="1077899" cy="1074905"/>
              <a:chOff x="1295714" y="3920990"/>
              <a:chExt cx="1077899" cy="1074905"/>
            </a:xfrm>
          </p:grpSpPr>
          <p:sp>
            <p:nvSpPr>
              <p:cNvPr id="112" name="Arc 111"/>
              <p:cNvSpPr/>
              <p:nvPr/>
            </p:nvSpPr>
            <p:spPr>
              <a:xfrm rot="18980846">
                <a:off x="1295714" y="3920990"/>
                <a:ext cx="1057576" cy="1074905"/>
              </a:xfrm>
              <a:prstGeom prst="arc">
                <a:avLst/>
              </a:prstGeom>
              <a:ln w="571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13" name="Isosceles Triangle 112"/>
              <p:cNvSpPr/>
              <p:nvPr/>
            </p:nvSpPr>
            <p:spPr>
              <a:xfrm rot="7927776">
                <a:off x="2141012" y="4007988"/>
                <a:ext cx="221361" cy="243840"/>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0" name="Oval 109"/>
            <p:cNvSpPr/>
            <p:nvPr/>
          </p:nvSpPr>
          <p:spPr>
            <a:xfrm>
              <a:off x="1516380" y="3115009"/>
              <a:ext cx="647487" cy="647487"/>
            </a:xfrm>
            <a:prstGeom prst="ellipse">
              <a:avLst/>
            </a:prstGeom>
            <a:solidFill>
              <a:srgbClr val="FAD78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 name="TextBox 110"/>
            <p:cNvSpPr txBox="1"/>
            <p:nvPr/>
          </p:nvSpPr>
          <p:spPr>
            <a:xfrm>
              <a:off x="1478883" y="3236714"/>
              <a:ext cx="765804" cy="369332"/>
            </a:xfrm>
            <a:prstGeom prst="rect">
              <a:avLst/>
            </a:prstGeom>
            <a:noFill/>
          </p:spPr>
          <p:txBody>
            <a:bodyPr wrap="square" rtlCol="0">
              <a:spAutoFit/>
            </a:bodyPr>
            <a:lstStyle/>
            <a:p>
              <a:r>
                <a:rPr lang="en-GB" b="1" dirty="0"/>
                <a:t>- 0.4</a:t>
              </a:r>
            </a:p>
          </p:txBody>
        </p:sp>
      </p:grpSp>
    </p:spTree>
    <p:extLst>
      <p:ext uri="{BB962C8B-B14F-4D97-AF65-F5344CB8AC3E}">
        <p14:creationId xmlns:p14="http://schemas.microsoft.com/office/powerpoint/2010/main" val="4142924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7"/>
                                        </p:tgtEl>
                                        <p:attrNameLst>
                                          <p:attrName>style.visibility</p:attrName>
                                        </p:attrNameLst>
                                      </p:cBhvr>
                                      <p:to>
                                        <p:strVal val="visible"/>
                                      </p:to>
                                    </p:set>
                                    <p:animEffect transition="in" filter="wipe(left)">
                                      <p:cBhvr>
                                        <p:cTn id="11" dur="500"/>
                                        <p:tgtEl>
                                          <p:spTgt spid="7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90"/>
                                        </p:tgtEl>
                                        <p:attrNameLst>
                                          <p:attrName>style.visibility</p:attrName>
                                        </p:attrNameLst>
                                      </p:cBhvr>
                                      <p:to>
                                        <p:strVal val="visible"/>
                                      </p:to>
                                    </p:set>
                                    <p:animEffect transition="in" filter="wipe(left)">
                                      <p:cBhvr>
                                        <p:cTn id="19" dur="500"/>
                                        <p:tgtEl>
                                          <p:spTgt spid="90"/>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500"/>
                                        <p:tgtEl>
                                          <p:spTgt spid="32"/>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96"/>
                                        </p:tgtEl>
                                        <p:attrNameLst>
                                          <p:attrName>style.visibility</p:attrName>
                                        </p:attrNameLst>
                                      </p:cBhvr>
                                      <p:to>
                                        <p:strVal val="visible"/>
                                      </p:to>
                                    </p:set>
                                    <p:animEffect transition="in" filter="wipe(left)">
                                      <p:cBhvr>
                                        <p:cTn id="27" dur="500"/>
                                        <p:tgtEl>
                                          <p:spTgt spid="96"/>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500"/>
                                        <p:tgtEl>
                                          <p:spTgt spid="36"/>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fade">
                                      <p:cBhvr>
                                        <p:cTn id="35" dur="500"/>
                                        <p:tgtEl>
                                          <p:spTgt spid="40"/>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44"/>
                                        </p:tgtEl>
                                        <p:attrNameLst>
                                          <p:attrName>style.visibility</p:attrName>
                                        </p:attrNameLst>
                                      </p:cBhvr>
                                      <p:to>
                                        <p:strVal val="visible"/>
                                      </p:to>
                                    </p:set>
                                    <p:animEffect transition="in" filter="fade">
                                      <p:cBhvr>
                                        <p:cTn id="39" dur="500"/>
                                        <p:tgtEl>
                                          <p:spTgt spid="44"/>
                                        </p:tgtEl>
                                      </p:cBhvr>
                                    </p:animEffect>
                                  </p:childTnLst>
                                </p:cTn>
                              </p:par>
                            </p:childTnLst>
                          </p:cTn>
                        </p:par>
                        <p:par>
                          <p:cTn id="40" fill="hold">
                            <p:stCondLst>
                              <p:cond delay="4500"/>
                            </p:stCondLst>
                            <p:childTnLst>
                              <p:par>
                                <p:cTn id="41" presetID="22" presetClass="entr" presetSubtype="2" fill="hold" nodeType="afterEffect">
                                  <p:stCondLst>
                                    <p:cond delay="0"/>
                                  </p:stCondLst>
                                  <p:childTnLst>
                                    <p:set>
                                      <p:cBhvr>
                                        <p:cTn id="42" dur="1" fill="hold">
                                          <p:stCondLst>
                                            <p:cond delay="0"/>
                                          </p:stCondLst>
                                        </p:cTn>
                                        <p:tgtEl>
                                          <p:spTgt spid="122"/>
                                        </p:tgtEl>
                                        <p:attrNameLst>
                                          <p:attrName>style.visibility</p:attrName>
                                        </p:attrNameLst>
                                      </p:cBhvr>
                                      <p:to>
                                        <p:strVal val="visible"/>
                                      </p:to>
                                    </p:set>
                                    <p:animEffect transition="in" filter="wipe(right)">
                                      <p:cBhvr>
                                        <p:cTn id="43" dur="500"/>
                                        <p:tgtEl>
                                          <p:spTgt spid="12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78"/>
                                        </p:tgtEl>
                                        <p:attrNameLst>
                                          <p:attrName>style.visibility</p:attrName>
                                        </p:attrNameLst>
                                      </p:cBhvr>
                                      <p:to>
                                        <p:strVal val="visible"/>
                                      </p:to>
                                    </p:set>
                                    <p:animEffect transition="in" filter="fade">
                                      <p:cBhvr>
                                        <p:cTn id="48" dur="500"/>
                                        <p:tgtEl>
                                          <p:spTgt spid="78"/>
                                        </p:tgtEl>
                                      </p:cBhvr>
                                    </p:animEffect>
                                  </p:childTnLst>
                                </p:cTn>
                              </p:par>
                              <p:par>
                                <p:cTn id="49" presetID="10" presetClass="entr" presetSubtype="0" fill="hold" nodeType="withEffect">
                                  <p:stCondLst>
                                    <p:cond delay="0"/>
                                  </p:stCondLst>
                                  <p:childTnLst>
                                    <p:set>
                                      <p:cBhvr>
                                        <p:cTn id="50" dur="1" fill="hold">
                                          <p:stCondLst>
                                            <p:cond delay="0"/>
                                          </p:stCondLst>
                                        </p:cTn>
                                        <p:tgtEl>
                                          <p:spTgt spid="84"/>
                                        </p:tgtEl>
                                        <p:attrNameLst>
                                          <p:attrName>style.visibility</p:attrName>
                                        </p:attrNameLst>
                                      </p:cBhvr>
                                      <p:to>
                                        <p:strVal val="visible"/>
                                      </p:to>
                                    </p:set>
                                    <p:animEffect transition="in" filter="fade">
                                      <p:cBhvr>
                                        <p:cTn id="51" dur="500"/>
                                        <p:tgtEl>
                                          <p:spTgt spid="84"/>
                                        </p:tgtEl>
                                      </p:cBhvr>
                                    </p:animEffect>
                                  </p:childTnLst>
                                </p:cTn>
                              </p:par>
                              <p:par>
                                <p:cTn id="52" presetID="10" presetClass="entr" presetSubtype="0" fill="hold" nodeType="withEffect">
                                  <p:stCondLst>
                                    <p:cond delay="0"/>
                                  </p:stCondLst>
                                  <p:childTnLst>
                                    <p:set>
                                      <p:cBhvr>
                                        <p:cTn id="53" dur="1" fill="hold">
                                          <p:stCondLst>
                                            <p:cond delay="0"/>
                                          </p:stCondLst>
                                        </p:cTn>
                                        <p:tgtEl>
                                          <p:spTgt spid="108"/>
                                        </p:tgtEl>
                                        <p:attrNameLst>
                                          <p:attrName>style.visibility</p:attrName>
                                        </p:attrNameLst>
                                      </p:cBhvr>
                                      <p:to>
                                        <p:strVal val="visible"/>
                                      </p:to>
                                    </p:set>
                                    <p:animEffect transition="in" filter="fade">
                                      <p:cBhvr>
                                        <p:cTn id="54" dur="500"/>
                                        <p:tgtEl>
                                          <p:spTgt spid="108"/>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63"/>
                                        </p:tgtEl>
                                        <p:attrNameLst>
                                          <p:attrName>style.visibility</p:attrName>
                                        </p:attrNameLst>
                                      </p:cBhvr>
                                      <p:to>
                                        <p:strVal val="visible"/>
                                      </p:to>
                                    </p:set>
                                    <p:animEffect transition="in" filter="fade">
                                      <p:cBhvr>
                                        <p:cTn id="59" dur="500"/>
                                        <p:tgtEl>
                                          <p:spTgt spid="63"/>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102"/>
                                        </p:tgtEl>
                                        <p:attrNameLst>
                                          <p:attrName>style.visibility</p:attrName>
                                        </p:attrNameLst>
                                      </p:cBhvr>
                                      <p:to>
                                        <p:strVal val="visible"/>
                                      </p:to>
                                    </p:set>
                                    <p:animEffect transition="in" filter="wipe(left)">
                                      <p:cBhvr>
                                        <p:cTn id="64" dur="500"/>
                                        <p:tgtEl>
                                          <p:spTgt spid="102"/>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67"/>
                                        </p:tgtEl>
                                        <p:attrNameLst>
                                          <p:attrName>style.visibility</p:attrName>
                                        </p:attrNameLst>
                                      </p:cBhvr>
                                      <p:to>
                                        <p:strVal val="visible"/>
                                      </p:to>
                                    </p:set>
                                    <p:animEffect transition="in" filter="fade">
                                      <p:cBhvr>
                                        <p:cTn id="69" dur="500"/>
                                        <p:tgtEl>
                                          <p:spTgt spid="67"/>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nodeType="clickEffect">
                                  <p:stCondLst>
                                    <p:cond delay="0"/>
                                  </p:stCondLst>
                                  <p:childTnLst>
                                    <p:set>
                                      <p:cBhvr>
                                        <p:cTn id="73" dur="1" fill="hold">
                                          <p:stCondLst>
                                            <p:cond delay="0"/>
                                          </p:stCondLst>
                                        </p:cTn>
                                        <p:tgtEl>
                                          <p:spTgt spid="114"/>
                                        </p:tgtEl>
                                        <p:attrNameLst>
                                          <p:attrName>style.visibility</p:attrName>
                                        </p:attrNameLst>
                                      </p:cBhvr>
                                      <p:to>
                                        <p:strVal val="visible"/>
                                      </p:to>
                                    </p:set>
                                    <p:animEffect transition="in" filter="wipe(left)">
                                      <p:cBhvr>
                                        <p:cTn id="74" dur="500"/>
                                        <p:tgtEl>
                                          <p:spTgt spid="114"/>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71"/>
                                        </p:tgtEl>
                                        <p:attrNameLst>
                                          <p:attrName>style.visibility</p:attrName>
                                        </p:attrNameLst>
                                      </p:cBhvr>
                                      <p:to>
                                        <p:strVal val="visible"/>
                                      </p:to>
                                    </p:set>
                                    <p:animEffect transition="in" filter="fade">
                                      <p:cBhvr>
                                        <p:cTn id="79"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screen">
            <a:extLst>
              <a:ext uri="{28A0092B-C50C-407E-A947-70E740481C1C}">
                <a14:useLocalDpi xmlns:a14="http://schemas.microsoft.com/office/drawing/2010/main"/>
              </a:ext>
            </a:extLst>
          </a:blip>
          <a:srcRect t="3928" b="35342"/>
          <a:stretch/>
        </p:blipFill>
        <p:spPr>
          <a:xfrm>
            <a:off x="503237" y="1408128"/>
            <a:ext cx="8137525" cy="4941873"/>
          </a:xfrm>
          <a:prstGeom prst="rect">
            <a:avLst/>
          </a:prstGeom>
        </p:spPr>
      </p:pic>
      <p:sp>
        <p:nvSpPr>
          <p:cNvPr id="2" name="Rectangle 1"/>
          <p:cNvSpPr/>
          <p:nvPr/>
        </p:nvSpPr>
        <p:spPr>
          <a:xfrm>
            <a:off x="755652" y="697112"/>
            <a:ext cx="7355416" cy="615553"/>
          </a:xfrm>
          <a:prstGeom prst="rect">
            <a:avLst/>
          </a:prstGeom>
        </p:spPr>
        <p:txBody>
          <a:bodyPr wrap="square" lIns="0" tIns="0" rIns="0" bIns="0">
            <a:spAutoFit/>
          </a:bodyPr>
          <a:lstStyle/>
          <a:p>
            <a:pPr algn="ctr"/>
            <a:r>
              <a:rPr lang="en-GB" altLang="en-US" sz="4000" dirty="0">
                <a:latin typeface="+mj-lt"/>
              </a:rPr>
              <a:t>Decimal Number Sequences</a:t>
            </a:r>
            <a:endParaRPr lang="en-GB" sz="4000" dirty="0">
              <a:latin typeface="+mj-lt"/>
            </a:endParaRPr>
          </a:p>
        </p:txBody>
      </p:sp>
      <p:pic>
        <p:nvPicPr>
          <p:cNvPr id="3" name="Picture 1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96800" y="612000"/>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1989667" y="1837267"/>
            <a:ext cx="5384800" cy="1007532"/>
          </a:xfrm>
          <a:prstGeom prst="rect">
            <a:avLst/>
          </a:prstGeom>
          <a:solidFill>
            <a:srgbClr val="FAD7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p:nvPicPr>
        <p:blipFill rotWithShape="1">
          <a:blip r:embed="rId4" cstate="screen">
            <a:extLst>
              <a:ext uri="{28A0092B-C50C-407E-A947-70E740481C1C}">
                <a14:useLocalDpi xmlns:a14="http://schemas.microsoft.com/office/drawing/2010/main"/>
              </a:ext>
            </a:extLst>
          </a:blip>
          <a:srcRect l="65310" b="21137"/>
          <a:stretch/>
        </p:blipFill>
        <p:spPr>
          <a:xfrm>
            <a:off x="503238" y="1494170"/>
            <a:ext cx="2131970" cy="4851068"/>
          </a:xfrm>
          <a:prstGeom prst="rect">
            <a:avLst/>
          </a:prstGeom>
        </p:spPr>
      </p:pic>
      <p:sp>
        <p:nvSpPr>
          <p:cNvPr id="5" name="Rectangle 4"/>
          <p:cNvSpPr/>
          <p:nvPr/>
        </p:nvSpPr>
        <p:spPr>
          <a:xfrm>
            <a:off x="2728341" y="1881809"/>
            <a:ext cx="4544525" cy="923330"/>
          </a:xfrm>
          <a:prstGeom prst="rect">
            <a:avLst/>
          </a:prstGeom>
        </p:spPr>
        <p:txBody>
          <a:bodyPr wrap="square">
            <a:spAutoFit/>
          </a:bodyPr>
          <a:lstStyle/>
          <a:p>
            <a:r>
              <a:rPr lang="en-GB" dirty="0">
                <a:latin typeface="Twinkl" pitchFamily="50" charset="0"/>
              </a:rPr>
              <a:t>Identify how the decimal number sequence is increasing or decreasing. This is called the term-to-term rule.</a:t>
            </a:r>
          </a:p>
        </p:txBody>
      </p:sp>
      <p:grpSp>
        <p:nvGrpSpPr>
          <p:cNvPr id="27" name="Group 26"/>
          <p:cNvGrpSpPr/>
          <p:nvPr/>
        </p:nvGrpSpPr>
        <p:grpSpPr>
          <a:xfrm>
            <a:off x="678368" y="4103985"/>
            <a:ext cx="1159296" cy="1474150"/>
            <a:chOff x="731708" y="4306681"/>
            <a:chExt cx="1159296" cy="1474150"/>
          </a:xfrm>
        </p:grpSpPr>
        <p:pic>
          <p:nvPicPr>
            <p:cNvPr id="12" name="Picture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6200000">
              <a:off x="574281" y="4464108"/>
              <a:ext cx="1474150" cy="1159296"/>
            </a:xfrm>
            <a:prstGeom prst="rect">
              <a:avLst/>
            </a:prstGeom>
          </p:spPr>
        </p:pic>
        <p:sp>
          <p:nvSpPr>
            <p:cNvPr id="21" name="Oval 20"/>
            <p:cNvSpPr/>
            <p:nvPr/>
          </p:nvSpPr>
          <p:spPr>
            <a:xfrm>
              <a:off x="818172" y="4603622"/>
              <a:ext cx="973667" cy="973667"/>
            </a:xfrm>
            <a:prstGeom prst="ellipse">
              <a:avLst/>
            </a:prstGeom>
            <a:solidFill>
              <a:srgbClr val="F1864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p:cNvSpPr txBox="1"/>
            <p:nvPr/>
          </p:nvSpPr>
          <p:spPr>
            <a:xfrm>
              <a:off x="885905" y="4828845"/>
              <a:ext cx="838200" cy="523220"/>
            </a:xfrm>
            <a:prstGeom prst="rect">
              <a:avLst/>
            </a:prstGeom>
            <a:noFill/>
          </p:spPr>
          <p:txBody>
            <a:bodyPr wrap="square" rtlCol="0">
              <a:spAutoFit/>
            </a:bodyPr>
            <a:lstStyle/>
            <a:p>
              <a:pPr algn="ctr"/>
              <a:r>
                <a:rPr lang="en-GB" sz="2800" b="1" dirty="0">
                  <a:solidFill>
                    <a:schemeClr val="bg1"/>
                  </a:solidFill>
                </a:rPr>
                <a:t>5.8</a:t>
              </a:r>
            </a:p>
          </p:txBody>
        </p:sp>
      </p:grpSp>
      <p:grpSp>
        <p:nvGrpSpPr>
          <p:cNvPr id="28" name="Group 27"/>
          <p:cNvGrpSpPr/>
          <p:nvPr/>
        </p:nvGrpSpPr>
        <p:grpSpPr>
          <a:xfrm>
            <a:off x="2009670" y="4103985"/>
            <a:ext cx="1159296" cy="1474150"/>
            <a:chOff x="731708" y="4306681"/>
            <a:chExt cx="1159296" cy="1474150"/>
          </a:xfrm>
        </p:grpSpPr>
        <p:pic>
          <p:nvPicPr>
            <p:cNvPr id="29" name="Picture 2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6200000">
              <a:off x="574281" y="4464108"/>
              <a:ext cx="1474150" cy="1159296"/>
            </a:xfrm>
            <a:prstGeom prst="rect">
              <a:avLst/>
            </a:prstGeom>
          </p:spPr>
        </p:pic>
        <p:sp>
          <p:nvSpPr>
            <p:cNvPr id="30" name="Oval 29"/>
            <p:cNvSpPr/>
            <p:nvPr/>
          </p:nvSpPr>
          <p:spPr>
            <a:xfrm>
              <a:off x="818172" y="4603622"/>
              <a:ext cx="973667" cy="973667"/>
            </a:xfrm>
            <a:prstGeom prst="ellipse">
              <a:avLst/>
            </a:prstGeom>
            <a:solidFill>
              <a:srgbClr val="F1864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Box 30"/>
            <p:cNvSpPr txBox="1"/>
            <p:nvPr/>
          </p:nvSpPr>
          <p:spPr>
            <a:xfrm>
              <a:off x="885905" y="4828845"/>
              <a:ext cx="838200" cy="523220"/>
            </a:xfrm>
            <a:prstGeom prst="rect">
              <a:avLst/>
            </a:prstGeom>
            <a:noFill/>
          </p:spPr>
          <p:txBody>
            <a:bodyPr wrap="square" rtlCol="0">
              <a:spAutoFit/>
            </a:bodyPr>
            <a:lstStyle/>
            <a:p>
              <a:pPr algn="ctr"/>
              <a:r>
                <a:rPr lang="en-GB" sz="2800" b="1" dirty="0">
                  <a:solidFill>
                    <a:schemeClr val="bg1"/>
                  </a:solidFill>
                </a:rPr>
                <a:t>5.5</a:t>
              </a:r>
            </a:p>
          </p:txBody>
        </p:sp>
      </p:grpSp>
      <p:grpSp>
        <p:nvGrpSpPr>
          <p:cNvPr id="32" name="Group 31"/>
          <p:cNvGrpSpPr/>
          <p:nvPr/>
        </p:nvGrpSpPr>
        <p:grpSpPr>
          <a:xfrm>
            <a:off x="3340972" y="4103985"/>
            <a:ext cx="1159296" cy="1474150"/>
            <a:chOff x="731708" y="4306681"/>
            <a:chExt cx="1159296" cy="1474150"/>
          </a:xfrm>
        </p:grpSpPr>
        <p:pic>
          <p:nvPicPr>
            <p:cNvPr id="33" name="Picture 3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6200000">
              <a:off x="574281" y="4464108"/>
              <a:ext cx="1474150" cy="1159296"/>
            </a:xfrm>
            <a:prstGeom prst="rect">
              <a:avLst/>
            </a:prstGeom>
          </p:spPr>
        </p:pic>
        <p:sp>
          <p:nvSpPr>
            <p:cNvPr id="34" name="Oval 33"/>
            <p:cNvSpPr/>
            <p:nvPr/>
          </p:nvSpPr>
          <p:spPr>
            <a:xfrm>
              <a:off x="818172" y="4603622"/>
              <a:ext cx="973667" cy="973667"/>
            </a:xfrm>
            <a:prstGeom prst="ellipse">
              <a:avLst/>
            </a:prstGeom>
            <a:solidFill>
              <a:srgbClr val="F1864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p:cNvSpPr txBox="1"/>
            <p:nvPr/>
          </p:nvSpPr>
          <p:spPr>
            <a:xfrm>
              <a:off x="885905" y="4828845"/>
              <a:ext cx="838200" cy="523220"/>
            </a:xfrm>
            <a:prstGeom prst="rect">
              <a:avLst/>
            </a:prstGeom>
            <a:noFill/>
          </p:spPr>
          <p:txBody>
            <a:bodyPr wrap="square" rtlCol="0">
              <a:spAutoFit/>
            </a:bodyPr>
            <a:lstStyle/>
            <a:p>
              <a:pPr algn="ctr"/>
              <a:r>
                <a:rPr lang="en-GB" sz="2800" b="1" dirty="0">
                  <a:solidFill>
                    <a:schemeClr val="bg1"/>
                  </a:solidFill>
                </a:rPr>
                <a:t>5.2</a:t>
              </a:r>
            </a:p>
          </p:txBody>
        </p:sp>
      </p:grpSp>
      <p:grpSp>
        <p:nvGrpSpPr>
          <p:cNvPr id="36" name="Group 35"/>
          <p:cNvGrpSpPr/>
          <p:nvPr/>
        </p:nvGrpSpPr>
        <p:grpSpPr>
          <a:xfrm>
            <a:off x="4672274" y="4103985"/>
            <a:ext cx="1159296" cy="1474150"/>
            <a:chOff x="731708" y="4306681"/>
            <a:chExt cx="1159296" cy="1474150"/>
          </a:xfrm>
        </p:grpSpPr>
        <p:pic>
          <p:nvPicPr>
            <p:cNvPr id="37" name="Picture 3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6200000">
              <a:off x="574281" y="4464108"/>
              <a:ext cx="1474150" cy="1159296"/>
            </a:xfrm>
            <a:prstGeom prst="rect">
              <a:avLst/>
            </a:prstGeom>
          </p:spPr>
        </p:pic>
        <p:sp>
          <p:nvSpPr>
            <p:cNvPr id="38" name="Oval 37"/>
            <p:cNvSpPr/>
            <p:nvPr/>
          </p:nvSpPr>
          <p:spPr>
            <a:xfrm>
              <a:off x="818172" y="4603622"/>
              <a:ext cx="973667" cy="973667"/>
            </a:xfrm>
            <a:prstGeom prst="ellips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TextBox 38"/>
            <p:cNvSpPr txBox="1"/>
            <p:nvPr/>
          </p:nvSpPr>
          <p:spPr>
            <a:xfrm>
              <a:off x="885905" y="4828845"/>
              <a:ext cx="838200" cy="523220"/>
            </a:xfrm>
            <a:prstGeom prst="rect">
              <a:avLst/>
            </a:prstGeom>
            <a:noFill/>
          </p:spPr>
          <p:txBody>
            <a:bodyPr wrap="square" rtlCol="0">
              <a:spAutoFit/>
            </a:bodyPr>
            <a:lstStyle/>
            <a:p>
              <a:pPr algn="ctr"/>
              <a:r>
                <a:rPr lang="en-GB" sz="2800" b="1" dirty="0"/>
                <a:t>?</a:t>
              </a:r>
            </a:p>
          </p:txBody>
        </p:sp>
      </p:grpSp>
      <p:grpSp>
        <p:nvGrpSpPr>
          <p:cNvPr id="40" name="Group 39"/>
          <p:cNvGrpSpPr/>
          <p:nvPr/>
        </p:nvGrpSpPr>
        <p:grpSpPr>
          <a:xfrm>
            <a:off x="6029520" y="4103985"/>
            <a:ext cx="1159296" cy="1474150"/>
            <a:chOff x="731708" y="4306681"/>
            <a:chExt cx="1159296" cy="1474150"/>
          </a:xfrm>
        </p:grpSpPr>
        <p:pic>
          <p:nvPicPr>
            <p:cNvPr id="41" name="Picture 4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6200000">
              <a:off x="574281" y="4464108"/>
              <a:ext cx="1474150" cy="1159296"/>
            </a:xfrm>
            <a:prstGeom prst="rect">
              <a:avLst/>
            </a:prstGeom>
          </p:spPr>
        </p:pic>
        <p:sp>
          <p:nvSpPr>
            <p:cNvPr id="42" name="Oval 41"/>
            <p:cNvSpPr/>
            <p:nvPr/>
          </p:nvSpPr>
          <p:spPr>
            <a:xfrm>
              <a:off x="818172" y="4603622"/>
              <a:ext cx="973667" cy="973667"/>
            </a:xfrm>
            <a:prstGeom prst="ellips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Box 42"/>
            <p:cNvSpPr txBox="1"/>
            <p:nvPr/>
          </p:nvSpPr>
          <p:spPr>
            <a:xfrm>
              <a:off x="885905" y="4828845"/>
              <a:ext cx="838200" cy="523220"/>
            </a:xfrm>
            <a:prstGeom prst="rect">
              <a:avLst/>
            </a:prstGeom>
            <a:noFill/>
          </p:spPr>
          <p:txBody>
            <a:bodyPr wrap="square" rtlCol="0">
              <a:spAutoFit/>
            </a:bodyPr>
            <a:lstStyle/>
            <a:p>
              <a:pPr algn="ctr"/>
              <a:r>
                <a:rPr lang="en-GB" sz="2800" b="1" dirty="0"/>
                <a:t>?</a:t>
              </a:r>
            </a:p>
          </p:txBody>
        </p:sp>
      </p:grpSp>
      <p:grpSp>
        <p:nvGrpSpPr>
          <p:cNvPr id="44" name="Group 43"/>
          <p:cNvGrpSpPr/>
          <p:nvPr/>
        </p:nvGrpSpPr>
        <p:grpSpPr>
          <a:xfrm>
            <a:off x="7334880" y="4103985"/>
            <a:ext cx="1159296" cy="1474150"/>
            <a:chOff x="731708" y="4306681"/>
            <a:chExt cx="1159296" cy="1474150"/>
          </a:xfrm>
        </p:grpSpPr>
        <p:pic>
          <p:nvPicPr>
            <p:cNvPr id="45" name="Picture 4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6200000">
              <a:off x="574281" y="4464108"/>
              <a:ext cx="1474150" cy="1159296"/>
            </a:xfrm>
            <a:prstGeom prst="rect">
              <a:avLst/>
            </a:prstGeom>
          </p:spPr>
        </p:pic>
        <p:sp>
          <p:nvSpPr>
            <p:cNvPr id="46" name="Oval 45"/>
            <p:cNvSpPr/>
            <p:nvPr/>
          </p:nvSpPr>
          <p:spPr>
            <a:xfrm>
              <a:off x="818172" y="4603622"/>
              <a:ext cx="973667" cy="973667"/>
            </a:xfrm>
            <a:prstGeom prst="ellips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TextBox 46"/>
            <p:cNvSpPr txBox="1"/>
            <p:nvPr/>
          </p:nvSpPr>
          <p:spPr>
            <a:xfrm>
              <a:off x="885905" y="4828845"/>
              <a:ext cx="838200" cy="523220"/>
            </a:xfrm>
            <a:prstGeom prst="rect">
              <a:avLst/>
            </a:prstGeom>
            <a:noFill/>
          </p:spPr>
          <p:txBody>
            <a:bodyPr wrap="square" rtlCol="0">
              <a:spAutoFit/>
            </a:bodyPr>
            <a:lstStyle/>
            <a:p>
              <a:pPr algn="ctr"/>
              <a:r>
                <a:rPr lang="en-GB" sz="2800" b="1" dirty="0"/>
                <a:t>?</a:t>
              </a:r>
            </a:p>
          </p:txBody>
        </p:sp>
      </p:grpSp>
      <p:grpSp>
        <p:nvGrpSpPr>
          <p:cNvPr id="63" name="Group 62"/>
          <p:cNvGrpSpPr/>
          <p:nvPr/>
        </p:nvGrpSpPr>
        <p:grpSpPr>
          <a:xfrm>
            <a:off x="4672274" y="4103985"/>
            <a:ext cx="1159296" cy="1474150"/>
            <a:chOff x="731708" y="4306681"/>
            <a:chExt cx="1159296" cy="1474150"/>
          </a:xfrm>
        </p:grpSpPr>
        <p:pic>
          <p:nvPicPr>
            <p:cNvPr id="64" name="Picture 6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6200000">
              <a:off x="574281" y="4464108"/>
              <a:ext cx="1474150" cy="1159296"/>
            </a:xfrm>
            <a:prstGeom prst="rect">
              <a:avLst/>
            </a:prstGeom>
          </p:spPr>
        </p:pic>
        <p:sp>
          <p:nvSpPr>
            <p:cNvPr id="65" name="Oval 64"/>
            <p:cNvSpPr/>
            <p:nvPr/>
          </p:nvSpPr>
          <p:spPr>
            <a:xfrm>
              <a:off x="818172" y="4603622"/>
              <a:ext cx="973667" cy="973667"/>
            </a:xfrm>
            <a:prstGeom prst="ellipse">
              <a:avLst/>
            </a:prstGeom>
            <a:solidFill>
              <a:srgbClr val="F1864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TextBox 65"/>
            <p:cNvSpPr txBox="1"/>
            <p:nvPr/>
          </p:nvSpPr>
          <p:spPr>
            <a:xfrm>
              <a:off x="885905" y="4828845"/>
              <a:ext cx="838200" cy="523220"/>
            </a:xfrm>
            <a:prstGeom prst="rect">
              <a:avLst/>
            </a:prstGeom>
            <a:noFill/>
          </p:spPr>
          <p:txBody>
            <a:bodyPr wrap="square" rtlCol="0">
              <a:spAutoFit/>
            </a:bodyPr>
            <a:lstStyle/>
            <a:p>
              <a:pPr algn="ctr"/>
              <a:r>
                <a:rPr lang="en-GB" sz="2800" b="1" dirty="0">
                  <a:solidFill>
                    <a:schemeClr val="bg1"/>
                  </a:solidFill>
                </a:rPr>
                <a:t>4.9</a:t>
              </a:r>
            </a:p>
          </p:txBody>
        </p:sp>
      </p:grpSp>
      <p:grpSp>
        <p:nvGrpSpPr>
          <p:cNvPr id="67" name="Group 66"/>
          <p:cNvGrpSpPr/>
          <p:nvPr/>
        </p:nvGrpSpPr>
        <p:grpSpPr>
          <a:xfrm>
            <a:off x="6029520" y="4103985"/>
            <a:ext cx="1159296" cy="1474150"/>
            <a:chOff x="731708" y="4306681"/>
            <a:chExt cx="1159296" cy="1474150"/>
          </a:xfrm>
        </p:grpSpPr>
        <p:pic>
          <p:nvPicPr>
            <p:cNvPr id="68" name="Picture 6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6200000">
              <a:off x="574281" y="4464108"/>
              <a:ext cx="1474150" cy="1159296"/>
            </a:xfrm>
            <a:prstGeom prst="rect">
              <a:avLst/>
            </a:prstGeom>
          </p:spPr>
        </p:pic>
        <p:sp>
          <p:nvSpPr>
            <p:cNvPr id="69" name="Oval 68"/>
            <p:cNvSpPr/>
            <p:nvPr/>
          </p:nvSpPr>
          <p:spPr>
            <a:xfrm>
              <a:off x="818172" y="4603622"/>
              <a:ext cx="973667" cy="973667"/>
            </a:xfrm>
            <a:prstGeom prst="ellipse">
              <a:avLst/>
            </a:prstGeom>
            <a:solidFill>
              <a:srgbClr val="F1864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TextBox 69"/>
            <p:cNvSpPr txBox="1"/>
            <p:nvPr/>
          </p:nvSpPr>
          <p:spPr>
            <a:xfrm>
              <a:off x="885905" y="4828845"/>
              <a:ext cx="838200" cy="523220"/>
            </a:xfrm>
            <a:prstGeom prst="rect">
              <a:avLst/>
            </a:prstGeom>
            <a:noFill/>
          </p:spPr>
          <p:txBody>
            <a:bodyPr wrap="square" rtlCol="0">
              <a:spAutoFit/>
            </a:bodyPr>
            <a:lstStyle/>
            <a:p>
              <a:pPr algn="ctr"/>
              <a:r>
                <a:rPr lang="en-GB" sz="2800" b="1" dirty="0">
                  <a:solidFill>
                    <a:schemeClr val="bg1"/>
                  </a:solidFill>
                </a:rPr>
                <a:t>4.6</a:t>
              </a:r>
            </a:p>
          </p:txBody>
        </p:sp>
      </p:grpSp>
      <p:grpSp>
        <p:nvGrpSpPr>
          <p:cNvPr id="71" name="Group 70"/>
          <p:cNvGrpSpPr/>
          <p:nvPr/>
        </p:nvGrpSpPr>
        <p:grpSpPr>
          <a:xfrm>
            <a:off x="7334880" y="4103985"/>
            <a:ext cx="1159296" cy="1474150"/>
            <a:chOff x="731708" y="4306681"/>
            <a:chExt cx="1159296" cy="1474150"/>
          </a:xfrm>
        </p:grpSpPr>
        <p:pic>
          <p:nvPicPr>
            <p:cNvPr id="72" name="Picture 7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6200000">
              <a:off x="574281" y="4464108"/>
              <a:ext cx="1474150" cy="1159296"/>
            </a:xfrm>
            <a:prstGeom prst="rect">
              <a:avLst/>
            </a:prstGeom>
          </p:spPr>
        </p:pic>
        <p:sp>
          <p:nvSpPr>
            <p:cNvPr id="73" name="Oval 72"/>
            <p:cNvSpPr/>
            <p:nvPr/>
          </p:nvSpPr>
          <p:spPr>
            <a:xfrm>
              <a:off x="818172" y="4603622"/>
              <a:ext cx="973667" cy="973667"/>
            </a:xfrm>
            <a:prstGeom prst="ellipse">
              <a:avLst/>
            </a:prstGeom>
            <a:solidFill>
              <a:srgbClr val="F1864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TextBox 73"/>
            <p:cNvSpPr txBox="1"/>
            <p:nvPr/>
          </p:nvSpPr>
          <p:spPr>
            <a:xfrm>
              <a:off x="885905" y="4828845"/>
              <a:ext cx="838200" cy="523220"/>
            </a:xfrm>
            <a:prstGeom prst="rect">
              <a:avLst/>
            </a:prstGeom>
            <a:noFill/>
          </p:spPr>
          <p:txBody>
            <a:bodyPr wrap="square" rtlCol="0">
              <a:spAutoFit/>
            </a:bodyPr>
            <a:lstStyle/>
            <a:p>
              <a:pPr algn="ctr"/>
              <a:r>
                <a:rPr lang="en-GB" sz="2800" b="1" dirty="0">
                  <a:solidFill>
                    <a:schemeClr val="bg1"/>
                  </a:solidFill>
                </a:rPr>
                <a:t>4.3</a:t>
              </a:r>
            </a:p>
          </p:txBody>
        </p:sp>
      </p:grpSp>
      <p:grpSp>
        <p:nvGrpSpPr>
          <p:cNvPr id="77" name="Group 76"/>
          <p:cNvGrpSpPr/>
          <p:nvPr/>
        </p:nvGrpSpPr>
        <p:grpSpPr>
          <a:xfrm>
            <a:off x="1257614" y="3008329"/>
            <a:ext cx="1077899" cy="1880886"/>
            <a:chOff x="1257614" y="3115009"/>
            <a:chExt cx="1077899" cy="1880886"/>
          </a:xfrm>
        </p:grpSpPr>
        <p:grpSp>
          <p:nvGrpSpPr>
            <p:cNvPr id="50" name="Group 49"/>
            <p:cNvGrpSpPr/>
            <p:nvPr/>
          </p:nvGrpSpPr>
          <p:grpSpPr>
            <a:xfrm>
              <a:off x="1257614" y="3920990"/>
              <a:ext cx="1077899" cy="1074905"/>
              <a:chOff x="1295714" y="3920990"/>
              <a:chExt cx="1077899" cy="1074905"/>
            </a:xfrm>
          </p:grpSpPr>
          <p:sp>
            <p:nvSpPr>
              <p:cNvPr id="48" name="Arc 47"/>
              <p:cNvSpPr/>
              <p:nvPr/>
            </p:nvSpPr>
            <p:spPr>
              <a:xfrm rot="18980846">
                <a:off x="1295714" y="3920990"/>
                <a:ext cx="1057576" cy="1074905"/>
              </a:xfrm>
              <a:prstGeom prst="arc">
                <a:avLst/>
              </a:prstGeom>
              <a:ln w="571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9" name="Isosceles Triangle 48"/>
              <p:cNvSpPr/>
              <p:nvPr/>
            </p:nvSpPr>
            <p:spPr>
              <a:xfrm rot="7927776">
                <a:off x="2141012" y="4007988"/>
                <a:ext cx="221361" cy="243840"/>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5" name="Oval 74"/>
            <p:cNvSpPr/>
            <p:nvPr/>
          </p:nvSpPr>
          <p:spPr>
            <a:xfrm>
              <a:off x="1516380" y="3115009"/>
              <a:ext cx="647487" cy="647487"/>
            </a:xfrm>
            <a:prstGeom prst="ellips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TextBox 75"/>
            <p:cNvSpPr txBox="1"/>
            <p:nvPr/>
          </p:nvSpPr>
          <p:spPr>
            <a:xfrm>
              <a:off x="1499498" y="3173214"/>
              <a:ext cx="689636" cy="523220"/>
            </a:xfrm>
            <a:prstGeom prst="rect">
              <a:avLst/>
            </a:prstGeom>
            <a:noFill/>
          </p:spPr>
          <p:txBody>
            <a:bodyPr wrap="square" rtlCol="0">
              <a:spAutoFit/>
            </a:bodyPr>
            <a:lstStyle/>
            <a:p>
              <a:pPr algn="ctr"/>
              <a:r>
                <a:rPr lang="en-GB" sz="2800" b="1" dirty="0"/>
                <a:t>?</a:t>
              </a:r>
            </a:p>
          </p:txBody>
        </p:sp>
      </p:grpSp>
      <p:grpSp>
        <p:nvGrpSpPr>
          <p:cNvPr id="90" name="Group 89"/>
          <p:cNvGrpSpPr/>
          <p:nvPr/>
        </p:nvGrpSpPr>
        <p:grpSpPr>
          <a:xfrm>
            <a:off x="2584367" y="3008329"/>
            <a:ext cx="1077899" cy="1880886"/>
            <a:chOff x="1257614" y="3115009"/>
            <a:chExt cx="1077899" cy="1880886"/>
          </a:xfrm>
        </p:grpSpPr>
        <p:grpSp>
          <p:nvGrpSpPr>
            <p:cNvPr id="91" name="Group 90"/>
            <p:cNvGrpSpPr/>
            <p:nvPr/>
          </p:nvGrpSpPr>
          <p:grpSpPr>
            <a:xfrm>
              <a:off x="1257614" y="3920990"/>
              <a:ext cx="1077899" cy="1074905"/>
              <a:chOff x="1295714" y="3920990"/>
              <a:chExt cx="1077899" cy="1074905"/>
            </a:xfrm>
          </p:grpSpPr>
          <p:sp>
            <p:nvSpPr>
              <p:cNvPr id="94" name="Arc 93"/>
              <p:cNvSpPr/>
              <p:nvPr/>
            </p:nvSpPr>
            <p:spPr>
              <a:xfrm rot="18980846">
                <a:off x="1295714" y="3920990"/>
                <a:ext cx="1057576" cy="1074905"/>
              </a:xfrm>
              <a:prstGeom prst="arc">
                <a:avLst/>
              </a:prstGeom>
              <a:ln w="571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5" name="Isosceles Triangle 94"/>
              <p:cNvSpPr/>
              <p:nvPr/>
            </p:nvSpPr>
            <p:spPr>
              <a:xfrm rot="7927776">
                <a:off x="2141012" y="4007988"/>
                <a:ext cx="221361" cy="243840"/>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2" name="Oval 91"/>
            <p:cNvSpPr/>
            <p:nvPr/>
          </p:nvSpPr>
          <p:spPr>
            <a:xfrm>
              <a:off x="1516380" y="3115009"/>
              <a:ext cx="647487" cy="647487"/>
            </a:xfrm>
            <a:prstGeom prst="ellips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 name="TextBox 92"/>
            <p:cNvSpPr txBox="1"/>
            <p:nvPr/>
          </p:nvSpPr>
          <p:spPr>
            <a:xfrm>
              <a:off x="1495051" y="3173214"/>
              <a:ext cx="700916" cy="523220"/>
            </a:xfrm>
            <a:prstGeom prst="rect">
              <a:avLst/>
            </a:prstGeom>
            <a:noFill/>
          </p:spPr>
          <p:txBody>
            <a:bodyPr wrap="square" rtlCol="0">
              <a:spAutoFit/>
            </a:bodyPr>
            <a:lstStyle/>
            <a:p>
              <a:pPr algn="ctr"/>
              <a:r>
                <a:rPr lang="en-GB" sz="2800" b="1" dirty="0"/>
                <a:t>?</a:t>
              </a:r>
            </a:p>
          </p:txBody>
        </p:sp>
      </p:grpSp>
      <p:grpSp>
        <p:nvGrpSpPr>
          <p:cNvPr id="96" name="Group 95"/>
          <p:cNvGrpSpPr/>
          <p:nvPr/>
        </p:nvGrpSpPr>
        <p:grpSpPr>
          <a:xfrm>
            <a:off x="3911120" y="3008329"/>
            <a:ext cx="1077899" cy="1880886"/>
            <a:chOff x="1257614" y="3115009"/>
            <a:chExt cx="1077899" cy="1880886"/>
          </a:xfrm>
        </p:grpSpPr>
        <p:grpSp>
          <p:nvGrpSpPr>
            <p:cNvPr id="97" name="Group 96"/>
            <p:cNvGrpSpPr/>
            <p:nvPr/>
          </p:nvGrpSpPr>
          <p:grpSpPr>
            <a:xfrm>
              <a:off x="1257614" y="3920990"/>
              <a:ext cx="1077899" cy="1074905"/>
              <a:chOff x="1295714" y="3920990"/>
              <a:chExt cx="1077899" cy="1074905"/>
            </a:xfrm>
          </p:grpSpPr>
          <p:sp>
            <p:nvSpPr>
              <p:cNvPr id="100" name="Arc 99"/>
              <p:cNvSpPr/>
              <p:nvPr/>
            </p:nvSpPr>
            <p:spPr>
              <a:xfrm rot="18980846">
                <a:off x="1295714" y="3920990"/>
                <a:ext cx="1057576" cy="1074905"/>
              </a:xfrm>
              <a:prstGeom prst="arc">
                <a:avLst/>
              </a:prstGeom>
              <a:ln w="571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1" name="Isosceles Triangle 100"/>
              <p:cNvSpPr/>
              <p:nvPr/>
            </p:nvSpPr>
            <p:spPr>
              <a:xfrm rot="7927776">
                <a:off x="2141012" y="4007988"/>
                <a:ext cx="221361" cy="243840"/>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8" name="Oval 97"/>
            <p:cNvSpPr/>
            <p:nvPr/>
          </p:nvSpPr>
          <p:spPr>
            <a:xfrm>
              <a:off x="1516380" y="3115009"/>
              <a:ext cx="647487" cy="647487"/>
            </a:xfrm>
            <a:prstGeom prst="ellips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 name="TextBox 98"/>
            <p:cNvSpPr txBox="1"/>
            <p:nvPr/>
          </p:nvSpPr>
          <p:spPr>
            <a:xfrm>
              <a:off x="1510983" y="3173214"/>
              <a:ext cx="684984" cy="523220"/>
            </a:xfrm>
            <a:prstGeom prst="rect">
              <a:avLst/>
            </a:prstGeom>
            <a:noFill/>
          </p:spPr>
          <p:txBody>
            <a:bodyPr wrap="square" rtlCol="0">
              <a:spAutoFit/>
            </a:bodyPr>
            <a:lstStyle/>
            <a:p>
              <a:pPr algn="ctr"/>
              <a:r>
                <a:rPr lang="en-GB" sz="2800" b="1" dirty="0"/>
                <a:t>?</a:t>
              </a:r>
            </a:p>
          </p:txBody>
        </p:sp>
      </p:grpSp>
      <p:grpSp>
        <p:nvGrpSpPr>
          <p:cNvPr id="102" name="Group 101"/>
          <p:cNvGrpSpPr/>
          <p:nvPr/>
        </p:nvGrpSpPr>
        <p:grpSpPr>
          <a:xfrm>
            <a:off x="5237873" y="3008329"/>
            <a:ext cx="1077899" cy="1880886"/>
            <a:chOff x="1257614" y="3115009"/>
            <a:chExt cx="1077899" cy="1880886"/>
          </a:xfrm>
        </p:grpSpPr>
        <p:grpSp>
          <p:nvGrpSpPr>
            <p:cNvPr id="103" name="Group 102"/>
            <p:cNvGrpSpPr/>
            <p:nvPr/>
          </p:nvGrpSpPr>
          <p:grpSpPr>
            <a:xfrm>
              <a:off x="1257614" y="3920990"/>
              <a:ext cx="1077899" cy="1074905"/>
              <a:chOff x="1295714" y="3920990"/>
              <a:chExt cx="1077899" cy="1074905"/>
            </a:xfrm>
          </p:grpSpPr>
          <p:sp>
            <p:nvSpPr>
              <p:cNvPr id="106" name="Arc 105"/>
              <p:cNvSpPr/>
              <p:nvPr/>
            </p:nvSpPr>
            <p:spPr>
              <a:xfrm rot="18980846">
                <a:off x="1295714" y="3920990"/>
                <a:ext cx="1057576" cy="1074905"/>
              </a:xfrm>
              <a:prstGeom prst="arc">
                <a:avLst/>
              </a:prstGeom>
              <a:ln w="571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7" name="Isosceles Triangle 106"/>
              <p:cNvSpPr/>
              <p:nvPr/>
            </p:nvSpPr>
            <p:spPr>
              <a:xfrm rot="7927776">
                <a:off x="2141012" y="4007988"/>
                <a:ext cx="221361" cy="243840"/>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4" name="Oval 103"/>
            <p:cNvSpPr/>
            <p:nvPr/>
          </p:nvSpPr>
          <p:spPr>
            <a:xfrm>
              <a:off x="1516380" y="3115009"/>
              <a:ext cx="647487" cy="647487"/>
            </a:xfrm>
            <a:prstGeom prst="ellipse">
              <a:avLst/>
            </a:prstGeom>
            <a:solidFill>
              <a:srgbClr val="FAD78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 name="TextBox 104"/>
            <p:cNvSpPr txBox="1"/>
            <p:nvPr/>
          </p:nvSpPr>
          <p:spPr>
            <a:xfrm>
              <a:off x="1478883" y="3236714"/>
              <a:ext cx="765804" cy="369332"/>
            </a:xfrm>
            <a:prstGeom prst="rect">
              <a:avLst/>
            </a:prstGeom>
            <a:noFill/>
          </p:spPr>
          <p:txBody>
            <a:bodyPr wrap="square" rtlCol="0">
              <a:spAutoFit/>
            </a:bodyPr>
            <a:lstStyle/>
            <a:p>
              <a:r>
                <a:rPr lang="en-GB" b="1" dirty="0"/>
                <a:t>- 0.3</a:t>
              </a:r>
            </a:p>
          </p:txBody>
        </p:sp>
      </p:grpSp>
      <p:grpSp>
        <p:nvGrpSpPr>
          <p:cNvPr id="114" name="Group 113"/>
          <p:cNvGrpSpPr/>
          <p:nvPr/>
        </p:nvGrpSpPr>
        <p:grpSpPr>
          <a:xfrm>
            <a:off x="6564628" y="3008329"/>
            <a:ext cx="1077899" cy="1880886"/>
            <a:chOff x="1257614" y="3115009"/>
            <a:chExt cx="1077899" cy="1880886"/>
          </a:xfrm>
        </p:grpSpPr>
        <p:grpSp>
          <p:nvGrpSpPr>
            <p:cNvPr id="115" name="Group 114"/>
            <p:cNvGrpSpPr/>
            <p:nvPr/>
          </p:nvGrpSpPr>
          <p:grpSpPr>
            <a:xfrm>
              <a:off x="1257614" y="3920990"/>
              <a:ext cx="1077899" cy="1074905"/>
              <a:chOff x="1295714" y="3920990"/>
              <a:chExt cx="1077899" cy="1074905"/>
            </a:xfrm>
          </p:grpSpPr>
          <p:sp>
            <p:nvSpPr>
              <p:cNvPr id="118" name="Arc 117"/>
              <p:cNvSpPr/>
              <p:nvPr/>
            </p:nvSpPr>
            <p:spPr>
              <a:xfrm rot="18980846">
                <a:off x="1295714" y="3920990"/>
                <a:ext cx="1057576" cy="1074905"/>
              </a:xfrm>
              <a:prstGeom prst="arc">
                <a:avLst/>
              </a:prstGeom>
              <a:ln w="571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19" name="Isosceles Triangle 118"/>
              <p:cNvSpPr/>
              <p:nvPr/>
            </p:nvSpPr>
            <p:spPr>
              <a:xfrm rot="7927776">
                <a:off x="2141012" y="4007988"/>
                <a:ext cx="221361" cy="243840"/>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6" name="Oval 115"/>
            <p:cNvSpPr/>
            <p:nvPr/>
          </p:nvSpPr>
          <p:spPr>
            <a:xfrm>
              <a:off x="1516380" y="3115009"/>
              <a:ext cx="647487" cy="647487"/>
            </a:xfrm>
            <a:prstGeom prst="ellipse">
              <a:avLst/>
            </a:prstGeom>
            <a:solidFill>
              <a:srgbClr val="FAD78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7" name="TextBox 116"/>
            <p:cNvSpPr txBox="1"/>
            <p:nvPr/>
          </p:nvSpPr>
          <p:spPr>
            <a:xfrm>
              <a:off x="1478883" y="3236714"/>
              <a:ext cx="765804" cy="369332"/>
            </a:xfrm>
            <a:prstGeom prst="rect">
              <a:avLst/>
            </a:prstGeom>
            <a:noFill/>
          </p:spPr>
          <p:txBody>
            <a:bodyPr wrap="square" rtlCol="0">
              <a:spAutoFit/>
            </a:bodyPr>
            <a:lstStyle/>
            <a:p>
              <a:r>
                <a:rPr lang="en-GB" b="1" dirty="0"/>
                <a:t>- 0.3</a:t>
              </a:r>
            </a:p>
          </p:txBody>
        </p:sp>
      </p:grpSp>
      <p:grpSp>
        <p:nvGrpSpPr>
          <p:cNvPr id="122" name="Group 121"/>
          <p:cNvGrpSpPr/>
          <p:nvPr/>
        </p:nvGrpSpPr>
        <p:grpSpPr>
          <a:xfrm>
            <a:off x="2805636" y="5778097"/>
            <a:ext cx="6029562" cy="468242"/>
            <a:chOff x="2805636" y="5778097"/>
            <a:chExt cx="6029562" cy="468242"/>
          </a:xfrm>
        </p:grpSpPr>
        <p:sp>
          <p:nvSpPr>
            <p:cNvPr id="120" name="Rectangle 119"/>
            <p:cNvSpPr/>
            <p:nvPr/>
          </p:nvSpPr>
          <p:spPr>
            <a:xfrm>
              <a:off x="2805636" y="5778097"/>
              <a:ext cx="5842747" cy="468242"/>
            </a:xfrm>
            <a:prstGeom prst="rect">
              <a:avLst/>
            </a:prstGeom>
            <a:solidFill>
              <a:srgbClr val="FAD7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1" name="Rectangle 120"/>
            <p:cNvSpPr/>
            <p:nvPr/>
          </p:nvSpPr>
          <p:spPr>
            <a:xfrm>
              <a:off x="2890539" y="5817919"/>
              <a:ext cx="5944659" cy="369332"/>
            </a:xfrm>
            <a:prstGeom prst="rect">
              <a:avLst/>
            </a:prstGeom>
          </p:spPr>
          <p:txBody>
            <a:bodyPr wrap="square">
              <a:spAutoFit/>
            </a:bodyPr>
            <a:lstStyle/>
            <a:p>
              <a:r>
                <a:rPr lang="en-GB" dirty="0">
                  <a:latin typeface="Twinkl" pitchFamily="50" charset="0"/>
                </a:rPr>
                <a:t>What will the next three numbers in the sequence be?</a:t>
              </a:r>
            </a:p>
          </p:txBody>
        </p:sp>
      </p:grpSp>
      <p:grpSp>
        <p:nvGrpSpPr>
          <p:cNvPr id="78" name="Group 77"/>
          <p:cNvGrpSpPr/>
          <p:nvPr/>
        </p:nvGrpSpPr>
        <p:grpSpPr>
          <a:xfrm>
            <a:off x="1257614" y="3008329"/>
            <a:ext cx="1077899" cy="1880886"/>
            <a:chOff x="1257614" y="3115009"/>
            <a:chExt cx="1077899" cy="1880886"/>
          </a:xfrm>
        </p:grpSpPr>
        <p:grpSp>
          <p:nvGrpSpPr>
            <p:cNvPr id="79" name="Group 78"/>
            <p:cNvGrpSpPr/>
            <p:nvPr/>
          </p:nvGrpSpPr>
          <p:grpSpPr>
            <a:xfrm>
              <a:off x="1257614" y="3920990"/>
              <a:ext cx="1077899" cy="1074905"/>
              <a:chOff x="1295714" y="3920990"/>
              <a:chExt cx="1077899" cy="1074905"/>
            </a:xfrm>
          </p:grpSpPr>
          <p:sp>
            <p:nvSpPr>
              <p:cNvPr id="82" name="Arc 81"/>
              <p:cNvSpPr/>
              <p:nvPr/>
            </p:nvSpPr>
            <p:spPr>
              <a:xfrm rot="18980846">
                <a:off x="1295714" y="3920990"/>
                <a:ext cx="1057576" cy="1074905"/>
              </a:xfrm>
              <a:prstGeom prst="arc">
                <a:avLst/>
              </a:prstGeom>
              <a:ln w="571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3" name="Isosceles Triangle 82"/>
              <p:cNvSpPr/>
              <p:nvPr/>
            </p:nvSpPr>
            <p:spPr>
              <a:xfrm rot="7927776">
                <a:off x="2141012" y="4007988"/>
                <a:ext cx="221361" cy="243840"/>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0" name="Oval 79"/>
            <p:cNvSpPr/>
            <p:nvPr/>
          </p:nvSpPr>
          <p:spPr>
            <a:xfrm>
              <a:off x="1516380" y="3115009"/>
              <a:ext cx="647487" cy="647487"/>
            </a:xfrm>
            <a:prstGeom prst="ellipse">
              <a:avLst/>
            </a:prstGeom>
            <a:solidFill>
              <a:srgbClr val="FAD78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TextBox 80"/>
            <p:cNvSpPr txBox="1"/>
            <p:nvPr/>
          </p:nvSpPr>
          <p:spPr>
            <a:xfrm>
              <a:off x="1478883" y="3236714"/>
              <a:ext cx="765804" cy="369332"/>
            </a:xfrm>
            <a:prstGeom prst="rect">
              <a:avLst/>
            </a:prstGeom>
            <a:noFill/>
          </p:spPr>
          <p:txBody>
            <a:bodyPr wrap="square" rtlCol="0">
              <a:spAutoFit/>
            </a:bodyPr>
            <a:lstStyle/>
            <a:p>
              <a:r>
                <a:rPr lang="en-GB" b="1" dirty="0"/>
                <a:t>- 0.3</a:t>
              </a:r>
            </a:p>
          </p:txBody>
        </p:sp>
      </p:grpSp>
      <p:grpSp>
        <p:nvGrpSpPr>
          <p:cNvPr id="84" name="Group 83"/>
          <p:cNvGrpSpPr/>
          <p:nvPr/>
        </p:nvGrpSpPr>
        <p:grpSpPr>
          <a:xfrm>
            <a:off x="2584367" y="3008329"/>
            <a:ext cx="1077899" cy="1880886"/>
            <a:chOff x="1257614" y="3115009"/>
            <a:chExt cx="1077899" cy="1880886"/>
          </a:xfrm>
        </p:grpSpPr>
        <p:grpSp>
          <p:nvGrpSpPr>
            <p:cNvPr id="85" name="Group 84"/>
            <p:cNvGrpSpPr/>
            <p:nvPr/>
          </p:nvGrpSpPr>
          <p:grpSpPr>
            <a:xfrm>
              <a:off x="1257614" y="3920990"/>
              <a:ext cx="1077899" cy="1074905"/>
              <a:chOff x="1295714" y="3920990"/>
              <a:chExt cx="1077899" cy="1074905"/>
            </a:xfrm>
          </p:grpSpPr>
          <p:sp>
            <p:nvSpPr>
              <p:cNvPr id="88" name="Arc 87"/>
              <p:cNvSpPr/>
              <p:nvPr/>
            </p:nvSpPr>
            <p:spPr>
              <a:xfrm rot="18980846">
                <a:off x="1295714" y="3920990"/>
                <a:ext cx="1057576" cy="1074905"/>
              </a:xfrm>
              <a:prstGeom prst="arc">
                <a:avLst/>
              </a:prstGeom>
              <a:ln w="571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9" name="Isosceles Triangle 88"/>
              <p:cNvSpPr/>
              <p:nvPr/>
            </p:nvSpPr>
            <p:spPr>
              <a:xfrm rot="7927776">
                <a:off x="2141012" y="4007988"/>
                <a:ext cx="221361" cy="243840"/>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6" name="Oval 85"/>
            <p:cNvSpPr/>
            <p:nvPr/>
          </p:nvSpPr>
          <p:spPr>
            <a:xfrm>
              <a:off x="1516380" y="3115009"/>
              <a:ext cx="647487" cy="647487"/>
            </a:xfrm>
            <a:prstGeom prst="ellipse">
              <a:avLst/>
            </a:prstGeom>
            <a:solidFill>
              <a:srgbClr val="FAD78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TextBox 86"/>
            <p:cNvSpPr txBox="1"/>
            <p:nvPr/>
          </p:nvSpPr>
          <p:spPr>
            <a:xfrm>
              <a:off x="1478883" y="3236714"/>
              <a:ext cx="765804" cy="369332"/>
            </a:xfrm>
            <a:prstGeom prst="rect">
              <a:avLst/>
            </a:prstGeom>
            <a:noFill/>
          </p:spPr>
          <p:txBody>
            <a:bodyPr wrap="square" rtlCol="0">
              <a:spAutoFit/>
            </a:bodyPr>
            <a:lstStyle/>
            <a:p>
              <a:r>
                <a:rPr lang="en-GB" b="1" dirty="0"/>
                <a:t>- 0.3</a:t>
              </a:r>
            </a:p>
          </p:txBody>
        </p:sp>
      </p:grpSp>
      <p:grpSp>
        <p:nvGrpSpPr>
          <p:cNvPr id="108" name="Group 107"/>
          <p:cNvGrpSpPr/>
          <p:nvPr/>
        </p:nvGrpSpPr>
        <p:grpSpPr>
          <a:xfrm>
            <a:off x="3911120" y="3008329"/>
            <a:ext cx="1077899" cy="1880886"/>
            <a:chOff x="1257614" y="3115009"/>
            <a:chExt cx="1077899" cy="1880886"/>
          </a:xfrm>
        </p:grpSpPr>
        <p:grpSp>
          <p:nvGrpSpPr>
            <p:cNvPr id="109" name="Group 108"/>
            <p:cNvGrpSpPr/>
            <p:nvPr/>
          </p:nvGrpSpPr>
          <p:grpSpPr>
            <a:xfrm>
              <a:off x="1257614" y="3920990"/>
              <a:ext cx="1077899" cy="1074905"/>
              <a:chOff x="1295714" y="3920990"/>
              <a:chExt cx="1077899" cy="1074905"/>
            </a:xfrm>
          </p:grpSpPr>
          <p:sp>
            <p:nvSpPr>
              <p:cNvPr id="112" name="Arc 111"/>
              <p:cNvSpPr/>
              <p:nvPr/>
            </p:nvSpPr>
            <p:spPr>
              <a:xfrm rot="18980846">
                <a:off x="1295714" y="3920990"/>
                <a:ext cx="1057576" cy="1074905"/>
              </a:xfrm>
              <a:prstGeom prst="arc">
                <a:avLst/>
              </a:prstGeom>
              <a:ln w="571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13" name="Isosceles Triangle 112"/>
              <p:cNvSpPr/>
              <p:nvPr/>
            </p:nvSpPr>
            <p:spPr>
              <a:xfrm rot="7927776">
                <a:off x="2141012" y="4007988"/>
                <a:ext cx="221361" cy="243840"/>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0" name="Oval 109"/>
            <p:cNvSpPr/>
            <p:nvPr/>
          </p:nvSpPr>
          <p:spPr>
            <a:xfrm>
              <a:off x="1516380" y="3115009"/>
              <a:ext cx="647487" cy="647487"/>
            </a:xfrm>
            <a:prstGeom prst="ellipse">
              <a:avLst/>
            </a:prstGeom>
            <a:solidFill>
              <a:srgbClr val="FAD78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 name="TextBox 110"/>
            <p:cNvSpPr txBox="1"/>
            <p:nvPr/>
          </p:nvSpPr>
          <p:spPr>
            <a:xfrm>
              <a:off x="1478883" y="3236714"/>
              <a:ext cx="765804" cy="369332"/>
            </a:xfrm>
            <a:prstGeom prst="rect">
              <a:avLst/>
            </a:prstGeom>
            <a:noFill/>
          </p:spPr>
          <p:txBody>
            <a:bodyPr wrap="square" rtlCol="0">
              <a:spAutoFit/>
            </a:bodyPr>
            <a:lstStyle/>
            <a:p>
              <a:r>
                <a:rPr lang="en-GB" b="1" dirty="0"/>
                <a:t>- 0.3</a:t>
              </a:r>
            </a:p>
          </p:txBody>
        </p:sp>
      </p:grpSp>
    </p:spTree>
    <p:extLst>
      <p:ext uri="{BB962C8B-B14F-4D97-AF65-F5344CB8AC3E}">
        <p14:creationId xmlns:p14="http://schemas.microsoft.com/office/powerpoint/2010/main" val="2583650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7"/>
                                        </p:tgtEl>
                                        <p:attrNameLst>
                                          <p:attrName>style.visibility</p:attrName>
                                        </p:attrNameLst>
                                      </p:cBhvr>
                                      <p:to>
                                        <p:strVal val="visible"/>
                                      </p:to>
                                    </p:set>
                                    <p:animEffect transition="in" filter="wipe(left)">
                                      <p:cBhvr>
                                        <p:cTn id="11" dur="500"/>
                                        <p:tgtEl>
                                          <p:spTgt spid="7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90"/>
                                        </p:tgtEl>
                                        <p:attrNameLst>
                                          <p:attrName>style.visibility</p:attrName>
                                        </p:attrNameLst>
                                      </p:cBhvr>
                                      <p:to>
                                        <p:strVal val="visible"/>
                                      </p:to>
                                    </p:set>
                                    <p:animEffect transition="in" filter="wipe(left)">
                                      <p:cBhvr>
                                        <p:cTn id="19" dur="500"/>
                                        <p:tgtEl>
                                          <p:spTgt spid="90"/>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500"/>
                                        <p:tgtEl>
                                          <p:spTgt spid="32"/>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96"/>
                                        </p:tgtEl>
                                        <p:attrNameLst>
                                          <p:attrName>style.visibility</p:attrName>
                                        </p:attrNameLst>
                                      </p:cBhvr>
                                      <p:to>
                                        <p:strVal val="visible"/>
                                      </p:to>
                                    </p:set>
                                    <p:animEffect transition="in" filter="wipe(left)">
                                      <p:cBhvr>
                                        <p:cTn id="27" dur="500"/>
                                        <p:tgtEl>
                                          <p:spTgt spid="96"/>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500"/>
                                        <p:tgtEl>
                                          <p:spTgt spid="36"/>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fade">
                                      <p:cBhvr>
                                        <p:cTn id="35" dur="500"/>
                                        <p:tgtEl>
                                          <p:spTgt spid="40"/>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44"/>
                                        </p:tgtEl>
                                        <p:attrNameLst>
                                          <p:attrName>style.visibility</p:attrName>
                                        </p:attrNameLst>
                                      </p:cBhvr>
                                      <p:to>
                                        <p:strVal val="visible"/>
                                      </p:to>
                                    </p:set>
                                    <p:animEffect transition="in" filter="fade">
                                      <p:cBhvr>
                                        <p:cTn id="39" dur="500"/>
                                        <p:tgtEl>
                                          <p:spTgt spid="4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78"/>
                                        </p:tgtEl>
                                        <p:attrNameLst>
                                          <p:attrName>style.visibility</p:attrName>
                                        </p:attrNameLst>
                                      </p:cBhvr>
                                      <p:to>
                                        <p:strVal val="visible"/>
                                      </p:to>
                                    </p:set>
                                    <p:animEffect transition="in" filter="fade">
                                      <p:cBhvr>
                                        <p:cTn id="44" dur="500"/>
                                        <p:tgtEl>
                                          <p:spTgt spid="78"/>
                                        </p:tgtEl>
                                      </p:cBhvr>
                                    </p:animEffect>
                                  </p:childTnLst>
                                </p:cTn>
                              </p:par>
                              <p:par>
                                <p:cTn id="45" presetID="10" presetClass="entr" presetSubtype="0" fill="hold" nodeType="withEffect">
                                  <p:stCondLst>
                                    <p:cond delay="0"/>
                                  </p:stCondLst>
                                  <p:childTnLst>
                                    <p:set>
                                      <p:cBhvr>
                                        <p:cTn id="46" dur="1" fill="hold">
                                          <p:stCondLst>
                                            <p:cond delay="0"/>
                                          </p:stCondLst>
                                        </p:cTn>
                                        <p:tgtEl>
                                          <p:spTgt spid="84"/>
                                        </p:tgtEl>
                                        <p:attrNameLst>
                                          <p:attrName>style.visibility</p:attrName>
                                        </p:attrNameLst>
                                      </p:cBhvr>
                                      <p:to>
                                        <p:strVal val="visible"/>
                                      </p:to>
                                    </p:set>
                                    <p:animEffect transition="in" filter="fade">
                                      <p:cBhvr>
                                        <p:cTn id="47" dur="500"/>
                                        <p:tgtEl>
                                          <p:spTgt spid="84"/>
                                        </p:tgtEl>
                                      </p:cBhvr>
                                    </p:animEffect>
                                  </p:childTnLst>
                                </p:cTn>
                              </p:par>
                              <p:par>
                                <p:cTn id="48" presetID="10" presetClass="entr" presetSubtype="0" fill="hold" nodeType="withEffect">
                                  <p:stCondLst>
                                    <p:cond delay="0"/>
                                  </p:stCondLst>
                                  <p:childTnLst>
                                    <p:set>
                                      <p:cBhvr>
                                        <p:cTn id="49" dur="1" fill="hold">
                                          <p:stCondLst>
                                            <p:cond delay="0"/>
                                          </p:stCondLst>
                                        </p:cTn>
                                        <p:tgtEl>
                                          <p:spTgt spid="108"/>
                                        </p:tgtEl>
                                        <p:attrNameLst>
                                          <p:attrName>style.visibility</p:attrName>
                                        </p:attrNameLst>
                                      </p:cBhvr>
                                      <p:to>
                                        <p:strVal val="visible"/>
                                      </p:to>
                                    </p:set>
                                    <p:animEffect transition="in" filter="fade">
                                      <p:cBhvr>
                                        <p:cTn id="50" dur="500"/>
                                        <p:tgtEl>
                                          <p:spTgt spid="108"/>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63"/>
                                        </p:tgtEl>
                                        <p:attrNameLst>
                                          <p:attrName>style.visibility</p:attrName>
                                        </p:attrNameLst>
                                      </p:cBhvr>
                                      <p:to>
                                        <p:strVal val="visible"/>
                                      </p:to>
                                    </p:set>
                                    <p:animEffect transition="in" filter="fade">
                                      <p:cBhvr>
                                        <p:cTn id="55" dur="500"/>
                                        <p:tgtEl>
                                          <p:spTgt spid="63"/>
                                        </p:tgtEl>
                                      </p:cBhvr>
                                    </p:animEffect>
                                  </p:childTnLst>
                                </p:cTn>
                              </p:par>
                            </p:childTnLst>
                          </p:cTn>
                        </p:par>
                        <p:par>
                          <p:cTn id="56" fill="hold">
                            <p:stCondLst>
                              <p:cond delay="500"/>
                            </p:stCondLst>
                            <p:childTnLst>
                              <p:par>
                                <p:cTn id="57" presetID="22" presetClass="entr" presetSubtype="8" fill="hold" nodeType="afterEffect">
                                  <p:stCondLst>
                                    <p:cond delay="0"/>
                                  </p:stCondLst>
                                  <p:childTnLst>
                                    <p:set>
                                      <p:cBhvr>
                                        <p:cTn id="58" dur="1" fill="hold">
                                          <p:stCondLst>
                                            <p:cond delay="0"/>
                                          </p:stCondLst>
                                        </p:cTn>
                                        <p:tgtEl>
                                          <p:spTgt spid="102"/>
                                        </p:tgtEl>
                                        <p:attrNameLst>
                                          <p:attrName>style.visibility</p:attrName>
                                        </p:attrNameLst>
                                      </p:cBhvr>
                                      <p:to>
                                        <p:strVal val="visible"/>
                                      </p:to>
                                    </p:set>
                                    <p:animEffect transition="in" filter="wipe(left)">
                                      <p:cBhvr>
                                        <p:cTn id="59" dur="500"/>
                                        <p:tgtEl>
                                          <p:spTgt spid="102"/>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67"/>
                                        </p:tgtEl>
                                        <p:attrNameLst>
                                          <p:attrName>style.visibility</p:attrName>
                                        </p:attrNameLst>
                                      </p:cBhvr>
                                      <p:to>
                                        <p:strVal val="visible"/>
                                      </p:to>
                                    </p:set>
                                    <p:animEffect transition="in" filter="fade">
                                      <p:cBhvr>
                                        <p:cTn id="64" dur="500"/>
                                        <p:tgtEl>
                                          <p:spTgt spid="67"/>
                                        </p:tgtEl>
                                      </p:cBhvr>
                                    </p:animEffect>
                                  </p:childTnLst>
                                </p:cTn>
                              </p:par>
                            </p:childTnLst>
                          </p:cTn>
                        </p:par>
                        <p:par>
                          <p:cTn id="65" fill="hold">
                            <p:stCondLst>
                              <p:cond delay="500"/>
                            </p:stCondLst>
                            <p:childTnLst>
                              <p:par>
                                <p:cTn id="66" presetID="22" presetClass="entr" presetSubtype="8" fill="hold" nodeType="afterEffect">
                                  <p:stCondLst>
                                    <p:cond delay="0"/>
                                  </p:stCondLst>
                                  <p:childTnLst>
                                    <p:set>
                                      <p:cBhvr>
                                        <p:cTn id="67" dur="1" fill="hold">
                                          <p:stCondLst>
                                            <p:cond delay="0"/>
                                          </p:stCondLst>
                                        </p:cTn>
                                        <p:tgtEl>
                                          <p:spTgt spid="114"/>
                                        </p:tgtEl>
                                        <p:attrNameLst>
                                          <p:attrName>style.visibility</p:attrName>
                                        </p:attrNameLst>
                                      </p:cBhvr>
                                      <p:to>
                                        <p:strVal val="visible"/>
                                      </p:to>
                                    </p:set>
                                    <p:animEffect transition="in" filter="wipe(left)">
                                      <p:cBhvr>
                                        <p:cTn id="68" dur="500"/>
                                        <p:tgtEl>
                                          <p:spTgt spid="114"/>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71"/>
                                        </p:tgtEl>
                                        <p:attrNameLst>
                                          <p:attrName>style.visibility</p:attrName>
                                        </p:attrNameLst>
                                      </p:cBhvr>
                                      <p:to>
                                        <p:strVal val="visible"/>
                                      </p:to>
                                    </p:set>
                                    <p:animEffect transition="in" filter="fade">
                                      <p:cBhvr>
                                        <p:cTn id="73"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screen">
            <a:extLst>
              <a:ext uri="{28A0092B-C50C-407E-A947-70E740481C1C}">
                <a14:useLocalDpi xmlns:a14="http://schemas.microsoft.com/office/drawing/2010/main"/>
              </a:ext>
            </a:extLst>
          </a:blip>
          <a:srcRect t="3928" b="35342"/>
          <a:stretch/>
        </p:blipFill>
        <p:spPr>
          <a:xfrm>
            <a:off x="503237" y="1408128"/>
            <a:ext cx="8137525" cy="4941873"/>
          </a:xfrm>
          <a:prstGeom prst="rect">
            <a:avLst/>
          </a:prstGeom>
        </p:spPr>
      </p:pic>
      <p:sp>
        <p:nvSpPr>
          <p:cNvPr id="2" name="Rectangle 1"/>
          <p:cNvSpPr/>
          <p:nvPr/>
        </p:nvSpPr>
        <p:spPr>
          <a:xfrm>
            <a:off x="755652" y="697112"/>
            <a:ext cx="7355416" cy="615553"/>
          </a:xfrm>
          <a:prstGeom prst="rect">
            <a:avLst/>
          </a:prstGeom>
        </p:spPr>
        <p:txBody>
          <a:bodyPr wrap="square" lIns="0" tIns="0" rIns="0" bIns="0">
            <a:spAutoFit/>
          </a:bodyPr>
          <a:lstStyle/>
          <a:p>
            <a:pPr algn="ctr"/>
            <a:r>
              <a:rPr lang="en-GB" altLang="en-US" sz="4000" dirty="0">
                <a:latin typeface="+mj-lt"/>
              </a:rPr>
              <a:t>Decimal Number Sequences</a:t>
            </a:r>
            <a:endParaRPr lang="en-GB" sz="4000" dirty="0">
              <a:latin typeface="+mj-lt"/>
            </a:endParaRPr>
          </a:p>
        </p:txBody>
      </p:sp>
      <p:pic>
        <p:nvPicPr>
          <p:cNvPr id="3" name="Picture 1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96800" y="612000"/>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1989667" y="1837267"/>
            <a:ext cx="5384800" cy="1007532"/>
          </a:xfrm>
          <a:prstGeom prst="rect">
            <a:avLst/>
          </a:prstGeom>
          <a:solidFill>
            <a:srgbClr val="FAD7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p:nvPicPr>
        <p:blipFill rotWithShape="1">
          <a:blip r:embed="rId4" cstate="screen">
            <a:extLst>
              <a:ext uri="{28A0092B-C50C-407E-A947-70E740481C1C}">
                <a14:useLocalDpi xmlns:a14="http://schemas.microsoft.com/office/drawing/2010/main"/>
              </a:ext>
            </a:extLst>
          </a:blip>
          <a:srcRect l="65310" b="21137"/>
          <a:stretch/>
        </p:blipFill>
        <p:spPr>
          <a:xfrm>
            <a:off x="503238" y="1494170"/>
            <a:ext cx="2131970" cy="4851068"/>
          </a:xfrm>
          <a:prstGeom prst="rect">
            <a:avLst/>
          </a:prstGeom>
        </p:spPr>
      </p:pic>
      <p:sp>
        <p:nvSpPr>
          <p:cNvPr id="5" name="Rectangle 4"/>
          <p:cNvSpPr/>
          <p:nvPr/>
        </p:nvSpPr>
        <p:spPr>
          <a:xfrm>
            <a:off x="2728341" y="1881809"/>
            <a:ext cx="4544525" cy="923330"/>
          </a:xfrm>
          <a:prstGeom prst="rect">
            <a:avLst/>
          </a:prstGeom>
        </p:spPr>
        <p:txBody>
          <a:bodyPr wrap="square">
            <a:spAutoFit/>
          </a:bodyPr>
          <a:lstStyle/>
          <a:p>
            <a:r>
              <a:rPr lang="en-GB" dirty="0">
                <a:latin typeface="Twinkl" pitchFamily="50" charset="0"/>
              </a:rPr>
              <a:t>Identify how the decimal number sequence is increasing or decreasing. This is called the term-to-term rule.</a:t>
            </a:r>
          </a:p>
        </p:txBody>
      </p:sp>
      <p:grpSp>
        <p:nvGrpSpPr>
          <p:cNvPr id="27" name="Group 26"/>
          <p:cNvGrpSpPr/>
          <p:nvPr/>
        </p:nvGrpSpPr>
        <p:grpSpPr>
          <a:xfrm>
            <a:off x="678368" y="4103985"/>
            <a:ext cx="1159296" cy="1474150"/>
            <a:chOff x="731708" y="4306681"/>
            <a:chExt cx="1159296" cy="1474150"/>
          </a:xfrm>
        </p:grpSpPr>
        <p:pic>
          <p:nvPicPr>
            <p:cNvPr id="12" name="Picture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6200000">
              <a:off x="574281" y="4464108"/>
              <a:ext cx="1474150" cy="1159296"/>
            </a:xfrm>
            <a:prstGeom prst="rect">
              <a:avLst/>
            </a:prstGeom>
          </p:spPr>
        </p:pic>
        <p:sp>
          <p:nvSpPr>
            <p:cNvPr id="21" name="Oval 20"/>
            <p:cNvSpPr/>
            <p:nvPr/>
          </p:nvSpPr>
          <p:spPr>
            <a:xfrm>
              <a:off x="818172" y="4603622"/>
              <a:ext cx="973667" cy="973667"/>
            </a:xfrm>
            <a:prstGeom prst="ellipse">
              <a:avLst/>
            </a:prstGeom>
            <a:solidFill>
              <a:srgbClr val="F1864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p:cNvSpPr txBox="1"/>
            <p:nvPr/>
          </p:nvSpPr>
          <p:spPr>
            <a:xfrm>
              <a:off x="885905" y="4874565"/>
              <a:ext cx="838200" cy="461665"/>
            </a:xfrm>
            <a:prstGeom prst="rect">
              <a:avLst/>
            </a:prstGeom>
            <a:noFill/>
          </p:spPr>
          <p:txBody>
            <a:bodyPr wrap="square" rtlCol="0">
              <a:spAutoFit/>
            </a:bodyPr>
            <a:lstStyle/>
            <a:p>
              <a:pPr algn="ctr"/>
              <a:r>
                <a:rPr lang="en-GB" sz="2400" b="1" dirty="0">
                  <a:solidFill>
                    <a:schemeClr val="bg1"/>
                  </a:solidFill>
                </a:rPr>
                <a:t>9.88</a:t>
              </a:r>
            </a:p>
          </p:txBody>
        </p:sp>
      </p:grpSp>
      <p:grpSp>
        <p:nvGrpSpPr>
          <p:cNvPr id="28" name="Group 27"/>
          <p:cNvGrpSpPr/>
          <p:nvPr/>
        </p:nvGrpSpPr>
        <p:grpSpPr>
          <a:xfrm>
            <a:off x="2009670" y="4103985"/>
            <a:ext cx="1159296" cy="1474150"/>
            <a:chOff x="731708" y="4306681"/>
            <a:chExt cx="1159296" cy="1474150"/>
          </a:xfrm>
        </p:grpSpPr>
        <p:pic>
          <p:nvPicPr>
            <p:cNvPr id="29" name="Picture 2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6200000">
              <a:off x="574281" y="4464108"/>
              <a:ext cx="1474150" cy="1159296"/>
            </a:xfrm>
            <a:prstGeom prst="rect">
              <a:avLst/>
            </a:prstGeom>
          </p:spPr>
        </p:pic>
        <p:sp>
          <p:nvSpPr>
            <p:cNvPr id="30" name="Oval 29"/>
            <p:cNvSpPr/>
            <p:nvPr/>
          </p:nvSpPr>
          <p:spPr>
            <a:xfrm>
              <a:off x="818172" y="4603622"/>
              <a:ext cx="973667" cy="973667"/>
            </a:xfrm>
            <a:prstGeom prst="ellipse">
              <a:avLst/>
            </a:prstGeom>
            <a:solidFill>
              <a:srgbClr val="F1864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Box 30"/>
            <p:cNvSpPr txBox="1"/>
            <p:nvPr/>
          </p:nvSpPr>
          <p:spPr>
            <a:xfrm>
              <a:off x="810428" y="4874565"/>
              <a:ext cx="995803" cy="461665"/>
            </a:xfrm>
            <a:prstGeom prst="rect">
              <a:avLst/>
            </a:prstGeom>
            <a:noFill/>
          </p:spPr>
          <p:txBody>
            <a:bodyPr wrap="square" rtlCol="0">
              <a:spAutoFit/>
            </a:bodyPr>
            <a:lstStyle/>
            <a:p>
              <a:pPr algn="ctr"/>
              <a:r>
                <a:rPr lang="en-GB" sz="2400" b="1" dirty="0">
                  <a:solidFill>
                    <a:schemeClr val="bg1"/>
                  </a:solidFill>
                </a:rPr>
                <a:t>9.95</a:t>
              </a:r>
              <a:endParaRPr lang="en-GB" sz="2800" b="1" dirty="0">
                <a:solidFill>
                  <a:schemeClr val="bg1"/>
                </a:solidFill>
              </a:endParaRPr>
            </a:p>
          </p:txBody>
        </p:sp>
      </p:grpSp>
      <p:grpSp>
        <p:nvGrpSpPr>
          <p:cNvPr id="32" name="Group 31"/>
          <p:cNvGrpSpPr/>
          <p:nvPr/>
        </p:nvGrpSpPr>
        <p:grpSpPr>
          <a:xfrm>
            <a:off x="3340972" y="4103985"/>
            <a:ext cx="1159296" cy="1474150"/>
            <a:chOff x="731708" y="4306681"/>
            <a:chExt cx="1159296" cy="1474150"/>
          </a:xfrm>
        </p:grpSpPr>
        <p:pic>
          <p:nvPicPr>
            <p:cNvPr id="33" name="Picture 3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6200000">
              <a:off x="574281" y="4464108"/>
              <a:ext cx="1474150" cy="1159296"/>
            </a:xfrm>
            <a:prstGeom prst="rect">
              <a:avLst/>
            </a:prstGeom>
          </p:spPr>
        </p:pic>
        <p:sp>
          <p:nvSpPr>
            <p:cNvPr id="34" name="Oval 33"/>
            <p:cNvSpPr/>
            <p:nvPr/>
          </p:nvSpPr>
          <p:spPr>
            <a:xfrm>
              <a:off x="818172" y="4603622"/>
              <a:ext cx="973667" cy="973667"/>
            </a:xfrm>
            <a:prstGeom prst="ellipse">
              <a:avLst/>
            </a:prstGeom>
            <a:solidFill>
              <a:srgbClr val="F1864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p:cNvSpPr txBox="1"/>
            <p:nvPr/>
          </p:nvSpPr>
          <p:spPr>
            <a:xfrm>
              <a:off x="832565" y="4866945"/>
              <a:ext cx="948502" cy="461665"/>
            </a:xfrm>
            <a:prstGeom prst="rect">
              <a:avLst/>
            </a:prstGeom>
            <a:noFill/>
          </p:spPr>
          <p:txBody>
            <a:bodyPr wrap="square" rtlCol="0">
              <a:spAutoFit/>
            </a:bodyPr>
            <a:lstStyle/>
            <a:p>
              <a:pPr algn="ctr"/>
              <a:r>
                <a:rPr lang="en-GB" sz="2400" b="1" dirty="0">
                  <a:solidFill>
                    <a:schemeClr val="bg1"/>
                  </a:solidFill>
                </a:rPr>
                <a:t>10.02</a:t>
              </a:r>
            </a:p>
          </p:txBody>
        </p:sp>
      </p:grpSp>
      <p:grpSp>
        <p:nvGrpSpPr>
          <p:cNvPr id="36" name="Group 35"/>
          <p:cNvGrpSpPr/>
          <p:nvPr/>
        </p:nvGrpSpPr>
        <p:grpSpPr>
          <a:xfrm>
            <a:off x="4672274" y="4103985"/>
            <a:ext cx="1159296" cy="1474150"/>
            <a:chOff x="731708" y="4306681"/>
            <a:chExt cx="1159296" cy="1474150"/>
          </a:xfrm>
        </p:grpSpPr>
        <p:pic>
          <p:nvPicPr>
            <p:cNvPr id="37" name="Picture 3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6200000">
              <a:off x="574281" y="4464108"/>
              <a:ext cx="1474150" cy="1159296"/>
            </a:xfrm>
            <a:prstGeom prst="rect">
              <a:avLst/>
            </a:prstGeom>
          </p:spPr>
        </p:pic>
        <p:sp>
          <p:nvSpPr>
            <p:cNvPr id="38" name="Oval 37"/>
            <p:cNvSpPr/>
            <p:nvPr/>
          </p:nvSpPr>
          <p:spPr>
            <a:xfrm>
              <a:off x="818172" y="4603622"/>
              <a:ext cx="973667" cy="973667"/>
            </a:xfrm>
            <a:prstGeom prst="ellips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TextBox 38"/>
            <p:cNvSpPr txBox="1"/>
            <p:nvPr/>
          </p:nvSpPr>
          <p:spPr>
            <a:xfrm>
              <a:off x="885905" y="4828845"/>
              <a:ext cx="838200" cy="523220"/>
            </a:xfrm>
            <a:prstGeom prst="rect">
              <a:avLst/>
            </a:prstGeom>
            <a:noFill/>
          </p:spPr>
          <p:txBody>
            <a:bodyPr wrap="square" rtlCol="0">
              <a:spAutoFit/>
            </a:bodyPr>
            <a:lstStyle/>
            <a:p>
              <a:pPr algn="ctr"/>
              <a:r>
                <a:rPr lang="en-GB" sz="2800" b="1" dirty="0"/>
                <a:t>?</a:t>
              </a:r>
            </a:p>
          </p:txBody>
        </p:sp>
      </p:grpSp>
      <p:grpSp>
        <p:nvGrpSpPr>
          <p:cNvPr id="40" name="Group 39"/>
          <p:cNvGrpSpPr/>
          <p:nvPr/>
        </p:nvGrpSpPr>
        <p:grpSpPr>
          <a:xfrm>
            <a:off x="6029520" y="4103985"/>
            <a:ext cx="1159296" cy="1474150"/>
            <a:chOff x="731708" y="4306681"/>
            <a:chExt cx="1159296" cy="1474150"/>
          </a:xfrm>
        </p:grpSpPr>
        <p:pic>
          <p:nvPicPr>
            <p:cNvPr id="41" name="Picture 4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6200000">
              <a:off x="574281" y="4464108"/>
              <a:ext cx="1474150" cy="1159296"/>
            </a:xfrm>
            <a:prstGeom prst="rect">
              <a:avLst/>
            </a:prstGeom>
          </p:spPr>
        </p:pic>
        <p:sp>
          <p:nvSpPr>
            <p:cNvPr id="42" name="Oval 41"/>
            <p:cNvSpPr/>
            <p:nvPr/>
          </p:nvSpPr>
          <p:spPr>
            <a:xfrm>
              <a:off x="818172" y="4603622"/>
              <a:ext cx="973667" cy="973667"/>
            </a:xfrm>
            <a:prstGeom prst="ellips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Box 42"/>
            <p:cNvSpPr txBox="1"/>
            <p:nvPr/>
          </p:nvSpPr>
          <p:spPr>
            <a:xfrm>
              <a:off x="885905" y="4828845"/>
              <a:ext cx="838200" cy="523220"/>
            </a:xfrm>
            <a:prstGeom prst="rect">
              <a:avLst/>
            </a:prstGeom>
            <a:noFill/>
          </p:spPr>
          <p:txBody>
            <a:bodyPr wrap="square" rtlCol="0">
              <a:spAutoFit/>
            </a:bodyPr>
            <a:lstStyle/>
            <a:p>
              <a:pPr algn="ctr"/>
              <a:r>
                <a:rPr lang="en-GB" sz="2800" b="1" dirty="0"/>
                <a:t>?</a:t>
              </a:r>
            </a:p>
          </p:txBody>
        </p:sp>
      </p:grpSp>
      <p:grpSp>
        <p:nvGrpSpPr>
          <p:cNvPr id="44" name="Group 43"/>
          <p:cNvGrpSpPr/>
          <p:nvPr/>
        </p:nvGrpSpPr>
        <p:grpSpPr>
          <a:xfrm>
            <a:off x="7334880" y="4103985"/>
            <a:ext cx="1159296" cy="1474150"/>
            <a:chOff x="731708" y="4306681"/>
            <a:chExt cx="1159296" cy="1474150"/>
          </a:xfrm>
        </p:grpSpPr>
        <p:pic>
          <p:nvPicPr>
            <p:cNvPr id="45" name="Picture 4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6200000">
              <a:off x="574281" y="4464108"/>
              <a:ext cx="1474150" cy="1159296"/>
            </a:xfrm>
            <a:prstGeom prst="rect">
              <a:avLst/>
            </a:prstGeom>
          </p:spPr>
        </p:pic>
        <p:sp>
          <p:nvSpPr>
            <p:cNvPr id="46" name="Oval 45"/>
            <p:cNvSpPr/>
            <p:nvPr/>
          </p:nvSpPr>
          <p:spPr>
            <a:xfrm>
              <a:off x="818172" y="4603622"/>
              <a:ext cx="973667" cy="973667"/>
            </a:xfrm>
            <a:prstGeom prst="ellips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TextBox 46"/>
            <p:cNvSpPr txBox="1"/>
            <p:nvPr/>
          </p:nvSpPr>
          <p:spPr>
            <a:xfrm>
              <a:off x="885905" y="4828845"/>
              <a:ext cx="838200" cy="523220"/>
            </a:xfrm>
            <a:prstGeom prst="rect">
              <a:avLst/>
            </a:prstGeom>
            <a:noFill/>
          </p:spPr>
          <p:txBody>
            <a:bodyPr wrap="square" rtlCol="0">
              <a:spAutoFit/>
            </a:bodyPr>
            <a:lstStyle/>
            <a:p>
              <a:pPr algn="ctr"/>
              <a:r>
                <a:rPr lang="en-GB" sz="2800" b="1" dirty="0"/>
                <a:t>?</a:t>
              </a:r>
            </a:p>
          </p:txBody>
        </p:sp>
      </p:grpSp>
      <p:grpSp>
        <p:nvGrpSpPr>
          <p:cNvPr id="63" name="Group 62"/>
          <p:cNvGrpSpPr/>
          <p:nvPr/>
        </p:nvGrpSpPr>
        <p:grpSpPr>
          <a:xfrm>
            <a:off x="4672274" y="4103985"/>
            <a:ext cx="1159296" cy="1474150"/>
            <a:chOff x="731708" y="4306681"/>
            <a:chExt cx="1159296" cy="1474150"/>
          </a:xfrm>
        </p:grpSpPr>
        <p:pic>
          <p:nvPicPr>
            <p:cNvPr id="64" name="Picture 6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6200000">
              <a:off x="574281" y="4464108"/>
              <a:ext cx="1474150" cy="1159296"/>
            </a:xfrm>
            <a:prstGeom prst="rect">
              <a:avLst/>
            </a:prstGeom>
          </p:spPr>
        </p:pic>
        <p:sp>
          <p:nvSpPr>
            <p:cNvPr id="65" name="Oval 64"/>
            <p:cNvSpPr/>
            <p:nvPr/>
          </p:nvSpPr>
          <p:spPr>
            <a:xfrm>
              <a:off x="818172" y="4603622"/>
              <a:ext cx="973667" cy="973667"/>
            </a:xfrm>
            <a:prstGeom prst="ellipse">
              <a:avLst/>
            </a:prstGeom>
            <a:solidFill>
              <a:srgbClr val="F1864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TextBox 65"/>
            <p:cNvSpPr txBox="1"/>
            <p:nvPr/>
          </p:nvSpPr>
          <p:spPr>
            <a:xfrm>
              <a:off x="817325" y="4874565"/>
              <a:ext cx="984264" cy="461665"/>
            </a:xfrm>
            <a:prstGeom prst="rect">
              <a:avLst/>
            </a:prstGeom>
            <a:noFill/>
          </p:spPr>
          <p:txBody>
            <a:bodyPr wrap="square" rtlCol="0">
              <a:spAutoFit/>
            </a:bodyPr>
            <a:lstStyle/>
            <a:p>
              <a:pPr algn="ctr"/>
              <a:r>
                <a:rPr lang="en-GB" sz="2400" b="1" dirty="0">
                  <a:solidFill>
                    <a:schemeClr val="bg1"/>
                  </a:solidFill>
                </a:rPr>
                <a:t>10.09</a:t>
              </a:r>
            </a:p>
          </p:txBody>
        </p:sp>
      </p:grpSp>
      <p:grpSp>
        <p:nvGrpSpPr>
          <p:cNvPr id="67" name="Group 66"/>
          <p:cNvGrpSpPr/>
          <p:nvPr/>
        </p:nvGrpSpPr>
        <p:grpSpPr>
          <a:xfrm>
            <a:off x="6029520" y="4103985"/>
            <a:ext cx="1159296" cy="1474150"/>
            <a:chOff x="731708" y="4306681"/>
            <a:chExt cx="1159296" cy="1474150"/>
          </a:xfrm>
        </p:grpSpPr>
        <p:pic>
          <p:nvPicPr>
            <p:cNvPr id="68" name="Picture 6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6200000">
              <a:off x="574281" y="4464108"/>
              <a:ext cx="1474150" cy="1159296"/>
            </a:xfrm>
            <a:prstGeom prst="rect">
              <a:avLst/>
            </a:prstGeom>
          </p:spPr>
        </p:pic>
        <p:sp>
          <p:nvSpPr>
            <p:cNvPr id="69" name="Oval 68"/>
            <p:cNvSpPr/>
            <p:nvPr/>
          </p:nvSpPr>
          <p:spPr>
            <a:xfrm>
              <a:off x="818172" y="4603622"/>
              <a:ext cx="973667" cy="973667"/>
            </a:xfrm>
            <a:prstGeom prst="ellipse">
              <a:avLst/>
            </a:prstGeom>
            <a:solidFill>
              <a:srgbClr val="F1864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TextBox 69"/>
            <p:cNvSpPr txBox="1"/>
            <p:nvPr/>
          </p:nvSpPr>
          <p:spPr>
            <a:xfrm>
              <a:off x="817324" y="4874565"/>
              <a:ext cx="973667" cy="461665"/>
            </a:xfrm>
            <a:prstGeom prst="rect">
              <a:avLst/>
            </a:prstGeom>
            <a:noFill/>
          </p:spPr>
          <p:txBody>
            <a:bodyPr wrap="square" rtlCol="0">
              <a:spAutoFit/>
            </a:bodyPr>
            <a:lstStyle/>
            <a:p>
              <a:pPr algn="ctr"/>
              <a:r>
                <a:rPr lang="en-GB" sz="2400" b="1" dirty="0">
                  <a:solidFill>
                    <a:schemeClr val="bg1"/>
                  </a:solidFill>
                </a:rPr>
                <a:t>10.16</a:t>
              </a:r>
            </a:p>
          </p:txBody>
        </p:sp>
      </p:grpSp>
      <p:grpSp>
        <p:nvGrpSpPr>
          <p:cNvPr id="71" name="Group 70"/>
          <p:cNvGrpSpPr/>
          <p:nvPr/>
        </p:nvGrpSpPr>
        <p:grpSpPr>
          <a:xfrm>
            <a:off x="7334880" y="4103985"/>
            <a:ext cx="1159296" cy="1474150"/>
            <a:chOff x="731708" y="4306681"/>
            <a:chExt cx="1159296" cy="1474150"/>
          </a:xfrm>
        </p:grpSpPr>
        <p:pic>
          <p:nvPicPr>
            <p:cNvPr id="72" name="Picture 7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6200000">
              <a:off x="574281" y="4464108"/>
              <a:ext cx="1474150" cy="1159296"/>
            </a:xfrm>
            <a:prstGeom prst="rect">
              <a:avLst/>
            </a:prstGeom>
          </p:spPr>
        </p:pic>
        <p:sp>
          <p:nvSpPr>
            <p:cNvPr id="73" name="Oval 72"/>
            <p:cNvSpPr/>
            <p:nvPr/>
          </p:nvSpPr>
          <p:spPr>
            <a:xfrm>
              <a:off x="818172" y="4603622"/>
              <a:ext cx="973667" cy="973667"/>
            </a:xfrm>
            <a:prstGeom prst="ellipse">
              <a:avLst/>
            </a:prstGeom>
            <a:solidFill>
              <a:srgbClr val="F1864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TextBox 73"/>
            <p:cNvSpPr txBox="1"/>
            <p:nvPr/>
          </p:nvSpPr>
          <p:spPr>
            <a:xfrm>
              <a:off x="839337" y="4882185"/>
              <a:ext cx="937373" cy="461665"/>
            </a:xfrm>
            <a:prstGeom prst="rect">
              <a:avLst/>
            </a:prstGeom>
            <a:noFill/>
          </p:spPr>
          <p:txBody>
            <a:bodyPr wrap="square" rtlCol="0">
              <a:spAutoFit/>
            </a:bodyPr>
            <a:lstStyle/>
            <a:p>
              <a:pPr algn="ctr"/>
              <a:r>
                <a:rPr lang="en-GB" sz="2400" b="1" dirty="0">
                  <a:solidFill>
                    <a:schemeClr val="bg1"/>
                  </a:solidFill>
                </a:rPr>
                <a:t>10.23</a:t>
              </a:r>
            </a:p>
          </p:txBody>
        </p:sp>
      </p:grpSp>
      <p:grpSp>
        <p:nvGrpSpPr>
          <p:cNvPr id="77" name="Group 76"/>
          <p:cNvGrpSpPr/>
          <p:nvPr/>
        </p:nvGrpSpPr>
        <p:grpSpPr>
          <a:xfrm>
            <a:off x="1257614" y="2991608"/>
            <a:ext cx="1077899" cy="1897607"/>
            <a:chOff x="1257614" y="3098288"/>
            <a:chExt cx="1077899" cy="1897607"/>
          </a:xfrm>
        </p:grpSpPr>
        <p:grpSp>
          <p:nvGrpSpPr>
            <p:cNvPr id="50" name="Group 49"/>
            <p:cNvGrpSpPr/>
            <p:nvPr/>
          </p:nvGrpSpPr>
          <p:grpSpPr>
            <a:xfrm>
              <a:off x="1257614" y="3920990"/>
              <a:ext cx="1077899" cy="1074905"/>
              <a:chOff x="1295714" y="3920990"/>
              <a:chExt cx="1077899" cy="1074905"/>
            </a:xfrm>
          </p:grpSpPr>
          <p:sp>
            <p:nvSpPr>
              <p:cNvPr id="48" name="Arc 47"/>
              <p:cNvSpPr/>
              <p:nvPr/>
            </p:nvSpPr>
            <p:spPr>
              <a:xfrm rot="18980846">
                <a:off x="1295714" y="3920990"/>
                <a:ext cx="1057576" cy="1074905"/>
              </a:xfrm>
              <a:prstGeom prst="arc">
                <a:avLst/>
              </a:prstGeom>
              <a:ln w="571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9" name="Isosceles Triangle 48"/>
              <p:cNvSpPr/>
              <p:nvPr/>
            </p:nvSpPr>
            <p:spPr>
              <a:xfrm rot="7927776">
                <a:off x="2141012" y="4007988"/>
                <a:ext cx="221361" cy="243840"/>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5" name="Oval 74"/>
            <p:cNvSpPr/>
            <p:nvPr/>
          </p:nvSpPr>
          <p:spPr>
            <a:xfrm>
              <a:off x="1409700" y="3098288"/>
              <a:ext cx="808989" cy="654584"/>
            </a:xfrm>
            <a:prstGeom prst="ellips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TextBox 75"/>
            <p:cNvSpPr txBox="1"/>
            <p:nvPr/>
          </p:nvSpPr>
          <p:spPr>
            <a:xfrm>
              <a:off x="1364582" y="3168980"/>
              <a:ext cx="893081" cy="523220"/>
            </a:xfrm>
            <a:prstGeom prst="rect">
              <a:avLst/>
            </a:prstGeom>
            <a:noFill/>
          </p:spPr>
          <p:txBody>
            <a:bodyPr wrap="square" rtlCol="0">
              <a:spAutoFit/>
            </a:bodyPr>
            <a:lstStyle/>
            <a:p>
              <a:pPr algn="ctr"/>
              <a:r>
                <a:rPr lang="en-GB" sz="2800" b="1" dirty="0"/>
                <a:t>?</a:t>
              </a:r>
            </a:p>
          </p:txBody>
        </p:sp>
      </p:grpSp>
      <p:grpSp>
        <p:nvGrpSpPr>
          <p:cNvPr id="122" name="Group 121"/>
          <p:cNvGrpSpPr/>
          <p:nvPr/>
        </p:nvGrpSpPr>
        <p:grpSpPr>
          <a:xfrm>
            <a:off x="2805636" y="5747617"/>
            <a:ext cx="6029562" cy="468242"/>
            <a:chOff x="2805636" y="5778097"/>
            <a:chExt cx="6029562" cy="468242"/>
          </a:xfrm>
        </p:grpSpPr>
        <p:sp>
          <p:nvSpPr>
            <p:cNvPr id="120" name="Rectangle 119"/>
            <p:cNvSpPr/>
            <p:nvPr/>
          </p:nvSpPr>
          <p:spPr>
            <a:xfrm>
              <a:off x="2805636" y="5778097"/>
              <a:ext cx="5842747" cy="468242"/>
            </a:xfrm>
            <a:prstGeom prst="rect">
              <a:avLst/>
            </a:prstGeom>
            <a:solidFill>
              <a:srgbClr val="FAD7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1" name="Rectangle 120"/>
            <p:cNvSpPr/>
            <p:nvPr/>
          </p:nvSpPr>
          <p:spPr>
            <a:xfrm>
              <a:off x="2890539" y="5817919"/>
              <a:ext cx="5944659" cy="369332"/>
            </a:xfrm>
            <a:prstGeom prst="rect">
              <a:avLst/>
            </a:prstGeom>
          </p:spPr>
          <p:txBody>
            <a:bodyPr wrap="square">
              <a:spAutoFit/>
            </a:bodyPr>
            <a:lstStyle/>
            <a:p>
              <a:r>
                <a:rPr lang="en-GB" dirty="0">
                  <a:latin typeface="Twinkl" pitchFamily="50" charset="0"/>
                </a:rPr>
                <a:t>What will the next three numbers in the sequence be?</a:t>
              </a:r>
            </a:p>
          </p:txBody>
        </p:sp>
      </p:grpSp>
      <p:grpSp>
        <p:nvGrpSpPr>
          <p:cNvPr id="78" name="Group 77"/>
          <p:cNvGrpSpPr/>
          <p:nvPr/>
        </p:nvGrpSpPr>
        <p:grpSpPr>
          <a:xfrm>
            <a:off x="2586521" y="2991608"/>
            <a:ext cx="1077899" cy="1897607"/>
            <a:chOff x="1257614" y="3098288"/>
            <a:chExt cx="1077899" cy="1897607"/>
          </a:xfrm>
        </p:grpSpPr>
        <p:grpSp>
          <p:nvGrpSpPr>
            <p:cNvPr id="79" name="Group 78"/>
            <p:cNvGrpSpPr/>
            <p:nvPr/>
          </p:nvGrpSpPr>
          <p:grpSpPr>
            <a:xfrm>
              <a:off x="1257614" y="3920990"/>
              <a:ext cx="1077899" cy="1074905"/>
              <a:chOff x="1295714" y="3920990"/>
              <a:chExt cx="1077899" cy="1074905"/>
            </a:xfrm>
          </p:grpSpPr>
          <p:sp>
            <p:nvSpPr>
              <p:cNvPr id="82" name="Arc 81"/>
              <p:cNvSpPr/>
              <p:nvPr/>
            </p:nvSpPr>
            <p:spPr>
              <a:xfrm rot="18980846">
                <a:off x="1295714" y="3920990"/>
                <a:ext cx="1057576" cy="1074905"/>
              </a:xfrm>
              <a:prstGeom prst="arc">
                <a:avLst/>
              </a:prstGeom>
              <a:ln w="571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3" name="Isosceles Triangle 82"/>
              <p:cNvSpPr/>
              <p:nvPr/>
            </p:nvSpPr>
            <p:spPr>
              <a:xfrm rot="7927776">
                <a:off x="2141012" y="4007988"/>
                <a:ext cx="221361" cy="243840"/>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0" name="Oval 79"/>
            <p:cNvSpPr/>
            <p:nvPr/>
          </p:nvSpPr>
          <p:spPr>
            <a:xfrm>
              <a:off x="1409700" y="3098288"/>
              <a:ext cx="808989" cy="654584"/>
            </a:xfrm>
            <a:prstGeom prst="ellips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TextBox 80"/>
            <p:cNvSpPr txBox="1"/>
            <p:nvPr/>
          </p:nvSpPr>
          <p:spPr>
            <a:xfrm>
              <a:off x="1364582" y="3168978"/>
              <a:ext cx="893081" cy="523220"/>
            </a:xfrm>
            <a:prstGeom prst="rect">
              <a:avLst/>
            </a:prstGeom>
            <a:noFill/>
          </p:spPr>
          <p:txBody>
            <a:bodyPr wrap="square" rtlCol="0">
              <a:spAutoFit/>
            </a:bodyPr>
            <a:lstStyle/>
            <a:p>
              <a:pPr algn="ctr"/>
              <a:r>
                <a:rPr lang="en-GB" sz="2800" b="1" dirty="0"/>
                <a:t>?</a:t>
              </a:r>
            </a:p>
          </p:txBody>
        </p:sp>
      </p:grpSp>
      <p:grpSp>
        <p:nvGrpSpPr>
          <p:cNvPr id="84" name="Group 83"/>
          <p:cNvGrpSpPr/>
          <p:nvPr/>
        </p:nvGrpSpPr>
        <p:grpSpPr>
          <a:xfrm>
            <a:off x="3915428" y="2991608"/>
            <a:ext cx="1077899" cy="1897607"/>
            <a:chOff x="1257614" y="3098288"/>
            <a:chExt cx="1077899" cy="1897607"/>
          </a:xfrm>
        </p:grpSpPr>
        <p:grpSp>
          <p:nvGrpSpPr>
            <p:cNvPr id="85" name="Group 84"/>
            <p:cNvGrpSpPr/>
            <p:nvPr/>
          </p:nvGrpSpPr>
          <p:grpSpPr>
            <a:xfrm>
              <a:off x="1257614" y="3920990"/>
              <a:ext cx="1077899" cy="1074905"/>
              <a:chOff x="1295714" y="3920990"/>
              <a:chExt cx="1077899" cy="1074905"/>
            </a:xfrm>
          </p:grpSpPr>
          <p:sp>
            <p:nvSpPr>
              <p:cNvPr id="88" name="Arc 87"/>
              <p:cNvSpPr/>
              <p:nvPr/>
            </p:nvSpPr>
            <p:spPr>
              <a:xfrm rot="18980846">
                <a:off x="1295714" y="3920990"/>
                <a:ext cx="1057576" cy="1074905"/>
              </a:xfrm>
              <a:prstGeom prst="arc">
                <a:avLst/>
              </a:prstGeom>
              <a:ln w="571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9" name="Isosceles Triangle 88"/>
              <p:cNvSpPr/>
              <p:nvPr/>
            </p:nvSpPr>
            <p:spPr>
              <a:xfrm rot="7927776">
                <a:off x="2141012" y="4007988"/>
                <a:ext cx="221361" cy="243840"/>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6" name="Oval 85"/>
            <p:cNvSpPr/>
            <p:nvPr/>
          </p:nvSpPr>
          <p:spPr>
            <a:xfrm>
              <a:off x="1409700" y="3098288"/>
              <a:ext cx="808989" cy="654584"/>
            </a:xfrm>
            <a:prstGeom prst="ellips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TextBox 86"/>
            <p:cNvSpPr txBox="1"/>
            <p:nvPr/>
          </p:nvSpPr>
          <p:spPr>
            <a:xfrm>
              <a:off x="1364582" y="3168979"/>
              <a:ext cx="893081" cy="523220"/>
            </a:xfrm>
            <a:prstGeom prst="rect">
              <a:avLst/>
            </a:prstGeom>
            <a:noFill/>
          </p:spPr>
          <p:txBody>
            <a:bodyPr wrap="square" rtlCol="0">
              <a:spAutoFit/>
            </a:bodyPr>
            <a:lstStyle/>
            <a:p>
              <a:pPr algn="ctr"/>
              <a:r>
                <a:rPr lang="en-GB" sz="2800" b="1" dirty="0"/>
                <a:t>?</a:t>
              </a:r>
            </a:p>
          </p:txBody>
        </p:sp>
      </p:grpSp>
      <p:grpSp>
        <p:nvGrpSpPr>
          <p:cNvPr id="108" name="Group 107"/>
          <p:cNvGrpSpPr/>
          <p:nvPr/>
        </p:nvGrpSpPr>
        <p:grpSpPr>
          <a:xfrm>
            <a:off x="5244335" y="2991608"/>
            <a:ext cx="1077899" cy="1897607"/>
            <a:chOff x="1257614" y="3098288"/>
            <a:chExt cx="1077899" cy="1897607"/>
          </a:xfrm>
        </p:grpSpPr>
        <p:grpSp>
          <p:nvGrpSpPr>
            <p:cNvPr id="109" name="Group 108"/>
            <p:cNvGrpSpPr/>
            <p:nvPr/>
          </p:nvGrpSpPr>
          <p:grpSpPr>
            <a:xfrm>
              <a:off x="1257614" y="3920990"/>
              <a:ext cx="1077899" cy="1074905"/>
              <a:chOff x="1295714" y="3920990"/>
              <a:chExt cx="1077899" cy="1074905"/>
            </a:xfrm>
          </p:grpSpPr>
          <p:sp>
            <p:nvSpPr>
              <p:cNvPr id="112" name="Arc 111"/>
              <p:cNvSpPr/>
              <p:nvPr/>
            </p:nvSpPr>
            <p:spPr>
              <a:xfrm rot="18980846">
                <a:off x="1295714" y="3920990"/>
                <a:ext cx="1057576" cy="1074905"/>
              </a:xfrm>
              <a:prstGeom prst="arc">
                <a:avLst/>
              </a:prstGeom>
              <a:ln w="571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13" name="Isosceles Triangle 112"/>
              <p:cNvSpPr/>
              <p:nvPr/>
            </p:nvSpPr>
            <p:spPr>
              <a:xfrm rot="7927776">
                <a:off x="2141012" y="4007988"/>
                <a:ext cx="221361" cy="243840"/>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0" name="Oval 109"/>
            <p:cNvSpPr/>
            <p:nvPr/>
          </p:nvSpPr>
          <p:spPr>
            <a:xfrm>
              <a:off x="1409700" y="3098288"/>
              <a:ext cx="808989" cy="654584"/>
            </a:xfrm>
            <a:prstGeom prst="ellipse">
              <a:avLst/>
            </a:prstGeom>
            <a:solidFill>
              <a:srgbClr val="FAD78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 name="TextBox 110"/>
            <p:cNvSpPr txBox="1"/>
            <p:nvPr/>
          </p:nvSpPr>
          <p:spPr>
            <a:xfrm>
              <a:off x="1364582" y="3236714"/>
              <a:ext cx="893081" cy="369332"/>
            </a:xfrm>
            <a:prstGeom prst="rect">
              <a:avLst/>
            </a:prstGeom>
            <a:noFill/>
          </p:spPr>
          <p:txBody>
            <a:bodyPr wrap="square" rtlCol="0">
              <a:spAutoFit/>
            </a:bodyPr>
            <a:lstStyle/>
            <a:p>
              <a:r>
                <a:rPr lang="en-GB" b="1" dirty="0"/>
                <a:t>+ 0.07</a:t>
              </a:r>
            </a:p>
          </p:txBody>
        </p:sp>
      </p:grpSp>
      <p:grpSp>
        <p:nvGrpSpPr>
          <p:cNvPr id="123" name="Group 122"/>
          <p:cNvGrpSpPr/>
          <p:nvPr/>
        </p:nvGrpSpPr>
        <p:grpSpPr>
          <a:xfrm>
            <a:off x="6573244" y="2991608"/>
            <a:ext cx="1077899" cy="1897607"/>
            <a:chOff x="1257614" y="3098288"/>
            <a:chExt cx="1077899" cy="1897607"/>
          </a:xfrm>
        </p:grpSpPr>
        <p:grpSp>
          <p:nvGrpSpPr>
            <p:cNvPr id="124" name="Group 123"/>
            <p:cNvGrpSpPr/>
            <p:nvPr/>
          </p:nvGrpSpPr>
          <p:grpSpPr>
            <a:xfrm>
              <a:off x="1257614" y="3920990"/>
              <a:ext cx="1077899" cy="1074905"/>
              <a:chOff x="1295714" y="3920990"/>
              <a:chExt cx="1077899" cy="1074905"/>
            </a:xfrm>
          </p:grpSpPr>
          <p:sp>
            <p:nvSpPr>
              <p:cNvPr id="127" name="Arc 126"/>
              <p:cNvSpPr/>
              <p:nvPr/>
            </p:nvSpPr>
            <p:spPr>
              <a:xfrm rot="18980846">
                <a:off x="1295714" y="3920990"/>
                <a:ext cx="1057576" cy="1074905"/>
              </a:xfrm>
              <a:prstGeom prst="arc">
                <a:avLst/>
              </a:prstGeom>
              <a:ln w="571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28" name="Isosceles Triangle 127"/>
              <p:cNvSpPr/>
              <p:nvPr/>
            </p:nvSpPr>
            <p:spPr>
              <a:xfrm rot="7927776">
                <a:off x="2141012" y="4007988"/>
                <a:ext cx="221361" cy="243840"/>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5" name="Oval 124"/>
            <p:cNvSpPr/>
            <p:nvPr/>
          </p:nvSpPr>
          <p:spPr>
            <a:xfrm>
              <a:off x="1409700" y="3098288"/>
              <a:ext cx="808989" cy="654584"/>
            </a:xfrm>
            <a:prstGeom prst="ellipse">
              <a:avLst/>
            </a:prstGeom>
            <a:solidFill>
              <a:srgbClr val="FAD78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6" name="TextBox 125"/>
            <p:cNvSpPr txBox="1"/>
            <p:nvPr/>
          </p:nvSpPr>
          <p:spPr>
            <a:xfrm>
              <a:off x="1364582" y="3236714"/>
              <a:ext cx="893081" cy="369332"/>
            </a:xfrm>
            <a:prstGeom prst="rect">
              <a:avLst/>
            </a:prstGeom>
            <a:noFill/>
          </p:spPr>
          <p:txBody>
            <a:bodyPr wrap="square" rtlCol="0">
              <a:spAutoFit/>
            </a:bodyPr>
            <a:lstStyle/>
            <a:p>
              <a:r>
                <a:rPr lang="en-GB" b="1" dirty="0"/>
                <a:t>+ 0.07</a:t>
              </a:r>
            </a:p>
          </p:txBody>
        </p:sp>
      </p:grpSp>
      <p:grpSp>
        <p:nvGrpSpPr>
          <p:cNvPr id="90" name="Group 89"/>
          <p:cNvGrpSpPr/>
          <p:nvPr/>
        </p:nvGrpSpPr>
        <p:grpSpPr>
          <a:xfrm>
            <a:off x="1257614" y="2991608"/>
            <a:ext cx="1077899" cy="1897607"/>
            <a:chOff x="1257614" y="3098288"/>
            <a:chExt cx="1077899" cy="1897607"/>
          </a:xfrm>
        </p:grpSpPr>
        <p:grpSp>
          <p:nvGrpSpPr>
            <p:cNvPr id="91" name="Group 90"/>
            <p:cNvGrpSpPr/>
            <p:nvPr/>
          </p:nvGrpSpPr>
          <p:grpSpPr>
            <a:xfrm>
              <a:off x="1257614" y="3920990"/>
              <a:ext cx="1077899" cy="1074905"/>
              <a:chOff x="1295714" y="3920990"/>
              <a:chExt cx="1077899" cy="1074905"/>
            </a:xfrm>
          </p:grpSpPr>
          <p:sp>
            <p:nvSpPr>
              <p:cNvPr id="94" name="Arc 93"/>
              <p:cNvSpPr/>
              <p:nvPr/>
            </p:nvSpPr>
            <p:spPr>
              <a:xfrm rot="18980846">
                <a:off x="1295714" y="3920990"/>
                <a:ext cx="1057576" cy="1074905"/>
              </a:xfrm>
              <a:prstGeom prst="arc">
                <a:avLst/>
              </a:prstGeom>
              <a:ln w="571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5" name="Isosceles Triangle 94"/>
              <p:cNvSpPr/>
              <p:nvPr/>
            </p:nvSpPr>
            <p:spPr>
              <a:xfrm rot="7927776">
                <a:off x="2141012" y="4007988"/>
                <a:ext cx="221361" cy="243840"/>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2" name="Oval 91"/>
            <p:cNvSpPr/>
            <p:nvPr/>
          </p:nvSpPr>
          <p:spPr>
            <a:xfrm>
              <a:off x="1409700" y="3098288"/>
              <a:ext cx="808989" cy="654584"/>
            </a:xfrm>
            <a:prstGeom prst="ellipse">
              <a:avLst/>
            </a:prstGeom>
            <a:solidFill>
              <a:srgbClr val="FAD78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 name="TextBox 92"/>
            <p:cNvSpPr txBox="1"/>
            <p:nvPr/>
          </p:nvSpPr>
          <p:spPr>
            <a:xfrm>
              <a:off x="1364582" y="3236714"/>
              <a:ext cx="893081" cy="369332"/>
            </a:xfrm>
            <a:prstGeom prst="rect">
              <a:avLst/>
            </a:prstGeom>
            <a:noFill/>
          </p:spPr>
          <p:txBody>
            <a:bodyPr wrap="square" rtlCol="0">
              <a:spAutoFit/>
            </a:bodyPr>
            <a:lstStyle/>
            <a:p>
              <a:r>
                <a:rPr lang="en-GB" b="1" dirty="0"/>
                <a:t>+ 0.07</a:t>
              </a:r>
            </a:p>
          </p:txBody>
        </p:sp>
      </p:grpSp>
      <p:grpSp>
        <p:nvGrpSpPr>
          <p:cNvPr id="96" name="Group 95"/>
          <p:cNvGrpSpPr/>
          <p:nvPr/>
        </p:nvGrpSpPr>
        <p:grpSpPr>
          <a:xfrm>
            <a:off x="2586521" y="2991608"/>
            <a:ext cx="1077899" cy="1897607"/>
            <a:chOff x="1257614" y="3098288"/>
            <a:chExt cx="1077899" cy="1897607"/>
          </a:xfrm>
        </p:grpSpPr>
        <p:grpSp>
          <p:nvGrpSpPr>
            <p:cNvPr id="97" name="Group 96"/>
            <p:cNvGrpSpPr/>
            <p:nvPr/>
          </p:nvGrpSpPr>
          <p:grpSpPr>
            <a:xfrm>
              <a:off x="1257614" y="3920990"/>
              <a:ext cx="1077899" cy="1074905"/>
              <a:chOff x="1295714" y="3920990"/>
              <a:chExt cx="1077899" cy="1074905"/>
            </a:xfrm>
          </p:grpSpPr>
          <p:sp>
            <p:nvSpPr>
              <p:cNvPr id="100" name="Arc 99"/>
              <p:cNvSpPr/>
              <p:nvPr/>
            </p:nvSpPr>
            <p:spPr>
              <a:xfrm rot="18980846">
                <a:off x="1295714" y="3920990"/>
                <a:ext cx="1057576" cy="1074905"/>
              </a:xfrm>
              <a:prstGeom prst="arc">
                <a:avLst/>
              </a:prstGeom>
              <a:ln w="571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1" name="Isosceles Triangle 100"/>
              <p:cNvSpPr/>
              <p:nvPr/>
            </p:nvSpPr>
            <p:spPr>
              <a:xfrm rot="7927776">
                <a:off x="2141012" y="4007988"/>
                <a:ext cx="221361" cy="243840"/>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8" name="Oval 97"/>
            <p:cNvSpPr/>
            <p:nvPr/>
          </p:nvSpPr>
          <p:spPr>
            <a:xfrm>
              <a:off x="1409700" y="3098288"/>
              <a:ext cx="808989" cy="654584"/>
            </a:xfrm>
            <a:prstGeom prst="ellipse">
              <a:avLst/>
            </a:prstGeom>
            <a:solidFill>
              <a:srgbClr val="FAD78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 name="TextBox 98"/>
            <p:cNvSpPr txBox="1"/>
            <p:nvPr/>
          </p:nvSpPr>
          <p:spPr>
            <a:xfrm>
              <a:off x="1364582" y="3236714"/>
              <a:ext cx="893081" cy="369332"/>
            </a:xfrm>
            <a:prstGeom prst="rect">
              <a:avLst/>
            </a:prstGeom>
            <a:noFill/>
          </p:spPr>
          <p:txBody>
            <a:bodyPr wrap="square" rtlCol="0">
              <a:spAutoFit/>
            </a:bodyPr>
            <a:lstStyle/>
            <a:p>
              <a:r>
                <a:rPr lang="en-GB" b="1" dirty="0"/>
                <a:t>+ 0.07</a:t>
              </a:r>
            </a:p>
          </p:txBody>
        </p:sp>
      </p:grpSp>
      <p:grpSp>
        <p:nvGrpSpPr>
          <p:cNvPr id="102" name="Group 101"/>
          <p:cNvGrpSpPr/>
          <p:nvPr/>
        </p:nvGrpSpPr>
        <p:grpSpPr>
          <a:xfrm>
            <a:off x="3915428" y="2991608"/>
            <a:ext cx="1077899" cy="1897607"/>
            <a:chOff x="1257614" y="3098288"/>
            <a:chExt cx="1077899" cy="1897607"/>
          </a:xfrm>
        </p:grpSpPr>
        <p:grpSp>
          <p:nvGrpSpPr>
            <p:cNvPr id="103" name="Group 102"/>
            <p:cNvGrpSpPr/>
            <p:nvPr/>
          </p:nvGrpSpPr>
          <p:grpSpPr>
            <a:xfrm>
              <a:off x="1257614" y="3920990"/>
              <a:ext cx="1077899" cy="1074905"/>
              <a:chOff x="1295714" y="3920990"/>
              <a:chExt cx="1077899" cy="1074905"/>
            </a:xfrm>
          </p:grpSpPr>
          <p:sp>
            <p:nvSpPr>
              <p:cNvPr id="106" name="Arc 105"/>
              <p:cNvSpPr/>
              <p:nvPr/>
            </p:nvSpPr>
            <p:spPr>
              <a:xfrm rot="18980846">
                <a:off x="1295714" y="3920990"/>
                <a:ext cx="1057576" cy="1074905"/>
              </a:xfrm>
              <a:prstGeom prst="arc">
                <a:avLst/>
              </a:prstGeom>
              <a:ln w="571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7" name="Isosceles Triangle 106"/>
              <p:cNvSpPr/>
              <p:nvPr/>
            </p:nvSpPr>
            <p:spPr>
              <a:xfrm rot="7927776">
                <a:off x="2141012" y="4007988"/>
                <a:ext cx="221361" cy="243840"/>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4" name="Oval 103"/>
            <p:cNvSpPr/>
            <p:nvPr/>
          </p:nvSpPr>
          <p:spPr>
            <a:xfrm>
              <a:off x="1409700" y="3098288"/>
              <a:ext cx="808989" cy="654584"/>
            </a:xfrm>
            <a:prstGeom prst="ellipse">
              <a:avLst/>
            </a:prstGeom>
            <a:solidFill>
              <a:srgbClr val="FAD78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 name="TextBox 104"/>
            <p:cNvSpPr txBox="1"/>
            <p:nvPr/>
          </p:nvSpPr>
          <p:spPr>
            <a:xfrm>
              <a:off x="1364582" y="3236714"/>
              <a:ext cx="893081" cy="369332"/>
            </a:xfrm>
            <a:prstGeom prst="rect">
              <a:avLst/>
            </a:prstGeom>
            <a:noFill/>
          </p:spPr>
          <p:txBody>
            <a:bodyPr wrap="square" rtlCol="0">
              <a:spAutoFit/>
            </a:bodyPr>
            <a:lstStyle/>
            <a:p>
              <a:r>
                <a:rPr lang="en-GB" b="1" dirty="0"/>
                <a:t>+ 0.07</a:t>
              </a:r>
            </a:p>
          </p:txBody>
        </p:sp>
      </p:grpSp>
    </p:spTree>
    <p:extLst>
      <p:ext uri="{BB962C8B-B14F-4D97-AF65-F5344CB8AC3E}">
        <p14:creationId xmlns:p14="http://schemas.microsoft.com/office/powerpoint/2010/main" val="3653026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7"/>
                                        </p:tgtEl>
                                        <p:attrNameLst>
                                          <p:attrName>style.visibility</p:attrName>
                                        </p:attrNameLst>
                                      </p:cBhvr>
                                      <p:to>
                                        <p:strVal val="visible"/>
                                      </p:to>
                                    </p:set>
                                    <p:animEffect transition="in" filter="wipe(left)">
                                      <p:cBhvr>
                                        <p:cTn id="11" dur="500"/>
                                        <p:tgtEl>
                                          <p:spTgt spid="7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78"/>
                                        </p:tgtEl>
                                        <p:attrNameLst>
                                          <p:attrName>style.visibility</p:attrName>
                                        </p:attrNameLst>
                                      </p:cBhvr>
                                      <p:to>
                                        <p:strVal val="visible"/>
                                      </p:to>
                                    </p:set>
                                    <p:animEffect transition="in" filter="wipe(left)">
                                      <p:cBhvr>
                                        <p:cTn id="19" dur="500"/>
                                        <p:tgtEl>
                                          <p:spTgt spid="78"/>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500"/>
                                        <p:tgtEl>
                                          <p:spTgt spid="32"/>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84"/>
                                        </p:tgtEl>
                                        <p:attrNameLst>
                                          <p:attrName>style.visibility</p:attrName>
                                        </p:attrNameLst>
                                      </p:cBhvr>
                                      <p:to>
                                        <p:strVal val="visible"/>
                                      </p:to>
                                    </p:set>
                                    <p:animEffect transition="in" filter="wipe(left)">
                                      <p:cBhvr>
                                        <p:cTn id="27" dur="500"/>
                                        <p:tgtEl>
                                          <p:spTgt spid="84"/>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500"/>
                                        <p:tgtEl>
                                          <p:spTgt spid="36"/>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fade">
                                      <p:cBhvr>
                                        <p:cTn id="35" dur="500"/>
                                        <p:tgtEl>
                                          <p:spTgt spid="40"/>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44"/>
                                        </p:tgtEl>
                                        <p:attrNameLst>
                                          <p:attrName>style.visibility</p:attrName>
                                        </p:attrNameLst>
                                      </p:cBhvr>
                                      <p:to>
                                        <p:strVal val="visible"/>
                                      </p:to>
                                    </p:set>
                                    <p:animEffect transition="in" filter="fade">
                                      <p:cBhvr>
                                        <p:cTn id="39" dur="500"/>
                                        <p:tgtEl>
                                          <p:spTgt spid="4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90"/>
                                        </p:tgtEl>
                                        <p:attrNameLst>
                                          <p:attrName>style.visibility</p:attrName>
                                        </p:attrNameLst>
                                      </p:cBhvr>
                                      <p:to>
                                        <p:strVal val="visible"/>
                                      </p:to>
                                    </p:set>
                                    <p:animEffect transition="in" filter="fade">
                                      <p:cBhvr>
                                        <p:cTn id="44" dur="500"/>
                                        <p:tgtEl>
                                          <p:spTgt spid="90"/>
                                        </p:tgtEl>
                                      </p:cBhvr>
                                    </p:animEffect>
                                  </p:childTnLst>
                                </p:cTn>
                              </p:par>
                              <p:par>
                                <p:cTn id="45" presetID="10" presetClass="entr" presetSubtype="0" fill="hold" nodeType="withEffect">
                                  <p:stCondLst>
                                    <p:cond delay="0"/>
                                  </p:stCondLst>
                                  <p:childTnLst>
                                    <p:set>
                                      <p:cBhvr>
                                        <p:cTn id="46" dur="1" fill="hold">
                                          <p:stCondLst>
                                            <p:cond delay="0"/>
                                          </p:stCondLst>
                                        </p:cTn>
                                        <p:tgtEl>
                                          <p:spTgt spid="96"/>
                                        </p:tgtEl>
                                        <p:attrNameLst>
                                          <p:attrName>style.visibility</p:attrName>
                                        </p:attrNameLst>
                                      </p:cBhvr>
                                      <p:to>
                                        <p:strVal val="visible"/>
                                      </p:to>
                                    </p:set>
                                    <p:animEffect transition="in" filter="fade">
                                      <p:cBhvr>
                                        <p:cTn id="47" dur="500"/>
                                        <p:tgtEl>
                                          <p:spTgt spid="96"/>
                                        </p:tgtEl>
                                      </p:cBhvr>
                                    </p:animEffect>
                                  </p:childTnLst>
                                </p:cTn>
                              </p:par>
                              <p:par>
                                <p:cTn id="48" presetID="10" presetClass="entr" presetSubtype="0" fill="hold" nodeType="withEffect">
                                  <p:stCondLst>
                                    <p:cond delay="0"/>
                                  </p:stCondLst>
                                  <p:childTnLst>
                                    <p:set>
                                      <p:cBhvr>
                                        <p:cTn id="49" dur="1" fill="hold">
                                          <p:stCondLst>
                                            <p:cond delay="0"/>
                                          </p:stCondLst>
                                        </p:cTn>
                                        <p:tgtEl>
                                          <p:spTgt spid="102"/>
                                        </p:tgtEl>
                                        <p:attrNameLst>
                                          <p:attrName>style.visibility</p:attrName>
                                        </p:attrNameLst>
                                      </p:cBhvr>
                                      <p:to>
                                        <p:strVal val="visible"/>
                                      </p:to>
                                    </p:set>
                                    <p:animEffect transition="in" filter="fade">
                                      <p:cBhvr>
                                        <p:cTn id="50" dur="500"/>
                                        <p:tgtEl>
                                          <p:spTgt spid="102"/>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63"/>
                                        </p:tgtEl>
                                        <p:attrNameLst>
                                          <p:attrName>style.visibility</p:attrName>
                                        </p:attrNameLst>
                                      </p:cBhvr>
                                      <p:to>
                                        <p:strVal val="visible"/>
                                      </p:to>
                                    </p:set>
                                    <p:animEffect transition="in" filter="fade">
                                      <p:cBhvr>
                                        <p:cTn id="55" dur="500"/>
                                        <p:tgtEl>
                                          <p:spTgt spid="63"/>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108"/>
                                        </p:tgtEl>
                                        <p:attrNameLst>
                                          <p:attrName>style.visibility</p:attrName>
                                        </p:attrNameLst>
                                      </p:cBhvr>
                                      <p:to>
                                        <p:strVal val="visible"/>
                                      </p:to>
                                    </p:set>
                                    <p:animEffect transition="in" filter="wipe(left)">
                                      <p:cBhvr>
                                        <p:cTn id="60" dur="500"/>
                                        <p:tgtEl>
                                          <p:spTgt spid="108"/>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67"/>
                                        </p:tgtEl>
                                        <p:attrNameLst>
                                          <p:attrName>style.visibility</p:attrName>
                                        </p:attrNameLst>
                                      </p:cBhvr>
                                      <p:to>
                                        <p:strVal val="visible"/>
                                      </p:to>
                                    </p:set>
                                    <p:animEffect transition="in" filter="fade">
                                      <p:cBhvr>
                                        <p:cTn id="65" dur="500"/>
                                        <p:tgtEl>
                                          <p:spTgt spid="67"/>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123"/>
                                        </p:tgtEl>
                                        <p:attrNameLst>
                                          <p:attrName>style.visibility</p:attrName>
                                        </p:attrNameLst>
                                      </p:cBhvr>
                                      <p:to>
                                        <p:strVal val="visible"/>
                                      </p:to>
                                    </p:set>
                                    <p:animEffect transition="in" filter="wipe(left)">
                                      <p:cBhvr>
                                        <p:cTn id="70" dur="500"/>
                                        <p:tgtEl>
                                          <p:spTgt spid="123"/>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71"/>
                                        </p:tgtEl>
                                        <p:attrNameLst>
                                          <p:attrName>style.visibility</p:attrName>
                                        </p:attrNameLst>
                                      </p:cBhvr>
                                      <p:to>
                                        <p:strVal val="visible"/>
                                      </p:to>
                                    </p:set>
                                    <p:animEffect transition="in" filter="fade">
                                      <p:cBhvr>
                                        <p:cTn id="75"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screen">
            <a:extLst>
              <a:ext uri="{28A0092B-C50C-407E-A947-70E740481C1C}">
                <a14:useLocalDpi xmlns:a14="http://schemas.microsoft.com/office/drawing/2010/main"/>
              </a:ext>
            </a:extLst>
          </a:blip>
          <a:srcRect t="3928" b="35342"/>
          <a:stretch/>
        </p:blipFill>
        <p:spPr>
          <a:xfrm>
            <a:off x="503237" y="1408128"/>
            <a:ext cx="8137525" cy="4941873"/>
          </a:xfrm>
          <a:prstGeom prst="rect">
            <a:avLst/>
          </a:prstGeom>
        </p:spPr>
      </p:pic>
      <p:sp>
        <p:nvSpPr>
          <p:cNvPr id="2" name="Rectangle 1"/>
          <p:cNvSpPr/>
          <p:nvPr/>
        </p:nvSpPr>
        <p:spPr>
          <a:xfrm>
            <a:off x="755652" y="697112"/>
            <a:ext cx="7355416" cy="615553"/>
          </a:xfrm>
          <a:prstGeom prst="rect">
            <a:avLst/>
          </a:prstGeom>
        </p:spPr>
        <p:txBody>
          <a:bodyPr wrap="square" lIns="0" tIns="0" rIns="0" bIns="0">
            <a:spAutoFit/>
          </a:bodyPr>
          <a:lstStyle/>
          <a:p>
            <a:pPr algn="ctr"/>
            <a:r>
              <a:rPr lang="en-GB" altLang="en-US" sz="4000" dirty="0">
                <a:latin typeface="+mj-lt"/>
              </a:rPr>
              <a:t>Decimal Number Sequences</a:t>
            </a:r>
            <a:endParaRPr lang="en-GB" sz="4000" dirty="0">
              <a:latin typeface="+mj-lt"/>
            </a:endParaRPr>
          </a:p>
        </p:txBody>
      </p:sp>
      <p:pic>
        <p:nvPicPr>
          <p:cNvPr id="3" name="Picture 1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96800" y="612000"/>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1989667" y="1837267"/>
            <a:ext cx="5384800" cy="1007532"/>
          </a:xfrm>
          <a:prstGeom prst="rect">
            <a:avLst/>
          </a:prstGeom>
          <a:solidFill>
            <a:srgbClr val="FAD7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p:nvPicPr>
        <p:blipFill rotWithShape="1">
          <a:blip r:embed="rId4" cstate="screen">
            <a:extLst>
              <a:ext uri="{28A0092B-C50C-407E-A947-70E740481C1C}">
                <a14:useLocalDpi xmlns:a14="http://schemas.microsoft.com/office/drawing/2010/main"/>
              </a:ext>
            </a:extLst>
          </a:blip>
          <a:srcRect l="65310" b="21137"/>
          <a:stretch/>
        </p:blipFill>
        <p:spPr>
          <a:xfrm>
            <a:off x="503238" y="1494170"/>
            <a:ext cx="2131970" cy="4851068"/>
          </a:xfrm>
          <a:prstGeom prst="rect">
            <a:avLst/>
          </a:prstGeom>
        </p:spPr>
      </p:pic>
      <p:sp>
        <p:nvSpPr>
          <p:cNvPr id="5" name="Rectangle 4"/>
          <p:cNvSpPr/>
          <p:nvPr/>
        </p:nvSpPr>
        <p:spPr>
          <a:xfrm>
            <a:off x="2728341" y="1881809"/>
            <a:ext cx="4544525" cy="923330"/>
          </a:xfrm>
          <a:prstGeom prst="rect">
            <a:avLst/>
          </a:prstGeom>
        </p:spPr>
        <p:txBody>
          <a:bodyPr wrap="square">
            <a:spAutoFit/>
          </a:bodyPr>
          <a:lstStyle/>
          <a:p>
            <a:r>
              <a:rPr lang="en-GB" dirty="0">
                <a:latin typeface="Twinkl" pitchFamily="50" charset="0"/>
              </a:rPr>
              <a:t>Identify how the decimal number sequence is increasing or decreasing. This is called the term-to-term rule.</a:t>
            </a:r>
          </a:p>
        </p:txBody>
      </p:sp>
      <p:grpSp>
        <p:nvGrpSpPr>
          <p:cNvPr id="27" name="Group 26"/>
          <p:cNvGrpSpPr/>
          <p:nvPr/>
        </p:nvGrpSpPr>
        <p:grpSpPr>
          <a:xfrm>
            <a:off x="678368" y="4103985"/>
            <a:ext cx="1159296" cy="1474150"/>
            <a:chOff x="731708" y="4306681"/>
            <a:chExt cx="1159296" cy="1474150"/>
          </a:xfrm>
        </p:grpSpPr>
        <p:pic>
          <p:nvPicPr>
            <p:cNvPr id="12" name="Picture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6200000">
              <a:off x="574281" y="4464108"/>
              <a:ext cx="1474150" cy="1159296"/>
            </a:xfrm>
            <a:prstGeom prst="rect">
              <a:avLst/>
            </a:prstGeom>
          </p:spPr>
        </p:pic>
        <p:sp>
          <p:nvSpPr>
            <p:cNvPr id="21" name="Oval 20"/>
            <p:cNvSpPr/>
            <p:nvPr/>
          </p:nvSpPr>
          <p:spPr>
            <a:xfrm>
              <a:off x="818172" y="4603622"/>
              <a:ext cx="973667" cy="973667"/>
            </a:xfrm>
            <a:prstGeom prst="ellipse">
              <a:avLst/>
            </a:prstGeom>
            <a:solidFill>
              <a:srgbClr val="F1864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p:cNvSpPr txBox="1"/>
            <p:nvPr/>
          </p:nvSpPr>
          <p:spPr>
            <a:xfrm>
              <a:off x="885905" y="4828845"/>
              <a:ext cx="838200" cy="523220"/>
            </a:xfrm>
            <a:prstGeom prst="rect">
              <a:avLst/>
            </a:prstGeom>
            <a:noFill/>
          </p:spPr>
          <p:txBody>
            <a:bodyPr wrap="square" rtlCol="0">
              <a:spAutoFit/>
            </a:bodyPr>
            <a:lstStyle/>
            <a:p>
              <a:pPr algn="ctr"/>
              <a:r>
                <a:rPr lang="en-GB" sz="2800" b="1" dirty="0">
                  <a:solidFill>
                    <a:schemeClr val="bg1"/>
                  </a:solidFill>
                </a:rPr>
                <a:t>3</a:t>
              </a:r>
            </a:p>
          </p:txBody>
        </p:sp>
      </p:grpSp>
      <p:grpSp>
        <p:nvGrpSpPr>
          <p:cNvPr id="28" name="Group 27"/>
          <p:cNvGrpSpPr/>
          <p:nvPr/>
        </p:nvGrpSpPr>
        <p:grpSpPr>
          <a:xfrm>
            <a:off x="2009670" y="4103985"/>
            <a:ext cx="1159296" cy="1474150"/>
            <a:chOff x="731708" y="4306681"/>
            <a:chExt cx="1159296" cy="1474150"/>
          </a:xfrm>
        </p:grpSpPr>
        <p:pic>
          <p:nvPicPr>
            <p:cNvPr id="29" name="Picture 2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6200000">
              <a:off x="574281" y="4464108"/>
              <a:ext cx="1474150" cy="1159296"/>
            </a:xfrm>
            <a:prstGeom prst="rect">
              <a:avLst/>
            </a:prstGeom>
          </p:spPr>
        </p:pic>
        <p:sp>
          <p:nvSpPr>
            <p:cNvPr id="30" name="Oval 29"/>
            <p:cNvSpPr/>
            <p:nvPr/>
          </p:nvSpPr>
          <p:spPr>
            <a:xfrm>
              <a:off x="818172" y="4603622"/>
              <a:ext cx="973667" cy="973667"/>
            </a:xfrm>
            <a:prstGeom prst="ellipse">
              <a:avLst/>
            </a:prstGeom>
            <a:solidFill>
              <a:srgbClr val="F1864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Box 30"/>
            <p:cNvSpPr txBox="1"/>
            <p:nvPr/>
          </p:nvSpPr>
          <p:spPr>
            <a:xfrm>
              <a:off x="885905" y="4828845"/>
              <a:ext cx="838200" cy="523220"/>
            </a:xfrm>
            <a:prstGeom prst="rect">
              <a:avLst/>
            </a:prstGeom>
            <a:noFill/>
          </p:spPr>
          <p:txBody>
            <a:bodyPr wrap="square" rtlCol="0">
              <a:spAutoFit/>
            </a:bodyPr>
            <a:lstStyle/>
            <a:p>
              <a:pPr algn="ctr"/>
              <a:r>
                <a:rPr lang="en-GB" sz="2800" b="1" dirty="0">
                  <a:solidFill>
                    <a:schemeClr val="bg1"/>
                  </a:solidFill>
                </a:rPr>
                <a:t>8.1</a:t>
              </a:r>
            </a:p>
          </p:txBody>
        </p:sp>
      </p:grpSp>
      <p:grpSp>
        <p:nvGrpSpPr>
          <p:cNvPr id="32" name="Group 31"/>
          <p:cNvGrpSpPr/>
          <p:nvPr/>
        </p:nvGrpSpPr>
        <p:grpSpPr>
          <a:xfrm>
            <a:off x="3340972" y="4103985"/>
            <a:ext cx="1159296" cy="1474150"/>
            <a:chOff x="731708" y="4306681"/>
            <a:chExt cx="1159296" cy="1474150"/>
          </a:xfrm>
        </p:grpSpPr>
        <p:pic>
          <p:nvPicPr>
            <p:cNvPr id="33" name="Picture 3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6200000">
              <a:off x="574281" y="4464108"/>
              <a:ext cx="1474150" cy="1159296"/>
            </a:xfrm>
            <a:prstGeom prst="rect">
              <a:avLst/>
            </a:prstGeom>
          </p:spPr>
        </p:pic>
        <p:sp>
          <p:nvSpPr>
            <p:cNvPr id="34" name="Oval 33"/>
            <p:cNvSpPr/>
            <p:nvPr/>
          </p:nvSpPr>
          <p:spPr>
            <a:xfrm>
              <a:off x="818172" y="4603622"/>
              <a:ext cx="973667" cy="973667"/>
            </a:xfrm>
            <a:prstGeom prst="ellipse">
              <a:avLst/>
            </a:prstGeom>
            <a:solidFill>
              <a:srgbClr val="F1864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p:cNvSpPr txBox="1"/>
            <p:nvPr/>
          </p:nvSpPr>
          <p:spPr>
            <a:xfrm>
              <a:off x="885905" y="4828845"/>
              <a:ext cx="838200" cy="523220"/>
            </a:xfrm>
            <a:prstGeom prst="rect">
              <a:avLst/>
            </a:prstGeom>
            <a:noFill/>
          </p:spPr>
          <p:txBody>
            <a:bodyPr wrap="square" rtlCol="0">
              <a:spAutoFit/>
            </a:bodyPr>
            <a:lstStyle/>
            <a:p>
              <a:pPr algn="ctr"/>
              <a:r>
                <a:rPr lang="en-GB" sz="2800" b="1" dirty="0">
                  <a:solidFill>
                    <a:schemeClr val="bg1"/>
                  </a:solidFill>
                </a:rPr>
                <a:t>13.2</a:t>
              </a:r>
            </a:p>
          </p:txBody>
        </p:sp>
      </p:grpSp>
      <p:grpSp>
        <p:nvGrpSpPr>
          <p:cNvPr id="36" name="Group 35"/>
          <p:cNvGrpSpPr/>
          <p:nvPr/>
        </p:nvGrpSpPr>
        <p:grpSpPr>
          <a:xfrm>
            <a:off x="4672274" y="4103985"/>
            <a:ext cx="1159296" cy="1474150"/>
            <a:chOff x="731708" y="4306681"/>
            <a:chExt cx="1159296" cy="1474150"/>
          </a:xfrm>
        </p:grpSpPr>
        <p:pic>
          <p:nvPicPr>
            <p:cNvPr id="37" name="Picture 3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6200000">
              <a:off x="574281" y="4464108"/>
              <a:ext cx="1474150" cy="1159296"/>
            </a:xfrm>
            <a:prstGeom prst="rect">
              <a:avLst/>
            </a:prstGeom>
          </p:spPr>
        </p:pic>
        <p:sp>
          <p:nvSpPr>
            <p:cNvPr id="38" name="Oval 37"/>
            <p:cNvSpPr/>
            <p:nvPr/>
          </p:nvSpPr>
          <p:spPr>
            <a:xfrm>
              <a:off x="818172" y="4603622"/>
              <a:ext cx="973667" cy="973667"/>
            </a:xfrm>
            <a:prstGeom prst="ellips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TextBox 38"/>
            <p:cNvSpPr txBox="1"/>
            <p:nvPr/>
          </p:nvSpPr>
          <p:spPr>
            <a:xfrm>
              <a:off x="885905" y="4828845"/>
              <a:ext cx="838200" cy="523220"/>
            </a:xfrm>
            <a:prstGeom prst="rect">
              <a:avLst/>
            </a:prstGeom>
            <a:noFill/>
          </p:spPr>
          <p:txBody>
            <a:bodyPr wrap="square" rtlCol="0">
              <a:spAutoFit/>
            </a:bodyPr>
            <a:lstStyle/>
            <a:p>
              <a:pPr algn="ctr"/>
              <a:r>
                <a:rPr lang="en-GB" sz="2800" b="1" dirty="0"/>
                <a:t>?</a:t>
              </a:r>
            </a:p>
          </p:txBody>
        </p:sp>
      </p:grpSp>
      <p:grpSp>
        <p:nvGrpSpPr>
          <p:cNvPr id="40" name="Group 39"/>
          <p:cNvGrpSpPr/>
          <p:nvPr/>
        </p:nvGrpSpPr>
        <p:grpSpPr>
          <a:xfrm>
            <a:off x="6029520" y="4103985"/>
            <a:ext cx="1159296" cy="1474150"/>
            <a:chOff x="731708" y="4306681"/>
            <a:chExt cx="1159296" cy="1474150"/>
          </a:xfrm>
        </p:grpSpPr>
        <p:pic>
          <p:nvPicPr>
            <p:cNvPr id="41" name="Picture 4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6200000">
              <a:off x="574281" y="4464108"/>
              <a:ext cx="1474150" cy="1159296"/>
            </a:xfrm>
            <a:prstGeom prst="rect">
              <a:avLst/>
            </a:prstGeom>
          </p:spPr>
        </p:pic>
        <p:sp>
          <p:nvSpPr>
            <p:cNvPr id="42" name="Oval 41"/>
            <p:cNvSpPr/>
            <p:nvPr/>
          </p:nvSpPr>
          <p:spPr>
            <a:xfrm>
              <a:off x="818172" y="4603622"/>
              <a:ext cx="973667" cy="973667"/>
            </a:xfrm>
            <a:prstGeom prst="ellips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Box 42"/>
            <p:cNvSpPr txBox="1"/>
            <p:nvPr/>
          </p:nvSpPr>
          <p:spPr>
            <a:xfrm>
              <a:off x="885905" y="4828845"/>
              <a:ext cx="838200" cy="523220"/>
            </a:xfrm>
            <a:prstGeom prst="rect">
              <a:avLst/>
            </a:prstGeom>
            <a:noFill/>
          </p:spPr>
          <p:txBody>
            <a:bodyPr wrap="square" rtlCol="0">
              <a:spAutoFit/>
            </a:bodyPr>
            <a:lstStyle/>
            <a:p>
              <a:pPr algn="ctr"/>
              <a:r>
                <a:rPr lang="en-GB" sz="2800" b="1" dirty="0"/>
                <a:t>?</a:t>
              </a:r>
            </a:p>
          </p:txBody>
        </p:sp>
      </p:grpSp>
      <p:grpSp>
        <p:nvGrpSpPr>
          <p:cNvPr id="44" name="Group 43"/>
          <p:cNvGrpSpPr/>
          <p:nvPr/>
        </p:nvGrpSpPr>
        <p:grpSpPr>
          <a:xfrm>
            <a:off x="7334880" y="4103985"/>
            <a:ext cx="1159296" cy="1474150"/>
            <a:chOff x="731708" y="4306681"/>
            <a:chExt cx="1159296" cy="1474150"/>
          </a:xfrm>
        </p:grpSpPr>
        <p:pic>
          <p:nvPicPr>
            <p:cNvPr id="45" name="Picture 4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6200000">
              <a:off x="574281" y="4464108"/>
              <a:ext cx="1474150" cy="1159296"/>
            </a:xfrm>
            <a:prstGeom prst="rect">
              <a:avLst/>
            </a:prstGeom>
          </p:spPr>
        </p:pic>
        <p:sp>
          <p:nvSpPr>
            <p:cNvPr id="46" name="Oval 45"/>
            <p:cNvSpPr/>
            <p:nvPr/>
          </p:nvSpPr>
          <p:spPr>
            <a:xfrm>
              <a:off x="818172" y="4603622"/>
              <a:ext cx="973667" cy="973667"/>
            </a:xfrm>
            <a:prstGeom prst="ellips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TextBox 46"/>
            <p:cNvSpPr txBox="1"/>
            <p:nvPr/>
          </p:nvSpPr>
          <p:spPr>
            <a:xfrm>
              <a:off x="885905" y="4828845"/>
              <a:ext cx="838200" cy="523220"/>
            </a:xfrm>
            <a:prstGeom prst="rect">
              <a:avLst/>
            </a:prstGeom>
            <a:noFill/>
          </p:spPr>
          <p:txBody>
            <a:bodyPr wrap="square" rtlCol="0">
              <a:spAutoFit/>
            </a:bodyPr>
            <a:lstStyle/>
            <a:p>
              <a:pPr algn="ctr"/>
              <a:r>
                <a:rPr lang="en-GB" sz="2800" b="1" dirty="0"/>
                <a:t>?</a:t>
              </a:r>
            </a:p>
          </p:txBody>
        </p:sp>
      </p:grpSp>
      <p:grpSp>
        <p:nvGrpSpPr>
          <p:cNvPr id="63" name="Group 62"/>
          <p:cNvGrpSpPr/>
          <p:nvPr/>
        </p:nvGrpSpPr>
        <p:grpSpPr>
          <a:xfrm>
            <a:off x="4672274" y="4103985"/>
            <a:ext cx="1159296" cy="1474150"/>
            <a:chOff x="731708" y="4306681"/>
            <a:chExt cx="1159296" cy="1474150"/>
          </a:xfrm>
        </p:grpSpPr>
        <p:pic>
          <p:nvPicPr>
            <p:cNvPr id="64" name="Picture 6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6200000">
              <a:off x="574281" y="4464108"/>
              <a:ext cx="1474150" cy="1159296"/>
            </a:xfrm>
            <a:prstGeom prst="rect">
              <a:avLst/>
            </a:prstGeom>
          </p:spPr>
        </p:pic>
        <p:sp>
          <p:nvSpPr>
            <p:cNvPr id="65" name="Oval 64"/>
            <p:cNvSpPr/>
            <p:nvPr/>
          </p:nvSpPr>
          <p:spPr>
            <a:xfrm>
              <a:off x="818172" y="4603622"/>
              <a:ext cx="973667" cy="973667"/>
            </a:xfrm>
            <a:prstGeom prst="ellipse">
              <a:avLst/>
            </a:prstGeom>
            <a:solidFill>
              <a:srgbClr val="F1864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TextBox 65"/>
            <p:cNvSpPr txBox="1"/>
            <p:nvPr/>
          </p:nvSpPr>
          <p:spPr>
            <a:xfrm>
              <a:off x="885905" y="4828845"/>
              <a:ext cx="838200" cy="523220"/>
            </a:xfrm>
            <a:prstGeom prst="rect">
              <a:avLst/>
            </a:prstGeom>
            <a:noFill/>
          </p:spPr>
          <p:txBody>
            <a:bodyPr wrap="square" rtlCol="0">
              <a:spAutoFit/>
            </a:bodyPr>
            <a:lstStyle/>
            <a:p>
              <a:pPr algn="ctr"/>
              <a:r>
                <a:rPr lang="en-GB" sz="2800" b="1" dirty="0">
                  <a:solidFill>
                    <a:schemeClr val="bg1"/>
                  </a:solidFill>
                </a:rPr>
                <a:t>18.3</a:t>
              </a:r>
            </a:p>
          </p:txBody>
        </p:sp>
      </p:grpSp>
      <p:grpSp>
        <p:nvGrpSpPr>
          <p:cNvPr id="67" name="Group 66"/>
          <p:cNvGrpSpPr/>
          <p:nvPr/>
        </p:nvGrpSpPr>
        <p:grpSpPr>
          <a:xfrm>
            <a:off x="6029520" y="4103985"/>
            <a:ext cx="1159296" cy="1474150"/>
            <a:chOff x="731708" y="4306681"/>
            <a:chExt cx="1159296" cy="1474150"/>
          </a:xfrm>
        </p:grpSpPr>
        <p:pic>
          <p:nvPicPr>
            <p:cNvPr id="68" name="Picture 6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6200000">
              <a:off x="574281" y="4464108"/>
              <a:ext cx="1474150" cy="1159296"/>
            </a:xfrm>
            <a:prstGeom prst="rect">
              <a:avLst/>
            </a:prstGeom>
          </p:spPr>
        </p:pic>
        <p:sp>
          <p:nvSpPr>
            <p:cNvPr id="69" name="Oval 68"/>
            <p:cNvSpPr/>
            <p:nvPr/>
          </p:nvSpPr>
          <p:spPr>
            <a:xfrm>
              <a:off x="818172" y="4603622"/>
              <a:ext cx="973667" cy="973667"/>
            </a:xfrm>
            <a:prstGeom prst="ellipse">
              <a:avLst/>
            </a:prstGeom>
            <a:solidFill>
              <a:srgbClr val="F1864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TextBox 69"/>
            <p:cNvSpPr txBox="1"/>
            <p:nvPr/>
          </p:nvSpPr>
          <p:spPr>
            <a:xfrm>
              <a:off x="855425" y="4828845"/>
              <a:ext cx="905934" cy="523220"/>
            </a:xfrm>
            <a:prstGeom prst="rect">
              <a:avLst/>
            </a:prstGeom>
            <a:noFill/>
          </p:spPr>
          <p:txBody>
            <a:bodyPr wrap="square" rtlCol="0">
              <a:spAutoFit/>
            </a:bodyPr>
            <a:lstStyle/>
            <a:p>
              <a:pPr algn="ctr"/>
              <a:r>
                <a:rPr lang="en-GB" sz="2800" b="1" dirty="0">
                  <a:solidFill>
                    <a:schemeClr val="bg1"/>
                  </a:solidFill>
                </a:rPr>
                <a:t>23.4</a:t>
              </a:r>
            </a:p>
          </p:txBody>
        </p:sp>
      </p:grpSp>
      <p:grpSp>
        <p:nvGrpSpPr>
          <p:cNvPr id="71" name="Group 70"/>
          <p:cNvGrpSpPr/>
          <p:nvPr/>
        </p:nvGrpSpPr>
        <p:grpSpPr>
          <a:xfrm>
            <a:off x="7334880" y="4103985"/>
            <a:ext cx="1159296" cy="1474150"/>
            <a:chOff x="731708" y="4306681"/>
            <a:chExt cx="1159296" cy="1474150"/>
          </a:xfrm>
        </p:grpSpPr>
        <p:pic>
          <p:nvPicPr>
            <p:cNvPr id="72" name="Picture 7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6200000">
              <a:off x="574281" y="4464108"/>
              <a:ext cx="1474150" cy="1159296"/>
            </a:xfrm>
            <a:prstGeom prst="rect">
              <a:avLst/>
            </a:prstGeom>
          </p:spPr>
        </p:pic>
        <p:sp>
          <p:nvSpPr>
            <p:cNvPr id="73" name="Oval 72"/>
            <p:cNvSpPr/>
            <p:nvPr/>
          </p:nvSpPr>
          <p:spPr>
            <a:xfrm>
              <a:off x="818172" y="4603622"/>
              <a:ext cx="973667" cy="973667"/>
            </a:xfrm>
            <a:prstGeom prst="ellipse">
              <a:avLst/>
            </a:prstGeom>
            <a:solidFill>
              <a:srgbClr val="F1864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TextBox 73"/>
            <p:cNvSpPr txBox="1"/>
            <p:nvPr/>
          </p:nvSpPr>
          <p:spPr>
            <a:xfrm>
              <a:off x="847805" y="4828845"/>
              <a:ext cx="905934" cy="523220"/>
            </a:xfrm>
            <a:prstGeom prst="rect">
              <a:avLst/>
            </a:prstGeom>
            <a:noFill/>
          </p:spPr>
          <p:txBody>
            <a:bodyPr wrap="square" rtlCol="0">
              <a:spAutoFit/>
            </a:bodyPr>
            <a:lstStyle/>
            <a:p>
              <a:pPr algn="ctr"/>
              <a:r>
                <a:rPr lang="en-GB" sz="2800" b="1" dirty="0">
                  <a:solidFill>
                    <a:schemeClr val="bg1"/>
                  </a:solidFill>
                </a:rPr>
                <a:t>28.5</a:t>
              </a:r>
            </a:p>
          </p:txBody>
        </p:sp>
      </p:grpSp>
      <p:grpSp>
        <p:nvGrpSpPr>
          <p:cNvPr id="77" name="Group 76"/>
          <p:cNvGrpSpPr/>
          <p:nvPr/>
        </p:nvGrpSpPr>
        <p:grpSpPr>
          <a:xfrm>
            <a:off x="1257614" y="3008329"/>
            <a:ext cx="1077899" cy="1880886"/>
            <a:chOff x="1257614" y="3115009"/>
            <a:chExt cx="1077899" cy="1880886"/>
          </a:xfrm>
        </p:grpSpPr>
        <p:grpSp>
          <p:nvGrpSpPr>
            <p:cNvPr id="50" name="Group 49"/>
            <p:cNvGrpSpPr/>
            <p:nvPr/>
          </p:nvGrpSpPr>
          <p:grpSpPr>
            <a:xfrm>
              <a:off x="1257614" y="3920990"/>
              <a:ext cx="1077899" cy="1074905"/>
              <a:chOff x="1295714" y="3920990"/>
              <a:chExt cx="1077899" cy="1074905"/>
            </a:xfrm>
          </p:grpSpPr>
          <p:sp>
            <p:nvSpPr>
              <p:cNvPr id="48" name="Arc 47"/>
              <p:cNvSpPr/>
              <p:nvPr/>
            </p:nvSpPr>
            <p:spPr>
              <a:xfrm rot="18980846">
                <a:off x="1295714" y="3920990"/>
                <a:ext cx="1057576" cy="1074905"/>
              </a:xfrm>
              <a:prstGeom prst="arc">
                <a:avLst/>
              </a:prstGeom>
              <a:ln w="571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9" name="Isosceles Triangle 48"/>
              <p:cNvSpPr/>
              <p:nvPr/>
            </p:nvSpPr>
            <p:spPr>
              <a:xfrm rot="7927776">
                <a:off x="2141012" y="4007988"/>
                <a:ext cx="221361" cy="243840"/>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5" name="Oval 74"/>
            <p:cNvSpPr/>
            <p:nvPr/>
          </p:nvSpPr>
          <p:spPr>
            <a:xfrm>
              <a:off x="1516380" y="3115009"/>
              <a:ext cx="647487" cy="647487"/>
            </a:xfrm>
            <a:prstGeom prst="ellips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TextBox 75"/>
            <p:cNvSpPr txBox="1"/>
            <p:nvPr/>
          </p:nvSpPr>
          <p:spPr>
            <a:xfrm>
              <a:off x="1494123" y="3177445"/>
              <a:ext cx="710942" cy="523220"/>
            </a:xfrm>
            <a:prstGeom prst="rect">
              <a:avLst/>
            </a:prstGeom>
            <a:noFill/>
          </p:spPr>
          <p:txBody>
            <a:bodyPr wrap="square" rtlCol="0">
              <a:spAutoFit/>
            </a:bodyPr>
            <a:lstStyle/>
            <a:p>
              <a:pPr algn="ctr"/>
              <a:r>
                <a:rPr lang="en-GB" sz="2800" b="1" dirty="0"/>
                <a:t>?</a:t>
              </a:r>
            </a:p>
          </p:txBody>
        </p:sp>
      </p:grpSp>
      <p:grpSp>
        <p:nvGrpSpPr>
          <p:cNvPr id="90" name="Group 89"/>
          <p:cNvGrpSpPr/>
          <p:nvPr/>
        </p:nvGrpSpPr>
        <p:grpSpPr>
          <a:xfrm>
            <a:off x="2584367" y="3008329"/>
            <a:ext cx="1077899" cy="1880886"/>
            <a:chOff x="1257614" y="3115009"/>
            <a:chExt cx="1077899" cy="1880886"/>
          </a:xfrm>
        </p:grpSpPr>
        <p:grpSp>
          <p:nvGrpSpPr>
            <p:cNvPr id="91" name="Group 90"/>
            <p:cNvGrpSpPr/>
            <p:nvPr/>
          </p:nvGrpSpPr>
          <p:grpSpPr>
            <a:xfrm>
              <a:off x="1257614" y="3920990"/>
              <a:ext cx="1077899" cy="1074905"/>
              <a:chOff x="1295714" y="3920990"/>
              <a:chExt cx="1077899" cy="1074905"/>
            </a:xfrm>
          </p:grpSpPr>
          <p:sp>
            <p:nvSpPr>
              <p:cNvPr id="94" name="Arc 93"/>
              <p:cNvSpPr/>
              <p:nvPr/>
            </p:nvSpPr>
            <p:spPr>
              <a:xfrm rot="18980846">
                <a:off x="1295714" y="3920990"/>
                <a:ext cx="1057576" cy="1074905"/>
              </a:xfrm>
              <a:prstGeom prst="arc">
                <a:avLst/>
              </a:prstGeom>
              <a:ln w="571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5" name="Isosceles Triangle 94"/>
              <p:cNvSpPr/>
              <p:nvPr/>
            </p:nvSpPr>
            <p:spPr>
              <a:xfrm rot="7927776">
                <a:off x="2141012" y="4007988"/>
                <a:ext cx="221361" cy="243840"/>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2" name="Oval 91"/>
            <p:cNvSpPr/>
            <p:nvPr/>
          </p:nvSpPr>
          <p:spPr>
            <a:xfrm>
              <a:off x="1516380" y="3115009"/>
              <a:ext cx="647487" cy="647487"/>
            </a:xfrm>
            <a:prstGeom prst="ellips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 name="TextBox 92"/>
            <p:cNvSpPr txBox="1"/>
            <p:nvPr/>
          </p:nvSpPr>
          <p:spPr>
            <a:xfrm>
              <a:off x="1504149" y="3177446"/>
              <a:ext cx="681973" cy="523220"/>
            </a:xfrm>
            <a:prstGeom prst="rect">
              <a:avLst/>
            </a:prstGeom>
            <a:noFill/>
          </p:spPr>
          <p:txBody>
            <a:bodyPr wrap="square" rtlCol="0">
              <a:spAutoFit/>
            </a:bodyPr>
            <a:lstStyle/>
            <a:p>
              <a:pPr algn="ctr"/>
              <a:r>
                <a:rPr lang="en-GB" sz="2800" b="1" dirty="0"/>
                <a:t>?</a:t>
              </a:r>
            </a:p>
          </p:txBody>
        </p:sp>
      </p:grpSp>
      <p:grpSp>
        <p:nvGrpSpPr>
          <p:cNvPr id="96" name="Group 95"/>
          <p:cNvGrpSpPr/>
          <p:nvPr/>
        </p:nvGrpSpPr>
        <p:grpSpPr>
          <a:xfrm>
            <a:off x="3911120" y="3008329"/>
            <a:ext cx="1077899" cy="1880886"/>
            <a:chOff x="1257614" y="3115009"/>
            <a:chExt cx="1077899" cy="1880886"/>
          </a:xfrm>
        </p:grpSpPr>
        <p:grpSp>
          <p:nvGrpSpPr>
            <p:cNvPr id="97" name="Group 96"/>
            <p:cNvGrpSpPr/>
            <p:nvPr/>
          </p:nvGrpSpPr>
          <p:grpSpPr>
            <a:xfrm>
              <a:off x="1257614" y="3920990"/>
              <a:ext cx="1077899" cy="1074905"/>
              <a:chOff x="1295714" y="3920990"/>
              <a:chExt cx="1077899" cy="1074905"/>
            </a:xfrm>
          </p:grpSpPr>
          <p:sp>
            <p:nvSpPr>
              <p:cNvPr id="100" name="Arc 99"/>
              <p:cNvSpPr/>
              <p:nvPr/>
            </p:nvSpPr>
            <p:spPr>
              <a:xfrm rot="18980846">
                <a:off x="1295714" y="3920990"/>
                <a:ext cx="1057576" cy="1074905"/>
              </a:xfrm>
              <a:prstGeom prst="arc">
                <a:avLst/>
              </a:prstGeom>
              <a:ln w="571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1" name="Isosceles Triangle 100"/>
              <p:cNvSpPr/>
              <p:nvPr/>
            </p:nvSpPr>
            <p:spPr>
              <a:xfrm rot="7927776">
                <a:off x="2141012" y="4007988"/>
                <a:ext cx="221361" cy="243840"/>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8" name="Oval 97"/>
            <p:cNvSpPr/>
            <p:nvPr/>
          </p:nvSpPr>
          <p:spPr>
            <a:xfrm>
              <a:off x="1516380" y="3115009"/>
              <a:ext cx="647487" cy="647487"/>
            </a:xfrm>
            <a:prstGeom prst="ellips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 name="TextBox 98"/>
            <p:cNvSpPr txBox="1"/>
            <p:nvPr/>
          </p:nvSpPr>
          <p:spPr>
            <a:xfrm>
              <a:off x="1494123" y="3177446"/>
              <a:ext cx="701844" cy="523220"/>
            </a:xfrm>
            <a:prstGeom prst="rect">
              <a:avLst/>
            </a:prstGeom>
            <a:noFill/>
          </p:spPr>
          <p:txBody>
            <a:bodyPr wrap="square" rtlCol="0">
              <a:spAutoFit/>
            </a:bodyPr>
            <a:lstStyle/>
            <a:p>
              <a:pPr algn="ctr"/>
              <a:r>
                <a:rPr lang="en-GB" sz="2800" b="1" dirty="0"/>
                <a:t>?</a:t>
              </a:r>
            </a:p>
          </p:txBody>
        </p:sp>
      </p:grpSp>
      <p:grpSp>
        <p:nvGrpSpPr>
          <p:cNvPr id="102" name="Group 101"/>
          <p:cNvGrpSpPr/>
          <p:nvPr/>
        </p:nvGrpSpPr>
        <p:grpSpPr>
          <a:xfrm>
            <a:off x="5237873" y="3008329"/>
            <a:ext cx="1077899" cy="1880886"/>
            <a:chOff x="1257614" y="3115009"/>
            <a:chExt cx="1077899" cy="1880886"/>
          </a:xfrm>
        </p:grpSpPr>
        <p:grpSp>
          <p:nvGrpSpPr>
            <p:cNvPr id="103" name="Group 102"/>
            <p:cNvGrpSpPr/>
            <p:nvPr/>
          </p:nvGrpSpPr>
          <p:grpSpPr>
            <a:xfrm>
              <a:off x="1257614" y="3920990"/>
              <a:ext cx="1077899" cy="1074905"/>
              <a:chOff x="1295714" y="3920990"/>
              <a:chExt cx="1077899" cy="1074905"/>
            </a:xfrm>
          </p:grpSpPr>
          <p:sp>
            <p:nvSpPr>
              <p:cNvPr id="106" name="Arc 105"/>
              <p:cNvSpPr/>
              <p:nvPr/>
            </p:nvSpPr>
            <p:spPr>
              <a:xfrm rot="18980846">
                <a:off x="1295714" y="3920990"/>
                <a:ext cx="1057576" cy="1074905"/>
              </a:xfrm>
              <a:prstGeom prst="arc">
                <a:avLst/>
              </a:prstGeom>
              <a:ln w="571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7" name="Isosceles Triangle 106"/>
              <p:cNvSpPr/>
              <p:nvPr/>
            </p:nvSpPr>
            <p:spPr>
              <a:xfrm rot="7927776">
                <a:off x="2141012" y="4007988"/>
                <a:ext cx="221361" cy="243840"/>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4" name="Oval 103"/>
            <p:cNvSpPr/>
            <p:nvPr/>
          </p:nvSpPr>
          <p:spPr>
            <a:xfrm>
              <a:off x="1516380" y="3115009"/>
              <a:ext cx="647487" cy="647487"/>
            </a:xfrm>
            <a:prstGeom prst="ellipse">
              <a:avLst/>
            </a:prstGeom>
            <a:solidFill>
              <a:srgbClr val="FAD78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 name="TextBox 104"/>
            <p:cNvSpPr txBox="1"/>
            <p:nvPr/>
          </p:nvSpPr>
          <p:spPr>
            <a:xfrm>
              <a:off x="1494123" y="3236714"/>
              <a:ext cx="765804" cy="369332"/>
            </a:xfrm>
            <a:prstGeom prst="rect">
              <a:avLst/>
            </a:prstGeom>
            <a:noFill/>
          </p:spPr>
          <p:txBody>
            <a:bodyPr wrap="square" rtlCol="0">
              <a:spAutoFit/>
            </a:bodyPr>
            <a:lstStyle/>
            <a:p>
              <a:r>
                <a:rPr lang="en-GB" b="1" dirty="0"/>
                <a:t>+ 5.1</a:t>
              </a:r>
            </a:p>
          </p:txBody>
        </p:sp>
      </p:grpSp>
      <p:grpSp>
        <p:nvGrpSpPr>
          <p:cNvPr id="114" name="Group 113"/>
          <p:cNvGrpSpPr/>
          <p:nvPr/>
        </p:nvGrpSpPr>
        <p:grpSpPr>
          <a:xfrm>
            <a:off x="6564628" y="3008329"/>
            <a:ext cx="1077899" cy="1880886"/>
            <a:chOff x="1257614" y="3115009"/>
            <a:chExt cx="1077899" cy="1880886"/>
          </a:xfrm>
        </p:grpSpPr>
        <p:grpSp>
          <p:nvGrpSpPr>
            <p:cNvPr id="115" name="Group 114"/>
            <p:cNvGrpSpPr/>
            <p:nvPr/>
          </p:nvGrpSpPr>
          <p:grpSpPr>
            <a:xfrm>
              <a:off x="1257614" y="3920990"/>
              <a:ext cx="1077899" cy="1074905"/>
              <a:chOff x="1295714" y="3920990"/>
              <a:chExt cx="1077899" cy="1074905"/>
            </a:xfrm>
          </p:grpSpPr>
          <p:sp>
            <p:nvSpPr>
              <p:cNvPr id="118" name="Arc 117"/>
              <p:cNvSpPr/>
              <p:nvPr/>
            </p:nvSpPr>
            <p:spPr>
              <a:xfrm rot="18980846">
                <a:off x="1295714" y="3920990"/>
                <a:ext cx="1057576" cy="1074905"/>
              </a:xfrm>
              <a:prstGeom prst="arc">
                <a:avLst/>
              </a:prstGeom>
              <a:ln w="571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19" name="Isosceles Triangle 118"/>
              <p:cNvSpPr/>
              <p:nvPr/>
            </p:nvSpPr>
            <p:spPr>
              <a:xfrm rot="7927776">
                <a:off x="2141012" y="4007988"/>
                <a:ext cx="221361" cy="243840"/>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6" name="Oval 115"/>
            <p:cNvSpPr/>
            <p:nvPr/>
          </p:nvSpPr>
          <p:spPr>
            <a:xfrm>
              <a:off x="1516380" y="3115009"/>
              <a:ext cx="647487" cy="647487"/>
            </a:xfrm>
            <a:prstGeom prst="ellipse">
              <a:avLst/>
            </a:prstGeom>
            <a:solidFill>
              <a:srgbClr val="FAD78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7" name="TextBox 116"/>
            <p:cNvSpPr txBox="1"/>
            <p:nvPr/>
          </p:nvSpPr>
          <p:spPr>
            <a:xfrm>
              <a:off x="1494123" y="3236714"/>
              <a:ext cx="765804" cy="369332"/>
            </a:xfrm>
            <a:prstGeom prst="rect">
              <a:avLst/>
            </a:prstGeom>
            <a:noFill/>
          </p:spPr>
          <p:txBody>
            <a:bodyPr wrap="square" rtlCol="0">
              <a:spAutoFit/>
            </a:bodyPr>
            <a:lstStyle/>
            <a:p>
              <a:r>
                <a:rPr lang="en-GB" b="1" dirty="0"/>
                <a:t>+ 5.1</a:t>
              </a:r>
            </a:p>
          </p:txBody>
        </p:sp>
      </p:grpSp>
      <p:grpSp>
        <p:nvGrpSpPr>
          <p:cNvPr id="122" name="Group 121"/>
          <p:cNvGrpSpPr/>
          <p:nvPr/>
        </p:nvGrpSpPr>
        <p:grpSpPr>
          <a:xfrm>
            <a:off x="2805636" y="5778097"/>
            <a:ext cx="6029562" cy="468242"/>
            <a:chOff x="2805636" y="5778097"/>
            <a:chExt cx="6029562" cy="468242"/>
          </a:xfrm>
        </p:grpSpPr>
        <p:sp>
          <p:nvSpPr>
            <p:cNvPr id="120" name="Rectangle 119"/>
            <p:cNvSpPr/>
            <p:nvPr/>
          </p:nvSpPr>
          <p:spPr>
            <a:xfrm>
              <a:off x="2805636" y="5778097"/>
              <a:ext cx="5842747" cy="468242"/>
            </a:xfrm>
            <a:prstGeom prst="rect">
              <a:avLst/>
            </a:prstGeom>
            <a:solidFill>
              <a:srgbClr val="FAD7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1" name="Rectangle 120"/>
            <p:cNvSpPr/>
            <p:nvPr/>
          </p:nvSpPr>
          <p:spPr>
            <a:xfrm>
              <a:off x="2890539" y="5817919"/>
              <a:ext cx="5944659" cy="369332"/>
            </a:xfrm>
            <a:prstGeom prst="rect">
              <a:avLst/>
            </a:prstGeom>
          </p:spPr>
          <p:txBody>
            <a:bodyPr wrap="square">
              <a:spAutoFit/>
            </a:bodyPr>
            <a:lstStyle/>
            <a:p>
              <a:r>
                <a:rPr lang="en-GB" dirty="0">
                  <a:latin typeface="Twinkl" pitchFamily="50" charset="0"/>
                </a:rPr>
                <a:t>What will the next three numbers in the sequence be?</a:t>
              </a:r>
            </a:p>
          </p:txBody>
        </p:sp>
      </p:grpSp>
      <p:grpSp>
        <p:nvGrpSpPr>
          <p:cNvPr id="78" name="Group 77"/>
          <p:cNvGrpSpPr/>
          <p:nvPr/>
        </p:nvGrpSpPr>
        <p:grpSpPr>
          <a:xfrm>
            <a:off x="1257614" y="3008329"/>
            <a:ext cx="1077899" cy="1880886"/>
            <a:chOff x="1257614" y="3115009"/>
            <a:chExt cx="1077899" cy="1880886"/>
          </a:xfrm>
        </p:grpSpPr>
        <p:grpSp>
          <p:nvGrpSpPr>
            <p:cNvPr id="79" name="Group 78"/>
            <p:cNvGrpSpPr/>
            <p:nvPr/>
          </p:nvGrpSpPr>
          <p:grpSpPr>
            <a:xfrm>
              <a:off x="1257614" y="3920990"/>
              <a:ext cx="1077899" cy="1074905"/>
              <a:chOff x="1295714" y="3920990"/>
              <a:chExt cx="1077899" cy="1074905"/>
            </a:xfrm>
          </p:grpSpPr>
          <p:sp>
            <p:nvSpPr>
              <p:cNvPr id="82" name="Arc 81"/>
              <p:cNvSpPr/>
              <p:nvPr/>
            </p:nvSpPr>
            <p:spPr>
              <a:xfrm rot="18980846">
                <a:off x="1295714" y="3920990"/>
                <a:ext cx="1057576" cy="1074905"/>
              </a:xfrm>
              <a:prstGeom prst="arc">
                <a:avLst/>
              </a:prstGeom>
              <a:ln w="571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3" name="Isosceles Triangle 82"/>
              <p:cNvSpPr/>
              <p:nvPr/>
            </p:nvSpPr>
            <p:spPr>
              <a:xfrm rot="7927776">
                <a:off x="2141012" y="4007988"/>
                <a:ext cx="221361" cy="243840"/>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0" name="Oval 79"/>
            <p:cNvSpPr/>
            <p:nvPr/>
          </p:nvSpPr>
          <p:spPr>
            <a:xfrm>
              <a:off x="1516380" y="3115009"/>
              <a:ext cx="647487" cy="647487"/>
            </a:xfrm>
            <a:prstGeom prst="ellipse">
              <a:avLst/>
            </a:prstGeom>
            <a:solidFill>
              <a:srgbClr val="FAD78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TextBox 80"/>
            <p:cNvSpPr txBox="1"/>
            <p:nvPr/>
          </p:nvSpPr>
          <p:spPr>
            <a:xfrm>
              <a:off x="1494123" y="3236714"/>
              <a:ext cx="765804" cy="369332"/>
            </a:xfrm>
            <a:prstGeom prst="rect">
              <a:avLst/>
            </a:prstGeom>
            <a:noFill/>
          </p:spPr>
          <p:txBody>
            <a:bodyPr wrap="square" rtlCol="0">
              <a:spAutoFit/>
            </a:bodyPr>
            <a:lstStyle/>
            <a:p>
              <a:r>
                <a:rPr lang="en-GB" b="1" dirty="0"/>
                <a:t>+ 5.1</a:t>
              </a:r>
            </a:p>
          </p:txBody>
        </p:sp>
      </p:grpSp>
      <p:grpSp>
        <p:nvGrpSpPr>
          <p:cNvPr id="84" name="Group 83"/>
          <p:cNvGrpSpPr/>
          <p:nvPr/>
        </p:nvGrpSpPr>
        <p:grpSpPr>
          <a:xfrm>
            <a:off x="2584367" y="3008329"/>
            <a:ext cx="1077899" cy="1880886"/>
            <a:chOff x="1257614" y="3115009"/>
            <a:chExt cx="1077899" cy="1880886"/>
          </a:xfrm>
        </p:grpSpPr>
        <p:grpSp>
          <p:nvGrpSpPr>
            <p:cNvPr id="85" name="Group 84"/>
            <p:cNvGrpSpPr/>
            <p:nvPr/>
          </p:nvGrpSpPr>
          <p:grpSpPr>
            <a:xfrm>
              <a:off x="1257614" y="3920990"/>
              <a:ext cx="1077899" cy="1074905"/>
              <a:chOff x="1295714" y="3920990"/>
              <a:chExt cx="1077899" cy="1074905"/>
            </a:xfrm>
          </p:grpSpPr>
          <p:sp>
            <p:nvSpPr>
              <p:cNvPr id="88" name="Arc 87"/>
              <p:cNvSpPr/>
              <p:nvPr/>
            </p:nvSpPr>
            <p:spPr>
              <a:xfrm rot="18980846">
                <a:off x="1295714" y="3920990"/>
                <a:ext cx="1057576" cy="1074905"/>
              </a:xfrm>
              <a:prstGeom prst="arc">
                <a:avLst/>
              </a:prstGeom>
              <a:ln w="571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9" name="Isosceles Triangle 88"/>
              <p:cNvSpPr/>
              <p:nvPr/>
            </p:nvSpPr>
            <p:spPr>
              <a:xfrm rot="7927776">
                <a:off x="2141012" y="4007988"/>
                <a:ext cx="221361" cy="243840"/>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6" name="Oval 85"/>
            <p:cNvSpPr/>
            <p:nvPr/>
          </p:nvSpPr>
          <p:spPr>
            <a:xfrm>
              <a:off x="1516380" y="3115009"/>
              <a:ext cx="647487" cy="647487"/>
            </a:xfrm>
            <a:prstGeom prst="ellipse">
              <a:avLst/>
            </a:prstGeom>
            <a:solidFill>
              <a:srgbClr val="FAD78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TextBox 86"/>
            <p:cNvSpPr txBox="1"/>
            <p:nvPr/>
          </p:nvSpPr>
          <p:spPr>
            <a:xfrm>
              <a:off x="1494123" y="3236714"/>
              <a:ext cx="765804" cy="369332"/>
            </a:xfrm>
            <a:prstGeom prst="rect">
              <a:avLst/>
            </a:prstGeom>
            <a:noFill/>
          </p:spPr>
          <p:txBody>
            <a:bodyPr wrap="square" rtlCol="0">
              <a:spAutoFit/>
            </a:bodyPr>
            <a:lstStyle/>
            <a:p>
              <a:r>
                <a:rPr lang="en-GB" b="1" dirty="0"/>
                <a:t>+ 5.1</a:t>
              </a:r>
            </a:p>
          </p:txBody>
        </p:sp>
      </p:grpSp>
      <p:grpSp>
        <p:nvGrpSpPr>
          <p:cNvPr id="108" name="Group 107"/>
          <p:cNvGrpSpPr/>
          <p:nvPr/>
        </p:nvGrpSpPr>
        <p:grpSpPr>
          <a:xfrm>
            <a:off x="3911120" y="3008329"/>
            <a:ext cx="1077899" cy="1880886"/>
            <a:chOff x="1257614" y="3115009"/>
            <a:chExt cx="1077899" cy="1880886"/>
          </a:xfrm>
        </p:grpSpPr>
        <p:grpSp>
          <p:nvGrpSpPr>
            <p:cNvPr id="109" name="Group 108"/>
            <p:cNvGrpSpPr/>
            <p:nvPr/>
          </p:nvGrpSpPr>
          <p:grpSpPr>
            <a:xfrm>
              <a:off x="1257614" y="3920990"/>
              <a:ext cx="1077899" cy="1074905"/>
              <a:chOff x="1295714" y="3920990"/>
              <a:chExt cx="1077899" cy="1074905"/>
            </a:xfrm>
          </p:grpSpPr>
          <p:sp>
            <p:nvSpPr>
              <p:cNvPr id="112" name="Arc 111"/>
              <p:cNvSpPr/>
              <p:nvPr/>
            </p:nvSpPr>
            <p:spPr>
              <a:xfrm rot="18980846">
                <a:off x="1295714" y="3920990"/>
                <a:ext cx="1057576" cy="1074905"/>
              </a:xfrm>
              <a:prstGeom prst="arc">
                <a:avLst/>
              </a:prstGeom>
              <a:ln w="571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13" name="Isosceles Triangle 112"/>
              <p:cNvSpPr/>
              <p:nvPr/>
            </p:nvSpPr>
            <p:spPr>
              <a:xfrm rot="7927776">
                <a:off x="2141012" y="4007988"/>
                <a:ext cx="221361" cy="243840"/>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0" name="Oval 109"/>
            <p:cNvSpPr/>
            <p:nvPr/>
          </p:nvSpPr>
          <p:spPr>
            <a:xfrm>
              <a:off x="1516380" y="3115009"/>
              <a:ext cx="647487" cy="647487"/>
            </a:xfrm>
            <a:prstGeom prst="ellipse">
              <a:avLst/>
            </a:prstGeom>
            <a:solidFill>
              <a:srgbClr val="FAD78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 name="TextBox 110"/>
            <p:cNvSpPr txBox="1"/>
            <p:nvPr/>
          </p:nvSpPr>
          <p:spPr>
            <a:xfrm>
              <a:off x="1494123" y="3236714"/>
              <a:ext cx="765804" cy="369332"/>
            </a:xfrm>
            <a:prstGeom prst="rect">
              <a:avLst/>
            </a:prstGeom>
            <a:noFill/>
          </p:spPr>
          <p:txBody>
            <a:bodyPr wrap="square" rtlCol="0">
              <a:spAutoFit/>
            </a:bodyPr>
            <a:lstStyle/>
            <a:p>
              <a:r>
                <a:rPr lang="en-GB" b="1" dirty="0"/>
                <a:t>+ 5.1</a:t>
              </a:r>
            </a:p>
          </p:txBody>
        </p:sp>
      </p:grpSp>
    </p:spTree>
    <p:extLst>
      <p:ext uri="{BB962C8B-B14F-4D97-AF65-F5344CB8AC3E}">
        <p14:creationId xmlns:p14="http://schemas.microsoft.com/office/powerpoint/2010/main" val="2122374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7"/>
                                        </p:tgtEl>
                                        <p:attrNameLst>
                                          <p:attrName>style.visibility</p:attrName>
                                        </p:attrNameLst>
                                      </p:cBhvr>
                                      <p:to>
                                        <p:strVal val="visible"/>
                                      </p:to>
                                    </p:set>
                                    <p:animEffect transition="in" filter="wipe(left)">
                                      <p:cBhvr>
                                        <p:cTn id="11" dur="500"/>
                                        <p:tgtEl>
                                          <p:spTgt spid="7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90"/>
                                        </p:tgtEl>
                                        <p:attrNameLst>
                                          <p:attrName>style.visibility</p:attrName>
                                        </p:attrNameLst>
                                      </p:cBhvr>
                                      <p:to>
                                        <p:strVal val="visible"/>
                                      </p:to>
                                    </p:set>
                                    <p:animEffect transition="in" filter="wipe(left)">
                                      <p:cBhvr>
                                        <p:cTn id="19" dur="500"/>
                                        <p:tgtEl>
                                          <p:spTgt spid="90"/>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500"/>
                                        <p:tgtEl>
                                          <p:spTgt spid="32"/>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96"/>
                                        </p:tgtEl>
                                        <p:attrNameLst>
                                          <p:attrName>style.visibility</p:attrName>
                                        </p:attrNameLst>
                                      </p:cBhvr>
                                      <p:to>
                                        <p:strVal val="visible"/>
                                      </p:to>
                                    </p:set>
                                    <p:animEffect transition="in" filter="wipe(left)">
                                      <p:cBhvr>
                                        <p:cTn id="27" dur="500"/>
                                        <p:tgtEl>
                                          <p:spTgt spid="96"/>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500"/>
                                        <p:tgtEl>
                                          <p:spTgt spid="36"/>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fade">
                                      <p:cBhvr>
                                        <p:cTn id="35" dur="500"/>
                                        <p:tgtEl>
                                          <p:spTgt spid="40"/>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44"/>
                                        </p:tgtEl>
                                        <p:attrNameLst>
                                          <p:attrName>style.visibility</p:attrName>
                                        </p:attrNameLst>
                                      </p:cBhvr>
                                      <p:to>
                                        <p:strVal val="visible"/>
                                      </p:to>
                                    </p:set>
                                    <p:animEffect transition="in" filter="fade">
                                      <p:cBhvr>
                                        <p:cTn id="39" dur="500"/>
                                        <p:tgtEl>
                                          <p:spTgt spid="4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78"/>
                                        </p:tgtEl>
                                        <p:attrNameLst>
                                          <p:attrName>style.visibility</p:attrName>
                                        </p:attrNameLst>
                                      </p:cBhvr>
                                      <p:to>
                                        <p:strVal val="visible"/>
                                      </p:to>
                                    </p:set>
                                    <p:animEffect transition="in" filter="fade">
                                      <p:cBhvr>
                                        <p:cTn id="44" dur="500"/>
                                        <p:tgtEl>
                                          <p:spTgt spid="78"/>
                                        </p:tgtEl>
                                      </p:cBhvr>
                                    </p:animEffect>
                                  </p:childTnLst>
                                </p:cTn>
                              </p:par>
                              <p:par>
                                <p:cTn id="45" presetID="10" presetClass="entr" presetSubtype="0" fill="hold" nodeType="withEffect">
                                  <p:stCondLst>
                                    <p:cond delay="0"/>
                                  </p:stCondLst>
                                  <p:childTnLst>
                                    <p:set>
                                      <p:cBhvr>
                                        <p:cTn id="46" dur="1" fill="hold">
                                          <p:stCondLst>
                                            <p:cond delay="0"/>
                                          </p:stCondLst>
                                        </p:cTn>
                                        <p:tgtEl>
                                          <p:spTgt spid="84"/>
                                        </p:tgtEl>
                                        <p:attrNameLst>
                                          <p:attrName>style.visibility</p:attrName>
                                        </p:attrNameLst>
                                      </p:cBhvr>
                                      <p:to>
                                        <p:strVal val="visible"/>
                                      </p:to>
                                    </p:set>
                                    <p:animEffect transition="in" filter="fade">
                                      <p:cBhvr>
                                        <p:cTn id="47" dur="500"/>
                                        <p:tgtEl>
                                          <p:spTgt spid="84"/>
                                        </p:tgtEl>
                                      </p:cBhvr>
                                    </p:animEffect>
                                  </p:childTnLst>
                                </p:cTn>
                              </p:par>
                              <p:par>
                                <p:cTn id="48" presetID="10" presetClass="entr" presetSubtype="0" fill="hold" nodeType="withEffect">
                                  <p:stCondLst>
                                    <p:cond delay="0"/>
                                  </p:stCondLst>
                                  <p:childTnLst>
                                    <p:set>
                                      <p:cBhvr>
                                        <p:cTn id="49" dur="1" fill="hold">
                                          <p:stCondLst>
                                            <p:cond delay="0"/>
                                          </p:stCondLst>
                                        </p:cTn>
                                        <p:tgtEl>
                                          <p:spTgt spid="108"/>
                                        </p:tgtEl>
                                        <p:attrNameLst>
                                          <p:attrName>style.visibility</p:attrName>
                                        </p:attrNameLst>
                                      </p:cBhvr>
                                      <p:to>
                                        <p:strVal val="visible"/>
                                      </p:to>
                                    </p:set>
                                    <p:animEffect transition="in" filter="fade">
                                      <p:cBhvr>
                                        <p:cTn id="50" dur="500"/>
                                        <p:tgtEl>
                                          <p:spTgt spid="108"/>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63"/>
                                        </p:tgtEl>
                                        <p:attrNameLst>
                                          <p:attrName>style.visibility</p:attrName>
                                        </p:attrNameLst>
                                      </p:cBhvr>
                                      <p:to>
                                        <p:strVal val="visible"/>
                                      </p:to>
                                    </p:set>
                                    <p:animEffect transition="in" filter="fade">
                                      <p:cBhvr>
                                        <p:cTn id="55" dur="500"/>
                                        <p:tgtEl>
                                          <p:spTgt spid="63"/>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102"/>
                                        </p:tgtEl>
                                        <p:attrNameLst>
                                          <p:attrName>style.visibility</p:attrName>
                                        </p:attrNameLst>
                                      </p:cBhvr>
                                      <p:to>
                                        <p:strVal val="visible"/>
                                      </p:to>
                                    </p:set>
                                    <p:animEffect transition="in" filter="wipe(left)">
                                      <p:cBhvr>
                                        <p:cTn id="60" dur="500"/>
                                        <p:tgtEl>
                                          <p:spTgt spid="102"/>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67"/>
                                        </p:tgtEl>
                                        <p:attrNameLst>
                                          <p:attrName>style.visibility</p:attrName>
                                        </p:attrNameLst>
                                      </p:cBhvr>
                                      <p:to>
                                        <p:strVal val="visible"/>
                                      </p:to>
                                    </p:set>
                                    <p:animEffect transition="in" filter="fade">
                                      <p:cBhvr>
                                        <p:cTn id="65" dur="500"/>
                                        <p:tgtEl>
                                          <p:spTgt spid="67"/>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114"/>
                                        </p:tgtEl>
                                        <p:attrNameLst>
                                          <p:attrName>style.visibility</p:attrName>
                                        </p:attrNameLst>
                                      </p:cBhvr>
                                      <p:to>
                                        <p:strVal val="visible"/>
                                      </p:to>
                                    </p:set>
                                    <p:animEffect transition="in" filter="wipe(left)">
                                      <p:cBhvr>
                                        <p:cTn id="70" dur="500"/>
                                        <p:tgtEl>
                                          <p:spTgt spid="114"/>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71"/>
                                        </p:tgtEl>
                                        <p:attrNameLst>
                                          <p:attrName>style.visibility</p:attrName>
                                        </p:attrNameLst>
                                      </p:cBhvr>
                                      <p:to>
                                        <p:strVal val="visible"/>
                                      </p:to>
                                    </p:set>
                                    <p:animEffect transition="in" filter="fade">
                                      <p:cBhvr>
                                        <p:cTn id="75"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2" cstate="screen">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a:ext>
            </a:extLst>
          </a:blip>
          <a:srcRect t="11571"/>
          <a:stretch/>
        </p:blipFill>
        <p:spPr>
          <a:xfrm>
            <a:off x="1974576" y="1346200"/>
            <a:ext cx="5904107" cy="4999038"/>
          </a:xfrm>
          <a:prstGeom prst="rect">
            <a:avLst/>
          </a:prstGeom>
        </p:spPr>
      </p:pic>
      <p:pic>
        <p:nvPicPr>
          <p:cNvPr id="12" name="Picture 11"/>
          <p:cNvPicPr>
            <a:picLocks noChangeAspect="1"/>
          </p:cNvPicPr>
          <p:nvPr/>
        </p:nvPicPr>
        <p:blipFill rotWithShape="1">
          <a:blip r:embed="rId4" cstate="screen">
            <a:extLst>
              <a:ext uri="{28A0092B-C50C-407E-A947-70E740481C1C}">
                <a14:useLocalDpi xmlns:a14="http://schemas.microsoft.com/office/drawing/2010/main"/>
              </a:ext>
            </a:extLst>
          </a:blip>
          <a:srcRect t="6981" r="3502"/>
          <a:stretch/>
        </p:blipFill>
        <p:spPr>
          <a:xfrm>
            <a:off x="503238" y="1343025"/>
            <a:ext cx="8135937" cy="5002213"/>
          </a:xfrm>
          <a:prstGeom prst="rect">
            <a:avLst/>
          </a:prstGeom>
        </p:spPr>
      </p:pic>
      <p:sp>
        <p:nvSpPr>
          <p:cNvPr id="2" name="Rectangle 1"/>
          <p:cNvSpPr/>
          <p:nvPr/>
        </p:nvSpPr>
        <p:spPr>
          <a:xfrm>
            <a:off x="755652" y="697112"/>
            <a:ext cx="7355416" cy="615553"/>
          </a:xfrm>
          <a:prstGeom prst="rect">
            <a:avLst/>
          </a:prstGeom>
        </p:spPr>
        <p:txBody>
          <a:bodyPr wrap="square" lIns="0" tIns="0" rIns="0" bIns="0">
            <a:spAutoFit/>
          </a:bodyPr>
          <a:lstStyle/>
          <a:p>
            <a:pPr algn="ctr"/>
            <a:r>
              <a:rPr lang="en-GB" altLang="en-US" sz="4000" dirty="0">
                <a:latin typeface="+mj-lt"/>
              </a:rPr>
              <a:t>Adding Decimals</a:t>
            </a:r>
          </a:p>
        </p:txBody>
      </p:sp>
      <p:pic>
        <p:nvPicPr>
          <p:cNvPr id="3" name="Whole Class"/>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80751" y="612000"/>
            <a:ext cx="1238498" cy="864000"/>
          </a:xfrm>
          <a:prstGeom prst="rect">
            <a:avLst/>
          </a:prstGeom>
        </p:spPr>
      </p:pic>
      <p:pic>
        <p:nvPicPr>
          <p:cNvPr id="23" name="Picture 22"/>
          <p:cNvPicPr>
            <a:picLocks noChangeAspect="1"/>
          </p:cNvPicPr>
          <p:nvPr/>
        </p:nvPicPr>
        <p:blipFill rotWithShape="1">
          <a:blip r:embed="rId6" cstate="screen">
            <a:extLst>
              <a:ext uri="{28A0092B-C50C-407E-A947-70E740481C1C}">
                <a14:useLocalDpi xmlns:a14="http://schemas.microsoft.com/office/drawing/2010/main"/>
              </a:ext>
            </a:extLst>
          </a:blip>
          <a:srcRect b="11656"/>
          <a:stretch/>
        </p:blipFill>
        <p:spPr>
          <a:xfrm>
            <a:off x="604496" y="3373849"/>
            <a:ext cx="1932153" cy="2966662"/>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3845971790"/>
              </p:ext>
            </p:extLst>
          </p:nvPr>
        </p:nvGraphicFramePr>
        <p:xfrm>
          <a:off x="694265" y="2613737"/>
          <a:ext cx="7767928" cy="2560963"/>
        </p:xfrm>
        <a:graphic>
          <a:graphicData uri="http://schemas.openxmlformats.org/drawingml/2006/table">
            <a:tbl>
              <a:tblPr firstRow="1" bandRow="1">
                <a:tableStyleId>{5940675A-B579-460E-94D1-54222C63F5DA}</a:tableStyleId>
              </a:tblPr>
              <a:tblGrid>
                <a:gridCol w="1941982">
                  <a:extLst>
                    <a:ext uri="{9D8B030D-6E8A-4147-A177-3AD203B41FA5}">
                      <a16:colId xmlns:a16="http://schemas.microsoft.com/office/drawing/2014/main" val="20000"/>
                    </a:ext>
                  </a:extLst>
                </a:gridCol>
                <a:gridCol w="1941982">
                  <a:extLst>
                    <a:ext uri="{9D8B030D-6E8A-4147-A177-3AD203B41FA5}">
                      <a16:colId xmlns:a16="http://schemas.microsoft.com/office/drawing/2014/main" val="20001"/>
                    </a:ext>
                  </a:extLst>
                </a:gridCol>
                <a:gridCol w="1941982">
                  <a:extLst>
                    <a:ext uri="{9D8B030D-6E8A-4147-A177-3AD203B41FA5}">
                      <a16:colId xmlns:a16="http://schemas.microsoft.com/office/drawing/2014/main" val="20002"/>
                    </a:ext>
                  </a:extLst>
                </a:gridCol>
                <a:gridCol w="1941982">
                  <a:extLst>
                    <a:ext uri="{9D8B030D-6E8A-4147-A177-3AD203B41FA5}">
                      <a16:colId xmlns:a16="http://schemas.microsoft.com/office/drawing/2014/main" val="20003"/>
                    </a:ext>
                  </a:extLst>
                </a:gridCol>
              </a:tblGrid>
              <a:tr h="324000">
                <a:tc>
                  <a:txBody>
                    <a:bodyPr/>
                    <a:lstStyle/>
                    <a:p>
                      <a:pPr algn="ctr"/>
                      <a:r>
                        <a:rPr lang="en-GB" b="1" dirty="0"/>
                        <a:t>Ones</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AD78C"/>
                    </a:solidFill>
                  </a:tcPr>
                </a:tc>
                <a:tc>
                  <a:txBody>
                    <a:bodyPr/>
                    <a:lstStyle/>
                    <a:p>
                      <a:pPr algn="ctr"/>
                      <a:r>
                        <a:rPr lang="en-GB" b="1" dirty="0"/>
                        <a:t>Tenths</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AD78C"/>
                    </a:solidFill>
                  </a:tcPr>
                </a:tc>
                <a:tc>
                  <a:txBody>
                    <a:bodyPr/>
                    <a:lstStyle/>
                    <a:p>
                      <a:pPr algn="ctr"/>
                      <a:r>
                        <a:rPr lang="en-GB" b="1" dirty="0"/>
                        <a:t>Hundredths</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AD78C"/>
                    </a:solidFill>
                  </a:tcPr>
                </a:tc>
                <a:tc>
                  <a:txBody>
                    <a:bodyPr/>
                    <a:lstStyle/>
                    <a:p>
                      <a:pPr algn="ctr"/>
                      <a:r>
                        <a:rPr lang="en-GB" b="1" dirty="0"/>
                        <a:t>Thousandths</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AD78C"/>
                    </a:solidFill>
                  </a:tcPr>
                </a:tc>
                <a:extLst>
                  <a:ext uri="{0D108BD9-81ED-4DB2-BD59-A6C34878D82A}">
                    <a16:rowId xmlns:a16="http://schemas.microsoft.com/office/drawing/2014/main" val="10000"/>
                  </a:ext>
                </a:extLst>
              </a:tr>
              <a:tr h="1097203">
                <a:tc>
                  <a:txBody>
                    <a:bodyPr/>
                    <a:lstStyle/>
                    <a:p>
                      <a:pPr algn="ctr"/>
                      <a:endParaRPr lang="en-GB" dirty="0"/>
                    </a:p>
                  </a:txBody>
                  <a:tcPr anchor="ctr">
                    <a:lnT w="19050" cap="flat" cmpd="sng" algn="ctr">
                      <a:solidFill>
                        <a:schemeClr val="tx1"/>
                      </a:solidFill>
                      <a:prstDash val="solid"/>
                      <a:round/>
                      <a:headEnd type="none" w="med" len="med"/>
                      <a:tailEnd type="none" w="med" len="med"/>
                    </a:lnT>
                    <a:solidFill>
                      <a:srgbClr val="FCE9C0"/>
                    </a:solidFill>
                  </a:tcPr>
                </a:tc>
                <a:tc>
                  <a:txBody>
                    <a:bodyPr/>
                    <a:lstStyle/>
                    <a:p>
                      <a:pPr algn="ctr"/>
                      <a:endParaRPr lang="en-GB" dirty="0"/>
                    </a:p>
                  </a:txBody>
                  <a:tcPr anchor="ctr">
                    <a:lnT w="19050" cap="flat" cmpd="sng" algn="ctr">
                      <a:solidFill>
                        <a:schemeClr val="tx1"/>
                      </a:solidFill>
                      <a:prstDash val="solid"/>
                      <a:round/>
                      <a:headEnd type="none" w="med" len="med"/>
                      <a:tailEnd type="none" w="med" len="med"/>
                    </a:lnT>
                    <a:solidFill>
                      <a:srgbClr val="FCE9C0"/>
                    </a:solidFill>
                  </a:tcPr>
                </a:tc>
                <a:tc>
                  <a:txBody>
                    <a:bodyPr/>
                    <a:lstStyle/>
                    <a:p>
                      <a:pPr algn="ctr"/>
                      <a:endParaRPr lang="en-GB" dirty="0"/>
                    </a:p>
                  </a:txBody>
                  <a:tcPr anchor="ctr">
                    <a:lnT w="19050" cap="flat" cmpd="sng" algn="ctr">
                      <a:solidFill>
                        <a:schemeClr val="tx1"/>
                      </a:solidFill>
                      <a:prstDash val="solid"/>
                      <a:round/>
                      <a:headEnd type="none" w="med" len="med"/>
                      <a:tailEnd type="none" w="med" len="med"/>
                    </a:lnT>
                    <a:solidFill>
                      <a:srgbClr val="FCE9C0"/>
                    </a:solidFill>
                  </a:tcPr>
                </a:tc>
                <a:tc>
                  <a:txBody>
                    <a:bodyPr/>
                    <a:lstStyle/>
                    <a:p>
                      <a:pPr algn="ctr"/>
                      <a:endParaRPr lang="en-GB" dirty="0"/>
                    </a:p>
                  </a:txBody>
                  <a:tcPr anchor="ctr">
                    <a:lnT w="19050" cap="flat" cmpd="sng" algn="ctr">
                      <a:solidFill>
                        <a:schemeClr val="tx1"/>
                      </a:solidFill>
                      <a:prstDash val="solid"/>
                      <a:round/>
                      <a:headEnd type="none" w="med" len="med"/>
                      <a:tailEnd type="none" w="med" len="med"/>
                    </a:lnT>
                    <a:solidFill>
                      <a:srgbClr val="FCE9C0"/>
                    </a:solidFill>
                  </a:tcPr>
                </a:tc>
                <a:extLst>
                  <a:ext uri="{0D108BD9-81ED-4DB2-BD59-A6C34878D82A}">
                    <a16:rowId xmlns:a16="http://schemas.microsoft.com/office/drawing/2014/main" val="10001"/>
                  </a:ext>
                </a:extLst>
              </a:tr>
              <a:tr h="1098000">
                <a:tc>
                  <a:txBody>
                    <a:bodyPr/>
                    <a:lstStyle/>
                    <a:p>
                      <a:pPr algn="ctr"/>
                      <a:endParaRPr lang="en-GB" dirty="0"/>
                    </a:p>
                  </a:txBody>
                  <a:tcPr anchor="ctr">
                    <a:solidFill>
                      <a:srgbClr val="FCE9C0"/>
                    </a:solidFill>
                  </a:tcPr>
                </a:tc>
                <a:tc>
                  <a:txBody>
                    <a:bodyPr/>
                    <a:lstStyle/>
                    <a:p>
                      <a:pPr algn="ctr"/>
                      <a:endParaRPr lang="en-GB" dirty="0"/>
                    </a:p>
                  </a:txBody>
                  <a:tcPr anchor="ctr">
                    <a:solidFill>
                      <a:srgbClr val="FCE9C0"/>
                    </a:solidFill>
                  </a:tcPr>
                </a:tc>
                <a:tc>
                  <a:txBody>
                    <a:bodyPr/>
                    <a:lstStyle/>
                    <a:p>
                      <a:pPr algn="ctr"/>
                      <a:endParaRPr lang="en-GB" dirty="0"/>
                    </a:p>
                  </a:txBody>
                  <a:tcPr anchor="ctr">
                    <a:solidFill>
                      <a:srgbClr val="FCE9C0"/>
                    </a:solidFill>
                  </a:tcPr>
                </a:tc>
                <a:tc>
                  <a:txBody>
                    <a:bodyPr/>
                    <a:lstStyle/>
                    <a:p>
                      <a:pPr algn="ctr"/>
                      <a:endParaRPr lang="en-GB" dirty="0"/>
                    </a:p>
                  </a:txBody>
                  <a:tcPr anchor="ctr">
                    <a:solidFill>
                      <a:srgbClr val="FCE9C0"/>
                    </a:solidFill>
                  </a:tcPr>
                </a:tc>
                <a:extLst>
                  <a:ext uri="{0D108BD9-81ED-4DB2-BD59-A6C34878D82A}">
                    <a16:rowId xmlns:a16="http://schemas.microsoft.com/office/drawing/2014/main" val="10002"/>
                  </a:ext>
                </a:extLst>
              </a:tr>
            </a:tbl>
          </a:graphicData>
        </a:graphic>
      </p:graphicFrame>
      <p:sp>
        <p:nvSpPr>
          <p:cNvPr id="7" name="Oval 6"/>
          <p:cNvSpPr/>
          <p:nvPr/>
        </p:nvSpPr>
        <p:spPr>
          <a:xfrm>
            <a:off x="2572384" y="2739416"/>
            <a:ext cx="122377" cy="12237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2572384" y="3481177"/>
            <a:ext cx="122377" cy="12237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2572384" y="4562497"/>
            <a:ext cx="122377" cy="12237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7" name="Group 16"/>
          <p:cNvGrpSpPr/>
          <p:nvPr/>
        </p:nvGrpSpPr>
        <p:grpSpPr>
          <a:xfrm>
            <a:off x="503239" y="1496096"/>
            <a:ext cx="3375426" cy="973574"/>
            <a:chOff x="503239" y="1455904"/>
            <a:chExt cx="3375426" cy="973574"/>
          </a:xfrm>
        </p:grpSpPr>
        <p:sp>
          <p:nvSpPr>
            <p:cNvPr id="15" name="Rectangle 14"/>
            <p:cNvSpPr/>
            <p:nvPr/>
          </p:nvSpPr>
          <p:spPr>
            <a:xfrm>
              <a:off x="503239" y="1455904"/>
              <a:ext cx="3375426" cy="973574"/>
            </a:xfrm>
            <a:prstGeom prst="rect">
              <a:avLst/>
            </a:prstGeom>
            <a:solidFill>
              <a:srgbClr val="FAD7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694265" y="1489673"/>
              <a:ext cx="3184399" cy="923330"/>
            </a:xfrm>
            <a:prstGeom prst="rect">
              <a:avLst/>
            </a:prstGeom>
          </p:spPr>
          <p:txBody>
            <a:bodyPr wrap="square">
              <a:spAutoFit/>
            </a:bodyPr>
            <a:lstStyle/>
            <a:p>
              <a:r>
                <a:rPr lang="en-GB" dirty="0">
                  <a:latin typeface="Twinkl" pitchFamily="50" charset="0"/>
                </a:rPr>
                <a:t>When we add decimal numbers, we can use a place value to grid to help us.</a:t>
              </a:r>
            </a:p>
          </p:txBody>
        </p:sp>
      </p:grpSp>
      <p:grpSp>
        <p:nvGrpSpPr>
          <p:cNvPr id="18" name="Group 17"/>
          <p:cNvGrpSpPr/>
          <p:nvPr/>
        </p:nvGrpSpPr>
        <p:grpSpPr>
          <a:xfrm>
            <a:off x="4105325" y="1493182"/>
            <a:ext cx="4535438" cy="973574"/>
            <a:chOff x="503239" y="1455904"/>
            <a:chExt cx="4535438" cy="973574"/>
          </a:xfrm>
        </p:grpSpPr>
        <p:sp>
          <p:nvSpPr>
            <p:cNvPr id="19" name="Rectangle 18"/>
            <p:cNvSpPr/>
            <p:nvPr/>
          </p:nvSpPr>
          <p:spPr>
            <a:xfrm>
              <a:off x="503239" y="1455904"/>
              <a:ext cx="4535438" cy="973574"/>
            </a:xfrm>
            <a:prstGeom prst="rect">
              <a:avLst/>
            </a:prstGeom>
            <a:solidFill>
              <a:srgbClr val="FAD7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a:off x="694265" y="1680591"/>
              <a:ext cx="3184399" cy="523220"/>
            </a:xfrm>
            <a:prstGeom prst="rect">
              <a:avLst/>
            </a:prstGeom>
          </p:spPr>
          <p:txBody>
            <a:bodyPr wrap="square">
              <a:spAutoFit/>
            </a:bodyPr>
            <a:lstStyle/>
            <a:p>
              <a:r>
                <a:rPr lang="en-GB" sz="2800" dirty="0">
                  <a:latin typeface="+mj-lt"/>
                </a:rPr>
                <a:t>0.314 + 0.223 =</a:t>
              </a:r>
            </a:p>
          </p:txBody>
        </p:sp>
      </p:grpSp>
      <p:grpSp>
        <p:nvGrpSpPr>
          <p:cNvPr id="60" name="Group 59"/>
          <p:cNvGrpSpPr/>
          <p:nvPr/>
        </p:nvGrpSpPr>
        <p:grpSpPr>
          <a:xfrm>
            <a:off x="2762782" y="3087015"/>
            <a:ext cx="863894" cy="252584"/>
            <a:chOff x="2410357" y="3087015"/>
            <a:chExt cx="863894" cy="252584"/>
          </a:xfrm>
        </p:grpSpPr>
        <p:sp>
          <p:nvSpPr>
            <p:cNvPr id="34" name="Oval 33"/>
            <p:cNvSpPr/>
            <p:nvPr/>
          </p:nvSpPr>
          <p:spPr>
            <a:xfrm>
              <a:off x="2410357" y="3087015"/>
              <a:ext cx="252584" cy="252584"/>
            </a:xfrm>
            <a:prstGeom prst="ellipse">
              <a:avLst/>
            </a:prstGeom>
            <a:solidFill>
              <a:srgbClr val="F186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p:cNvSpPr/>
            <p:nvPr/>
          </p:nvSpPr>
          <p:spPr>
            <a:xfrm>
              <a:off x="2716012" y="3087015"/>
              <a:ext cx="252584" cy="252584"/>
            </a:xfrm>
            <a:prstGeom prst="ellipse">
              <a:avLst/>
            </a:prstGeom>
            <a:solidFill>
              <a:srgbClr val="F186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p:cNvSpPr/>
            <p:nvPr/>
          </p:nvSpPr>
          <p:spPr>
            <a:xfrm>
              <a:off x="3021667" y="3087015"/>
              <a:ext cx="252584" cy="252584"/>
            </a:xfrm>
            <a:prstGeom prst="ellipse">
              <a:avLst/>
            </a:prstGeom>
            <a:solidFill>
              <a:srgbClr val="F186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1" name="Group 50"/>
          <p:cNvGrpSpPr/>
          <p:nvPr/>
        </p:nvGrpSpPr>
        <p:grpSpPr>
          <a:xfrm>
            <a:off x="4245794" y="5821017"/>
            <a:ext cx="4330700" cy="457200"/>
            <a:chOff x="765175" y="5810250"/>
            <a:chExt cx="4330700" cy="457200"/>
          </a:xfrm>
        </p:grpSpPr>
        <p:sp>
          <p:nvSpPr>
            <p:cNvPr id="52" name="Rectangle 51"/>
            <p:cNvSpPr/>
            <p:nvPr/>
          </p:nvSpPr>
          <p:spPr>
            <a:xfrm>
              <a:off x="765175" y="5810250"/>
              <a:ext cx="4216400" cy="457200"/>
            </a:xfrm>
            <a:prstGeom prst="rect">
              <a:avLst/>
            </a:prstGeom>
            <a:solidFill>
              <a:srgbClr val="FAD78C"/>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TextBox 52"/>
            <p:cNvSpPr txBox="1"/>
            <p:nvPr/>
          </p:nvSpPr>
          <p:spPr>
            <a:xfrm>
              <a:off x="838200" y="5842225"/>
              <a:ext cx="752475" cy="369332"/>
            </a:xfrm>
            <a:prstGeom prst="rect">
              <a:avLst/>
            </a:prstGeom>
            <a:noFill/>
          </p:spPr>
          <p:txBody>
            <a:bodyPr wrap="square" rtlCol="0">
              <a:spAutoFit/>
            </a:bodyPr>
            <a:lstStyle/>
            <a:p>
              <a:r>
                <a:rPr lang="en-GB" b="1" dirty="0"/>
                <a:t>Key</a:t>
              </a:r>
            </a:p>
          </p:txBody>
        </p:sp>
        <p:sp>
          <p:nvSpPr>
            <p:cNvPr id="54" name="Oval 53"/>
            <p:cNvSpPr/>
            <p:nvPr/>
          </p:nvSpPr>
          <p:spPr>
            <a:xfrm>
              <a:off x="1705957" y="5912558"/>
              <a:ext cx="252584" cy="252584"/>
            </a:xfrm>
            <a:prstGeom prst="ellipse">
              <a:avLst/>
            </a:prstGeom>
            <a:solidFill>
              <a:srgbClr val="F186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TextBox 54"/>
            <p:cNvSpPr txBox="1"/>
            <p:nvPr/>
          </p:nvSpPr>
          <p:spPr>
            <a:xfrm>
              <a:off x="2000250" y="5861275"/>
              <a:ext cx="752475" cy="369332"/>
            </a:xfrm>
            <a:prstGeom prst="rect">
              <a:avLst/>
            </a:prstGeom>
            <a:noFill/>
          </p:spPr>
          <p:txBody>
            <a:bodyPr wrap="square" rtlCol="0">
              <a:spAutoFit/>
            </a:bodyPr>
            <a:lstStyle/>
            <a:p>
              <a:r>
                <a:rPr lang="en-GB" dirty="0"/>
                <a:t>0.1</a:t>
              </a:r>
            </a:p>
          </p:txBody>
        </p:sp>
        <p:sp>
          <p:nvSpPr>
            <p:cNvPr id="56" name="Oval 55"/>
            <p:cNvSpPr/>
            <p:nvPr/>
          </p:nvSpPr>
          <p:spPr>
            <a:xfrm>
              <a:off x="2752725" y="5912558"/>
              <a:ext cx="252584" cy="252584"/>
            </a:xfrm>
            <a:prstGeom prst="ellipse">
              <a:avLst/>
            </a:prstGeom>
            <a:solidFill>
              <a:srgbClr val="7E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TextBox 56"/>
            <p:cNvSpPr txBox="1"/>
            <p:nvPr/>
          </p:nvSpPr>
          <p:spPr>
            <a:xfrm>
              <a:off x="3047018" y="5861275"/>
              <a:ext cx="752475" cy="369332"/>
            </a:xfrm>
            <a:prstGeom prst="rect">
              <a:avLst/>
            </a:prstGeom>
            <a:noFill/>
          </p:spPr>
          <p:txBody>
            <a:bodyPr wrap="square" rtlCol="0">
              <a:spAutoFit/>
            </a:bodyPr>
            <a:lstStyle/>
            <a:p>
              <a:r>
                <a:rPr lang="en-GB" dirty="0"/>
                <a:t>0.01</a:t>
              </a:r>
            </a:p>
          </p:txBody>
        </p:sp>
        <p:sp>
          <p:nvSpPr>
            <p:cNvPr id="58" name="Oval 57"/>
            <p:cNvSpPr/>
            <p:nvPr/>
          </p:nvSpPr>
          <p:spPr>
            <a:xfrm>
              <a:off x="3865186" y="5912558"/>
              <a:ext cx="252584" cy="252584"/>
            </a:xfrm>
            <a:prstGeom prst="ellipse">
              <a:avLst/>
            </a:prstGeom>
            <a:solidFill>
              <a:srgbClr val="3BB0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TextBox 58"/>
            <p:cNvSpPr txBox="1"/>
            <p:nvPr/>
          </p:nvSpPr>
          <p:spPr>
            <a:xfrm>
              <a:off x="4159479" y="5861275"/>
              <a:ext cx="936396" cy="369332"/>
            </a:xfrm>
            <a:prstGeom prst="rect">
              <a:avLst/>
            </a:prstGeom>
            <a:noFill/>
          </p:spPr>
          <p:txBody>
            <a:bodyPr wrap="square" rtlCol="0">
              <a:spAutoFit/>
            </a:bodyPr>
            <a:lstStyle/>
            <a:p>
              <a:r>
                <a:rPr lang="en-GB" dirty="0"/>
                <a:t>0.001</a:t>
              </a:r>
            </a:p>
          </p:txBody>
        </p:sp>
      </p:grpSp>
      <p:sp>
        <p:nvSpPr>
          <p:cNvPr id="62" name="Oval 61"/>
          <p:cNvSpPr/>
          <p:nvPr/>
        </p:nvSpPr>
        <p:spPr>
          <a:xfrm>
            <a:off x="4705252" y="3087015"/>
            <a:ext cx="252584" cy="252584"/>
          </a:xfrm>
          <a:prstGeom prst="ellipse">
            <a:avLst/>
          </a:prstGeom>
          <a:solidFill>
            <a:srgbClr val="7E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1" name="Group 70"/>
          <p:cNvGrpSpPr/>
          <p:nvPr/>
        </p:nvGrpSpPr>
        <p:grpSpPr>
          <a:xfrm>
            <a:off x="6648480" y="3087015"/>
            <a:ext cx="1181213" cy="252584"/>
            <a:chOff x="6648480" y="3087015"/>
            <a:chExt cx="1181213" cy="252584"/>
          </a:xfrm>
          <a:solidFill>
            <a:srgbClr val="3BB0E5"/>
          </a:solidFill>
        </p:grpSpPr>
        <p:sp>
          <p:nvSpPr>
            <p:cNvPr id="67" name="Oval 66"/>
            <p:cNvSpPr/>
            <p:nvPr/>
          </p:nvSpPr>
          <p:spPr>
            <a:xfrm>
              <a:off x="6648480" y="3087015"/>
              <a:ext cx="252584" cy="2525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Oval 67"/>
            <p:cNvSpPr/>
            <p:nvPr/>
          </p:nvSpPr>
          <p:spPr>
            <a:xfrm>
              <a:off x="6954135" y="3087015"/>
              <a:ext cx="252584" cy="2525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Oval 68"/>
            <p:cNvSpPr/>
            <p:nvPr/>
          </p:nvSpPr>
          <p:spPr>
            <a:xfrm>
              <a:off x="7259790" y="3087015"/>
              <a:ext cx="252584" cy="2525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Oval 69"/>
            <p:cNvSpPr/>
            <p:nvPr/>
          </p:nvSpPr>
          <p:spPr>
            <a:xfrm>
              <a:off x="7577109" y="3087015"/>
              <a:ext cx="252584" cy="2525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2" name="Group 71"/>
          <p:cNvGrpSpPr/>
          <p:nvPr/>
        </p:nvGrpSpPr>
        <p:grpSpPr>
          <a:xfrm>
            <a:off x="2762782" y="4168957"/>
            <a:ext cx="558239" cy="252584"/>
            <a:chOff x="2410357" y="3087015"/>
            <a:chExt cx="558239" cy="252584"/>
          </a:xfrm>
        </p:grpSpPr>
        <p:sp>
          <p:nvSpPr>
            <p:cNvPr id="73" name="Oval 72"/>
            <p:cNvSpPr/>
            <p:nvPr/>
          </p:nvSpPr>
          <p:spPr>
            <a:xfrm>
              <a:off x="2410357" y="3087015"/>
              <a:ext cx="252584" cy="252584"/>
            </a:xfrm>
            <a:prstGeom prst="ellipse">
              <a:avLst/>
            </a:prstGeom>
            <a:solidFill>
              <a:srgbClr val="F186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Oval 73"/>
            <p:cNvSpPr/>
            <p:nvPr/>
          </p:nvSpPr>
          <p:spPr>
            <a:xfrm>
              <a:off x="2716012" y="3087015"/>
              <a:ext cx="252584" cy="252584"/>
            </a:xfrm>
            <a:prstGeom prst="ellipse">
              <a:avLst/>
            </a:prstGeom>
            <a:solidFill>
              <a:srgbClr val="F186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6" name="Group 75"/>
          <p:cNvGrpSpPr/>
          <p:nvPr/>
        </p:nvGrpSpPr>
        <p:grpSpPr>
          <a:xfrm>
            <a:off x="4705252" y="4168957"/>
            <a:ext cx="558239" cy="252584"/>
            <a:chOff x="2410357" y="3087015"/>
            <a:chExt cx="558239" cy="252584"/>
          </a:xfrm>
          <a:solidFill>
            <a:srgbClr val="7EC24A"/>
          </a:solidFill>
        </p:grpSpPr>
        <p:sp>
          <p:nvSpPr>
            <p:cNvPr id="77" name="Oval 76"/>
            <p:cNvSpPr/>
            <p:nvPr/>
          </p:nvSpPr>
          <p:spPr>
            <a:xfrm>
              <a:off x="2410357" y="3087015"/>
              <a:ext cx="252584" cy="2525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Oval 77"/>
            <p:cNvSpPr/>
            <p:nvPr/>
          </p:nvSpPr>
          <p:spPr>
            <a:xfrm>
              <a:off x="2716012" y="3087015"/>
              <a:ext cx="252584" cy="2525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9" name="Group 78"/>
          <p:cNvGrpSpPr/>
          <p:nvPr/>
        </p:nvGrpSpPr>
        <p:grpSpPr>
          <a:xfrm>
            <a:off x="6648480" y="4168957"/>
            <a:ext cx="863894" cy="252584"/>
            <a:chOff x="6648480" y="3087015"/>
            <a:chExt cx="863894" cy="252584"/>
          </a:xfrm>
          <a:solidFill>
            <a:srgbClr val="3BB0E5"/>
          </a:solidFill>
        </p:grpSpPr>
        <p:sp>
          <p:nvSpPr>
            <p:cNvPr id="80" name="Oval 79"/>
            <p:cNvSpPr/>
            <p:nvPr/>
          </p:nvSpPr>
          <p:spPr>
            <a:xfrm>
              <a:off x="6648480" y="3087015"/>
              <a:ext cx="252584" cy="2525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Oval 80"/>
            <p:cNvSpPr/>
            <p:nvPr/>
          </p:nvSpPr>
          <p:spPr>
            <a:xfrm>
              <a:off x="6954135" y="3087015"/>
              <a:ext cx="252584" cy="2525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Oval 81"/>
            <p:cNvSpPr/>
            <p:nvPr/>
          </p:nvSpPr>
          <p:spPr>
            <a:xfrm>
              <a:off x="7259790" y="3087015"/>
              <a:ext cx="252584" cy="2525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2" name="Group 91"/>
          <p:cNvGrpSpPr/>
          <p:nvPr/>
        </p:nvGrpSpPr>
        <p:grpSpPr>
          <a:xfrm>
            <a:off x="7200107" y="5207388"/>
            <a:ext cx="563028" cy="584775"/>
            <a:chOff x="7190582" y="5207388"/>
            <a:chExt cx="563028" cy="584775"/>
          </a:xfrm>
        </p:grpSpPr>
        <p:sp>
          <p:nvSpPr>
            <p:cNvPr id="87" name="Oval 86"/>
            <p:cNvSpPr/>
            <p:nvPr/>
          </p:nvSpPr>
          <p:spPr>
            <a:xfrm>
              <a:off x="7191954" y="5207893"/>
              <a:ext cx="560285" cy="560285"/>
            </a:xfrm>
            <a:prstGeom prst="ellipse">
              <a:avLst/>
            </a:prstGeom>
            <a:solidFill>
              <a:schemeClr val="bg1"/>
            </a:solidFill>
            <a:ln w="28575">
              <a:solidFill>
                <a:srgbClr val="3BB0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TextBox 90"/>
            <p:cNvSpPr txBox="1"/>
            <p:nvPr/>
          </p:nvSpPr>
          <p:spPr>
            <a:xfrm>
              <a:off x="7190582" y="5207388"/>
              <a:ext cx="563028" cy="584775"/>
            </a:xfrm>
            <a:prstGeom prst="rect">
              <a:avLst/>
            </a:prstGeom>
            <a:noFill/>
          </p:spPr>
          <p:txBody>
            <a:bodyPr wrap="square" rtlCol="0">
              <a:spAutoFit/>
            </a:bodyPr>
            <a:lstStyle/>
            <a:p>
              <a:pPr algn="ctr"/>
              <a:r>
                <a:rPr lang="en-GB" sz="3200" b="1" dirty="0">
                  <a:solidFill>
                    <a:srgbClr val="3BB0E5"/>
                  </a:solidFill>
                </a:rPr>
                <a:t>7</a:t>
              </a:r>
            </a:p>
          </p:txBody>
        </p:sp>
      </p:grpSp>
      <p:grpSp>
        <p:nvGrpSpPr>
          <p:cNvPr id="93" name="Group 92"/>
          <p:cNvGrpSpPr/>
          <p:nvPr/>
        </p:nvGrpSpPr>
        <p:grpSpPr>
          <a:xfrm>
            <a:off x="5264473" y="5207388"/>
            <a:ext cx="563028" cy="584775"/>
            <a:chOff x="7190582" y="5207388"/>
            <a:chExt cx="563028" cy="584775"/>
          </a:xfrm>
        </p:grpSpPr>
        <p:sp>
          <p:nvSpPr>
            <p:cNvPr id="94" name="Oval 93"/>
            <p:cNvSpPr/>
            <p:nvPr/>
          </p:nvSpPr>
          <p:spPr>
            <a:xfrm>
              <a:off x="7191954" y="5207893"/>
              <a:ext cx="560285" cy="560285"/>
            </a:xfrm>
            <a:prstGeom prst="ellipse">
              <a:avLst/>
            </a:prstGeom>
            <a:solidFill>
              <a:schemeClr val="bg1"/>
            </a:solidFill>
            <a:ln w="28575">
              <a:solidFill>
                <a:srgbClr val="7EC2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 name="TextBox 94"/>
            <p:cNvSpPr txBox="1"/>
            <p:nvPr/>
          </p:nvSpPr>
          <p:spPr>
            <a:xfrm>
              <a:off x="7190582" y="5207388"/>
              <a:ext cx="563028" cy="584775"/>
            </a:xfrm>
            <a:prstGeom prst="rect">
              <a:avLst/>
            </a:prstGeom>
            <a:noFill/>
          </p:spPr>
          <p:txBody>
            <a:bodyPr wrap="square" rtlCol="0">
              <a:spAutoFit/>
            </a:bodyPr>
            <a:lstStyle/>
            <a:p>
              <a:pPr algn="ctr"/>
              <a:r>
                <a:rPr lang="en-GB" sz="3200" b="1" dirty="0">
                  <a:solidFill>
                    <a:srgbClr val="7EC24A"/>
                  </a:solidFill>
                </a:rPr>
                <a:t>3</a:t>
              </a:r>
            </a:p>
          </p:txBody>
        </p:sp>
      </p:grpSp>
      <p:grpSp>
        <p:nvGrpSpPr>
          <p:cNvPr id="96" name="Group 95"/>
          <p:cNvGrpSpPr/>
          <p:nvPr/>
        </p:nvGrpSpPr>
        <p:grpSpPr>
          <a:xfrm>
            <a:off x="3282665" y="5207388"/>
            <a:ext cx="563028" cy="584775"/>
            <a:chOff x="7190582" y="5207388"/>
            <a:chExt cx="563028" cy="584775"/>
          </a:xfrm>
        </p:grpSpPr>
        <p:sp>
          <p:nvSpPr>
            <p:cNvPr id="97" name="Oval 96"/>
            <p:cNvSpPr/>
            <p:nvPr/>
          </p:nvSpPr>
          <p:spPr>
            <a:xfrm>
              <a:off x="7191954" y="5207893"/>
              <a:ext cx="560285" cy="560285"/>
            </a:xfrm>
            <a:prstGeom prst="ellipse">
              <a:avLst/>
            </a:prstGeom>
            <a:solidFill>
              <a:schemeClr val="bg1"/>
            </a:solidFill>
            <a:ln w="28575">
              <a:solidFill>
                <a:srgbClr val="F186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8" name="TextBox 97"/>
            <p:cNvSpPr txBox="1"/>
            <p:nvPr/>
          </p:nvSpPr>
          <p:spPr>
            <a:xfrm>
              <a:off x="7190582" y="5207388"/>
              <a:ext cx="563028" cy="584775"/>
            </a:xfrm>
            <a:prstGeom prst="rect">
              <a:avLst/>
            </a:prstGeom>
            <a:noFill/>
          </p:spPr>
          <p:txBody>
            <a:bodyPr wrap="square" rtlCol="0">
              <a:spAutoFit/>
            </a:bodyPr>
            <a:lstStyle/>
            <a:p>
              <a:pPr algn="ctr"/>
              <a:r>
                <a:rPr lang="en-GB" sz="3200" b="1" dirty="0">
                  <a:solidFill>
                    <a:srgbClr val="F1864E"/>
                  </a:solidFill>
                </a:rPr>
                <a:t>5</a:t>
              </a:r>
            </a:p>
          </p:txBody>
        </p:sp>
      </p:grpSp>
      <p:grpSp>
        <p:nvGrpSpPr>
          <p:cNvPr id="99" name="Group 98"/>
          <p:cNvGrpSpPr/>
          <p:nvPr/>
        </p:nvGrpSpPr>
        <p:grpSpPr>
          <a:xfrm>
            <a:off x="1334173" y="5207388"/>
            <a:ext cx="563028" cy="584775"/>
            <a:chOff x="7190582" y="5207388"/>
            <a:chExt cx="563028" cy="584775"/>
          </a:xfrm>
        </p:grpSpPr>
        <p:sp>
          <p:nvSpPr>
            <p:cNvPr id="100" name="Oval 99"/>
            <p:cNvSpPr/>
            <p:nvPr/>
          </p:nvSpPr>
          <p:spPr>
            <a:xfrm>
              <a:off x="7191954" y="5207893"/>
              <a:ext cx="560285" cy="560285"/>
            </a:xfrm>
            <a:prstGeom prst="ellipse">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 name="TextBox 100"/>
            <p:cNvSpPr txBox="1"/>
            <p:nvPr/>
          </p:nvSpPr>
          <p:spPr>
            <a:xfrm>
              <a:off x="7190582" y="5207388"/>
              <a:ext cx="563028" cy="584775"/>
            </a:xfrm>
            <a:prstGeom prst="rect">
              <a:avLst/>
            </a:prstGeom>
            <a:noFill/>
          </p:spPr>
          <p:txBody>
            <a:bodyPr wrap="square" rtlCol="0">
              <a:spAutoFit/>
            </a:bodyPr>
            <a:lstStyle/>
            <a:p>
              <a:pPr algn="ctr"/>
              <a:r>
                <a:rPr lang="en-GB" sz="3200" b="1" dirty="0">
                  <a:solidFill>
                    <a:srgbClr val="7768AD"/>
                  </a:solidFill>
                </a:rPr>
                <a:t>0</a:t>
              </a:r>
            </a:p>
          </p:txBody>
        </p:sp>
      </p:grpSp>
      <p:sp>
        <p:nvSpPr>
          <p:cNvPr id="102" name="Oval 101"/>
          <p:cNvSpPr/>
          <p:nvPr/>
        </p:nvSpPr>
        <p:spPr>
          <a:xfrm>
            <a:off x="2534284" y="5434369"/>
            <a:ext cx="190398" cy="19039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 name="Rectangle 104"/>
          <p:cNvSpPr/>
          <p:nvPr/>
        </p:nvSpPr>
        <p:spPr>
          <a:xfrm>
            <a:off x="6922318" y="1724743"/>
            <a:ext cx="1466032" cy="523220"/>
          </a:xfrm>
          <a:prstGeom prst="rect">
            <a:avLst/>
          </a:prstGeom>
        </p:spPr>
        <p:txBody>
          <a:bodyPr wrap="square">
            <a:spAutoFit/>
          </a:bodyPr>
          <a:lstStyle/>
          <a:p>
            <a:r>
              <a:rPr lang="en-GB" sz="2800" b="1" dirty="0"/>
              <a:t>0.537</a:t>
            </a:r>
          </a:p>
        </p:txBody>
      </p:sp>
    </p:spTree>
    <p:extLst>
      <p:ext uri="{BB962C8B-B14F-4D97-AF65-F5344CB8AC3E}">
        <p14:creationId xmlns:p14="http://schemas.microsoft.com/office/powerpoint/2010/main" val="2180372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fade">
                                      <p:cBhvr>
                                        <p:cTn id="10" dur="500"/>
                                        <p:tgtEl>
                                          <p:spTgt spid="51"/>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60"/>
                                        </p:tgtEl>
                                        <p:attrNameLst>
                                          <p:attrName>style.visibility</p:attrName>
                                        </p:attrNameLst>
                                      </p:cBhvr>
                                      <p:to>
                                        <p:strVal val="visible"/>
                                      </p:to>
                                    </p:set>
                                    <p:animEffect transition="in" filter="fade">
                                      <p:cBhvr>
                                        <p:cTn id="14" dur="500"/>
                                        <p:tgtEl>
                                          <p:spTgt spid="60"/>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62"/>
                                        </p:tgtEl>
                                        <p:attrNameLst>
                                          <p:attrName>style.visibility</p:attrName>
                                        </p:attrNameLst>
                                      </p:cBhvr>
                                      <p:to>
                                        <p:strVal val="visible"/>
                                      </p:to>
                                    </p:set>
                                    <p:animEffect transition="in" filter="fade">
                                      <p:cBhvr>
                                        <p:cTn id="18" dur="500"/>
                                        <p:tgtEl>
                                          <p:spTgt spid="62"/>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71"/>
                                        </p:tgtEl>
                                        <p:attrNameLst>
                                          <p:attrName>style.visibility</p:attrName>
                                        </p:attrNameLst>
                                      </p:cBhvr>
                                      <p:to>
                                        <p:strVal val="visible"/>
                                      </p:to>
                                    </p:set>
                                    <p:animEffect transition="in" filter="fade">
                                      <p:cBhvr>
                                        <p:cTn id="22" dur="500"/>
                                        <p:tgtEl>
                                          <p:spTgt spid="71"/>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72"/>
                                        </p:tgtEl>
                                        <p:attrNameLst>
                                          <p:attrName>style.visibility</p:attrName>
                                        </p:attrNameLst>
                                      </p:cBhvr>
                                      <p:to>
                                        <p:strVal val="visible"/>
                                      </p:to>
                                    </p:set>
                                    <p:animEffect transition="in" filter="fade">
                                      <p:cBhvr>
                                        <p:cTn id="26" dur="500"/>
                                        <p:tgtEl>
                                          <p:spTgt spid="72"/>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76"/>
                                        </p:tgtEl>
                                        <p:attrNameLst>
                                          <p:attrName>style.visibility</p:attrName>
                                        </p:attrNameLst>
                                      </p:cBhvr>
                                      <p:to>
                                        <p:strVal val="visible"/>
                                      </p:to>
                                    </p:set>
                                    <p:animEffect transition="in" filter="fade">
                                      <p:cBhvr>
                                        <p:cTn id="30" dur="500"/>
                                        <p:tgtEl>
                                          <p:spTgt spid="76"/>
                                        </p:tgtEl>
                                      </p:cBhvr>
                                    </p:animEffect>
                                  </p:childTnLst>
                                </p:cTn>
                              </p:par>
                            </p:childTnLst>
                          </p:cTn>
                        </p:par>
                        <p:par>
                          <p:cTn id="31" fill="hold">
                            <p:stCondLst>
                              <p:cond delay="3000"/>
                            </p:stCondLst>
                            <p:childTnLst>
                              <p:par>
                                <p:cTn id="32" presetID="10" presetClass="entr" presetSubtype="0" fill="hold" nodeType="afterEffect">
                                  <p:stCondLst>
                                    <p:cond delay="0"/>
                                  </p:stCondLst>
                                  <p:childTnLst>
                                    <p:set>
                                      <p:cBhvr>
                                        <p:cTn id="33" dur="1" fill="hold">
                                          <p:stCondLst>
                                            <p:cond delay="0"/>
                                          </p:stCondLst>
                                        </p:cTn>
                                        <p:tgtEl>
                                          <p:spTgt spid="79"/>
                                        </p:tgtEl>
                                        <p:attrNameLst>
                                          <p:attrName>style.visibility</p:attrName>
                                        </p:attrNameLst>
                                      </p:cBhvr>
                                      <p:to>
                                        <p:strVal val="visible"/>
                                      </p:to>
                                    </p:set>
                                    <p:animEffect transition="in" filter="fade">
                                      <p:cBhvr>
                                        <p:cTn id="34" dur="500"/>
                                        <p:tgtEl>
                                          <p:spTgt spid="79"/>
                                        </p:tgtEl>
                                      </p:cBhvr>
                                    </p:animEffect>
                                  </p:childTnLst>
                                </p:cTn>
                              </p:par>
                            </p:childTnLst>
                          </p:cTn>
                        </p:par>
                        <p:par>
                          <p:cTn id="35" fill="hold">
                            <p:stCondLst>
                              <p:cond delay="3500"/>
                            </p:stCondLst>
                            <p:childTnLst>
                              <p:par>
                                <p:cTn id="36" presetID="22" presetClass="entr" presetSubtype="2" fill="hold" nodeType="after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right)">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26" presetClass="emph" presetSubtype="0" fill="hold" nodeType="clickEffect">
                                  <p:stCondLst>
                                    <p:cond delay="0"/>
                                  </p:stCondLst>
                                  <p:childTnLst>
                                    <p:animEffect transition="out" filter="fade">
                                      <p:cBhvr>
                                        <p:cTn id="42" dur="500" tmFilter="0, 0; .2, .5; .8, .5; 1, 0"/>
                                        <p:tgtEl>
                                          <p:spTgt spid="71"/>
                                        </p:tgtEl>
                                      </p:cBhvr>
                                    </p:animEffect>
                                    <p:animScale>
                                      <p:cBhvr>
                                        <p:cTn id="43" dur="250" autoRev="1" fill="hold"/>
                                        <p:tgtEl>
                                          <p:spTgt spid="71"/>
                                        </p:tgtEl>
                                      </p:cBhvr>
                                      <p:by x="105000" y="105000"/>
                                    </p:animScale>
                                  </p:childTnLst>
                                </p:cTn>
                              </p:par>
                              <p:par>
                                <p:cTn id="44" presetID="26" presetClass="emph" presetSubtype="0" fill="hold" nodeType="withEffect">
                                  <p:stCondLst>
                                    <p:cond delay="0"/>
                                  </p:stCondLst>
                                  <p:childTnLst>
                                    <p:animEffect transition="out" filter="fade">
                                      <p:cBhvr>
                                        <p:cTn id="45" dur="500" tmFilter="0, 0; .2, .5; .8, .5; 1, 0"/>
                                        <p:tgtEl>
                                          <p:spTgt spid="79"/>
                                        </p:tgtEl>
                                      </p:cBhvr>
                                    </p:animEffect>
                                    <p:animScale>
                                      <p:cBhvr>
                                        <p:cTn id="46" dur="250" autoRev="1" fill="hold"/>
                                        <p:tgtEl>
                                          <p:spTgt spid="79"/>
                                        </p:tgtEl>
                                      </p:cBhvr>
                                      <p:by x="105000" y="105000"/>
                                    </p:animScale>
                                  </p:childTnLst>
                                </p:cTn>
                              </p:par>
                            </p:childTnLst>
                          </p:cTn>
                        </p:par>
                        <p:par>
                          <p:cTn id="47" fill="hold">
                            <p:stCondLst>
                              <p:cond delay="500"/>
                            </p:stCondLst>
                            <p:childTnLst>
                              <p:par>
                                <p:cTn id="48" presetID="10" presetClass="entr" presetSubtype="0" fill="hold" nodeType="afterEffect">
                                  <p:stCondLst>
                                    <p:cond delay="0"/>
                                  </p:stCondLst>
                                  <p:childTnLst>
                                    <p:set>
                                      <p:cBhvr>
                                        <p:cTn id="49" dur="1" fill="hold">
                                          <p:stCondLst>
                                            <p:cond delay="0"/>
                                          </p:stCondLst>
                                        </p:cTn>
                                        <p:tgtEl>
                                          <p:spTgt spid="92"/>
                                        </p:tgtEl>
                                        <p:attrNameLst>
                                          <p:attrName>style.visibility</p:attrName>
                                        </p:attrNameLst>
                                      </p:cBhvr>
                                      <p:to>
                                        <p:strVal val="visible"/>
                                      </p:to>
                                    </p:set>
                                    <p:animEffect transition="in" filter="fade">
                                      <p:cBhvr>
                                        <p:cTn id="50" dur="500"/>
                                        <p:tgtEl>
                                          <p:spTgt spid="92"/>
                                        </p:tgtEl>
                                      </p:cBhvr>
                                    </p:animEffect>
                                  </p:childTnLst>
                                </p:cTn>
                              </p:par>
                            </p:childTnLst>
                          </p:cTn>
                        </p:par>
                      </p:childTnLst>
                    </p:cTn>
                  </p:par>
                  <p:par>
                    <p:cTn id="51" fill="hold">
                      <p:stCondLst>
                        <p:cond delay="indefinite"/>
                      </p:stCondLst>
                      <p:childTnLst>
                        <p:par>
                          <p:cTn id="52" fill="hold">
                            <p:stCondLst>
                              <p:cond delay="0"/>
                            </p:stCondLst>
                            <p:childTnLst>
                              <p:par>
                                <p:cTn id="53" presetID="26" presetClass="emph" presetSubtype="0" fill="hold" grpId="1" nodeType="clickEffect">
                                  <p:stCondLst>
                                    <p:cond delay="0"/>
                                  </p:stCondLst>
                                  <p:childTnLst>
                                    <p:animEffect transition="out" filter="fade">
                                      <p:cBhvr>
                                        <p:cTn id="54" dur="500" tmFilter="0, 0; .2, .5; .8, .5; 1, 0"/>
                                        <p:tgtEl>
                                          <p:spTgt spid="62"/>
                                        </p:tgtEl>
                                      </p:cBhvr>
                                    </p:animEffect>
                                    <p:animScale>
                                      <p:cBhvr>
                                        <p:cTn id="55" dur="250" autoRev="1" fill="hold"/>
                                        <p:tgtEl>
                                          <p:spTgt spid="62"/>
                                        </p:tgtEl>
                                      </p:cBhvr>
                                      <p:by x="105000" y="105000"/>
                                    </p:animScale>
                                  </p:childTnLst>
                                </p:cTn>
                              </p:par>
                              <p:par>
                                <p:cTn id="56" presetID="26" presetClass="emph" presetSubtype="0" fill="hold" nodeType="withEffect">
                                  <p:stCondLst>
                                    <p:cond delay="0"/>
                                  </p:stCondLst>
                                  <p:childTnLst>
                                    <p:animEffect transition="out" filter="fade">
                                      <p:cBhvr>
                                        <p:cTn id="57" dur="500" tmFilter="0, 0; .2, .5; .8, .5; 1, 0"/>
                                        <p:tgtEl>
                                          <p:spTgt spid="76"/>
                                        </p:tgtEl>
                                      </p:cBhvr>
                                    </p:animEffect>
                                    <p:animScale>
                                      <p:cBhvr>
                                        <p:cTn id="58" dur="250" autoRev="1" fill="hold"/>
                                        <p:tgtEl>
                                          <p:spTgt spid="76"/>
                                        </p:tgtEl>
                                      </p:cBhvr>
                                      <p:by x="105000" y="105000"/>
                                    </p:animScale>
                                  </p:childTnLst>
                                </p:cTn>
                              </p:par>
                            </p:childTnLst>
                          </p:cTn>
                        </p:par>
                        <p:par>
                          <p:cTn id="59" fill="hold">
                            <p:stCondLst>
                              <p:cond delay="500"/>
                            </p:stCondLst>
                            <p:childTnLst>
                              <p:par>
                                <p:cTn id="60" presetID="10" presetClass="entr" presetSubtype="0" fill="hold" nodeType="afterEffect">
                                  <p:stCondLst>
                                    <p:cond delay="0"/>
                                  </p:stCondLst>
                                  <p:childTnLst>
                                    <p:set>
                                      <p:cBhvr>
                                        <p:cTn id="61" dur="1" fill="hold">
                                          <p:stCondLst>
                                            <p:cond delay="0"/>
                                          </p:stCondLst>
                                        </p:cTn>
                                        <p:tgtEl>
                                          <p:spTgt spid="93"/>
                                        </p:tgtEl>
                                        <p:attrNameLst>
                                          <p:attrName>style.visibility</p:attrName>
                                        </p:attrNameLst>
                                      </p:cBhvr>
                                      <p:to>
                                        <p:strVal val="visible"/>
                                      </p:to>
                                    </p:set>
                                    <p:animEffect transition="in" filter="fade">
                                      <p:cBhvr>
                                        <p:cTn id="62" dur="500"/>
                                        <p:tgtEl>
                                          <p:spTgt spid="93"/>
                                        </p:tgtEl>
                                      </p:cBhvr>
                                    </p:animEffect>
                                  </p:childTnLst>
                                </p:cTn>
                              </p:par>
                            </p:childTnLst>
                          </p:cTn>
                        </p:par>
                      </p:childTnLst>
                    </p:cTn>
                  </p:par>
                  <p:par>
                    <p:cTn id="63" fill="hold">
                      <p:stCondLst>
                        <p:cond delay="indefinite"/>
                      </p:stCondLst>
                      <p:childTnLst>
                        <p:par>
                          <p:cTn id="64" fill="hold">
                            <p:stCondLst>
                              <p:cond delay="0"/>
                            </p:stCondLst>
                            <p:childTnLst>
                              <p:par>
                                <p:cTn id="65" presetID="26" presetClass="emph" presetSubtype="0" fill="hold" nodeType="clickEffect">
                                  <p:stCondLst>
                                    <p:cond delay="0"/>
                                  </p:stCondLst>
                                  <p:childTnLst>
                                    <p:animEffect transition="out" filter="fade">
                                      <p:cBhvr>
                                        <p:cTn id="66" dur="500" tmFilter="0, 0; .2, .5; .8, .5; 1, 0"/>
                                        <p:tgtEl>
                                          <p:spTgt spid="60"/>
                                        </p:tgtEl>
                                      </p:cBhvr>
                                    </p:animEffect>
                                    <p:animScale>
                                      <p:cBhvr>
                                        <p:cTn id="67" dur="250" autoRev="1" fill="hold"/>
                                        <p:tgtEl>
                                          <p:spTgt spid="60"/>
                                        </p:tgtEl>
                                      </p:cBhvr>
                                      <p:by x="105000" y="105000"/>
                                    </p:animScale>
                                  </p:childTnLst>
                                </p:cTn>
                              </p:par>
                              <p:par>
                                <p:cTn id="68" presetID="26" presetClass="emph" presetSubtype="0" fill="hold" nodeType="withEffect">
                                  <p:stCondLst>
                                    <p:cond delay="0"/>
                                  </p:stCondLst>
                                  <p:childTnLst>
                                    <p:animEffect transition="out" filter="fade">
                                      <p:cBhvr>
                                        <p:cTn id="69" dur="500" tmFilter="0, 0; .2, .5; .8, .5; 1, 0"/>
                                        <p:tgtEl>
                                          <p:spTgt spid="72"/>
                                        </p:tgtEl>
                                      </p:cBhvr>
                                    </p:animEffect>
                                    <p:animScale>
                                      <p:cBhvr>
                                        <p:cTn id="70" dur="250" autoRev="1" fill="hold"/>
                                        <p:tgtEl>
                                          <p:spTgt spid="72"/>
                                        </p:tgtEl>
                                      </p:cBhvr>
                                      <p:by x="105000" y="105000"/>
                                    </p:animScale>
                                  </p:childTnLst>
                                </p:cTn>
                              </p:par>
                            </p:childTnLst>
                          </p:cTn>
                        </p:par>
                        <p:par>
                          <p:cTn id="71" fill="hold">
                            <p:stCondLst>
                              <p:cond delay="500"/>
                            </p:stCondLst>
                            <p:childTnLst>
                              <p:par>
                                <p:cTn id="72" presetID="10" presetClass="entr" presetSubtype="0" fill="hold" nodeType="afterEffect">
                                  <p:stCondLst>
                                    <p:cond delay="0"/>
                                  </p:stCondLst>
                                  <p:childTnLst>
                                    <p:set>
                                      <p:cBhvr>
                                        <p:cTn id="73" dur="1" fill="hold">
                                          <p:stCondLst>
                                            <p:cond delay="0"/>
                                          </p:stCondLst>
                                        </p:cTn>
                                        <p:tgtEl>
                                          <p:spTgt spid="96"/>
                                        </p:tgtEl>
                                        <p:attrNameLst>
                                          <p:attrName>style.visibility</p:attrName>
                                        </p:attrNameLst>
                                      </p:cBhvr>
                                      <p:to>
                                        <p:strVal val="visible"/>
                                      </p:to>
                                    </p:set>
                                    <p:animEffect transition="in" filter="fade">
                                      <p:cBhvr>
                                        <p:cTn id="74" dur="500"/>
                                        <p:tgtEl>
                                          <p:spTgt spid="96"/>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99"/>
                                        </p:tgtEl>
                                        <p:attrNameLst>
                                          <p:attrName>style.visibility</p:attrName>
                                        </p:attrNameLst>
                                      </p:cBhvr>
                                      <p:to>
                                        <p:strVal val="visible"/>
                                      </p:to>
                                    </p:set>
                                    <p:animEffect transition="in" filter="fade">
                                      <p:cBhvr>
                                        <p:cTn id="79" dur="500"/>
                                        <p:tgtEl>
                                          <p:spTgt spid="99"/>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102"/>
                                        </p:tgtEl>
                                        <p:attrNameLst>
                                          <p:attrName>style.visibility</p:attrName>
                                        </p:attrNameLst>
                                      </p:cBhvr>
                                      <p:to>
                                        <p:strVal val="visible"/>
                                      </p:to>
                                    </p:set>
                                    <p:animEffect transition="in" filter="fade">
                                      <p:cBhvr>
                                        <p:cTn id="82" dur="500"/>
                                        <p:tgtEl>
                                          <p:spTgt spid="102"/>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105"/>
                                        </p:tgtEl>
                                        <p:attrNameLst>
                                          <p:attrName>style.visibility</p:attrName>
                                        </p:attrNameLst>
                                      </p:cBhvr>
                                      <p:to>
                                        <p:strVal val="visible"/>
                                      </p:to>
                                    </p:set>
                                    <p:animEffect transition="in" filter="fade">
                                      <p:cBhvr>
                                        <p:cTn id="87"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2" grpId="1" animBg="1"/>
      <p:bldP spid="102" grpId="0" animBg="1"/>
      <p:bldP spid="10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2" cstate="screen">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a:ext>
            </a:extLst>
          </a:blip>
          <a:srcRect t="11571"/>
          <a:stretch/>
        </p:blipFill>
        <p:spPr>
          <a:xfrm>
            <a:off x="1974576" y="1346200"/>
            <a:ext cx="5904107" cy="4999038"/>
          </a:xfrm>
          <a:prstGeom prst="rect">
            <a:avLst/>
          </a:prstGeom>
        </p:spPr>
      </p:pic>
      <p:pic>
        <p:nvPicPr>
          <p:cNvPr id="12" name="Picture 11"/>
          <p:cNvPicPr>
            <a:picLocks noChangeAspect="1"/>
          </p:cNvPicPr>
          <p:nvPr/>
        </p:nvPicPr>
        <p:blipFill rotWithShape="1">
          <a:blip r:embed="rId4" cstate="screen">
            <a:extLst>
              <a:ext uri="{28A0092B-C50C-407E-A947-70E740481C1C}">
                <a14:useLocalDpi xmlns:a14="http://schemas.microsoft.com/office/drawing/2010/main"/>
              </a:ext>
            </a:extLst>
          </a:blip>
          <a:srcRect t="6981" r="3502"/>
          <a:stretch/>
        </p:blipFill>
        <p:spPr>
          <a:xfrm>
            <a:off x="503238" y="1343025"/>
            <a:ext cx="8135937" cy="5002213"/>
          </a:xfrm>
          <a:prstGeom prst="rect">
            <a:avLst/>
          </a:prstGeom>
        </p:spPr>
      </p:pic>
      <p:sp>
        <p:nvSpPr>
          <p:cNvPr id="2" name="Rectangle 1"/>
          <p:cNvSpPr/>
          <p:nvPr/>
        </p:nvSpPr>
        <p:spPr>
          <a:xfrm>
            <a:off x="755652" y="697112"/>
            <a:ext cx="7355416" cy="615553"/>
          </a:xfrm>
          <a:prstGeom prst="rect">
            <a:avLst/>
          </a:prstGeom>
        </p:spPr>
        <p:txBody>
          <a:bodyPr wrap="square" lIns="0" tIns="0" rIns="0" bIns="0">
            <a:spAutoFit/>
          </a:bodyPr>
          <a:lstStyle/>
          <a:p>
            <a:pPr algn="ctr"/>
            <a:r>
              <a:rPr lang="en-GB" altLang="en-US" sz="4000" dirty="0">
                <a:latin typeface="+mj-lt"/>
              </a:rPr>
              <a:t>Adding Decimals</a:t>
            </a:r>
          </a:p>
        </p:txBody>
      </p:sp>
      <p:pic>
        <p:nvPicPr>
          <p:cNvPr id="3" name="Whole Class"/>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80751" y="612000"/>
            <a:ext cx="1238498" cy="864000"/>
          </a:xfrm>
          <a:prstGeom prst="rect">
            <a:avLst/>
          </a:prstGeom>
        </p:spPr>
      </p:pic>
      <p:pic>
        <p:nvPicPr>
          <p:cNvPr id="23" name="Picture 22"/>
          <p:cNvPicPr>
            <a:picLocks noChangeAspect="1"/>
          </p:cNvPicPr>
          <p:nvPr/>
        </p:nvPicPr>
        <p:blipFill rotWithShape="1">
          <a:blip r:embed="rId6" cstate="screen">
            <a:extLst>
              <a:ext uri="{28A0092B-C50C-407E-A947-70E740481C1C}">
                <a14:useLocalDpi xmlns:a14="http://schemas.microsoft.com/office/drawing/2010/main"/>
              </a:ext>
            </a:extLst>
          </a:blip>
          <a:srcRect b="11656"/>
          <a:stretch/>
        </p:blipFill>
        <p:spPr>
          <a:xfrm>
            <a:off x="604496" y="3373849"/>
            <a:ext cx="1932153" cy="2966662"/>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3859819448"/>
              </p:ext>
            </p:extLst>
          </p:nvPr>
        </p:nvGraphicFramePr>
        <p:xfrm>
          <a:off x="694265" y="2613737"/>
          <a:ext cx="7767928" cy="2560963"/>
        </p:xfrm>
        <a:graphic>
          <a:graphicData uri="http://schemas.openxmlformats.org/drawingml/2006/table">
            <a:tbl>
              <a:tblPr firstRow="1" bandRow="1">
                <a:tableStyleId>{5940675A-B579-460E-94D1-54222C63F5DA}</a:tableStyleId>
              </a:tblPr>
              <a:tblGrid>
                <a:gridCol w="1941982">
                  <a:extLst>
                    <a:ext uri="{9D8B030D-6E8A-4147-A177-3AD203B41FA5}">
                      <a16:colId xmlns:a16="http://schemas.microsoft.com/office/drawing/2014/main" val="20000"/>
                    </a:ext>
                  </a:extLst>
                </a:gridCol>
                <a:gridCol w="1941982">
                  <a:extLst>
                    <a:ext uri="{9D8B030D-6E8A-4147-A177-3AD203B41FA5}">
                      <a16:colId xmlns:a16="http://schemas.microsoft.com/office/drawing/2014/main" val="20001"/>
                    </a:ext>
                  </a:extLst>
                </a:gridCol>
                <a:gridCol w="1941982">
                  <a:extLst>
                    <a:ext uri="{9D8B030D-6E8A-4147-A177-3AD203B41FA5}">
                      <a16:colId xmlns:a16="http://schemas.microsoft.com/office/drawing/2014/main" val="20002"/>
                    </a:ext>
                  </a:extLst>
                </a:gridCol>
                <a:gridCol w="1941982">
                  <a:extLst>
                    <a:ext uri="{9D8B030D-6E8A-4147-A177-3AD203B41FA5}">
                      <a16:colId xmlns:a16="http://schemas.microsoft.com/office/drawing/2014/main" val="20003"/>
                    </a:ext>
                  </a:extLst>
                </a:gridCol>
              </a:tblGrid>
              <a:tr h="324000">
                <a:tc>
                  <a:txBody>
                    <a:bodyPr/>
                    <a:lstStyle/>
                    <a:p>
                      <a:pPr algn="ctr"/>
                      <a:r>
                        <a:rPr lang="en-GB" b="1" dirty="0"/>
                        <a:t>Ones</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AD78C"/>
                    </a:solidFill>
                  </a:tcPr>
                </a:tc>
                <a:tc>
                  <a:txBody>
                    <a:bodyPr/>
                    <a:lstStyle/>
                    <a:p>
                      <a:pPr algn="ctr"/>
                      <a:r>
                        <a:rPr lang="en-GB" b="1" dirty="0"/>
                        <a:t>Tenths</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AD78C"/>
                    </a:solidFill>
                  </a:tcPr>
                </a:tc>
                <a:tc>
                  <a:txBody>
                    <a:bodyPr/>
                    <a:lstStyle/>
                    <a:p>
                      <a:pPr algn="ctr"/>
                      <a:r>
                        <a:rPr lang="en-GB" b="1" dirty="0"/>
                        <a:t>Hundredths</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AD78C"/>
                    </a:solidFill>
                  </a:tcPr>
                </a:tc>
                <a:tc>
                  <a:txBody>
                    <a:bodyPr/>
                    <a:lstStyle/>
                    <a:p>
                      <a:pPr algn="ctr"/>
                      <a:r>
                        <a:rPr lang="en-GB" b="1" dirty="0"/>
                        <a:t>Thousandths</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AD78C"/>
                    </a:solidFill>
                  </a:tcPr>
                </a:tc>
                <a:extLst>
                  <a:ext uri="{0D108BD9-81ED-4DB2-BD59-A6C34878D82A}">
                    <a16:rowId xmlns:a16="http://schemas.microsoft.com/office/drawing/2014/main" val="10000"/>
                  </a:ext>
                </a:extLst>
              </a:tr>
              <a:tr h="1097203">
                <a:tc>
                  <a:txBody>
                    <a:bodyPr/>
                    <a:lstStyle/>
                    <a:p>
                      <a:pPr algn="ctr"/>
                      <a:endParaRPr lang="en-GB" dirty="0"/>
                    </a:p>
                  </a:txBody>
                  <a:tcPr anchor="ctr">
                    <a:lnT w="19050" cap="flat" cmpd="sng" algn="ctr">
                      <a:solidFill>
                        <a:schemeClr val="tx1"/>
                      </a:solidFill>
                      <a:prstDash val="solid"/>
                      <a:round/>
                      <a:headEnd type="none" w="med" len="med"/>
                      <a:tailEnd type="none" w="med" len="med"/>
                    </a:lnT>
                    <a:solidFill>
                      <a:srgbClr val="FCE9C0"/>
                    </a:solidFill>
                  </a:tcPr>
                </a:tc>
                <a:tc>
                  <a:txBody>
                    <a:bodyPr/>
                    <a:lstStyle/>
                    <a:p>
                      <a:pPr algn="ctr"/>
                      <a:endParaRPr lang="en-GB" dirty="0"/>
                    </a:p>
                  </a:txBody>
                  <a:tcPr anchor="ctr">
                    <a:lnT w="19050" cap="flat" cmpd="sng" algn="ctr">
                      <a:solidFill>
                        <a:schemeClr val="tx1"/>
                      </a:solidFill>
                      <a:prstDash val="solid"/>
                      <a:round/>
                      <a:headEnd type="none" w="med" len="med"/>
                      <a:tailEnd type="none" w="med" len="med"/>
                    </a:lnT>
                    <a:solidFill>
                      <a:srgbClr val="FCE9C0"/>
                    </a:solidFill>
                  </a:tcPr>
                </a:tc>
                <a:tc>
                  <a:txBody>
                    <a:bodyPr/>
                    <a:lstStyle/>
                    <a:p>
                      <a:pPr algn="ctr"/>
                      <a:endParaRPr lang="en-GB" dirty="0"/>
                    </a:p>
                  </a:txBody>
                  <a:tcPr anchor="ctr">
                    <a:lnT w="19050" cap="flat" cmpd="sng" algn="ctr">
                      <a:solidFill>
                        <a:schemeClr val="tx1"/>
                      </a:solidFill>
                      <a:prstDash val="solid"/>
                      <a:round/>
                      <a:headEnd type="none" w="med" len="med"/>
                      <a:tailEnd type="none" w="med" len="med"/>
                    </a:lnT>
                    <a:solidFill>
                      <a:srgbClr val="FCE9C0"/>
                    </a:solidFill>
                  </a:tcPr>
                </a:tc>
                <a:tc>
                  <a:txBody>
                    <a:bodyPr/>
                    <a:lstStyle/>
                    <a:p>
                      <a:pPr algn="ctr"/>
                      <a:endParaRPr lang="en-GB" dirty="0"/>
                    </a:p>
                  </a:txBody>
                  <a:tcPr anchor="ctr">
                    <a:lnT w="19050" cap="flat" cmpd="sng" algn="ctr">
                      <a:solidFill>
                        <a:schemeClr val="tx1"/>
                      </a:solidFill>
                      <a:prstDash val="solid"/>
                      <a:round/>
                      <a:headEnd type="none" w="med" len="med"/>
                      <a:tailEnd type="none" w="med" len="med"/>
                    </a:lnT>
                    <a:solidFill>
                      <a:srgbClr val="FCE9C0"/>
                    </a:solidFill>
                  </a:tcPr>
                </a:tc>
                <a:extLst>
                  <a:ext uri="{0D108BD9-81ED-4DB2-BD59-A6C34878D82A}">
                    <a16:rowId xmlns:a16="http://schemas.microsoft.com/office/drawing/2014/main" val="10001"/>
                  </a:ext>
                </a:extLst>
              </a:tr>
              <a:tr h="1098000">
                <a:tc>
                  <a:txBody>
                    <a:bodyPr/>
                    <a:lstStyle/>
                    <a:p>
                      <a:pPr algn="ctr"/>
                      <a:endParaRPr lang="en-GB" dirty="0"/>
                    </a:p>
                  </a:txBody>
                  <a:tcPr anchor="ctr">
                    <a:solidFill>
                      <a:srgbClr val="FCE9C0"/>
                    </a:solidFill>
                  </a:tcPr>
                </a:tc>
                <a:tc>
                  <a:txBody>
                    <a:bodyPr/>
                    <a:lstStyle/>
                    <a:p>
                      <a:pPr algn="ctr"/>
                      <a:endParaRPr lang="en-GB" dirty="0"/>
                    </a:p>
                  </a:txBody>
                  <a:tcPr anchor="ctr">
                    <a:solidFill>
                      <a:srgbClr val="FCE9C0"/>
                    </a:solidFill>
                  </a:tcPr>
                </a:tc>
                <a:tc>
                  <a:txBody>
                    <a:bodyPr/>
                    <a:lstStyle/>
                    <a:p>
                      <a:pPr algn="ctr"/>
                      <a:endParaRPr lang="en-GB" dirty="0"/>
                    </a:p>
                  </a:txBody>
                  <a:tcPr anchor="ctr">
                    <a:solidFill>
                      <a:srgbClr val="FCE9C0"/>
                    </a:solidFill>
                  </a:tcPr>
                </a:tc>
                <a:tc>
                  <a:txBody>
                    <a:bodyPr/>
                    <a:lstStyle/>
                    <a:p>
                      <a:pPr algn="ctr"/>
                      <a:endParaRPr lang="en-GB" dirty="0"/>
                    </a:p>
                  </a:txBody>
                  <a:tcPr anchor="ctr">
                    <a:solidFill>
                      <a:srgbClr val="FCE9C0"/>
                    </a:solidFill>
                  </a:tcPr>
                </a:tc>
                <a:extLst>
                  <a:ext uri="{0D108BD9-81ED-4DB2-BD59-A6C34878D82A}">
                    <a16:rowId xmlns:a16="http://schemas.microsoft.com/office/drawing/2014/main" val="10002"/>
                  </a:ext>
                </a:extLst>
              </a:tr>
            </a:tbl>
          </a:graphicData>
        </a:graphic>
      </p:graphicFrame>
      <p:sp>
        <p:nvSpPr>
          <p:cNvPr id="7" name="Oval 6"/>
          <p:cNvSpPr/>
          <p:nvPr/>
        </p:nvSpPr>
        <p:spPr>
          <a:xfrm>
            <a:off x="2572384" y="2739416"/>
            <a:ext cx="122377" cy="12237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2572384" y="3481177"/>
            <a:ext cx="122377" cy="12237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2572384" y="4562497"/>
            <a:ext cx="122377" cy="12237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7" name="Group 16"/>
          <p:cNvGrpSpPr/>
          <p:nvPr/>
        </p:nvGrpSpPr>
        <p:grpSpPr>
          <a:xfrm>
            <a:off x="503239" y="1496096"/>
            <a:ext cx="3375426" cy="973574"/>
            <a:chOff x="503239" y="1455904"/>
            <a:chExt cx="3375426" cy="973574"/>
          </a:xfrm>
        </p:grpSpPr>
        <p:sp>
          <p:nvSpPr>
            <p:cNvPr id="15" name="Rectangle 14"/>
            <p:cNvSpPr/>
            <p:nvPr/>
          </p:nvSpPr>
          <p:spPr>
            <a:xfrm>
              <a:off x="503239" y="1455904"/>
              <a:ext cx="3375426" cy="973574"/>
            </a:xfrm>
            <a:prstGeom prst="rect">
              <a:avLst/>
            </a:prstGeom>
            <a:solidFill>
              <a:srgbClr val="FAD7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694265" y="1489673"/>
              <a:ext cx="3184399" cy="923330"/>
            </a:xfrm>
            <a:prstGeom prst="rect">
              <a:avLst/>
            </a:prstGeom>
          </p:spPr>
          <p:txBody>
            <a:bodyPr wrap="square">
              <a:spAutoFit/>
            </a:bodyPr>
            <a:lstStyle/>
            <a:p>
              <a:r>
                <a:rPr lang="en-GB" dirty="0">
                  <a:latin typeface="Twinkl" pitchFamily="50" charset="0"/>
                </a:rPr>
                <a:t>When we add decimal numbers, we can use a place value to grid to help us.</a:t>
              </a:r>
            </a:p>
          </p:txBody>
        </p:sp>
      </p:grpSp>
      <p:grpSp>
        <p:nvGrpSpPr>
          <p:cNvPr id="18" name="Group 17"/>
          <p:cNvGrpSpPr/>
          <p:nvPr/>
        </p:nvGrpSpPr>
        <p:grpSpPr>
          <a:xfrm>
            <a:off x="4105325" y="1493182"/>
            <a:ext cx="4535438" cy="973574"/>
            <a:chOff x="503239" y="1455904"/>
            <a:chExt cx="4535438" cy="973574"/>
          </a:xfrm>
        </p:grpSpPr>
        <p:sp>
          <p:nvSpPr>
            <p:cNvPr id="19" name="Rectangle 18"/>
            <p:cNvSpPr/>
            <p:nvPr/>
          </p:nvSpPr>
          <p:spPr>
            <a:xfrm>
              <a:off x="503239" y="1455904"/>
              <a:ext cx="4535438" cy="973574"/>
            </a:xfrm>
            <a:prstGeom prst="rect">
              <a:avLst/>
            </a:prstGeom>
            <a:solidFill>
              <a:srgbClr val="FAD7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a:off x="694265" y="1680591"/>
              <a:ext cx="3184399" cy="523220"/>
            </a:xfrm>
            <a:prstGeom prst="rect">
              <a:avLst/>
            </a:prstGeom>
          </p:spPr>
          <p:txBody>
            <a:bodyPr wrap="square">
              <a:spAutoFit/>
            </a:bodyPr>
            <a:lstStyle/>
            <a:p>
              <a:r>
                <a:rPr lang="en-GB" sz="2800" dirty="0">
                  <a:latin typeface="+mj-lt"/>
                </a:rPr>
                <a:t>0.384 + 0.273 =</a:t>
              </a:r>
            </a:p>
          </p:txBody>
        </p:sp>
      </p:grpSp>
      <p:grpSp>
        <p:nvGrpSpPr>
          <p:cNvPr id="60" name="Group 59"/>
          <p:cNvGrpSpPr/>
          <p:nvPr/>
        </p:nvGrpSpPr>
        <p:grpSpPr>
          <a:xfrm>
            <a:off x="2762782" y="3087015"/>
            <a:ext cx="863894" cy="252584"/>
            <a:chOff x="2410357" y="3087015"/>
            <a:chExt cx="863894" cy="252584"/>
          </a:xfrm>
        </p:grpSpPr>
        <p:sp>
          <p:nvSpPr>
            <p:cNvPr id="34" name="Oval 33"/>
            <p:cNvSpPr/>
            <p:nvPr/>
          </p:nvSpPr>
          <p:spPr>
            <a:xfrm>
              <a:off x="2410357" y="3087015"/>
              <a:ext cx="252584" cy="252584"/>
            </a:xfrm>
            <a:prstGeom prst="ellipse">
              <a:avLst/>
            </a:prstGeom>
            <a:solidFill>
              <a:srgbClr val="F186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p:cNvSpPr/>
            <p:nvPr/>
          </p:nvSpPr>
          <p:spPr>
            <a:xfrm>
              <a:off x="2716012" y="3087015"/>
              <a:ext cx="252584" cy="252584"/>
            </a:xfrm>
            <a:prstGeom prst="ellipse">
              <a:avLst/>
            </a:prstGeom>
            <a:solidFill>
              <a:srgbClr val="F186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p:cNvSpPr/>
            <p:nvPr/>
          </p:nvSpPr>
          <p:spPr>
            <a:xfrm>
              <a:off x="3021667" y="3087015"/>
              <a:ext cx="252584" cy="252584"/>
            </a:xfrm>
            <a:prstGeom prst="ellipse">
              <a:avLst/>
            </a:prstGeom>
            <a:solidFill>
              <a:srgbClr val="F186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1" name="Group 50"/>
          <p:cNvGrpSpPr/>
          <p:nvPr/>
        </p:nvGrpSpPr>
        <p:grpSpPr>
          <a:xfrm>
            <a:off x="4245794" y="5821017"/>
            <a:ext cx="4330700" cy="457200"/>
            <a:chOff x="765175" y="5810250"/>
            <a:chExt cx="4330700" cy="457200"/>
          </a:xfrm>
        </p:grpSpPr>
        <p:sp>
          <p:nvSpPr>
            <p:cNvPr id="52" name="Rectangle 51"/>
            <p:cNvSpPr/>
            <p:nvPr/>
          </p:nvSpPr>
          <p:spPr>
            <a:xfrm>
              <a:off x="765175" y="5810250"/>
              <a:ext cx="4216400" cy="457200"/>
            </a:xfrm>
            <a:prstGeom prst="rect">
              <a:avLst/>
            </a:prstGeom>
            <a:solidFill>
              <a:srgbClr val="FAD78C"/>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TextBox 52"/>
            <p:cNvSpPr txBox="1"/>
            <p:nvPr/>
          </p:nvSpPr>
          <p:spPr>
            <a:xfrm>
              <a:off x="838200" y="5842225"/>
              <a:ext cx="752475" cy="369332"/>
            </a:xfrm>
            <a:prstGeom prst="rect">
              <a:avLst/>
            </a:prstGeom>
            <a:noFill/>
          </p:spPr>
          <p:txBody>
            <a:bodyPr wrap="square" rtlCol="0">
              <a:spAutoFit/>
            </a:bodyPr>
            <a:lstStyle/>
            <a:p>
              <a:r>
                <a:rPr lang="en-GB" b="1" dirty="0"/>
                <a:t>Key</a:t>
              </a:r>
            </a:p>
          </p:txBody>
        </p:sp>
        <p:sp>
          <p:nvSpPr>
            <p:cNvPr id="54" name="Oval 53"/>
            <p:cNvSpPr/>
            <p:nvPr/>
          </p:nvSpPr>
          <p:spPr>
            <a:xfrm>
              <a:off x="1705957" y="5912558"/>
              <a:ext cx="252584" cy="252584"/>
            </a:xfrm>
            <a:prstGeom prst="ellipse">
              <a:avLst/>
            </a:prstGeom>
            <a:solidFill>
              <a:srgbClr val="F186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TextBox 54"/>
            <p:cNvSpPr txBox="1"/>
            <p:nvPr/>
          </p:nvSpPr>
          <p:spPr>
            <a:xfrm>
              <a:off x="2000250" y="5861275"/>
              <a:ext cx="752475" cy="369332"/>
            </a:xfrm>
            <a:prstGeom prst="rect">
              <a:avLst/>
            </a:prstGeom>
            <a:noFill/>
          </p:spPr>
          <p:txBody>
            <a:bodyPr wrap="square" rtlCol="0">
              <a:spAutoFit/>
            </a:bodyPr>
            <a:lstStyle/>
            <a:p>
              <a:r>
                <a:rPr lang="en-GB" dirty="0"/>
                <a:t>0.1</a:t>
              </a:r>
            </a:p>
          </p:txBody>
        </p:sp>
        <p:sp>
          <p:nvSpPr>
            <p:cNvPr id="56" name="Oval 55"/>
            <p:cNvSpPr/>
            <p:nvPr/>
          </p:nvSpPr>
          <p:spPr>
            <a:xfrm>
              <a:off x="2752725" y="5912558"/>
              <a:ext cx="252584" cy="252584"/>
            </a:xfrm>
            <a:prstGeom prst="ellipse">
              <a:avLst/>
            </a:prstGeom>
            <a:solidFill>
              <a:srgbClr val="7E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TextBox 56"/>
            <p:cNvSpPr txBox="1"/>
            <p:nvPr/>
          </p:nvSpPr>
          <p:spPr>
            <a:xfrm>
              <a:off x="3047018" y="5861275"/>
              <a:ext cx="752475" cy="369332"/>
            </a:xfrm>
            <a:prstGeom prst="rect">
              <a:avLst/>
            </a:prstGeom>
            <a:noFill/>
          </p:spPr>
          <p:txBody>
            <a:bodyPr wrap="square" rtlCol="0">
              <a:spAutoFit/>
            </a:bodyPr>
            <a:lstStyle/>
            <a:p>
              <a:r>
                <a:rPr lang="en-GB" dirty="0"/>
                <a:t>0.01</a:t>
              </a:r>
            </a:p>
          </p:txBody>
        </p:sp>
        <p:sp>
          <p:nvSpPr>
            <p:cNvPr id="58" name="Oval 57"/>
            <p:cNvSpPr/>
            <p:nvPr/>
          </p:nvSpPr>
          <p:spPr>
            <a:xfrm>
              <a:off x="3865186" y="5912558"/>
              <a:ext cx="252584" cy="252584"/>
            </a:xfrm>
            <a:prstGeom prst="ellipse">
              <a:avLst/>
            </a:prstGeom>
            <a:solidFill>
              <a:srgbClr val="3BB0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TextBox 58"/>
            <p:cNvSpPr txBox="1"/>
            <p:nvPr/>
          </p:nvSpPr>
          <p:spPr>
            <a:xfrm>
              <a:off x="4159479" y="5861275"/>
              <a:ext cx="936396" cy="369332"/>
            </a:xfrm>
            <a:prstGeom prst="rect">
              <a:avLst/>
            </a:prstGeom>
            <a:noFill/>
          </p:spPr>
          <p:txBody>
            <a:bodyPr wrap="square" rtlCol="0">
              <a:spAutoFit/>
            </a:bodyPr>
            <a:lstStyle/>
            <a:p>
              <a:r>
                <a:rPr lang="en-GB" dirty="0"/>
                <a:t>0.001</a:t>
              </a:r>
            </a:p>
          </p:txBody>
        </p:sp>
      </p:grpSp>
      <p:grpSp>
        <p:nvGrpSpPr>
          <p:cNvPr id="71" name="Group 70"/>
          <p:cNvGrpSpPr/>
          <p:nvPr/>
        </p:nvGrpSpPr>
        <p:grpSpPr>
          <a:xfrm>
            <a:off x="6648480" y="3087015"/>
            <a:ext cx="1181213" cy="252584"/>
            <a:chOff x="6648480" y="3087015"/>
            <a:chExt cx="1181213" cy="252584"/>
          </a:xfrm>
          <a:solidFill>
            <a:srgbClr val="3BB0E5"/>
          </a:solidFill>
        </p:grpSpPr>
        <p:sp>
          <p:nvSpPr>
            <p:cNvPr id="67" name="Oval 66"/>
            <p:cNvSpPr/>
            <p:nvPr/>
          </p:nvSpPr>
          <p:spPr>
            <a:xfrm>
              <a:off x="6648480" y="3087015"/>
              <a:ext cx="252584" cy="2525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Oval 67"/>
            <p:cNvSpPr/>
            <p:nvPr/>
          </p:nvSpPr>
          <p:spPr>
            <a:xfrm>
              <a:off x="6954135" y="3087015"/>
              <a:ext cx="252584" cy="2525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Oval 68"/>
            <p:cNvSpPr/>
            <p:nvPr/>
          </p:nvSpPr>
          <p:spPr>
            <a:xfrm>
              <a:off x="7259790" y="3087015"/>
              <a:ext cx="252584" cy="2525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Oval 69"/>
            <p:cNvSpPr/>
            <p:nvPr/>
          </p:nvSpPr>
          <p:spPr>
            <a:xfrm>
              <a:off x="7577109" y="3087015"/>
              <a:ext cx="252584" cy="2525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2" name="Group 91"/>
          <p:cNvGrpSpPr/>
          <p:nvPr/>
        </p:nvGrpSpPr>
        <p:grpSpPr>
          <a:xfrm>
            <a:off x="7200107" y="5207388"/>
            <a:ext cx="563028" cy="584775"/>
            <a:chOff x="7190582" y="5207388"/>
            <a:chExt cx="563028" cy="584775"/>
          </a:xfrm>
        </p:grpSpPr>
        <p:sp>
          <p:nvSpPr>
            <p:cNvPr id="87" name="Oval 86"/>
            <p:cNvSpPr/>
            <p:nvPr/>
          </p:nvSpPr>
          <p:spPr>
            <a:xfrm>
              <a:off x="7191954" y="5207893"/>
              <a:ext cx="560285" cy="560285"/>
            </a:xfrm>
            <a:prstGeom prst="ellipse">
              <a:avLst/>
            </a:prstGeom>
            <a:solidFill>
              <a:schemeClr val="bg1"/>
            </a:solidFill>
            <a:ln w="28575">
              <a:solidFill>
                <a:srgbClr val="3BB0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TextBox 90"/>
            <p:cNvSpPr txBox="1"/>
            <p:nvPr/>
          </p:nvSpPr>
          <p:spPr>
            <a:xfrm>
              <a:off x="7190582" y="5207388"/>
              <a:ext cx="563028" cy="584775"/>
            </a:xfrm>
            <a:prstGeom prst="rect">
              <a:avLst/>
            </a:prstGeom>
            <a:noFill/>
          </p:spPr>
          <p:txBody>
            <a:bodyPr wrap="square" rtlCol="0">
              <a:spAutoFit/>
            </a:bodyPr>
            <a:lstStyle/>
            <a:p>
              <a:pPr algn="ctr"/>
              <a:r>
                <a:rPr lang="en-GB" sz="3200" b="1" dirty="0">
                  <a:solidFill>
                    <a:srgbClr val="3BB0E5"/>
                  </a:solidFill>
                </a:rPr>
                <a:t>7</a:t>
              </a:r>
            </a:p>
          </p:txBody>
        </p:sp>
      </p:grpSp>
      <p:grpSp>
        <p:nvGrpSpPr>
          <p:cNvPr id="93" name="Group 92"/>
          <p:cNvGrpSpPr/>
          <p:nvPr/>
        </p:nvGrpSpPr>
        <p:grpSpPr>
          <a:xfrm>
            <a:off x="5264473" y="5207388"/>
            <a:ext cx="563028" cy="584775"/>
            <a:chOff x="7190582" y="5207388"/>
            <a:chExt cx="563028" cy="584775"/>
          </a:xfrm>
        </p:grpSpPr>
        <p:sp>
          <p:nvSpPr>
            <p:cNvPr id="94" name="Oval 93"/>
            <p:cNvSpPr/>
            <p:nvPr/>
          </p:nvSpPr>
          <p:spPr>
            <a:xfrm>
              <a:off x="7191954" y="5207893"/>
              <a:ext cx="560285" cy="560285"/>
            </a:xfrm>
            <a:prstGeom prst="ellipse">
              <a:avLst/>
            </a:prstGeom>
            <a:solidFill>
              <a:schemeClr val="bg1"/>
            </a:solidFill>
            <a:ln w="28575">
              <a:solidFill>
                <a:srgbClr val="7EC2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 name="TextBox 94"/>
            <p:cNvSpPr txBox="1"/>
            <p:nvPr/>
          </p:nvSpPr>
          <p:spPr>
            <a:xfrm>
              <a:off x="7190582" y="5207388"/>
              <a:ext cx="563028" cy="584775"/>
            </a:xfrm>
            <a:prstGeom prst="rect">
              <a:avLst/>
            </a:prstGeom>
            <a:noFill/>
          </p:spPr>
          <p:txBody>
            <a:bodyPr wrap="square" rtlCol="0">
              <a:spAutoFit/>
            </a:bodyPr>
            <a:lstStyle/>
            <a:p>
              <a:pPr algn="ctr"/>
              <a:r>
                <a:rPr lang="en-GB" sz="3200" b="1" dirty="0">
                  <a:solidFill>
                    <a:srgbClr val="7EC24A"/>
                  </a:solidFill>
                </a:rPr>
                <a:t>3</a:t>
              </a:r>
            </a:p>
          </p:txBody>
        </p:sp>
      </p:grpSp>
      <p:grpSp>
        <p:nvGrpSpPr>
          <p:cNvPr id="96" name="Group 95"/>
          <p:cNvGrpSpPr/>
          <p:nvPr/>
        </p:nvGrpSpPr>
        <p:grpSpPr>
          <a:xfrm>
            <a:off x="3282665" y="5207388"/>
            <a:ext cx="563028" cy="584775"/>
            <a:chOff x="7190582" y="5207388"/>
            <a:chExt cx="563028" cy="584775"/>
          </a:xfrm>
        </p:grpSpPr>
        <p:sp>
          <p:nvSpPr>
            <p:cNvPr id="97" name="Oval 96"/>
            <p:cNvSpPr/>
            <p:nvPr/>
          </p:nvSpPr>
          <p:spPr>
            <a:xfrm>
              <a:off x="7191954" y="5207893"/>
              <a:ext cx="560285" cy="560285"/>
            </a:xfrm>
            <a:prstGeom prst="ellipse">
              <a:avLst/>
            </a:prstGeom>
            <a:solidFill>
              <a:schemeClr val="bg1"/>
            </a:solidFill>
            <a:ln w="28575">
              <a:solidFill>
                <a:srgbClr val="F186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8" name="TextBox 97"/>
            <p:cNvSpPr txBox="1"/>
            <p:nvPr/>
          </p:nvSpPr>
          <p:spPr>
            <a:xfrm>
              <a:off x="7190582" y="5207388"/>
              <a:ext cx="563028" cy="584775"/>
            </a:xfrm>
            <a:prstGeom prst="rect">
              <a:avLst/>
            </a:prstGeom>
            <a:noFill/>
          </p:spPr>
          <p:txBody>
            <a:bodyPr wrap="square" rtlCol="0">
              <a:spAutoFit/>
            </a:bodyPr>
            <a:lstStyle/>
            <a:p>
              <a:pPr algn="ctr"/>
              <a:r>
                <a:rPr lang="en-GB" sz="3200" b="1" dirty="0">
                  <a:solidFill>
                    <a:srgbClr val="F1864E"/>
                  </a:solidFill>
                </a:rPr>
                <a:t>6</a:t>
              </a:r>
            </a:p>
          </p:txBody>
        </p:sp>
      </p:grpSp>
      <p:grpSp>
        <p:nvGrpSpPr>
          <p:cNvPr id="99" name="Group 98"/>
          <p:cNvGrpSpPr/>
          <p:nvPr/>
        </p:nvGrpSpPr>
        <p:grpSpPr>
          <a:xfrm>
            <a:off x="1334173" y="5207388"/>
            <a:ext cx="563028" cy="584775"/>
            <a:chOff x="7190582" y="5207388"/>
            <a:chExt cx="563028" cy="584775"/>
          </a:xfrm>
        </p:grpSpPr>
        <p:sp>
          <p:nvSpPr>
            <p:cNvPr id="100" name="Oval 99"/>
            <p:cNvSpPr/>
            <p:nvPr/>
          </p:nvSpPr>
          <p:spPr>
            <a:xfrm>
              <a:off x="7191954" y="5207893"/>
              <a:ext cx="560285" cy="560285"/>
            </a:xfrm>
            <a:prstGeom prst="ellipse">
              <a:avLst/>
            </a:prstGeom>
            <a:solidFill>
              <a:schemeClr val="bg1"/>
            </a:solidFill>
            <a:ln w="28575">
              <a:solidFill>
                <a:srgbClr val="7768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 name="TextBox 100"/>
            <p:cNvSpPr txBox="1"/>
            <p:nvPr/>
          </p:nvSpPr>
          <p:spPr>
            <a:xfrm>
              <a:off x="7190582" y="5207388"/>
              <a:ext cx="563028" cy="584775"/>
            </a:xfrm>
            <a:prstGeom prst="rect">
              <a:avLst/>
            </a:prstGeom>
            <a:noFill/>
          </p:spPr>
          <p:txBody>
            <a:bodyPr wrap="square" rtlCol="0">
              <a:spAutoFit/>
            </a:bodyPr>
            <a:lstStyle/>
            <a:p>
              <a:pPr algn="ctr"/>
              <a:r>
                <a:rPr lang="en-GB" sz="3200" b="1" dirty="0">
                  <a:solidFill>
                    <a:srgbClr val="7768AD"/>
                  </a:solidFill>
                </a:rPr>
                <a:t>0</a:t>
              </a:r>
            </a:p>
          </p:txBody>
        </p:sp>
      </p:grpSp>
      <p:sp>
        <p:nvSpPr>
          <p:cNvPr id="102" name="Oval 101"/>
          <p:cNvSpPr/>
          <p:nvPr/>
        </p:nvSpPr>
        <p:spPr>
          <a:xfrm>
            <a:off x="2534284" y="5434369"/>
            <a:ext cx="190398" cy="19039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 name="Rectangle 104"/>
          <p:cNvSpPr/>
          <p:nvPr/>
        </p:nvSpPr>
        <p:spPr>
          <a:xfrm>
            <a:off x="6922318" y="1724743"/>
            <a:ext cx="1466032" cy="523220"/>
          </a:xfrm>
          <a:prstGeom prst="rect">
            <a:avLst/>
          </a:prstGeom>
        </p:spPr>
        <p:txBody>
          <a:bodyPr wrap="square">
            <a:spAutoFit/>
          </a:bodyPr>
          <a:lstStyle/>
          <a:p>
            <a:r>
              <a:rPr lang="en-GB" sz="2800" b="1" dirty="0"/>
              <a:t>0.657</a:t>
            </a:r>
          </a:p>
        </p:txBody>
      </p:sp>
      <p:grpSp>
        <p:nvGrpSpPr>
          <p:cNvPr id="27" name="Group 26"/>
          <p:cNvGrpSpPr/>
          <p:nvPr/>
        </p:nvGrpSpPr>
        <p:grpSpPr>
          <a:xfrm>
            <a:off x="4706185" y="3087015"/>
            <a:ext cx="1482720" cy="252584"/>
            <a:chOff x="4706185" y="3087015"/>
            <a:chExt cx="1482720" cy="252584"/>
          </a:xfrm>
        </p:grpSpPr>
        <p:sp>
          <p:nvSpPr>
            <p:cNvPr id="63" name="Oval 62"/>
            <p:cNvSpPr/>
            <p:nvPr/>
          </p:nvSpPr>
          <p:spPr>
            <a:xfrm>
              <a:off x="4706185" y="3087015"/>
              <a:ext cx="252584" cy="252584"/>
            </a:xfrm>
            <a:prstGeom prst="ellipse">
              <a:avLst/>
            </a:prstGeom>
            <a:solidFill>
              <a:srgbClr val="7E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Oval 63"/>
            <p:cNvSpPr/>
            <p:nvPr/>
          </p:nvSpPr>
          <p:spPr>
            <a:xfrm>
              <a:off x="5013719" y="3087015"/>
              <a:ext cx="252584" cy="252584"/>
            </a:xfrm>
            <a:prstGeom prst="ellipse">
              <a:avLst/>
            </a:prstGeom>
            <a:solidFill>
              <a:srgbClr val="7E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Oval 64"/>
            <p:cNvSpPr/>
            <p:nvPr/>
          </p:nvSpPr>
          <p:spPr>
            <a:xfrm>
              <a:off x="5321253" y="3087015"/>
              <a:ext cx="252584" cy="252584"/>
            </a:xfrm>
            <a:prstGeom prst="ellipse">
              <a:avLst/>
            </a:prstGeom>
            <a:solidFill>
              <a:srgbClr val="7E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Oval 65"/>
            <p:cNvSpPr/>
            <p:nvPr/>
          </p:nvSpPr>
          <p:spPr>
            <a:xfrm>
              <a:off x="5628787" y="3087015"/>
              <a:ext cx="252584" cy="252584"/>
            </a:xfrm>
            <a:prstGeom prst="ellipse">
              <a:avLst/>
            </a:prstGeom>
            <a:solidFill>
              <a:srgbClr val="7E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Oval 74"/>
            <p:cNvSpPr/>
            <p:nvPr/>
          </p:nvSpPr>
          <p:spPr>
            <a:xfrm>
              <a:off x="5936321" y="3087015"/>
              <a:ext cx="252584" cy="252584"/>
            </a:xfrm>
            <a:prstGeom prst="ellipse">
              <a:avLst/>
            </a:prstGeom>
            <a:solidFill>
              <a:srgbClr val="7E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8" name="Group 27"/>
          <p:cNvGrpSpPr/>
          <p:nvPr/>
        </p:nvGrpSpPr>
        <p:grpSpPr>
          <a:xfrm>
            <a:off x="4706185" y="3417085"/>
            <a:ext cx="867652" cy="252584"/>
            <a:chOff x="4706185" y="3417085"/>
            <a:chExt cx="867652" cy="252584"/>
          </a:xfrm>
        </p:grpSpPr>
        <p:sp>
          <p:nvSpPr>
            <p:cNvPr id="84" name="Oval 83"/>
            <p:cNvSpPr/>
            <p:nvPr/>
          </p:nvSpPr>
          <p:spPr>
            <a:xfrm>
              <a:off x="4706185" y="3417085"/>
              <a:ext cx="252584" cy="252584"/>
            </a:xfrm>
            <a:prstGeom prst="ellipse">
              <a:avLst/>
            </a:prstGeom>
            <a:solidFill>
              <a:srgbClr val="7E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Oval 84"/>
            <p:cNvSpPr/>
            <p:nvPr/>
          </p:nvSpPr>
          <p:spPr>
            <a:xfrm>
              <a:off x="5013719" y="3417085"/>
              <a:ext cx="252584" cy="252584"/>
            </a:xfrm>
            <a:prstGeom prst="ellipse">
              <a:avLst/>
            </a:prstGeom>
            <a:solidFill>
              <a:srgbClr val="7E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Oval 85"/>
            <p:cNvSpPr/>
            <p:nvPr/>
          </p:nvSpPr>
          <p:spPr>
            <a:xfrm>
              <a:off x="5321253" y="3417085"/>
              <a:ext cx="252584" cy="252584"/>
            </a:xfrm>
            <a:prstGeom prst="ellipse">
              <a:avLst/>
            </a:prstGeom>
            <a:solidFill>
              <a:srgbClr val="7E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6" name="Group 25"/>
          <p:cNvGrpSpPr/>
          <p:nvPr/>
        </p:nvGrpSpPr>
        <p:grpSpPr>
          <a:xfrm>
            <a:off x="2762782" y="4183445"/>
            <a:ext cx="558239" cy="252584"/>
            <a:chOff x="2762782" y="4183445"/>
            <a:chExt cx="558239" cy="252584"/>
          </a:xfrm>
        </p:grpSpPr>
        <p:sp>
          <p:nvSpPr>
            <p:cNvPr id="110" name="Oval 109"/>
            <p:cNvSpPr/>
            <p:nvPr/>
          </p:nvSpPr>
          <p:spPr>
            <a:xfrm>
              <a:off x="2762782" y="4183445"/>
              <a:ext cx="252584" cy="252584"/>
            </a:xfrm>
            <a:prstGeom prst="ellipse">
              <a:avLst/>
            </a:prstGeom>
            <a:solidFill>
              <a:srgbClr val="F186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 name="Oval 110"/>
            <p:cNvSpPr/>
            <p:nvPr/>
          </p:nvSpPr>
          <p:spPr>
            <a:xfrm>
              <a:off x="3068437" y="4183445"/>
              <a:ext cx="252584" cy="252584"/>
            </a:xfrm>
            <a:prstGeom prst="ellipse">
              <a:avLst/>
            </a:prstGeom>
            <a:solidFill>
              <a:srgbClr val="F186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2" name="Oval 111"/>
          <p:cNvSpPr/>
          <p:nvPr/>
        </p:nvSpPr>
        <p:spPr>
          <a:xfrm>
            <a:off x="3374092" y="4183445"/>
            <a:ext cx="252584" cy="252584"/>
          </a:xfrm>
          <a:prstGeom prst="ellipse">
            <a:avLst/>
          </a:prstGeom>
          <a:solidFill>
            <a:srgbClr val="F186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3" name="Group 112"/>
          <p:cNvGrpSpPr/>
          <p:nvPr/>
        </p:nvGrpSpPr>
        <p:grpSpPr>
          <a:xfrm>
            <a:off x="4688756" y="4183445"/>
            <a:ext cx="1482720" cy="582654"/>
            <a:chOff x="4706185" y="3087015"/>
            <a:chExt cx="1482720" cy="582654"/>
          </a:xfrm>
        </p:grpSpPr>
        <p:sp>
          <p:nvSpPr>
            <p:cNvPr id="114" name="Oval 113"/>
            <p:cNvSpPr/>
            <p:nvPr/>
          </p:nvSpPr>
          <p:spPr>
            <a:xfrm>
              <a:off x="4706185" y="3087015"/>
              <a:ext cx="252584" cy="252584"/>
            </a:xfrm>
            <a:prstGeom prst="ellipse">
              <a:avLst/>
            </a:prstGeom>
            <a:solidFill>
              <a:srgbClr val="7E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5" name="Oval 114"/>
            <p:cNvSpPr/>
            <p:nvPr/>
          </p:nvSpPr>
          <p:spPr>
            <a:xfrm>
              <a:off x="5013719" y="3087015"/>
              <a:ext cx="252584" cy="252584"/>
            </a:xfrm>
            <a:prstGeom prst="ellipse">
              <a:avLst/>
            </a:prstGeom>
            <a:solidFill>
              <a:srgbClr val="7E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6" name="Oval 115"/>
            <p:cNvSpPr/>
            <p:nvPr/>
          </p:nvSpPr>
          <p:spPr>
            <a:xfrm>
              <a:off x="5321253" y="3087015"/>
              <a:ext cx="252584" cy="252584"/>
            </a:xfrm>
            <a:prstGeom prst="ellipse">
              <a:avLst/>
            </a:prstGeom>
            <a:solidFill>
              <a:srgbClr val="7E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7" name="Oval 116"/>
            <p:cNvSpPr/>
            <p:nvPr/>
          </p:nvSpPr>
          <p:spPr>
            <a:xfrm>
              <a:off x="5628787" y="3087015"/>
              <a:ext cx="252584" cy="252584"/>
            </a:xfrm>
            <a:prstGeom prst="ellipse">
              <a:avLst/>
            </a:prstGeom>
            <a:solidFill>
              <a:srgbClr val="7E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8" name="Oval 117"/>
            <p:cNvSpPr/>
            <p:nvPr/>
          </p:nvSpPr>
          <p:spPr>
            <a:xfrm>
              <a:off x="5936321" y="3087015"/>
              <a:ext cx="252584" cy="252584"/>
            </a:xfrm>
            <a:prstGeom prst="ellipse">
              <a:avLst/>
            </a:prstGeom>
            <a:solidFill>
              <a:srgbClr val="7E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9" name="Oval 118"/>
            <p:cNvSpPr/>
            <p:nvPr/>
          </p:nvSpPr>
          <p:spPr>
            <a:xfrm>
              <a:off x="4706185" y="3417085"/>
              <a:ext cx="252584" cy="252584"/>
            </a:xfrm>
            <a:prstGeom prst="ellipse">
              <a:avLst/>
            </a:prstGeom>
            <a:solidFill>
              <a:srgbClr val="7E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0" name="Oval 119"/>
            <p:cNvSpPr/>
            <p:nvPr/>
          </p:nvSpPr>
          <p:spPr>
            <a:xfrm>
              <a:off x="5013719" y="3417085"/>
              <a:ext cx="252584" cy="252584"/>
            </a:xfrm>
            <a:prstGeom prst="ellipse">
              <a:avLst/>
            </a:prstGeom>
            <a:solidFill>
              <a:srgbClr val="7E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22" name="Group 121"/>
          <p:cNvGrpSpPr/>
          <p:nvPr/>
        </p:nvGrpSpPr>
        <p:grpSpPr>
          <a:xfrm>
            <a:off x="6649023" y="4183445"/>
            <a:ext cx="863894" cy="252584"/>
            <a:chOff x="2410357" y="3087015"/>
            <a:chExt cx="863894" cy="252584"/>
          </a:xfrm>
          <a:solidFill>
            <a:srgbClr val="3BB0E5"/>
          </a:solidFill>
        </p:grpSpPr>
        <p:sp>
          <p:nvSpPr>
            <p:cNvPr id="123" name="Oval 122"/>
            <p:cNvSpPr/>
            <p:nvPr/>
          </p:nvSpPr>
          <p:spPr>
            <a:xfrm>
              <a:off x="2410357" y="3087015"/>
              <a:ext cx="252584" cy="2525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4" name="Oval 123"/>
            <p:cNvSpPr/>
            <p:nvPr/>
          </p:nvSpPr>
          <p:spPr>
            <a:xfrm>
              <a:off x="2716012" y="3087015"/>
              <a:ext cx="252584" cy="2525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5" name="Oval 124"/>
            <p:cNvSpPr/>
            <p:nvPr/>
          </p:nvSpPr>
          <p:spPr>
            <a:xfrm>
              <a:off x="3021667" y="3087015"/>
              <a:ext cx="252584" cy="2525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5" name="Group 24"/>
          <p:cNvGrpSpPr/>
          <p:nvPr/>
        </p:nvGrpSpPr>
        <p:grpSpPr>
          <a:xfrm>
            <a:off x="1797594" y="2971800"/>
            <a:ext cx="4730043" cy="2211603"/>
            <a:chOff x="1797594" y="2971800"/>
            <a:chExt cx="4730043" cy="2211603"/>
          </a:xfrm>
        </p:grpSpPr>
        <p:sp>
          <p:nvSpPr>
            <p:cNvPr id="10" name="Rectangle 9"/>
            <p:cNvSpPr/>
            <p:nvPr/>
          </p:nvSpPr>
          <p:spPr>
            <a:xfrm>
              <a:off x="4572000" y="2971800"/>
              <a:ext cx="1955637" cy="2202900"/>
            </a:xfrm>
            <a:prstGeom prst="rect">
              <a:avLst/>
            </a:prstGeom>
            <a:noFill/>
            <a:ln w="57150">
              <a:solidFill>
                <a:srgbClr val="7EC2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1797594" y="2971800"/>
              <a:ext cx="2774406" cy="2211603"/>
            </a:xfrm>
            <a:prstGeom prst="rect">
              <a:avLst/>
            </a:prstGeom>
            <a:solidFill>
              <a:schemeClr val="bg1"/>
            </a:solidFill>
            <a:ln w="57150">
              <a:solidFill>
                <a:srgbClr val="7EC2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p:nvSpPr>
          <p:spPr>
            <a:xfrm>
              <a:off x="1972988" y="3182265"/>
              <a:ext cx="2484711" cy="1754326"/>
            </a:xfrm>
            <a:prstGeom prst="rect">
              <a:avLst/>
            </a:prstGeom>
            <a:noFill/>
          </p:spPr>
          <p:txBody>
            <a:bodyPr wrap="square" rtlCol="0">
              <a:spAutoFit/>
            </a:bodyPr>
            <a:lstStyle/>
            <a:p>
              <a:pPr>
                <a:lnSpc>
                  <a:spcPct val="150000"/>
                </a:lnSpc>
              </a:pPr>
              <a:r>
                <a:rPr lang="en-GB" dirty="0">
                  <a:latin typeface="Twinkl" pitchFamily="50" charset="0"/>
                </a:rPr>
                <a:t>When we add the hundredths together, we have.       How can we regroup these?</a:t>
              </a:r>
            </a:p>
          </p:txBody>
        </p:sp>
        <p:cxnSp>
          <p:nvCxnSpPr>
            <p:cNvPr id="22" name="Straight Connector 21"/>
            <p:cNvCxnSpPr/>
            <p:nvPr/>
          </p:nvCxnSpPr>
          <p:spPr>
            <a:xfrm>
              <a:off x="3054148" y="4271963"/>
              <a:ext cx="305655" cy="0"/>
            </a:xfrm>
            <a:prstGeom prst="line">
              <a:avLst/>
            </a:prstGeom>
            <a:ln w="19050">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005839" y="3976685"/>
              <a:ext cx="466607" cy="338554"/>
            </a:xfrm>
            <a:prstGeom prst="rect">
              <a:avLst/>
            </a:prstGeom>
            <a:noFill/>
          </p:spPr>
          <p:txBody>
            <a:bodyPr wrap="square" rtlCol="0">
              <a:spAutoFit/>
            </a:bodyPr>
            <a:lstStyle/>
            <a:p>
              <a:r>
                <a:rPr lang="en-GB" sz="1600" dirty="0"/>
                <a:t>15</a:t>
              </a:r>
            </a:p>
          </p:txBody>
        </p:sp>
        <p:sp>
          <p:nvSpPr>
            <p:cNvPr id="126" name="TextBox 125"/>
            <p:cNvSpPr txBox="1"/>
            <p:nvPr/>
          </p:nvSpPr>
          <p:spPr>
            <a:xfrm>
              <a:off x="2948625" y="4219180"/>
              <a:ext cx="571508" cy="338554"/>
            </a:xfrm>
            <a:prstGeom prst="rect">
              <a:avLst/>
            </a:prstGeom>
            <a:noFill/>
          </p:spPr>
          <p:txBody>
            <a:bodyPr wrap="square" rtlCol="0">
              <a:spAutoFit/>
            </a:bodyPr>
            <a:lstStyle/>
            <a:p>
              <a:r>
                <a:rPr lang="en-GB" sz="1600" dirty="0"/>
                <a:t>100</a:t>
              </a:r>
            </a:p>
          </p:txBody>
        </p:sp>
      </p:grpSp>
    </p:spTree>
    <p:extLst>
      <p:ext uri="{BB962C8B-B14F-4D97-AF65-F5344CB8AC3E}">
        <p14:creationId xmlns:p14="http://schemas.microsoft.com/office/powerpoint/2010/main" val="2330255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500"/>
                                        <p:tgtEl>
                                          <p:spTgt spid="6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500"/>
                                        <p:tgtEl>
                                          <p:spTgt spid="28"/>
                                        </p:tgtEl>
                                      </p:cBhvr>
                                    </p:animEffect>
                                  </p:childTnLst>
                                </p:cTn>
                              </p:par>
                              <p:par>
                                <p:cTn id="12" presetID="10" presetClass="entr" presetSubtype="0" fill="hold" nodeType="with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71"/>
                                        </p:tgtEl>
                                        <p:attrNameLst>
                                          <p:attrName>style.visibility</p:attrName>
                                        </p:attrNameLst>
                                      </p:cBhvr>
                                      <p:to>
                                        <p:strVal val="visible"/>
                                      </p:to>
                                    </p:set>
                                    <p:animEffect transition="in" filter="fade">
                                      <p:cBhvr>
                                        <p:cTn id="18" dur="500"/>
                                        <p:tgtEl>
                                          <p:spTgt spid="71"/>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113"/>
                                        </p:tgtEl>
                                        <p:attrNameLst>
                                          <p:attrName>style.visibility</p:attrName>
                                        </p:attrNameLst>
                                      </p:cBhvr>
                                      <p:to>
                                        <p:strVal val="visible"/>
                                      </p:to>
                                    </p:set>
                                    <p:animEffect transition="in" filter="fade">
                                      <p:cBhvr>
                                        <p:cTn id="26" dur="500"/>
                                        <p:tgtEl>
                                          <p:spTgt spid="113"/>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Effect transition="in" filter="fade">
                                      <p:cBhvr>
                                        <p:cTn id="30" dur="500"/>
                                        <p:tgtEl>
                                          <p:spTgt spid="122"/>
                                        </p:tgtEl>
                                      </p:cBhvr>
                                    </p:animEffect>
                                  </p:childTnLst>
                                </p:cTn>
                              </p:par>
                            </p:childTnLst>
                          </p:cTn>
                        </p:par>
                      </p:childTnLst>
                    </p:cTn>
                  </p:par>
                  <p:par>
                    <p:cTn id="31" fill="hold">
                      <p:stCondLst>
                        <p:cond delay="indefinite"/>
                      </p:stCondLst>
                      <p:childTnLst>
                        <p:par>
                          <p:cTn id="32" fill="hold">
                            <p:stCondLst>
                              <p:cond delay="0"/>
                            </p:stCondLst>
                            <p:childTnLst>
                              <p:par>
                                <p:cTn id="33" presetID="26" presetClass="emph" presetSubtype="0" fill="hold" nodeType="clickEffect">
                                  <p:stCondLst>
                                    <p:cond delay="0"/>
                                  </p:stCondLst>
                                  <p:childTnLst>
                                    <p:animEffect transition="out" filter="fade">
                                      <p:cBhvr>
                                        <p:cTn id="34" dur="500" tmFilter="0, 0; .2, .5; .8, .5; 1, 0"/>
                                        <p:tgtEl>
                                          <p:spTgt spid="71"/>
                                        </p:tgtEl>
                                      </p:cBhvr>
                                    </p:animEffect>
                                    <p:animScale>
                                      <p:cBhvr>
                                        <p:cTn id="35" dur="250" autoRev="1" fill="hold"/>
                                        <p:tgtEl>
                                          <p:spTgt spid="71"/>
                                        </p:tgtEl>
                                      </p:cBhvr>
                                      <p:by x="105000" y="105000"/>
                                    </p:animScale>
                                  </p:childTnLst>
                                </p:cTn>
                              </p:par>
                              <p:par>
                                <p:cTn id="36" presetID="26" presetClass="emph" presetSubtype="0" fill="hold" nodeType="withEffect">
                                  <p:stCondLst>
                                    <p:cond delay="0"/>
                                  </p:stCondLst>
                                  <p:childTnLst>
                                    <p:animEffect transition="out" filter="fade">
                                      <p:cBhvr>
                                        <p:cTn id="37" dur="500" tmFilter="0, 0; .2, .5; .8, .5; 1, 0"/>
                                        <p:tgtEl>
                                          <p:spTgt spid="122"/>
                                        </p:tgtEl>
                                      </p:cBhvr>
                                    </p:animEffect>
                                    <p:animScale>
                                      <p:cBhvr>
                                        <p:cTn id="38" dur="250" autoRev="1" fill="hold"/>
                                        <p:tgtEl>
                                          <p:spTgt spid="122"/>
                                        </p:tgtEl>
                                      </p:cBhvr>
                                      <p:by x="105000" y="105000"/>
                                    </p:animScale>
                                  </p:childTnLst>
                                </p:cTn>
                              </p:par>
                            </p:childTnLst>
                          </p:cTn>
                        </p:par>
                        <p:par>
                          <p:cTn id="39" fill="hold">
                            <p:stCondLst>
                              <p:cond delay="500"/>
                            </p:stCondLst>
                            <p:childTnLst>
                              <p:par>
                                <p:cTn id="40" presetID="10" presetClass="entr" presetSubtype="0" fill="hold" nodeType="afterEffect">
                                  <p:stCondLst>
                                    <p:cond delay="0"/>
                                  </p:stCondLst>
                                  <p:childTnLst>
                                    <p:set>
                                      <p:cBhvr>
                                        <p:cTn id="41" dur="1" fill="hold">
                                          <p:stCondLst>
                                            <p:cond delay="0"/>
                                          </p:stCondLst>
                                        </p:cTn>
                                        <p:tgtEl>
                                          <p:spTgt spid="92"/>
                                        </p:tgtEl>
                                        <p:attrNameLst>
                                          <p:attrName>style.visibility</p:attrName>
                                        </p:attrNameLst>
                                      </p:cBhvr>
                                      <p:to>
                                        <p:strVal val="visible"/>
                                      </p:to>
                                    </p:set>
                                    <p:animEffect transition="in" filter="fade">
                                      <p:cBhvr>
                                        <p:cTn id="42" dur="500"/>
                                        <p:tgtEl>
                                          <p:spTgt spid="9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5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25"/>
                                        </p:tgtEl>
                                      </p:cBhvr>
                                    </p:animEffect>
                                    <p:set>
                                      <p:cBhvr>
                                        <p:cTn id="52" dur="1" fill="hold">
                                          <p:stCondLst>
                                            <p:cond delay="499"/>
                                          </p:stCondLst>
                                        </p:cTn>
                                        <p:tgtEl>
                                          <p:spTgt spid="25"/>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28"/>
                                        </p:tgtEl>
                                      </p:cBhvr>
                                    </p:animEffect>
                                    <p:set>
                                      <p:cBhvr>
                                        <p:cTn id="57" dur="1" fill="hold">
                                          <p:stCondLst>
                                            <p:cond delay="499"/>
                                          </p:stCondLst>
                                        </p:cTn>
                                        <p:tgtEl>
                                          <p:spTgt spid="28"/>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113"/>
                                        </p:tgtEl>
                                      </p:cBhvr>
                                    </p:animEffect>
                                    <p:set>
                                      <p:cBhvr>
                                        <p:cTn id="60" dur="1" fill="hold">
                                          <p:stCondLst>
                                            <p:cond delay="499"/>
                                          </p:stCondLst>
                                        </p:cTn>
                                        <p:tgtEl>
                                          <p:spTgt spid="113"/>
                                        </p:tgtEl>
                                        <p:attrNameLst>
                                          <p:attrName>style.visibility</p:attrName>
                                        </p:attrNameLst>
                                      </p:cBhvr>
                                      <p:to>
                                        <p:strVal val="hidden"/>
                                      </p:to>
                                    </p:set>
                                  </p:childTnLst>
                                </p:cTn>
                              </p:par>
                            </p:childTnLst>
                          </p:cTn>
                        </p:par>
                        <p:par>
                          <p:cTn id="61" fill="hold">
                            <p:stCondLst>
                              <p:cond delay="500"/>
                            </p:stCondLst>
                            <p:childTnLst>
                              <p:par>
                                <p:cTn id="62" presetID="10" presetClass="entr" presetSubtype="0" fill="hold" grpId="0" nodeType="afterEffect">
                                  <p:stCondLst>
                                    <p:cond delay="0"/>
                                  </p:stCondLst>
                                  <p:childTnLst>
                                    <p:set>
                                      <p:cBhvr>
                                        <p:cTn id="63" dur="1" fill="hold">
                                          <p:stCondLst>
                                            <p:cond delay="0"/>
                                          </p:stCondLst>
                                        </p:cTn>
                                        <p:tgtEl>
                                          <p:spTgt spid="112"/>
                                        </p:tgtEl>
                                        <p:attrNameLst>
                                          <p:attrName>style.visibility</p:attrName>
                                        </p:attrNameLst>
                                      </p:cBhvr>
                                      <p:to>
                                        <p:strVal val="visible"/>
                                      </p:to>
                                    </p:set>
                                    <p:animEffect transition="in" filter="fade">
                                      <p:cBhvr>
                                        <p:cTn id="64" dur="500"/>
                                        <p:tgtEl>
                                          <p:spTgt spid="112"/>
                                        </p:tgtEl>
                                      </p:cBhvr>
                                    </p:animEffect>
                                  </p:childTnLst>
                                </p:cTn>
                              </p:par>
                            </p:childTnLst>
                          </p:cTn>
                        </p:par>
                        <p:par>
                          <p:cTn id="65" fill="hold">
                            <p:stCondLst>
                              <p:cond delay="1000"/>
                            </p:stCondLst>
                            <p:childTnLst>
                              <p:par>
                                <p:cTn id="66" presetID="26" presetClass="emph" presetSubtype="0" fill="hold" nodeType="afterEffect">
                                  <p:stCondLst>
                                    <p:cond delay="0"/>
                                  </p:stCondLst>
                                  <p:childTnLst>
                                    <p:animEffect transition="out" filter="fade">
                                      <p:cBhvr>
                                        <p:cTn id="67" dur="500" tmFilter="0, 0; .2, .5; .8, .5; 1, 0"/>
                                        <p:tgtEl>
                                          <p:spTgt spid="27"/>
                                        </p:tgtEl>
                                      </p:cBhvr>
                                    </p:animEffect>
                                    <p:animScale>
                                      <p:cBhvr>
                                        <p:cTn id="68" dur="250" autoRev="1" fill="hold"/>
                                        <p:tgtEl>
                                          <p:spTgt spid="27"/>
                                        </p:tgtEl>
                                      </p:cBhvr>
                                      <p:by x="105000" y="105000"/>
                                    </p:animScale>
                                  </p:childTnLst>
                                </p:cTn>
                              </p:par>
                            </p:childTnLst>
                          </p:cTn>
                        </p:par>
                        <p:par>
                          <p:cTn id="69" fill="hold">
                            <p:stCondLst>
                              <p:cond delay="1500"/>
                            </p:stCondLst>
                            <p:childTnLst>
                              <p:par>
                                <p:cTn id="70" presetID="10" presetClass="entr" presetSubtype="0" fill="hold" nodeType="afterEffect">
                                  <p:stCondLst>
                                    <p:cond delay="0"/>
                                  </p:stCondLst>
                                  <p:childTnLst>
                                    <p:set>
                                      <p:cBhvr>
                                        <p:cTn id="71" dur="1" fill="hold">
                                          <p:stCondLst>
                                            <p:cond delay="0"/>
                                          </p:stCondLst>
                                        </p:cTn>
                                        <p:tgtEl>
                                          <p:spTgt spid="93"/>
                                        </p:tgtEl>
                                        <p:attrNameLst>
                                          <p:attrName>style.visibility</p:attrName>
                                        </p:attrNameLst>
                                      </p:cBhvr>
                                      <p:to>
                                        <p:strVal val="visible"/>
                                      </p:to>
                                    </p:set>
                                    <p:animEffect transition="in" filter="fade">
                                      <p:cBhvr>
                                        <p:cTn id="72" dur="500"/>
                                        <p:tgtEl>
                                          <p:spTgt spid="93"/>
                                        </p:tgtEl>
                                      </p:cBhvr>
                                    </p:animEffect>
                                  </p:childTnLst>
                                </p:cTn>
                              </p:par>
                            </p:childTnLst>
                          </p:cTn>
                        </p:par>
                      </p:childTnLst>
                    </p:cTn>
                  </p:par>
                  <p:par>
                    <p:cTn id="73" fill="hold">
                      <p:stCondLst>
                        <p:cond delay="indefinite"/>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60"/>
                                        </p:tgtEl>
                                      </p:cBhvr>
                                    </p:animEffect>
                                    <p:animScale>
                                      <p:cBhvr>
                                        <p:cTn id="77" dur="250" autoRev="1" fill="hold"/>
                                        <p:tgtEl>
                                          <p:spTgt spid="60"/>
                                        </p:tgtEl>
                                      </p:cBhvr>
                                      <p:by x="105000" y="105000"/>
                                    </p:animScale>
                                  </p:childTnLst>
                                </p:cTn>
                              </p:par>
                              <p:par>
                                <p:cTn id="78" presetID="26" presetClass="emph" presetSubtype="0" fill="hold" nodeType="withEffect">
                                  <p:stCondLst>
                                    <p:cond delay="0"/>
                                  </p:stCondLst>
                                  <p:childTnLst>
                                    <p:animEffect transition="out" filter="fade">
                                      <p:cBhvr>
                                        <p:cTn id="79" dur="500" tmFilter="0, 0; .2, .5; .8, .5; 1, 0"/>
                                        <p:tgtEl>
                                          <p:spTgt spid="26"/>
                                        </p:tgtEl>
                                      </p:cBhvr>
                                    </p:animEffect>
                                    <p:animScale>
                                      <p:cBhvr>
                                        <p:cTn id="80" dur="250" autoRev="1" fill="hold"/>
                                        <p:tgtEl>
                                          <p:spTgt spid="26"/>
                                        </p:tgtEl>
                                      </p:cBhvr>
                                      <p:by x="105000" y="105000"/>
                                    </p:animScale>
                                  </p:childTnLst>
                                </p:cTn>
                              </p:par>
                              <p:par>
                                <p:cTn id="81" presetID="26" presetClass="emph" presetSubtype="0" fill="hold" grpId="2" nodeType="withEffect">
                                  <p:stCondLst>
                                    <p:cond delay="0"/>
                                  </p:stCondLst>
                                  <p:childTnLst>
                                    <p:animEffect transition="out" filter="fade">
                                      <p:cBhvr>
                                        <p:cTn id="82" dur="500" tmFilter="0, 0; .2, .5; .8, .5; 1, 0"/>
                                        <p:tgtEl>
                                          <p:spTgt spid="112"/>
                                        </p:tgtEl>
                                      </p:cBhvr>
                                    </p:animEffect>
                                    <p:animScale>
                                      <p:cBhvr>
                                        <p:cTn id="83" dur="250" autoRev="1" fill="hold"/>
                                        <p:tgtEl>
                                          <p:spTgt spid="112"/>
                                        </p:tgtEl>
                                      </p:cBhvr>
                                      <p:by x="105000" y="105000"/>
                                    </p:animScale>
                                  </p:childTnLst>
                                </p:cTn>
                              </p:par>
                            </p:childTnLst>
                          </p:cTn>
                        </p:par>
                        <p:par>
                          <p:cTn id="84" fill="hold">
                            <p:stCondLst>
                              <p:cond delay="500"/>
                            </p:stCondLst>
                            <p:childTnLst>
                              <p:par>
                                <p:cTn id="85" presetID="10" presetClass="entr" presetSubtype="0" fill="hold" nodeType="afterEffect">
                                  <p:stCondLst>
                                    <p:cond delay="0"/>
                                  </p:stCondLst>
                                  <p:childTnLst>
                                    <p:set>
                                      <p:cBhvr>
                                        <p:cTn id="86" dur="1" fill="hold">
                                          <p:stCondLst>
                                            <p:cond delay="0"/>
                                          </p:stCondLst>
                                        </p:cTn>
                                        <p:tgtEl>
                                          <p:spTgt spid="96"/>
                                        </p:tgtEl>
                                        <p:attrNameLst>
                                          <p:attrName>style.visibility</p:attrName>
                                        </p:attrNameLst>
                                      </p:cBhvr>
                                      <p:to>
                                        <p:strVal val="visible"/>
                                      </p:to>
                                    </p:set>
                                    <p:animEffect transition="in" filter="fade">
                                      <p:cBhvr>
                                        <p:cTn id="87" dur="500"/>
                                        <p:tgtEl>
                                          <p:spTgt spid="96"/>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102"/>
                                        </p:tgtEl>
                                        <p:attrNameLst>
                                          <p:attrName>style.visibility</p:attrName>
                                        </p:attrNameLst>
                                      </p:cBhvr>
                                      <p:to>
                                        <p:strVal val="visible"/>
                                      </p:to>
                                    </p:set>
                                    <p:animEffect transition="in" filter="fade">
                                      <p:cBhvr>
                                        <p:cTn id="92" dur="500"/>
                                        <p:tgtEl>
                                          <p:spTgt spid="102"/>
                                        </p:tgtEl>
                                      </p:cBhvr>
                                    </p:animEffect>
                                  </p:childTnLst>
                                </p:cTn>
                              </p:par>
                              <p:par>
                                <p:cTn id="93" presetID="10" presetClass="entr" presetSubtype="0" fill="hold" nodeType="withEffect">
                                  <p:stCondLst>
                                    <p:cond delay="0"/>
                                  </p:stCondLst>
                                  <p:childTnLst>
                                    <p:set>
                                      <p:cBhvr>
                                        <p:cTn id="94" dur="1" fill="hold">
                                          <p:stCondLst>
                                            <p:cond delay="0"/>
                                          </p:stCondLst>
                                        </p:cTn>
                                        <p:tgtEl>
                                          <p:spTgt spid="99"/>
                                        </p:tgtEl>
                                        <p:attrNameLst>
                                          <p:attrName>style.visibility</p:attrName>
                                        </p:attrNameLst>
                                      </p:cBhvr>
                                      <p:to>
                                        <p:strVal val="visible"/>
                                      </p:to>
                                    </p:set>
                                    <p:animEffect transition="in" filter="fade">
                                      <p:cBhvr>
                                        <p:cTn id="95" dur="500"/>
                                        <p:tgtEl>
                                          <p:spTgt spid="99"/>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105"/>
                                        </p:tgtEl>
                                        <p:attrNameLst>
                                          <p:attrName>style.visibility</p:attrName>
                                        </p:attrNameLst>
                                      </p:cBhvr>
                                      <p:to>
                                        <p:strVal val="visible"/>
                                      </p:to>
                                    </p:set>
                                    <p:animEffect transition="in" filter="fade">
                                      <p:cBhvr>
                                        <p:cTn id="100"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animBg="1"/>
      <p:bldP spid="105" grpId="0"/>
      <p:bldP spid="112" grpId="0" animBg="1"/>
      <p:bldP spid="112" grpId="2" animBg="1"/>
    </p:bldLst>
  </p:timing>
</p:sld>
</file>

<file path=ppt/theme/theme1.xml><?xml version="1.0" encoding="utf-8"?>
<a:theme xmlns:a="http://schemas.openxmlformats.org/drawingml/2006/main" name="1_Office Theme">
  <a:themeElements>
    <a:clrScheme name="Twinkl Planit">
      <a:dk1>
        <a:srgbClr val="1C1C1C"/>
      </a:dk1>
      <a:lt1>
        <a:srgbClr val="FFFFFF"/>
      </a:lt1>
      <a:dk2>
        <a:srgbClr val="132A8C"/>
      </a:dk2>
      <a:lt2>
        <a:srgbClr val="E2E2E2"/>
      </a:lt2>
      <a:accent1>
        <a:srgbClr val="6B388C"/>
      </a:accent1>
      <a:accent2>
        <a:srgbClr val="E6236A"/>
      </a:accent2>
      <a:accent3>
        <a:srgbClr val="32B3A2"/>
      </a:accent3>
      <a:accent4>
        <a:srgbClr val="A21774"/>
      </a:accent4>
      <a:accent5>
        <a:srgbClr val="14B4E4"/>
      </a:accent5>
      <a:accent6>
        <a:srgbClr val="EE7918"/>
      </a:accent6>
      <a:hlink>
        <a:srgbClr val="14B4E4"/>
      </a:hlink>
      <a:folHlink>
        <a:srgbClr val="86CEFA"/>
      </a:folHlink>
    </a:clrScheme>
    <a:fontScheme name="Custom 1">
      <a:majorFont>
        <a:latin typeface="Twinkl SemiBold"/>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sson Presentation Template" id="{14A540DB-2BD4-4E42-9A45-35BBAA252D39}" vid="{82D6A7FA-28C5-4B0C-A16A-E306BAE6F13D}"/>
    </a:ext>
  </a:extLst>
</a:theme>
</file>

<file path=docProps/app.xml><?xml version="1.0" encoding="utf-8"?>
<Properties xmlns="http://schemas.openxmlformats.org/officeDocument/2006/extended-properties" xmlns:vt="http://schemas.openxmlformats.org/officeDocument/2006/docPropsVTypes">
  <Template/>
  <TotalTime>1087</TotalTime>
  <Words>777</Words>
  <Application>Microsoft Office PowerPoint</Application>
  <PresentationFormat>On-screen Show (4:3)</PresentationFormat>
  <Paragraphs>293</Paragraphs>
  <Slides>23</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Sassoon Infant Rg</vt:lpstr>
      <vt:lpstr>Tuffy</vt:lpstr>
      <vt:lpstr>Arial</vt:lpstr>
      <vt:lpstr>Twinkl</vt:lpstr>
      <vt:lpstr>Twinkl SemiBold</vt:lpstr>
      <vt:lpstr>Sassoon Infant Md</vt:lpstr>
      <vt:lpstr>Tuffy-TTF</vt:lpstr>
      <vt:lpstr>1_Office Theme</vt:lpstr>
      <vt:lpstr>Maths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Philip Tinkler</dc:creator>
  <cp:lastModifiedBy>Monique Davis</cp:lastModifiedBy>
  <cp:revision>96</cp:revision>
  <dcterms:created xsi:type="dcterms:W3CDTF">2018-12-07T08:59:40Z</dcterms:created>
  <dcterms:modified xsi:type="dcterms:W3CDTF">2020-01-14T03:53:41Z</dcterms:modified>
</cp:coreProperties>
</file>