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7" r:id="rId1"/>
  </p:sldMasterIdLst>
  <p:sldIdLst>
    <p:sldId id="257" r:id="rId2"/>
    <p:sldId id="256" r:id="rId3"/>
    <p:sldId id="262" r:id="rId4"/>
    <p:sldId id="258" r:id="rId5"/>
    <p:sldId id="260" r:id="rId6"/>
    <p:sldId id="263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619"/>
  </p:normalViewPr>
  <p:slideViewPr>
    <p:cSldViewPr snapToGrid="0" snapToObjects="1">
      <p:cViewPr varScale="1">
        <p:scale>
          <a:sx n="84" d="100"/>
          <a:sy n="84" d="100"/>
        </p:scale>
        <p:origin x="20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28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4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80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7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5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8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787D6C9-F6EB-F94E-B775-20DC3AA19E9D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66F094B-2038-034A-A8F8-9FC4B9B4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867C8981-AE7C-D340-9273-7D64770C2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743"/>
          <a:stretch/>
        </p:blipFill>
        <p:spPr>
          <a:xfrm>
            <a:off x="296332" y="133639"/>
            <a:ext cx="11599335" cy="6724361"/>
          </a:xfrm>
        </p:spPr>
      </p:pic>
    </p:spTree>
    <p:extLst>
      <p:ext uri="{BB962C8B-B14F-4D97-AF65-F5344CB8AC3E}">
        <p14:creationId xmlns:p14="http://schemas.microsoft.com/office/powerpoint/2010/main" val="390801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B241-6572-4D4F-A973-9A7B65539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5562"/>
            <a:ext cx="8991600" cy="37897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WALT: </a:t>
            </a:r>
            <a:r>
              <a:rPr lang="en-GB" b="1" dirty="0">
                <a:solidFill>
                  <a:srgbClr val="FF0000"/>
                </a:solidFill>
                <a:latin typeface="+mn-lt"/>
              </a:rPr>
              <a:t>identify features of myths</a:t>
            </a:r>
            <a:br>
              <a:rPr lang="en-GB" b="1" dirty="0">
                <a:solidFill>
                  <a:srgbClr val="FF0000"/>
                </a:solidFill>
                <a:latin typeface="+mn-lt"/>
              </a:rPr>
            </a:br>
            <a:br>
              <a:rPr lang="en-GB" b="1" dirty="0">
                <a:solidFill>
                  <a:srgbClr val="FF0000"/>
                </a:solidFill>
                <a:latin typeface="+mn-lt"/>
              </a:rPr>
            </a:br>
            <a:br>
              <a:rPr lang="en-GB" b="1" dirty="0">
                <a:solidFill>
                  <a:srgbClr val="FF0000"/>
                </a:solidFill>
                <a:latin typeface="+mn-lt"/>
              </a:rPr>
            </a:br>
            <a:r>
              <a:rPr lang="en-GB" sz="2200" dirty="0">
                <a:solidFill>
                  <a:srgbClr val="00B050"/>
                </a:solidFill>
              </a:rPr>
              <a:t>WILF:  A focus on a hero and his accomplishments</a:t>
            </a:r>
            <a:br>
              <a:rPr lang="en-GB" sz="2200" dirty="0">
                <a:solidFill>
                  <a:srgbClr val="00B050"/>
                </a:solidFill>
              </a:rPr>
            </a:br>
            <a:r>
              <a:rPr lang="en-GB" sz="2200" dirty="0">
                <a:solidFill>
                  <a:srgbClr val="00B050"/>
                </a:solidFill>
              </a:rPr>
              <a:t>• A quest or journey to be undertaken</a:t>
            </a:r>
            <a:br>
              <a:rPr lang="en-GB" sz="2200" dirty="0">
                <a:solidFill>
                  <a:srgbClr val="00B050"/>
                </a:solidFill>
              </a:rPr>
            </a:br>
            <a:r>
              <a:rPr lang="en-GB" sz="2200" dirty="0">
                <a:solidFill>
                  <a:srgbClr val="00B050"/>
                </a:solidFill>
              </a:rPr>
              <a:t>• Good and evil</a:t>
            </a:r>
            <a:br>
              <a:rPr lang="en-GB" sz="2200" dirty="0">
                <a:solidFill>
                  <a:srgbClr val="00B050"/>
                </a:solidFill>
              </a:rPr>
            </a:br>
            <a:r>
              <a:rPr lang="en-GB" sz="2200" dirty="0">
                <a:solidFill>
                  <a:srgbClr val="00B050"/>
                </a:solidFill>
              </a:rPr>
              <a:t>• The resolution</a:t>
            </a:r>
            <a:br>
              <a:rPr lang="en-GB" sz="2200" dirty="0">
                <a:effectLst/>
              </a:rPr>
            </a:br>
            <a:endParaRPr lang="en-US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54E2B-8A73-E84D-B338-905331DAB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br>
              <a:rPr lang="en-GB" sz="12800" dirty="0">
                <a:solidFill>
                  <a:srgbClr val="00B050"/>
                </a:solidFill>
              </a:rPr>
            </a:br>
            <a:endParaRPr lang="en-GB" sz="12800" dirty="0">
              <a:solidFill>
                <a:srgbClr val="00B050"/>
              </a:solidFill>
              <a:effectLst/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2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5EC2-EBC5-704D-871B-A36FF9E9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myth?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CF09-5C9F-534C-9945-E7F3AB780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Myths are usually stories with a deep, symbolic meaning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Certain myths have survived for thousands of years  and often used to explain how the world began or how a certain culture began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40176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CA24-6054-A145-9925-760A3F94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7598"/>
            <a:ext cx="7729728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What are the features of a myth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FBC3-B9AB-5545-B0F8-48C79683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15" y="1705987"/>
            <a:ext cx="3332744" cy="903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Powerful object / special power power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224B3-5D13-FC4B-9D8E-D234532EF70E}"/>
              </a:ext>
            </a:extLst>
          </p:cNvPr>
          <p:cNvSpPr txBox="1"/>
          <p:nvPr/>
        </p:nvSpPr>
        <p:spPr>
          <a:xfrm>
            <a:off x="9615489" y="1450153"/>
            <a:ext cx="280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Setting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2CA054-38C0-0C4B-B861-95AA657BA138}"/>
              </a:ext>
            </a:extLst>
          </p:cNvPr>
          <p:cNvSpPr txBox="1"/>
          <p:nvPr/>
        </p:nvSpPr>
        <p:spPr>
          <a:xfrm>
            <a:off x="6815139" y="4284464"/>
            <a:ext cx="2800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Mythical creature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E0A434-A763-B642-8399-E58F9ACDCBB6}"/>
              </a:ext>
            </a:extLst>
          </p:cNvPr>
          <p:cNvSpPr txBox="1"/>
          <p:nvPr/>
        </p:nvSpPr>
        <p:spPr>
          <a:xfrm>
            <a:off x="9882190" y="3429000"/>
            <a:ext cx="280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Hero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909B6-476B-F641-B9FA-B237BC5EFBE4}"/>
              </a:ext>
            </a:extLst>
          </p:cNvPr>
          <p:cNvSpPr txBox="1"/>
          <p:nvPr/>
        </p:nvSpPr>
        <p:spPr>
          <a:xfrm>
            <a:off x="4964590" y="2609275"/>
            <a:ext cx="280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Problem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DB6121-EDF7-E549-B797-DDC9149F542E}"/>
              </a:ext>
            </a:extLst>
          </p:cNvPr>
          <p:cNvSpPr txBox="1"/>
          <p:nvPr/>
        </p:nvSpPr>
        <p:spPr>
          <a:xfrm>
            <a:off x="3007836" y="5657850"/>
            <a:ext cx="1956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D3B51E-BB2F-FF41-9CE6-83B17E4C9B43}"/>
              </a:ext>
            </a:extLst>
          </p:cNvPr>
          <p:cNvSpPr txBox="1"/>
          <p:nvPr/>
        </p:nvSpPr>
        <p:spPr>
          <a:xfrm>
            <a:off x="1314450" y="3922365"/>
            <a:ext cx="14618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Moral 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499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6A00-CE53-2E44-A53D-69B4BBB7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1177588" cy="15058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Draw this table to help you identify features in the myths we have looked at last term.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63E0C1-A445-9E49-A8BF-943EA73F3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61205"/>
              </p:ext>
            </p:extLst>
          </p:nvPr>
        </p:nvGraphicFramePr>
        <p:xfrm>
          <a:off x="1014414" y="1748298"/>
          <a:ext cx="10661772" cy="4924897"/>
        </p:xfrm>
        <a:graphic>
          <a:graphicData uri="http://schemas.openxmlformats.org/drawingml/2006/table">
            <a:tbl>
              <a:tblPr firstRow="1" firstCol="1" bandRow="1"/>
              <a:tblGrid>
                <a:gridCol w="3184197">
                  <a:extLst>
                    <a:ext uri="{9D8B030D-6E8A-4147-A177-3AD203B41FA5}">
                      <a16:colId xmlns:a16="http://schemas.microsoft.com/office/drawing/2014/main" val="620763154"/>
                    </a:ext>
                  </a:extLst>
                </a:gridCol>
                <a:gridCol w="2619927">
                  <a:extLst>
                    <a:ext uri="{9D8B030D-6E8A-4147-A177-3AD203B41FA5}">
                      <a16:colId xmlns:a16="http://schemas.microsoft.com/office/drawing/2014/main" val="750090948"/>
                    </a:ext>
                  </a:extLst>
                </a:gridCol>
                <a:gridCol w="2428824">
                  <a:extLst>
                    <a:ext uri="{9D8B030D-6E8A-4147-A177-3AD203B41FA5}">
                      <a16:colId xmlns:a16="http://schemas.microsoft.com/office/drawing/2014/main" val="3449849400"/>
                    </a:ext>
                  </a:extLst>
                </a:gridCol>
                <a:gridCol w="2428824">
                  <a:extLst>
                    <a:ext uri="{9D8B030D-6E8A-4147-A177-3AD203B41FA5}">
                      <a16:colId xmlns:a16="http://schemas.microsoft.com/office/drawing/2014/main" val="7698535"/>
                    </a:ext>
                  </a:extLst>
                </a:gridCol>
              </a:tblGrid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Theseus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Heracles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Perseus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481064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671516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Hero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543839"/>
                  </a:ext>
                </a:extLst>
              </a:tr>
              <a:tr h="63561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Mythical creature 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78974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799620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Journey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92816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057603"/>
                  </a:ext>
                </a:extLst>
              </a:tr>
              <a:tr h="63561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Resolution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0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91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90F5D01-F9B3-5741-A82A-5A3F331D2BC7}"/>
              </a:ext>
            </a:extLst>
          </p:cNvPr>
          <p:cNvSpPr txBox="1">
            <a:spLocks/>
          </p:cNvSpPr>
          <p:nvPr/>
        </p:nvSpPr>
        <p:spPr>
          <a:xfrm>
            <a:off x="719136" y="14124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3B743DA-04FE-B544-A02F-BBDC96EA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70755"/>
            <a:ext cx="11987213" cy="132556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You will be working in groups using breakout rooms to fill out this table. Let’s start the first one …  </a:t>
            </a:r>
            <a:br>
              <a:rPr lang="en-US" sz="4000" dirty="0"/>
            </a:br>
            <a:endParaRPr lang="en-US" sz="4000" b="1" u="sn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C9B9478-6C12-184E-BE8F-D53946A20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58074"/>
              </p:ext>
            </p:extLst>
          </p:nvPr>
        </p:nvGraphicFramePr>
        <p:xfrm>
          <a:off x="1014414" y="1748298"/>
          <a:ext cx="10661772" cy="4924897"/>
        </p:xfrm>
        <a:graphic>
          <a:graphicData uri="http://schemas.openxmlformats.org/drawingml/2006/table">
            <a:tbl>
              <a:tblPr firstRow="1" firstCol="1" bandRow="1"/>
              <a:tblGrid>
                <a:gridCol w="3184197">
                  <a:extLst>
                    <a:ext uri="{9D8B030D-6E8A-4147-A177-3AD203B41FA5}">
                      <a16:colId xmlns:a16="http://schemas.microsoft.com/office/drawing/2014/main" val="620763154"/>
                    </a:ext>
                  </a:extLst>
                </a:gridCol>
                <a:gridCol w="2619927">
                  <a:extLst>
                    <a:ext uri="{9D8B030D-6E8A-4147-A177-3AD203B41FA5}">
                      <a16:colId xmlns:a16="http://schemas.microsoft.com/office/drawing/2014/main" val="750090948"/>
                    </a:ext>
                  </a:extLst>
                </a:gridCol>
                <a:gridCol w="2428824">
                  <a:extLst>
                    <a:ext uri="{9D8B030D-6E8A-4147-A177-3AD203B41FA5}">
                      <a16:colId xmlns:a16="http://schemas.microsoft.com/office/drawing/2014/main" val="3449849400"/>
                    </a:ext>
                  </a:extLst>
                </a:gridCol>
                <a:gridCol w="2428824">
                  <a:extLst>
                    <a:ext uri="{9D8B030D-6E8A-4147-A177-3AD203B41FA5}">
                      <a16:colId xmlns:a16="http://schemas.microsoft.com/office/drawing/2014/main" val="7698535"/>
                    </a:ext>
                  </a:extLst>
                </a:gridCol>
              </a:tblGrid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Theseus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Heracles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Perseus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481064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671516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Hero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543839"/>
                  </a:ext>
                </a:extLst>
              </a:tr>
              <a:tr h="63561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Mythical creature 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78974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799620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Journey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92816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en-GB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057603"/>
                  </a:ext>
                </a:extLst>
              </a:tr>
              <a:tr h="63561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Resolution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1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0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48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7B13-F444-894E-BFF9-578F21A3A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6905"/>
            <a:ext cx="7729728" cy="869895"/>
          </a:xfrm>
        </p:spPr>
        <p:txBody>
          <a:bodyPr>
            <a:normAutofit/>
          </a:bodyPr>
          <a:lstStyle/>
          <a:p>
            <a:r>
              <a:rPr lang="en-US" dirty="0"/>
              <a:t>Did you get these? </a:t>
            </a:r>
            <a:r>
              <a:rPr lang="en-US" b="1" dirty="0">
                <a:solidFill>
                  <a:srgbClr val="FF0000"/>
                </a:solidFill>
              </a:rPr>
              <a:t>Answers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379F4E-7132-B744-8AE0-A1E5B1ABC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533554"/>
              </p:ext>
            </p:extLst>
          </p:nvPr>
        </p:nvGraphicFramePr>
        <p:xfrm>
          <a:off x="1206011" y="1187558"/>
          <a:ext cx="9204081" cy="5616291"/>
        </p:xfrm>
        <a:graphic>
          <a:graphicData uri="http://schemas.openxmlformats.org/drawingml/2006/table">
            <a:tbl>
              <a:tblPr firstRow="1" firstCol="1" bandRow="1"/>
              <a:tblGrid>
                <a:gridCol w="2441206">
                  <a:extLst>
                    <a:ext uri="{9D8B030D-6E8A-4147-A177-3AD203B41FA5}">
                      <a16:colId xmlns:a16="http://schemas.microsoft.com/office/drawing/2014/main" val="620763154"/>
                    </a:ext>
                  </a:extLst>
                </a:gridCol>
                <a:gridCol w="2331552">
                  <a:extLst>
                    <a:ext uri="{9D8B030D-6E8A-4147-A177-3AD203B41FA5}">
                      <a16:colId xmlns:a16="http://schemas.microsoft.com/office/drawing/2014/main" val="750090948"/>
                    </a:ext>
                  </a:extLst>
                </a:gridCol>
                <a:gridCol w="2332893">
                  <a:extLst>
                    <a:ext uri="{9D8B030D-6E8A-4147-A177-3AD203B41FA5}">
                      <a16:colId xmlns:a16="http://schemas.microsoft.com/office/drawing/2014/main" val="3449849400"/>
                    </a:ext>
                  </a:extLst>
                </a:gridCol>
                <a:gridCol w="2098430">
                  <a:extLst>
                    <a:ext uri="{9D8B030D-6E8A-4147-A177-3AD203B41FA5}">
                      <a16:colId xmlns:a16="http://schemas.microsoft.com/office/drawing/2014/main" val="7698535"/>
                    </a:ext>
                  </a:extLst>
                </a:gridCol>
              </a:tblGrid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Theseus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Heracles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</a:rPr>
                        <a:t>Perseus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481064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Athens and Crete/ 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Labyrinth in Crete 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Nemea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Greece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671516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Hero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Theseus 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Heracles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Perseus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543839"/>
                  </a:ext>
                </a:extLst>
              </a:tr>
              <a:tr h="63561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Mythical creature 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Minotaur 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Grotesque lion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Medusa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78974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Minotaur eating children 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killer lion is impenetrable unable to be defeated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Polydectes</a:t>
                      </a: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sending Perseus on a dangerous mission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799620"/>
                  </a:ext>
                </a:extLst>
              </a:tr>
              <a:tr h="57744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Journey</a:t>
                      </a:r>
                      <a:endParaRPr lang="en-GB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 Athens to Crete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King Eurystheus’s kingdom to Nemea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one side of the world to the other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92816"/>
                  </a:ext>
                </a:extLst>
              </a:tr>
              <a:tr h="30051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Object/power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twine and a heavy sword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 strength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Mirrored shield, cap of invisibility, winged sandals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057603"/>
                  </a:ext>
                </a:extLst>
              </a:tr>
              <a:tr h="63561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Resolution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Theseus defeated the minotaur and rescued the children. 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Heracles defeats the lion and sacrifices it to Zeus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Perseus defeated </a:t>
                      </a:r>
                    </a:p>
                  </a:txBody>
                  <a:tcPr marL="150376" marR="150376" marT="20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0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521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{EA27D7F5-231F-B149-9E03-46930AE0FEDA}tf10001120</Template>
  <TotalTime>1049</TotalTime>
  <Words>293</Words>
  <Application>Microsoft Macintosh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Gill Sans MT</vt:lpstr>
      <vt:lpstr>Parcel</vt:lpstr>
      <vt:lpstr>PowerPoint Presentation</vt:lpstr>
      <vt:lpstr>WALT: identify features of myths   WILF:  A focus on a hero and his accomplishments • A quest or journey to be undertaken • Good and evil • The resolution </vt:lpstr>
      <vt:lpstr>What is a myth?</vt:lpstr>
      <vt:lpstr>What are the features of a myth ?</vt:lpstr>
      <vt:lpstr>Draw this table to help you identify features in the myths we have looked at last term.  </vt:lpstr>
      <vt:lpstr>You will be working in groups using breakout rooms to fill out this table. Let’s start the first one …   </vt:lpstr>
      <vt:lpstr>Did you get these? Answers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identify features of myths </dc:title>
  <dc:creator>Microsoft Office User</dc:creator>
  <cp:lastModifiedBy>Microsoft Office User</cp:lastModifiedBy>
  <cp:revision>22</cp:revision>
  <dcterms:created xsi:type="dcterms:W3CDTF">2021-02-20T16:56:03Z</dcterms:created>
  <dcterms:modified xsi:type="dcterms:W3CDTF">2021-02-21T20:46:26Z</dcterms:modified>
</cp:coreProperties>
</file>